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1"/>
  </p:notesMasterIdLst>
  <p:sldIdLst>
    <p:sldId id="256" r:id="rId2"/>
    <p:sldId id="283" r:id="rId3"/>
    <p:sldId id="273" r:id="rId4"/>
    <p:sldId id="284" r:id="rId5"/>
    <p:sldId id="285" r:id="rId6"/>
    <p:sldId id="286" r:id="rId7"/>
    <p:sldId id="287" r:id="rId8"/>
    <p:sldId id="289" r:id="rId9"/>
    <p:sldId id="290" r:id="rId10"/>
  </p:sldIdLst>
  <p:sldSz cx="12192000" cy="6858000"/>
  <p:notesSz cx="6858000" cy="9144000"/>
  <p:embeddedFontLst>
    <p:embeddedFont>
      <p:font typeface="Abril Fatface" panose="02000503000000020003" pitchFamily="2" charset="0"/>
      <p:regular r:id="rId12"/>
    </p:embeddedFont>
    <p:embeddedFont>
      <p:font typeface="Barlow Condensed" panose="00000506000000000000" pitchFamily="2" charset="0"/>
      <p:regular r:id="rId13"/>
      <p:bold r:id="rId14"/>
      <p:italic r:id="rId15"/>
      <p:bold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DM Sans" pitchFamily="2" charset="0"/>
      <p:regular r:id="rId21"/>
      <p:bold r:id="rId22"/>
      <p:italic r:id="rId23"/>
      <p:boldItalic r:id="rId24"/>
    </p:embeddedFont>
    <p:embeddedFont>
      <p:font typeface="Homemade Apple" panose="020B0604020202020204" charset="0"/>
      <p:regular r:id="rId25"/>
    </p:embeddedFont>
    <p:embeddedFont>
      <p:font typeface="Poppins" panose="000005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08T18:38:00.20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0,'0'3602,"0"-3581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08T18:38:04.80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0,'0'2393,"0"-2371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08T18:39:11.68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0,'23157'0,"-23137"0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08T18:39:15.95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1,'23221'0,"-23578"0,341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08T18:39:20.53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0,'23255'0,"-23233"0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08T18:39:24.6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0,'22796'0,"-22779"0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6037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428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4588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6112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9471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5316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7333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8846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www.facebook.com/SlidesManiaSM/" TargetMode="External"/><Relationship Id="rId7" Type="http://schemas.openxmlformats.org/officeDocument/2006/relationships/hyperlink" Target="https://www.pinterest.com/slidesmania/" TargetMode="External"/><Relationship Id="rId2" Type="http://schemas.openxmlformats.org/officeDocument/2006/relationships/hyperlink" Target="https://slidesmania.com/questions-powerpoint-google-slides/can-i-use-these-templates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11" Type="http://schemas.openxmlformats.org/officeDocument/2006/relationships/image" Target="../media/image5.png"/><Relationship Id="rId5" Type="http://schemas.openxmlformats.org/officeDocument/2006/relationships/hyperlink" Target="https://twitter.com/SlidesManiaSM/" TargetMode="External"/><Relationship Id="rId10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hyperlink" Target="https://www.instagram.com/slidesmania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2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" name="Google Shape;43;p2"/>
          <p:cNvSpPr txBox="1">
            <a:spLocks noGrp="1"/>
          </p:cNvSpPr>
          <p:nvPr>
            <p:ph type="title"/>
          </p:nvPr>
        </p:nvSpPr>
        <p:spPr>
          <a:xfrm>
            <a:off x="415600" y="2574580"/>
            <a:ext cx="11360700" cy="1230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44" name="Google Shape;44;p2"/>
          <p:cNvSpPr txBox="1">
            <a:spLocks noGrp="1"/>
          </p:cNvSpPr>
          <p:nvPr>
            <p:ph type="subTitle" idx="1"/>
          </p:nvPr>
        </p:nvSpPr>
        <p:spPr>
          <a:xfrm>
            <a:off x="432800" y="5715300"/>
            <a:ext cx="113799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5"/>
          <p:cNvGrpSpPr/>
          <p:nvPr/>
        </p:nvGrpSpPr>
        <p:grpSpPr>
          <a:xfrm flipH="1"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88" name="Google Shape;88;p5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0" name="Google Shape;120;p5"/>
          <p:cNvSpPr txBox="1">
            <a:spLocks noGrp="1"/>
          </p:cNvSpPr>
          <p:nvPr>
            <p:ph type="title"/>
          </p:nvPr>
        </p:nvSpPr>
        <p:spPr>
          <a:xfrm>
            <a:off x="720400" y="669575"/>
            <a:ext cx="11055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body" idx="1"/>
          </p:nvPr>
        </p:nvSpPr>
        <p:spPr>
          <a:xfrm>
            <a:off x="720400" y="284159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2"/>
          </p:nvPr>
        </p:nvSpPr>
        <p:spPr>
          <a:xfrm>
            <a:off x="4678325" y="284159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body" idx="3"/>
          </p:nvPr>
        </p:nvSpPr>
        <p:spPr>
          <a:xfrm>
            <a:off x="720400" y="4882654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body" idx="4"/>
          </p:nvPr>
        </p:nvSpPr>
        <p:spPr>
          <a:xfrm>
            <a:off x="4678325" y="4882654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title" idx="5"/>
          </p:nvPr>
        </p:nvSpPr>
        <p:spPr>
          <a:xfrm>
            <a:off x="720400" y="214582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title" idx="6"/>
          </p:nvPr>
        </p:nvSpPr>
        <p:spPr>
          <a:xfrm>
            <a:off x="4678325" y="214582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title" idx="7"/>
          </p:nvPr>
        </p:nvSpPr>
        <p:spPr>
          <a:xfrm>
            <a:off x="720400" y="4186884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title" idx="8"/>
          </p:nvPr>
        </p:nvSpPr>
        <p:spPr>
          <a:xfrm>
            <a:off x="4678325" y="4186884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9" name="Google Shape;129;p5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4386975" y="2965625"/>
            <a:ext cx="7389300" cy="207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32" name="Google Shape;132;p6"/>
          <p:cNvSpPr txBox="1">
            <a:spLocks noGrp="1"/>
          </p:cNvSpPr>
          <p:nvPr>
            <p:ph type="title"/>
          </p:nvPr>
        </p:nvSpPr>
        <p:spPr>
          <a:xfrm>
            <a:off x="4386975" y="2041175"/>
            <a:ext cx="7389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grpSp>
        <p:nvGrpSpPr>
          <p:cNvPr id="133" name="Google Shape;133;p6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34" name="Google Shape;134;p6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6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6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6" name="Google Shape;166;p6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Two columns">
  <p:cSld name="CUSTOM_4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7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69" name="Google Shape;169;p7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7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7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7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7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7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7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1" name="Google Shape;201;p7"/>
          <p:cNvSpPr txBox="1">
            <a:spLocks noGrp="1"/>
          </p:cNvSpPr>
          <p:nvPr>
            <p:ph type="subTitle" idx="1"/>
          </p:nvPr>
        </p:nvSpPr>
        <p:spPr>
          <a:xfrm>
            <a:off x="873360" y="1813775"/>
            <a:ext cx="49611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02" name="Google Shape;202;p7"/>
          <p:cNvSpPr txBox="1">
            <a:spLocks noGrp="1"/>
          </p:cNvSpPr>
          <p:nvPr>
            <p:ph type="subTitle" idx="2"/>
          </p:nvPr>
        </p:nvSpPr>
        <p:spPr>
          <a:xfrm>
            <a:off x="6464155" y="1813775"/>
            <a:ext cx="49608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03" name="Google Shape;203;p7"/>
          <p:cNvSpPr txBox="1">
            <a:spLocks noGrp="1"/>
          </p:cNvSpPr>
          <p:nvPr>
            <p:ph type="title"/>
          </p:nvPr>
        </p:nvSpPr>
        <p:spPr>
          <a:xfrm>
            <a:off x="873350" y="836300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04" name="Google Shape;204;p7"/>
          <p:cNvSpPr txBox="1">
            <a:spLocks noGrp="1"/>
          </p:cNvSpPr>
          <p:nvPr>
            <p:ph type="body" idx="3"/>
          </p:nvPr>
        </p:nvSpPr>
        <p:spPr>
          <a:xfrm>
            <a:off x="873350" y="2750800"/>
            <a:ext cx="496080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05" name="Google Shape;205;p7"/>
          <p:cNvSpPr txBox="1">
            <a:spLocks noGrp="1"/>
          </p:cNvSpPr>
          <p:nvPr>
            <p:ph type="body" idx="4"/>
          </p:nvPr>
        </p:nvSpPr>
        <p:spPr>
          <a:xfrm>
            <a:off x="6464146" y="2739050"/>
            <a:ext cx="496110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06" name="Google Shape;206;p7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One column">
  <p:cSld name="CUSTOM_5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8"/>
          <p:cNvGrpSpPr/>
          <p:nvPr/>
        </p:nvGrpSpPr>
        <p:grpSpPr>
          <a:xfrm flipH="1"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209" name="Google Shape;209;p8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8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8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8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8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8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1" name="Google Shape;241;p8"/>
          <p:cNvSpPr txBox="1">
            <a:spLocks noGrp="1"/>
          </p:cNvSpPr>
          <p:nvPr>
            <p:ph type="subTitle" idx="1"/>
          </p:nvPr>
        </p:nvSpPr>
        <p:spPr>
          <a:xfrm>
            <a:off x="2474965" y="2530200"/>
            <a:ext cx="72915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42" name="Google Shape;242;p8"/>
          <p:cNvSpPr txBox="1">
            <a:spLocks noGrp="1"/>
          </p:cNvSpPr>
          <p:nvPr>
            <p:ph type="title"/>
          </p:nvPr>
        </p:nvSpPr>
        <p:spPr>
          <a:xfrm>
            <a:off x="2425525" y="1099400"/>
            <a:ext cx="72915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43" name="Google Shape;243;p8"/>
          <p:cNvSpPr txBox="1">
            <a:spLocks noGrp="1"/>
          </p:cNvSpPr>
          <p:nvPr>
            <p:ph type="body" idx="2"/>
          </p:nvPr>
        </p:nvSpPr>
        <p:spPr>
          <a:xfrm>
            <a:off x="2474975" y="3190375"/>
            <a:ext cx="7291500" cy="2646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44" name="Google Shape;244;p8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Quote">
  <p:cSld name="CUSTOM_6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oogle Shape;246;p9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247" name="Google Shape;247;p9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9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9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9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9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9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9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9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9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9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9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9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9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9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9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9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9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9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9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9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9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9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9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9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9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9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9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9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9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9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9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9" name="Google Shape;279;p9"/>
          <p:cNvSpPr txBox="1">
            <a:spLocks noGrp="1"/>
          </p:cNvSpPr>
          <p:nvPr>
            <p:ph type="title"/>
          </p:nvPr>
        </p:nvSpPr>
        <p:spPr>
          <a:xfrm>
            <a:off x="558100" y="1873525"/>
            <a:ext cx="110955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280" name="Google Shape;280;p9"/>
          <p:cNvSpPr txBox="1">
            <a:spLocks noGrp="1"/>
          </p:cNvSpPr>
          <p:nvPr>
            <p:ph type="subTitle" idx="1"/>
          </p:nvPr>
        </p:nvSpPr>
        <p:spPr>
          <a:xfrm>
            <a:off x="632875" y="5919475"/>
            <a:ext cx="113799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9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"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" name="Google Shape;319;p11"/>
          <p:cNvGrpSpPr/>
          <p:nvPr/>
        </p:nvGrpSpPr>
        <p:grpSpPr>
          <a:xfrm flipH="1">
            <a:off x="21700" y="2918637"/>
            <a:ext cx="12245912" cy="3938882"/>
            <a:chOff x="4435" y="7748593"/>
            <a:chExt cx="12182563" cy="5161009"/>
          </a:xfrm>
        </p:grpSpPr>
        <p:sp>
          <p:nvSpPr>
            <p:cNvPr id="320" name="Google Shape;320;p11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11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11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11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11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11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11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11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11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11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11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11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11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11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11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11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11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11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11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11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11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11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11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11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11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11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1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1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11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11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1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1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2" name="Google Shape;352;p11"/>
          <p:cNvSpPr txBox="1">
            <a:spLocks noGrp="1"/>
          </p:cNvSpPr>
          <p:nvPr>
            <p:ph type="subTitle" idx="1"/>
          </p:nvPr>
        </p:nvSpPr>
        <p:spPr>
          <a:xfrm>
            <a:off x="565634" y="1729975"/>
            <a:ext cx="10897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353" name="Google Shape;353;p11"/>
          <p:cNvSpPr txBox="1">
            <a:spLocks noGrp="1"/>
          </p:cNvSpPr>
          <p:nvPr>
            <p:ph type="subTitle" idx="2"/>
          </p:nvPr>
        </p:nvSpPr>
        <p:spPr>
          <a:xfrm>
            <a:off x="564884" y="3334868"/>
            <a:ext cx="10897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354" name="Google Shape;354;p11"/>
          <p:cNvSpPr txBox="1">
            <a:spLocks noGrp="1"/>
          </p:cNvSpPr>
          <p:nvPr>
            <p:ph type="subTitle" idx="3"/>
          </p:nvPr>
        </p:nvSpPr>
        <p:spPr>
          <a:xfrm>
            <a:off x="564884" y="4939762"/>
            <a:ext cx="10897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355" name="Google Shape;355;p1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56" name="Google Shape;356;p11"/>
          <p:cNvSpPr txBox="1">
            <a:spLocks noGrp="1"/>
          </p:cNvSpPr>
          <p:nvPr>
            <p:ph type="body" idx="4"/>
          </p:nvPr>
        </p:nvSpPr>
        <p:spPr>
          <a:xfrm>
            <a:off x="565625" y="2167925"/>
            <a:ext cx="108975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57" name="Google Shape;357;p11"/>
          <p:cNvSpPr txBox="1">
            <a:spLocks noGrp="1"/>
          </p:cNvSpPr>
          <p:nvPr>
            <p:ph type="body" idx="5"/>
          </p:nvPr>
        </p:nvSpPr>
        <p:spPr>
          <a:xfrm>
            <a:off x="564875" y="3761388"/>
            <a:ext cx="108975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58" name="Google Shape;358;p11"/>
          <p:cNvSpPr txBox="1">
            <a:spLocks noGrp="1"/>
          </p:cNvSpPr>
          <p:nvPr>
            <p:ph type="body" idx="6"/>
          </p:nvPr>
        </p:nvSpPr>
        <p:spPr>
          <a:xfrm>
            <a:off x="564875" y="5353050"/>
            <a:ext cx="108990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59" name="Google Shape;359;p11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5 Timeline">
  <p:cSld name="CUSTOM_14"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3" name="Google Shape;533;p16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534" name="Google Shape;534;p16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16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16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16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16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16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16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16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16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16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16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16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16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16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16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16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16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16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16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6" name="Google Shape;566;p16"/>
          <p:cNvSpPr txBox="1">
            <a:spLocks noGrp="1"/>
          </p:cNvSpPr>
          <p:nvPr>
            <p:ph type="subTitle" idx="1"/>
          </p:nvPr>
        </p:nvSpPr>
        <p:spPr>
          <a:xfrm>
            <a:off x="415600" y="2316000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567" name="Google Shape;567;p16"/>
          <p:cNvSpPr txBox="1">
            <a:spLocks noGrp="1"/>
          </p:cNvSpPr>
          <p:nvPr>
            <p:ph type="subTitle" idx="2"/>
          </p:nvPr>
        </p:nvSpPr>
        <p:spPr>
          <a:xfrm>
            <a:off x="2775377" y="2316000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568" name="Google Shape;568;p16"/>
          <p:cNvSpPr txBox="1">
            <a:spLocks noGrp="1"/>
          </p:cNvSpPr>
          <p:nvPr>
            <p:ph type="subTitle" idx="3"/>
          </p:nvPr>
        </p:nvSpPr>
        <p:spPr>
          <a:xfrm>
            <a:off x="5135153" y="2342500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569" name="Google Shape;569;p16"/>
          <p:cNvSpPr txBox="1">
            <a:spLocks noGrp="1"/>
          </p:cNvSpPr>
          <p:nvPr>
            <p:ph type="subTitle" idx="4"/>
          </p:nvPr>
        </p:nvSpPr>
        <p:spPr>
          <a:xfrm>
            <a:off x="7494930" y="2342500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570" name="Google Shape;570;p16"/>
          <p:cNvSpPr txBox="1">
            <a:spLocks noGrp="1"/>
          </p:cNvSpPr>
          <p:nvPr>
            <p:ph type="subTitle" idx="5"/>
          </p:nvPr>
        </p:nvSpPr>
        <p:spPr>
          <a:xfrm>
            <a:off x="9854707" y="2316000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571" name="Google Shape;571;p16"/>
          <p:cNvSpPr txBox="1">
            <a:spLocks noGrp="1"/>
          </p:cNvSpPr>
          <p:nvPr>
            <p:ph type="title"/>
          </p:nvPr>
        </p:nvSpPr>
        <p:spPr>
          <a:xfrm>
            <a:off x="415600" y="974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572" name="Google Shape;572;p16"/>
          <p:cNvSpPr txBox="1">
            <a:spLocks noGrp="1"/>
          </p:cNvSpPr>
          <p:nvPr>
            <p:ph type="body" idx="6"/>
          </p:nvPr>
        </p:nvSpPr>
        <p:spPr>
          <a:xfrm>
            <a:off x="415600" y="3238625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73" name="Google Shape;573;p16"/>
          <p:cNvSpPr txBox="1">
            <a:spLocks noGrp="1"/>
          </p:cNvSpPr>
          <p:nvPr>
            <p:ph type="body" idx="7"/>
          </p:nvPr>
        </p:nvSpPr>
        <p:spPr>
          <a:xfrm>
            <a:off x="2775375" y="3238625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74" name="Google Shape;574;p16"/>
          <p:cNvSpPr txBox="1">
            <a:spLocks noGrp="1"/>
          </p:cNvSpPr>
          <p:nvPr>
            <p:ph type="body" idx="8"/>
          </p:nvPr>
        </p:nvSpPr>
        <p:spPr>
          <a:xfrm>
            <a:off x="5135150" y="3238625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75" name="Google Shape;575;p16"/>
          <p:cNvSpPr txBox="1">
            <a:spLocks noGrp="1"/>
          </p:cNvSpPr>
          <p:nvPr>
            <p:ph type="body" idx="9"/>
          </p:nvPr>
        </p:nvSpPr>
        <p:spPr>
          <a:xfrm>
            <a:off x="7494925" y="3238625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76" name="Google Shape;576;p16"/>
          <p:cNvSpPr txBox="1">
            <a:spLocks noGrp="1"/>
          </p:cNvSpPr>
          <p:nvPr>
            <p:ph type="body" idx="13"/>
          </p:nvPr>
        </p:nvSpPr>
        <p:spPr>
          <a:xfrm>
            <a:off x="9854700" y="3238625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77" name="Google Shape;577;p16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0 DO NOT REMOVE · SlidesMania">
  <p:cSld name="CUSTOM_20"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8" name="Google Shape;728;p2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29" name="Google Shape;729;p2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1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lang="en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lang="en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sz="3000" b="1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FAQ</a:t>
              </a:r>
              <a:r>
                <a:rPr lang="en" sz="44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731" name="Google Shape;731;p21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w="38100" cap="flat" cmpd="sng">
              <a:solidFill>
                <a:srgbClr val="FFCB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732" name="Google Shape;732;p21">
              <a:hlinkClick r:id="rId3"/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3" name="Google Shape;733;p21">
              <a:hlinkClick r:id="rId5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4" name="Google Shape;734;p21">
              <a:hlinkClick r:id="rId7"/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5" name="Google Shape;735;p21">
              <a:hlinkClick r:id="rId9"/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6" name="Google Shape;736;p21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sz="2400" b="1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  <p:pic>
        <p:nvPicPr>
          <p:cNvPr id="737" name="Google Shape;737;p21"/>
          <p:cNvPicPr preferRelativeResize="0"/>
          <p:nvPr/>
        </p:nvPicPr>
        <p:blipFill rotWithShape="1">
          <a:blip r:embed="rId11">
            <a:alphaModFix/>
          </a:blip>
          <a:srcRect t="16256" b="20906"/>
          <a:stretch/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1"/>
            </a:gs>
            <a:gs pos="50000">
              <a:srgbClr val="292929"/>
            </a:gs>
            <a:gs pos="100000">
              <a:srgbClr val="010101"/>
            </a:gs>
          </a:gsLst>
          <a:lin ang="1350003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‹№›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7" r:id="rId7"/>
    <p:sldLayoutId id="2147483662" r:id="rId8"/>
    <p:sldLayoutId id="214748366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geeksforgeeks.org/difference-between-dependencies-devdependencies-and-peerdependencies/#:~:text=A%20dependency%20is%20a%20library,a%20developer%20needs%20during%20development." TargetMode="External"/><Relationship Id="rId4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6.png"/><Relationship Id="rId7" Type="http://schemas.openxmlformats.org/officeDocument/2006/relationships/hyperlink" Target="https://dzone.com/articles/what-is-viewencapsulation-in-angula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blog.angular-university.io/angular-host-context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customXml" Target="../ink/ink5.xml"/><Relationship Id="rId3" Type="http://schemas.openxmlformats.org/officeDocument/2006/relationships/image" Target="../media/image6.png"/><Relationship Id="rId7" Type="http://schemas.openxmlformats.org/officeDocument/2006/relationships/customXml" Target="../ink/ink2.xml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customXml" Target="../ink/ink3.xml"/><Relationship Id="rId1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sudheerj/angular-interview-questions#what-is-a-template" TargetMode="External"/><Relationship Id="rId5" Type="http://schemas.openxmlformats.org/officeDocument/2006/relationships/hyperlink" Target="https://github.com/sudheerj/angular-interview-questions#can-i-translate-text-without-creating-an-element" TargetMode="Externa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sudheerj/angular-interview-questions#what-is-ng-content-and-its-purpose" TargetMode="External"/><Relationship Id="rId5" Type="http://schemas.openxmlformats.org/officeDocument/2006/relationships/hyperlink" Target="https://github.com/sudheerj/angular-interview-questions#what-is-content-projection" TargetMode="Externa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8" name="Google Shape;7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38800"/>
            <a:ext cx="295275" cy="9810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E4B8D2-62B1-9E76-4ECB-133F7B1B4A9A}"/>
              </a:ext>
            </a:extLst>
          </p:cNvPr>
          <p:cNvSpPr txBox="1"/>
          <p:nvPr/>
        </p:nvSpPr>
        <p:spPr>
          <a:xfrm>
            <a:off x="116889" y="2967335"/>
            <a:ext cx="119582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>
                <a:solidFill>
                  <a:schemeClr val="lt1"/>
                </a:solidFill>
                <a:latin typeface="DM Sans"/>
                <a:sym typeface="DM Sans"/>
              </a:rPr>
              <a:t>NPM and </a:t>
            </a:r>
            <a:r>
              <a:rPr lang="en-US" sz="5400" b="1" dirty="0" err="1">
                <a:solidFill>
                  <a:schemeClr val="lt1"/>
                </a:solidFill>
                <a:latin typeface="DM Sans"/>
                <a:sym typeface="DM Sans"/>
              </a:rPr>
              <a:t>Semver</a:t>
            </a:r>
            <a:endParaRPr lang="en-US" sz="54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8" name="Google Shape;7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38800"/>
            <a:ext cx="295275" cy="9810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E4B8D2-62B1-9E76-4ECB-133F7B1B4A9A}"/>
              </a:ext>
            </a:extLst>
          </p:cNvPr>
          <p:cNvSpPr txBox="1"/>
          <p:nvPr/>
        </p:nvSpPr>
        <p:spPr>
          <a:xfrm>
            <a:off x="116889" y="2967335"/>
            <a:ext cx="119582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 err="1">
                <a:solidFill>
                  <a:schemeClr val="lt1"/>
                </a:solidFill>
                <a:latin typeface="DM Sans"/>
                <a:sym typeface="DM Sans"/>
              </a:rPr>
              <a:t>Package.lock</a:t>
            </a:r>
            <a:r>
              <a:rPr lang="en-US" sz="5400" b="1" dirty="0">
                <a:solidFill>
                  <a:schemeClr val="lt1"/>
                </a:solidFill>
                <a:latin typeface="DM Sans"/>
                <a:sym typeface="DM Sans"/>
              </a:rPr>
              <a:t> and </a:t>
            </a:r>
            <a:r>
              <a:rPr lang="en-US" sz="5400" b="1" dirty="0" err="1">
                <a:solidFill>
                  <a:schemeClr val="lt1"/>
                </a:solidFill>
                <a:latin typeface="DM Sans"/>
                <a:sym typeface="DM Sans"/>
              </a:rPr>
              <a:t>package.json</a:t>
            </a:r>
            <a:endParaRPr lang="en-US" sz="5400" dirty="0"/>
          </a:p>
        </p:txBody>
      </p:sp>
      <p:sp>
        <p:nvSpPr>
          <p:cNvPr id="5" name="TextBox 4">
            <a:hlinkClick r:id="rId4" action="ppaction://hlinksldjump" tooltip="To lock packages from changes for different environments"/>
            <a:extLst>
              <a:ext uri="{FF2B5EF4-FFF2-40B4-BE49-F238E27FC236}">
                <a16:creationId xmlns:a16="http://schemas.microsoft.com/office/drawing/2014/main" id="{F23410BC-16B8-5F41-3CC8-A07DA144C8DA}"/>
              </a:ext>
            </a:extLst>
          </p:cNvPr>
          <p:cNvSpPr txBox="1"/>
          <p:nvPr/>
        </p:nvSpPr>
        <p:spPr>
          <a:xfrm>
            <a:off x="575984" y="5975448"/>
            <a:ext cx="37296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92D050"/>
                </a:solidFill>
                <a:latin typeface="DM Sans"/>
                <a:ea typeface="DM Sans"/>
                <a:cs typeface="DM Sans"/>
                <a:sym typeface="DM Sans"/>
              </a:rPr>
              <a:t>What is </a:t>
            </a:r>
            <a:r>
              <a:rPr lang="en-US" sz="1800" dirty="0" err="1">
                <a:solidFill>
                  <a:srgbClr val="92D050"/>
                </a:solidFill>
                <a:latin typeface="DM Sans"/>
                <a:ea typeface="DM Sans"/>
                <a:cs typeface="DM Sans"/>
                <a:sym typeface="DM Sans"/>
              </a:rPr>
              <a:t>package.lock</a:t>
            </a:r>
            <a:r>
              <a:rPr lang="en-US" sz="1800" dirty="0">
                <a:solidFill>
                  <a:srgbClr val="92D050"/>
                </a:solidFill>
                <a:latin typeface="DM Sans"/>
                <a:ea typeface="DM Sans"/>
                <a:cs typeface="DM Sans"/>
                <a:sym typeface="DM Sans"/>
              </a:rPr>
              <a:t> for</a:t>
            </a:r>
          </a:p>
        </p:txBody>
      </p:sp>
      <p:sp>
        <p:nvSpPr>
          <p:cNvPr id="6" name="TextBox 5">
            <a:hlinkClick r:id="rId5"/>
            <a:extLst>
              <a:ext uri="{FF2B5EF4-FFF2-40B4-BE49-F238E27FC236}">
                <a16:creationId xmlns:a16="http://schemas.microsoft.com/office/drawing/2014/main" id="{A916C095-59EB-5B2A-7B9B-2EB77FE0F93C}"/>
              </a:ext>
            </a:extLst>
          </p:cNvPr>
          <p:cNvSpPr txBox="1"/>
          <p:nvPr/>
        </p:nvSpPr>
        <p:spPr>
          <a:xfrm>
            <a:off x="3910496" y="5975448"/>
            <a:ext cx="7290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92D050"/>
                </a:solidFill>
                <a:latin typeface="DM Sans"/>
                <a:ea typeface="DM Sans"/>
                <a:cs typeface="DM Sans"/>
                <a:sym typeface="DM Sans"/>
              </a:rPr>
              <a:t>What is difference between dependencies and </a:t>
            </a:r>
            <a:r>
              <a:rPr lang="en-US" sz="1800" dirty="0" err="1">
                <a:solidFill>
                  <a:srgbClr val="92D050"/>
                </a:solidFill>
                <a:latin typeface="DM Sans"/>
                <a:ea typeface="DM Sans"/>
                <a:cs typeface="DM Sans"/>
                <a:sym typeface="DM Sans"/>
              </a:rPr>
              <a:t>devDependancies</a:t>
            </a:r>
            <a:endParaRPr lang="en-US" sz="1800" dirty="0">
              <a:solidFill>
                <a:srgbClr val="92D05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700076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8" name="Google Shape;7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38800"/>
            <a:ext cx="295275" cy="98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2CED1B7-520A-F2B6-1CE1-408FD8899DC9}"/>
              </a:ext>
            </a:extLst>
          </p:cNvPr>
          <p:cNvSpPr txBox="1"/>
          <p:nvPr/>
        </p:nvSpPr>
        <p:spPr>
          <a:xfrm>
            <a:off x="3483782" y="2875002"/>
            <a:ext cx="522443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b="1" dirty="0" err="1">
                <a:solidFill>
                  <a:schemeClr val="lt1"/>
                </a:solidFill>
                <a:latin typeface="DM Sans"/>
                <a:sym typeface="DM Sans"/>
              </a:rPr>
              <a:t>Angular.json</a:t>
            </a:r>
            <a:endParaRPr lang="uk-UA" sz="6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6ECE1B-C400-BD3B-ABD8-C071D30C16EF}"/>
              </a:ext>
            </a:extLst>
          </p:cNvPr>
          <p:cNvSpPr txBox="1"/>
          <p:nvPr/>
        </p:nvSpPr>
        <p:spPr>
          <a:xfrm>
            <a:off x="575984" y="5975448"/>
            <a:ext cx="41697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92D050"/>
                </a:solidFill>
                <a:latin typeface="DM Sans"/>
                <a:ea typeface="DM Sans"/>
                <a:cs typeface="DM Sans"/>
                <a:sym typeface="DM Sans"/>
              </a:rPr>
              <a:t>How to change directives 'app' prefix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152AE5-C7E0-4418-E0A6-C9822B0D856D}"/>
              </a:ext>
            </a:extLst>
          </p:cNvPr>
          <p:cNvSpPr txBox="1"/>
          <p:nvPr/>
        </p:nvSpPr>
        <p:spPr>
          <a:xfrm>
            <a:off x="5005108" y="5975448"/>
            <a:ext cx="41697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92D050"/>
                </a:solidFill>
                <a:latin typeface="DM Sans"/>
                <a:ea typeface="DM Sans"/>
                <a:cs typeface="DM Sans"/>
                <a:sym typeface="DM Sans"/>
              </a:rPr>
              <a:t>How to change budget for pipelines?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7A362B-2634-66B9-0C17-72346697988A}"/>
              </a:ext>
            </a:extLst>
          </p:cNvPr>
          <p:cNvSpPr txBox="1"/>
          <p:nvPr/>
        </p:nvSpPr>
        <p:spPr>
          <a:xfrm>
            <a:off x="575984" y="5454134"/>
            <a:ext cx="41697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92D050"/>
                </a:solidFill>
                <a:latin typeface="DM Sans"/>
                <a:ea typeface="DM Sans"/>
                <a:cs typeface="DM Sans"/>
                <a:sym typeface="DM Sans"/>
              </a:rPr>
              <a:t>Where environmental links change?</a:t>
            </a:r>
          </a:p>
        </p:txBody>
      </p:sp>
    </p:spTree>
    <p:extLst>
      <p:ext uri="{BB962C8B-B14F-4D97-AF65-F5344CB8AC3E}">
        <p14:creationId xmlns:p14="http://schemas.microsoft.com/office/powerpoint/2010/main" val="21418376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8" name="Google Shape;7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38800"/>
            <a:ext cx="295275" cy="9810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E4B8D2-62B1-9E76-4ECB-133F7B1B4A9A}"/>
              </a:ext>
            </a:extLst>
          </p:cNvPr>
          <p:cNvSpPr txBox="1"/>
          <p:nvPr/>
        </p:nvSpPr>
        <p:spPr>
          <a:xfrm>
            <a:off x="116889" y="1348847"/>
            <a:ext cx="119582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>
                <a:solidFill>
                  <a:schemeClr val="lt1"/>
                </a:solidFill>
                <a:latin typeface="DM Sans"/>
                <a:sym typeface="DM Sans"/>
              </a:rPr>
              <a:t>View encapsulation</a:t>
            </a:r>
            <a:endParaRPr lang="en-US" sz="5400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21705376-D3DD-9CF2-333A-D3D2F843E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6817" y="2328970"/>
            <a:ext cx="5764263" cy="1186148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8AB211A-19CC-FE52-F503-A3F50D7AA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144" y="3713166"/>
            <a:ext cx="5805936" cy="1132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9F6408B-125C-2320-4B94-99904EF8D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817" y="5067299"/>
            <a:ext cx="5764263" cy="1132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hlinkClick r:id="rId7"/>
            <a:extLst>
              <a:ext uri="{FF2B5EF4-FFF2-40B4-BE49-F238E27FC236}">
                <a16:creationId xmlns:a16="http://schemas.microsoft.com/office/drawing/2014/main" id="{99760437-A641-DAFB-CD39-2024C5B89B38}"/>
              </a:ext>
            </a:extLst>
          </p:cNvPr>
          <p:cNvSpPr txBox="1"/>
          <p:nvPr/>
        </p:nvSpPr>
        <p:spPr>
          <a:xfrm>
            <a:off x="295275" y="6286173"/>
            <a:ext cx="32617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92D050"/>
                </a:solidFill>
                <a:latin typeface="DM Sans"/>
                <a:ea typeface="DM Sans"/>
                <a:cs typeface="DM Sans"/>
                <a:sym typeface="DM Sans"/>
              </a:rPr>
              <a:t>What is view encapsulation?</a:t>
            </a:r>
          </a:p>
        </p:txBody>
      </p:sp>
      <p:sp>
        <p:nvSpPr>
          <p:cNvPr id="13" name="TextBox 12">
            <a:hlinkClick r:id="rId8" action="ppaction://hlinksldjump" tooltip="Emulated, ShadowDom, None"/>
            <a:extLst>
              <a:ext uri="{FF2B5EF4-FFF2-40B4-BE49-F238E27FC236}">
                <a16:creationId xmlns:a16="http://schemas.microsoft.com/office/drawing/2014/main" id="{F02F73B7-A964-6714-5EDD-5DF474CD4B90}"/>
              </a:ext>
            </a:extLst>
          </p:cNvPr>
          <p:cNvSpPr txBox="1"/>
          <p:nvPr/>
        </p:nvSpPr>
        <p:spPr>
          <a:xfrm>
            <a:off x="6487745" y="6286173"/>
            <a:ext cx="55873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92D050"/>
                </a:solidFill>
                <a:latin typeface="DM Sans"/>
                <a:ea typeface="DM Sans"/>
                <a:cs typeface="DM Sans"/>
                <a:sym typeface="DM Sans"/>
              </a:rPr>
              <a:t>What types of view encapsulation exist in Angular?</a:t>
            </a:r>
          </a:p>
        </p:txBody>
      </p:sp>
    </p:spTree>
    <p:extLst>
      <p:ext uri="{BB962C8B-B14F-4D97-AF65-F5344CB8AC3E}">
        <p14:creationId xmlns:p14="http://schemas.microsoft.com/office/powerpoint/2010/main" val="3074399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8" name="Google Shape;7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38800"/>
            <a:ext cx="295275" cy="9810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E4B8D2-62B1-9E76-4ECB-133F7B1B4A9A}"/>
              </a:ext>
            </a:extLst>
          </p:cNvPr>
          <p:cNvSpPr txBox="1"/>
          <p:nvPr/>
        </p:nvSpPr>
        <p:spPr>
          <a:xfrm>
            <a:off x="116889" y="1427125"/>
            <a:ext cx="1195822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>
                <a:solidFill>
                  <a:schemeClr val="lt1"/>
                </a:solidFill>
                <a:latin typeface="DM Sans"/>
                <a:sym typeface="DM Sans"/>
              </a:rPr>
              <a:t>Angular styling mechanism (Emulated Encapsulation)</a:t>
            </a:r>
            <a:endParaRPr lang="en-US" sz="5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D3365E-8417-7C66-0247-BDA676D5CA94}"/>
              </a:ext>
            </a:extLst>
          </p:cNvPr>
          <p:cNvSpPr/>
          <p:nvPr/>
        </p:nvSpPr>
        <p:spPr>
          <a:xfrm>
            <a:off x="1895284" y="3676550"/>
            <a:ext cx="2457069" cy="4905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:host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296BBC-09B8-6280-D7B6-10883FF3CAB3}"/>
              </a:ext>
            </a:extLst>
          </p:cNvPr>
          <p:cNvSpPr/>
          <p:nvPr/>
        </p:nvSpPr>
        <p:spPr>
          <a:xfrm>
            <a:off x="4864131" y="3676550"/>
            <a:ext cx="2457069" cy="4905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:host-context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487C6F-97B3-2807-0F24-5A23EEBD1F94}"/>
              </a:ext>
            </a:extLst>
          </p:cNvPr>
          <p:cNvSpPr/>
          <p:nvPr/>
        </p:nvSpPr>
        <p:spPr>
          <a:xfrm>
            <a:off x="7832979" y="3676550"/>
            <a:ext cx="2457069" cy="4905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::ng-deep</a:t>
            </a:r>
          </a:p>
        </p:txBody>
      </p:sp>
      <p:sp>
        <p:nvSpPr>
          <p:cNvPr id="12" name="TextBox 11">
            <a:hlinkClick r:id="rId4"/>
            <a:extLst>
              <a:ext uri="{FF2B5EF4-FFF2-40B4-BE49-F238E27FC236}">
                <a16:creationId xmlns:a16="http://schemas.microsoft.com/office/drawing/2014/main" id="{058ED304-0C86-882C-3D05-93B83BA7BF08}"/>
              </a:ext>
            </a:extLst>
          </p:cNvPr>
          <p:cNvSpPr txBox="1"/>
          <p:nvPr/>
        </p:nvSpPr>
        <p:spPr>
          <a:xfrm>
            <a:off x="575984" y="5975448"/>
            <a:ext cx="5075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92D050"/>
                </a:solidFill>
                <a:latin typeface="DM Sans"/>
                <a:ea typeface="DM Sans"/>
                <a:cs typeface="DM Sans"/>
                <a:sym typeface="DM Sans"/>
              </a:rPr>
              <a:t>What are  :host, :host-context and ::ng-deep?</a:t>
            </a:r>
          </a:p>
        </p:txBody>
      </p:sp>
    </p:spTree>
    <p:extLst>
      <p:ext uri="{BB962C8B-B14F-4D97-AF65-F5344CB8AC3E}">
        <p14:creationId xmlns:p14="http://schemas.microsoft.com/office/powerpoint/2010/main" val="557541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8" name="Google Shape;7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38800"/>
            <a:ext cx="295275" cy="9810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E4B8D2-62B1-9E76-4ECB-133F7B1B4A9A}"/>
              </a:ext>
            </a:extLst>
          </p:cNvPr>
          <p:cNvSpPr txBox="1"/>
          <p:nvPr/>
        </p:nvSpPr>
        <p:spPr>
          <a:xfrm>
            <a:off x="116889" y="1848748"/>
            <a:ext cx="119582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>
                <a:solidFill>
                  <a:schemeClr val="lt1"/>
                </a:solidFill>
                <a:latin typeface="DM Sans"/>
                <a:sym typeface="DM Sans"/>
              </a:rPr>
              <a:t>Angular</a:t>
            </a:r>
            <a:r>
              <a:rPr lang="uk-UA" sz="5400" b="1" dirty="0">
                <a:solidFill>
                  <a:schemeClr val="lt1"/>
                </a:solidFill>
                <a:latin typeface="DM Sans"/>
                <a:sym typeface="DM Sans"/>
              </a:rPr>
              <a:t> </a:t>
            </a:r>
            <a:r>
              <a:rPr lang="en-US" sz="5400" b="1" dirty="0">
                <a:solidFill>
                  <a:schemeClr val="lt1"/>
                </a:solidFill>
                <a:latin typeface="DM Sans"/>
                <a:sym typeface="DM Sans"/>
              </a:rPr>
              <a:t>views</a:t>
            </a:r>
            <a:endParaRPr lang="en-US" sz="54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2720C01-20F1-F2B0-D292-A0948A71C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3488" y="3178597"/>
            <a:ext cx="5744377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0101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8" name="Google Shape;7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38800"/>
            <a:ext cx="295275" cy="9810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E4B8D2-62B1-9E76-4ECB-133F7B1B4A9A}"/>
              </a:ext>
            </a:extLst>
          </p:cNvPr>
          <p:cNvSpPr txBox="1"/>
          <p:nvPr/>
        </p:nvSpPr>
        <p:spPr>
          <a:xfrm>
            <a:off x="116889" y="685146"/>
            <a:ext cx="119582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>
                <a:solidFill>
                  <a:schemeClr val="lt1"/>
                </a:solidFill>
                <a:latin typeface="DM Sans"/>
                <a:sym typeface="DM Sans"/>
              </a:rPr>
              <a:t>View structure</a:t>
            </a:r>
            <a:endParaRPr lang="en-US" sz="5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2DC89A8-8EAF-C8B0-CC03-47CF3D055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4" y="1824037"/>
            <a:ext cx="9467850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Рукописні дані 4">
                <a:extLst>
                  <a:ext uri="{FF2B5EF4-FFF2-40B4-BE49-F238E27FC236}">
                    <a16:creationId xmlns:a16="http://schemas.microsoft.com/office/drawing/2014/main" id="{1D3D55B5-8B8C-2A9B-5FCB-07396A6C7DA0}"/>
                  </a:ext>
                </a:extLst>
              </p14:cNvPr>
              <p14:cNvContentPartPr/>
              <p14:nvPr/>
            </p14:nvContentPartPr>
            <p14:xfrm>
              <a:off x="1401623" y="3524190"/>
              <a:ext cx="360" cy="1304640"/>
            </p14:xfrm>
          </p:contentPart>
        </mc:Choice>
        <mc:Fallback>
          <p:pic>
            <p:nvPicPr>
              <p:cNvPr id="5" name="Рукописні дані 4">
                <a:extLst>
                  <a:ext uri="{FF2B5EF4-FFF2-40B4-BE49-F238E27FC236}">
                    <a16:creationId xmlns:a16="http://schemas.microsoft.com/office/drawing/2014/main" id="{1D3D55B5-8B8C-2A9B-5FCB-07396A6C7DA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92983" y="3515190"/>
                <a:ext cx="18000" cy="13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Рукописні дані 5">
                <a:extLst>
                  <a:ext uri="{FF2B5EF4-FFF2-40B4-BE49-F238E27FC236}">
                    <a16:creationId xmlns:a16="http://schemas.microsoft.com/office/drawing/2014/main" id="{66A5A564-1F01-1B78-B50D-749BC1FC293C}"/>
                  </a:ext>
                </a:extLst>
              </p14:cNvPr>
              <p14:cNvContentPartPr/>
              <p14:nvPr/>
            </p14:nvContentPartPr>
            <p14:xfrm>
              <a:off x="1463903" y="1997070"/>
              <a:ext cx="360" cy="869400"/>
            </p14:xfrm>
          </p:contentPart>
        </mc:Choice>
        <mc:Fallback>
          <p:pic>
            <p:nvPicPr>
              <p:cNvPr id="6" name="Рукописні дані 5">
                <a:extLst>
                  <a:ext uri="{FF2B5EF4-FFF2-40B4-BE49-F238E27FC236}">
                    <a16:creationId xmlns:a16="http://schemas.microsoft.com/office/drawing/2014/main" id="{66A5A564-1F01-1B78-B50D-749BC1FC293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54903" y="1988070"/>
                <a:ext cx="18000" cy="88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5" name="Рукописні дані 14">
                <a:extLst>
                  <a:ext uri="{FF2B5EF4-FFF2-40B4-BE49-F238E27FC236}">
                    <a16:creationId xmlns:a16="http://schemas.microsoft.com/office/drawing/2014/main" id="{FECC1892-3B08-8A61-8A37-C5A9106A040B}"/>
                  </a:ext>
                </a:extLst>
              </p14:cNvPr>
              <p14:cNvContentPartPr/>
              <p14:nvPr/>
            </p14:nvContentPartPr>
            <p14:xfrm>
              <a:off x="1375703" y="3491070"/>
              <a:ext cx="8344080" cy="360"/>
            </p14:xfrm>
          </p:contentPart>
        </mc:Choice>
        <mc:Fallback>
          <p:pic>
            <p:nvPicPr>
              <p:cNvPr id="15" name="Рукописні дані 14">
                <a:extLst>
                  <a:ext uri="{FF2B5EF4-FFF2-40B4-BE49-F238E27FC236}">
                    <a16:creationId xmlns:a16="http://schemas.microsoft.com/office/drawing/2014/main" id="{FECC1892-3B08-8A61-8A37-C5A9106A040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66703" y="3482070"/>
                <a:ext cx="83617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6" name="Рукописні дані 15">
                <a:extLst>
                  <a:ext uri="{FF2B5EF4-FFF2-40B4-BE49-F238E27FC236}">
                    <a16:creationId xmlns:a16="http://schemas.microsoft.com/office/drawing/2014/main" id="{D2432660-D774-CCA6-3402-356D01296D38}"/>
                  </a:ext>
                </a:extLst>
              </p14:cNvPr>
              <p14:cNvContentPartPr/>
              <p14:nvPr/>
            </p14:nvContentPartPr>
            <p14:xfrm>
              <a:off x="1482263" y="1981590"/>
              <a:ext cx="8359920" cy="360"/>
            </p14:xfrm>
          </p:contentPart>
        </mc:Choice>
        <mc:Fallback>
          <p:pic>
            <p:nvPicPr>
              <p:cNvPr id="16" name="Рукописні дані 15">
                <a:extLst>
                  <a:ext uri="{FF2B5EF4-FFF2-40B4-BE49-F238E27FC236}">
                    <a16:creationId xmlns:a16="http://schemas.microsoft.com/office/drawing/2014/main" id="{D2432660-D774-CCA6-3402-356D01296D3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473623" y="1972950"/>
                <a:ext cx="83775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7" name="Рукописні дані 16">
                <a:extLst>
                  <a:ext uri="{FF2B5EF4-FFF2-40B4-BE49-F238E27FC236}">
                    <a16:creationId xmlns:a16="http://schemas.microsoft.com/office/drawing/2014/main" id="{A10FEE6A-A1F9-2DA6-ACD4-2C2D865BAB4D}"/>
                  </a:ext>
                </a:extLst>
              </p14:cNvPr>
              <p14:cNvContentPartPr/>
              <p14:nvPr/>
            </p14:nvContentPartPr>
            <p14:xfrm>
              <a:off x="1437623" y="2878350"/>
              <a:ext cx="8380080" cy="360"/>
            </p14:xfrm>
          </p:contentPart>
        </mc:Choice>
        <mc:Fallback>
          <p:pic>
            <p:nvPicPr>
              <p:cNvPr id="17" name="Рукописні дані 16">
                <a:extLst>
                  <a:ext uri="{FF2B5EF4-FFF2-40B4-BE49-F238E27FC236}">
                    <a16:creationId xmlns:a16="http://schemas.microsoft.com/office/drawing/2014/main" id="{A10FEE6A-A1F9-2DA6-ACD4-2C2D865BAB4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428983" y="2869350"/>
                <a:ext cx="83977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8" name="Рукописні дані 17">
                <a:extLst>
                  <a:ext uri="{FF2B5EF4-FFF2-40B4-BE49-F238E27FC236}">
                    <a16:creationId xmlns:a16="http://schemas.microsoft.com/office/drawing/2014/main" id="{5D17CA91-A55C-25CE-F2A2-779C9BF913FF}"/>
                  </a:ext>
                </a:extLst>
              </p14:cNvPr>
              <p14:cNvContentPartPr/>
              <p14:nvPr/>
            </p14:nvContentPartPr>
            <p14:xfrm>
              <a:off x="1411343" y="4866990"/>
              <a:ext cx="8213040" cy="360"/>
            </p14:xfrm>
          </p:contentPart>
        </mc:Choice>
        <mc:Fallback>
          <p:pic>
            <p:nvPicPr>
              <p:cNvPr id="18" name="Рукописні дані 17">
                <a:extLst>
                  <a:ext uri="{FF2B5EF4-FFF2-40B4-BE49-F238E27FC236}">
                    <a16:creationId xmlns:a16="http://schemas.microsoft.com/office/drawing/2014/main" id="{5D17CA91-A55C-25CE-F2A2-779C9BF913F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402343" y="4857990"/>
                <a:ext cx="823068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9696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8" name="Google Shape;7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38800"/>
            <a:ext cx="295275" cy="9810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E4B8D2-62B1-9E76-4ECB-133F7B1B4A9A}"/>
              </a:ext>
            </a:extLst>
          </p:cNvPr>
          <p:cNvSpPr txBox="1"/>
          <p:nvPr/>
        </p:nvSpPr>
        <p:spPr>
          <a:xfrm>
            <a:off x="116889" y="685146"/>
            <a:ext cx="119582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>
                <a:solidFill>
                  <a:schemeClr val="lt1"/>
                </a:solidFill>
                <a:latin typeface="DM Sans"/>
                <a:sym typeface="DM Sans"/>
              </a:rPr>
              <a:t>View types</a:t>
            </a:r>
            <a:endParaRPr lang="en-US" sz="5400" dirty="0"/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F310B970-860F-C095-D904-4BAD0DBE0387}"/>
              </a:ext>
            </a:extLst>
          </p:cNvPr>
          <p:cNvSpPr/>
          <p:nvPr/>
        </p:nvSpPr>
        <p:spPr>
          <a:xfrm>
            <a:off x="3244689" y="2193979"/>
            <a:ext cx="2457069" cy="4905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Embedded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3B5134AF-DC5D-35CB-1B5D-E6696FB5D2E0}"/>
              </a:ext>
            </a:extLst>
          </p:cNvPr>
          <p:cNvSpPr/>
          <p:nvPr/>
        </p:nvSpPr>
        <p:spPr>
          <a:xfrm>
            <a:off x="6213536" y="2193979"/>
            <a:ext cx="2457069" cy="4905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2BA9337-D7E7-A383-79B4-356BB9FC0B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0386" y="2989337"/>
            <a:ext cx="4677822" cy="2245621"/>
          </a:xfrm>
          <a:prstGeom prst="rect">
            <a:avLst/>
          </a:prstGeom>
        </p:spPr>
      </p:pic>
      <p:sp>
        <p:nvSpPr>
          <p:cNvPr id="8" name="TextBox 7">
            <a:hlinkClick r:id="rId5"/>
            <a:extLst>
              <a:ext uri="{FF2B5EF4-FFF2-40B4-BE49-F238E27FC236}">
                <a16:creationId xmlns:a16="http://schemas.microsoft.com/office/drawing/2014/main" id="{F520DC07-991F-A57E-7F3C-9B625492A1E1}"/>
              </a:ext>
            </a:extLst>
          </p:cNvPr>
          <p:cNvSpPr txBox="1"/>
          <p:nvPr/>
        </p:nvSpPr>
        <p:spPr>
          <a:xfrm>
            <a:off x="575984" y="5975448"/>
            <a:ext cx="27531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92D050"/>
                </a:solidFill>
                <a:latin typeface="DM Sans"/>
                <a:ea typeface="DM Sans"/>
                <a:cs typeface="DM Sans"/>
                <a:sym typeface="DM Sans"/>
              </a:rPr>
              <a:t>What is ng-container?</a:t>
            </a:r>
          </a:p>
        </p:txBody>
      </p:sp>
      <p:sp>
        <p:nvSpPr>
          <p:cNvPr id="9" name="TextBox 8">
            <a:hlinkClick r:id="rId6"/>
            <a:extLst>
              <a:ext uri="{FF2B5EF4-FFF2-40B4-BE49-F238E27FC236}">
                <a16:creationId xmlns:a16="http://schemas.microsoft.com/office/drawing/2014/main" id="{45D30B60-87AD-688F-32C4-7C4F4D46C1A1}"/>
              </a:ext>
            </a:extLst>
          </p:cNvPr>
          <p:cNvSpPr txBox="1"/>
          <p:nvPr/>
        </p:nvSpPr>
        <p:spPr>
          <a:xfrm>
            <a:off x="3329125" y="5975448"/>
            <a:ext cx="27531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92D050"/>
                </a:solidFill>
                <a:latin typeface="DM Sans"/>
                <a:ea typeface="DM Sans"/>
                <a:cs typeface="DM Sans"/>
                <a:sym typeface="DM Sans"/>
              </a:rPr>
              <a:t>What is template?</a:t>
            </a:r>
          </a:p>
        </p:txBody>
      </p:sp>
    </p:spTree>
    <p:extLst>
      <p:ext uri="{BB962C8B-B14F-4D97-AF65-F5344CB8AC3E}">
        <p14:creationId xmlns:p14="http://schemas.microsoft.com/office/powerpoint/2010/main" val="1729528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8" name="Google Shape;7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38800"/>
            <a:ext cx="295275" cy="9810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E4B8D2-62B1-9E76-4ECB-133F7B1B4A9A}"/>
              </a:ext>
            </a:extLst>
          </p:cNvPr>
          <p:cNvSpPr txBox="1"/>
          <p:nvPr/>
        </p:nvSpPr>
        <p:spPr>
          <a:xfrm>
            <a:off x="116889" y="685146"/>
            <a:ext cx="119582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>
                <a:solidFill>
                  <a:schemeClr val="lt1"/>
                </a:solidFill>
                <a:latin typeface="DM Sans"/>
                <a:sym typeface="DM Sans"/>
              </a:rPr>
              <a:t>Content projection</a:t>
            </a:r>
            <a:endParaRPr lang="en-US" sz="5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1C64804-9F1D-5225-8EDA-9E8A1D8645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3072" y="2095352"/>
            <a:ext cx="7725853" cy="3448531"/>
          </a:xfrm>
          <a:prstGeom prst="rect">
            <a:avLst/>
          </a:prstGeom>
        </p:spPr>
      </p:pic>
      <p:sp>
        <p:nvSpPr>
          <p:cNvPr id="8" name="TextBox 7">
            <a:hlinkClick r:id="rId5"/>
            <a:extLst>
              <a:ext uri="{FF2B5EF4-FFF2-40B4-BE49-F238E27FC236}">
                <a16:creationId xmlns:a16="http://schemas.microsoft.com/office/drawing/2014/main" id="{342394AB-A30F-EFBA-1AE9-C85E83637BF9}"/>
              </a:ext>
            </a:extLst>
          </p:cNvPr>
          <p:cNvSpPr txBox="1"/>
          <p:nvPr/>
        </p:nvSpPr>
        <p:spPr>
          <a:xfrm>
            <a:off x="575985" y="5975448"/>
            <a:ext cx="32147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92D050"/>
                </a:solidFill>
                <a:latin typeface="DM Sans"/>
                <a:ea typeface="DM Sans"/>
                <a:cs typeface="DM Sans"/>
                <a:sym typeface="DM Sans"/>
              </a:rPr>
              <a:t>What is content projection?</a:t>
            </a:r>
          </a:p>
        </p:txBody>
      </p:sp>
      <p:sp>
        <p:nvSpPr>
          <p:cNvPr id="9" name="TextBox 8">
            <a:hlinkClick r:id="rId6"/>
            <a:extLst>
              <a:ext uri="{FF2B5EF4-FFF2-40B4-BE49-F238E27FC236}">
                <a16:creationId xmlns:a16="http://schemas.microsoft.com/office/drawing/2014/main" id="{720D98D5-90B9-9E07-1874-6E017CC089E9}"/>
              </a:ext>
            </a:extLst>
          </p:cNvPr>
          <p:cNvSpPr txBox="1"/>
          <p:nvPr/>
        </p:nvSpPr>
        <p:spPr>
          <a:xfrm>
            <a:off x="4368230" y="5975448"/>
            <a:ext cx="4136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92D050"/>
                </a:solidFill>
                <a:latin typeface="DM Sans"/>
                <a:ea typeface="DM Sans"/>
                <a:cs typeface="DM Sans"/>
                <a:sym typeface="DM Sans"/>
              </a:rPr>
              <a:t>What is ng-content and its purpose?</a:t>
            </a:r>
          </a:p>
        </p:txBody>
      </p:sp>
    </p:spTree>
    <p:extLst>
      <p:ext uri="{BB962C8B-B14F-4D97-AF65-F5344CB8AC3E}">
        <p14:creationId xmlns:p14="http://schemas.microsoft.com/office/powerpoint/2010/main" val="2678930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lidesMania · Modern Dark ">
  <a:themeElements>
    <a:clrScheme name="Simple Light">
      <a:dk1>
        <a:srgbClr val="000000"/>
      </a:dk1>
      <a:lt1>
        <a:srgbClr val="E392FA"/>
      </a:lt1>
      <a:dk2>
        <a:srgbClr val="FFFFFF"/>
      </a:dk2>
      <a:lt2>
        <a:srgbClr val="EEEEEE"/>
      </a:lt2>
      <a:accent1>
        <a:srgbClr val="E392FA"/>
      </a:accent1>
      <a:accent2>
        <a:srgbClr val="93A9F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1449</TotalTime>
  <Words>115</Words>
  <Application>Microsoft Office PowerPoint</Application>
  <PresentationFormat>Широкий екран</PresentationFormat>
  <Paragraphs>26</Paragraphs>
  <Slides>9</Slides>
  <Notes>9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9</vt:i4>
      </vt:variant>
    </vt:vector>
  </HeadingPairs>
  <TitlesOfParts>
    <vt:vector size="18" baseType="lpstr">
      <vt:lpstr>DM Sans</vt:lpstr>
      <vt:lpstr>Aldrich</vt:lpstr>
      <vt:lpstr>Homemade Apple</vt:lpstr>
      <vt:lpstr>Poppins</vt:lpstr>
      <vt:lpstr>Abril Fatface</vt:lpstr>
      <vt:lpstr>Arial</vt:lpstr>
      <vt:lpstr>Barlow Condensed</vt:lpstr>
      <vt:lpstr>Calibri</vt:lpstr>
      <vt:lpstr>SlidesMania · Modern Dark 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cp:lastModifiedBy>The Creator</cp:lastModifiedBy>
  <cp:revision>18</cp:revision>
  <dcterms:modified xsi:type="dcterms:W3CDTF">2022-09-08T19:45:10Z</dcterms:modified>
</cp:coreProperties>
</file>