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32"/>
  </p:notesMasterIdLst>
  <p:sldIdLst>
    <p:sldId id="256" r:id="rId2"/>
    <p:sldId id="257" r:id="rId3"/>
    <p:sldId id="258" r:id="rId4"/>
    <p:sldId id="301" r:id="rId5"/>
    <p:sldId id="302" r:id="rId6"/>
    <p:sldId id="303" r:id="rId7"/>
    <p:sldId id="304" r:id="rId8"/>
    <p:sldId id="305" r:id="rId9"/>
    <p:sldId id="261" r:id="rId10"/>
    <p:sldId id="314" r:id="rId11"/>
    <p:sldId id="306" r:id="rId12"/>
    <p:sldId id="307" r:id="rId13"/>
    <p:sldId id="308" r:id="rId14"/>
    <p:sldId id="309" r:id="rId15"/>
    <p:sldId id="310" r:id="rId16"/>
    <p:sldId id="311" r:id="rId17"/>
    <p:sldId id="321" r:id="rId18"/>
    <p:sldId id="312" r:id="rId19"/>
    <p:sldId id="327" r:id="rId20"/>
    <p:sldId id="313" r:id="rId21"/>
    <p:sldId id="318" r:id="rId22"/>
    <p:sldId id="319" r:id="rId23"/>
    <p:sldId id="320" r:id="rId24"/>
    <p:sldId id="325" r:id="rId25"/>
    <p:sldId id="315" r:id="rId26"/>
    <p:sldId id="316" r:id="rId27"/>
    <p:sldId id="317" r:id="rId28"/>
    <p:sldId id="322" r:id="rId29"/>
    <p:sldId id="323" r:id="rId30"/>
    <p:sldId id="326" r:id="rId31"/>
  </p:sldIdLst>
  <p:sldSz cx="9144000" cy="5143500" type="screen16x9"/>
  <p:notesSz cx="6858000" cy="9144000"/>
  <p:embeddedFontLst>
    <p:embeddedFont>
      <p:font typeface="Alata" panose="020B0604020202020204" charset="0"/>
      <p:regular r:id="rId33"/>
    </p:embeddedFont>
    <p:embeddedFont>
      <p:font typeface="Consolas" panose="020B0609020204030204" pitchFamily="49" charset="0"/>
      <p:regular r:id="rId34"/>
      <p:bold r:id="rId35"/>
      <p:italic r:id="rId36"/>
      <p:boldItalic r:id="rId37"/>
    </p:embeddedFont>
    <p:embeddedFont>
      <p:font typeface="Montserrat" panose="00000500000000000000" pitchFamily="2" charset="0"/>
      <p:regular r:id="rId38"/>
      <p:bold r:id="rId39"/>
      <p:italic r:id="rId40"/>
      <p:boldItalic r:id="rId41"/>
    </p:embeddedFont>
    <p:embeddedFont>
      <p:font typeface="Poppins" panose="00000500000000000000" pitchFamily="2" charset="0"/>
      <p:regular r:id="rId42"/>
      <p:bold r:id="rId43"/>
      <p:italic r:id="rId44"/>
      <p:boldItalic r:id="rId45"/>
    </p:embeddedFont>
    <p:embeddedFont>
      <p:font typeface="PT Sans" panose="020B0503020203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A4D2301-45C9-4C02-81C9-3DF963BFAF4D}">
  <a:tblStyle styleId="{4A4D2301-45C9-4C02-81C9-3DF963BFAF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90" autoAdjust="0"/>
  </p:normalViewPr>
  <p:slideViewPr>
    <p:cSldViewPr snapToGrid="0">
      <p:cViewPr varScale="1">
        <p:scale>
          <a:sx n="93" d="100"/>
          <a:sy n="93" d="100"/>
        </p:scale>
        <p:origin x="1190" y="53"/>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341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729f4140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729f4140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817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729f4140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729f4140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7687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729f4140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729f4140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797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For model evaluation, I utilized metrics such as confusion matrix and classification, which shows the specific predictions made by the model, and the precision, recall, f1 and accuracy of the model.</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I also utilized the precision-recall curve to plot the PR curve to view the model’s performance in terms of the relationship between the precision and recall score, along with area under curve for the PR curve to determine the model’s performance.</a:t>
            </a:r>
          </a:p>
          <a:p>
            <a:pPr marL="0" lvl="0" indent="0" algn="l" rtl="0">
              <a:spcBef>
                <a:spcPts val="0"/>
              </a:spcBef>
              <a:spcAft>
                <a:spcPts val="0"/>
              </a:spcAft>
              <a:buNone/>
            </a:pPr>
            <a:endParaRPr lang="en-SG"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F0F8FF"/>
                </a:solidFill>
                <a:effectLst/>
                <a:latin typeface="Consolas" panose="020B0609020204030204" pitchFamily="49" charset="0"/>
              </a:rPr>
              <a:t>Initially, I used the ROC curve but chose to not implement it.</a:t>
            </a:r>
            <a:endParaRPr dirty="0"/>
          </a:p>
        </p:txBody>
      </p:sp>
    </p:spTree>
    <p:extLst>
      <p:ext uri="{BB962C8B-B14F-4D97-AF65-F5344CB8AC3E}">
        <p14:creationId xmlns:p14="http://schemas.microsoft.com/office/powerpoint/2010/main" val="1602465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729f414005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729f414005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On my final model with best hyperparameters, from the confusion matrix, we can see that the model predicted most true negatives correctly, whilst majority of the true positives were predicted wrongly, default payment next month, which is a result of imbalanced data, as it can cause the model to be biased towards predicting the majority label, no default payment next month more frequently, leading to a poorer true positive rate, hence lower recall score for 1.</a:t>
            </a:r>
          </a:p>
          <a:p>
            <a:pPr marL="0" lvl="0" indent="0" algn="l" rtl="0">
              <a:spcBef>
                <a:spcPts val="0"/>
              </a:spcBef>
              <a:spcAft>
                <a:spcPts val="0"/>
              </a:spcAft>
              <a:buNone/>
            </a:pPr>
            <a:endParaRPr lang="en-US" b="0" dirty="0">
              <a:solidFill>
                <a:srgbClr val="F0F8FF"/>
              </a:solidFill>
              <a:effectLst/>
              <a:latin typeface="Consolas" panose="020B0609020204030204" pitchFamily="49" charset="0"/>
            </a:endParaRPr>
          </a:p>
          <a:p>
            <a:pPr marL="0" lvl="0" indent="0" algn="l" rtl="0">
              <a:spcBef>
                <a:spcPts val="0"/>
              </a:spcBef>
              <a:spcAft>
                <a:spcPts val="0"/>
              </a:spcAft>
              <a:buNone/>
            </a:pPr>
            <a:r>
              <a:rPr lang="en-US" b="0" dirty="0">
                <a:solidFill>
                  <a:srgbClr val="F0F8FF"/>
                </a:solidFill>
                <a:effectLst/>
                <a:latin typeface="Consolas" panose="020B0609020204030204" pitchFamily="49" charset="0"/>
              </a:rPr>
              <a:t>The PR curve also shows that generally the model does not perform that well as it has a low area under curve score at around 0.31.</a:t>
            </a:r>
          </a:p>
        </p:txBody>
      </p:sp>
    </p:spTree>
    <p:extLst>
      <p:ext uri="{BB962C8B-B14F-4D97-AF65-F5344CB8AC3E}">
        <p14:creationId xmlns:p14="http://schemas.microsoft.com/office/powerpoint/2010/main" val="1394533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729f414005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729f414005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3597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729f414005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729f414005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I then went on to manually test hyperparameters in order to obtain a better recall score, which led to me these specific hyperparameters, which were </a:t>
            </a:r>
            <a:r>
              <a:rPr lang="en-SG" dirty="0" err="1"/>
              <a:t>max_depth</a:t>
            </a:r>
            <a:r>
              <a:rPr lang="en-SG" dirty="0"/>
              <a:t> = 20, and class weight {0:1,1:100}. This allowed the model to perform way better in terms of recall score and predicting true positives, which is more crucial for the bank in terms of risk management. By adjusting the class weight to give the minority class significantly more importance, it would help the model focus more on correctly identifying instances of the minority class at the cost of the model’s performance in predicting the majority class, but in an imbalanced dataset, improving predictions of the minority class would be our goal. By setting max depth to 20 it also limits the depth of the number of trees in the random forest classifier, preventing overfitting and allowing our model to focus on predicting more true positives especially since our test data is heavily imbalanced and is very prone to overfitting.</a:t>
            </a:r>
          </a:p>
          <a:p>
            <a:pPr marL="0" lvl="0" indent="0" algn="l" rtl="0">
              <a:spcBef>
                <a:spcPts val="0"/>
              </a:spcBef>
              <a:spcAft>
                <a:spcPts val="0"/>
              </a:spcAft>
              <a:buNone/>
            </a:pPr>
            <a:r>
              <a:rPr lang="en-SG" dirty="0"/>
              <a:t>`</a:t>
            </a:r>
          </a:p>
        </p:txBody>
      </p:sp>
    </p:spTree>
    <p:extLst>
      <p:ext uri="{BB962C8B-B14F-4D97-AF65-F5344CB8AC3E}">
        <p14:creationId xmlns:p14="http://schemas.microsoft.com/office/powerpoint/2010/main" val="2812559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729f414005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729f414005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5719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729f414005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729f414005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However, there are also other combinations of hyperparameters of class weight and max depth that can provide varying results for the model based on the bank’s needs.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SG" dirty="0"/>
              <a:t>For example, with a max depth of 25 and a class weight of {0:1,1:60}, I was able to obtain a more balanced result as shown by the confusion matrix on the left, as the model was able to predict most true negatives, and more than half true positives, and if a bank prioritizes having a balance, this would likely fit their need. </a:t>
            </a:r>
          </a:p>
          <a:p>
            <a:pPr marL="0" lvl="0" indent="0" algn="l" rtl="0">
              <a:spcBef>
                <a:spcPts val="0"/>
              </a:spcBef>
              <a:spcAft>
                <a:spcPts val="0"/>
              </a:spcAft>
              <a:buNone/>
            </a:pPr>
            <a:endParaRPr lang="en-SG" dirty="0"/>
          </a:p>
          <a:p>
            <a:pPr marL="0" lvl="0" indent="0" algn="l" rtl="0">
              <a:spcBef>
                <a:spcPts val="0"/>
              </a:spcBef>
              <a:spcAft>
                <a:spcPts val="0"/>
              </a:spcAft>
              <a:buNone/>
            </a:pPr>
            <a:r>
              <a:rPr lang="en-SG" dirty="0"/>
              <a:t>But since personally, I believe in the bank favouring a model that can predict as many true positives as possible to reduce risks of financial instability, I would still use my previous hyperparameters and model as a guideline.</a:t>
            </a:r>
            <a:endParaRPr dirty="0"/>
          </a:p>
        </p:txBody>
      </p:sp>
    </p:spTree>
    <p:extLst>
      <p:ext uri="{BB962C8B-B14F-4D97-AF65-F5344CB8AC3E}">
        <p14:creationId xmlns:p14="http://schemas.microsoft.com/office/powerpoint/2010/main" val="2952807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Mr Joe created and defined his own prediction task, which was to…</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dirty="0"/>
              <a:t>For the dummy model, I set the strategy hyperparameters to stratified </a:t>
            </a:r>
            <a:r>
              <a:rPr lang="en-US" b="0" dirty="0">
                <a:solidFill>
                  <a:srgbClr val="F0F8FF"/>
                </a:solidFill>
                <a:effectLst/>
                <a:latin typeface="Consolas" panose="020B0609020204030204" pitchFamily="49" charset="0"/>
              </a:rPr>
              <a:t>as I want to take into account the fact that there is a data imbalance in the class distribution of the test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F0F8FF"/>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F0F8FF"/>
                </a:solidFill>
                <a:effectLst/>
                <a:latin typeface="Consolas" panose="020B0609020204030204" pitchFamily="49" charset="0"/>
              </a:rPr>
              <a:t>From the results of the dummy model, we can see that the model was able to obtain a balanced result, predicting half of actual default and no default correctly, whilst the other half was predicted wrongly. Comparing my system to the dummy classifier, my system does better in having higher true positives compared to the dummy model, however, the dummy model is able to predict more true negatives correctly. Despite that, in the context of risk management, I believe that it is more important for the bank to focus on the true positives and predicting for actual defaults more accurately and hence my system would be better for the bank despite the system still making errors.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F0F8FF"/>
              </a:solidFill>
              <a:effectLst/>
              <a:latin typeface="Consolas" panose="020B060902020403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F0F8FF"/>
                </a:solidFill>
                <a:effectLst/>
                <a:latin typeface="Consolas" panose="020B0609020204030204" pitchFamily="49" charset="0"/>
              </a:rPr>
              <a:t>However, if the bank is looking for a more balanced approach, my system’s balanced model still performs better in comparison to the dummy model, and hence my overall systems do perform better than the dummy model.</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F0F8FF"/>
              </a:solidFill>
              <a:effectLst/>
              <a:latin typeface="Consolas" panose="020B0609020204030204" pitchFamily="49" charset="0"/>
            </a:endParaRPr>
          </a:p>
          <a:p>
            <a:pPr marL="158750" indent="0">
              <a:buNone/>
            </a:pPr>
            <a:endParaRPr lang="en-SG" dirty="0"/>
          </a:p>
        </p:txBody>
      </p:sp>
    </p:spTree>
    <p:extLst>
      <p:ext uri="{BB962C8B-B14F-4D97-AF65-F5344CB8AC3E}">
        <p14:creationId xmlns:p14="http://schemas.microsoft.com/office/powerpoint/2010/main" val="2596755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0001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F0F8FF"/>
                </a:solidFill>
                <a:effectLst/>
                <a:latin typeface="Consolas" panose="020B0609020204030204" pitchFamily="49" charset="0"/>
              </a:rPr>
              <a:t>By removing features that are less important to predict the classes, we can see a slight increase in the number of true positives, but also an even bigger increase in false positives predicted as well. This shows that by removing less important features, it does help improve the overall precision-recall score, however, it also negatively affects the number of false positives as well. The decision of whether to remove less important features would then be up to the bank on whether they are willing to sacrifice a higher number of false positives for an increase in true positives, which would fall under the bank's ideals and goals in the end.</a:t>
            </a:r>
          </a:p>
        </p:txBody>
      </p:sp>
    </p:spTree>
    <p:extLst>
      <p:ext uri="{BB962C8B-B14F-4D97-AF65-F5344CB8AC3E}">
        <p14:creationId xmlns:p14="http://schemas.microsoft.com/office/powerpoint/2010/main" val="3825894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37736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760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99f2f57a7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99f2f57a7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05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729f414005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729f414005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F0F8FF"/>
                </a:solidFill>
                <a:effectLst/>
                <a:latin typeface="Consolas" panose="020B0609020204030204" pitchFamily="49" charset="0"/>
              </a:rPr>
              <a:t>We can see from the </a:t>
            </a:r>
            <a:r>
              <a:rPr lang="en-US" b="0" dirty="0" err="1">
                <a:solidFill>
                  <a:srgbClr val="F0F8FF"/>
                </a:solidFill>
                <a:effectLst/>
                <a:latin typeface="Consolas" panose="020B0609020204030204" pitchFamily="49" charset="0"/>
              </a:rPr>
              <a:t>countplot</a:t>
            </a:r>
            <a:r>
              <a:rPr lang="en-US" b="0" dirty="0">
                <a:solidFill>
                  <a:srgbClr val="F0F8FF"/>
                </a:solidFill>
                <a:effectLst/>
                <a:latin typeface="Consolas" panose="020B0609020204030204" pitchFamily="49" charset="0"/>
              </a:rPr>
              <a:t> that there is a data imbalance in the number of people who default payment next month as majority of customers do not default payment. This data imbalance is very important as it would heavily affect the way the model performs and how we evaluate the model further on.</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This chart shows that most of the numeric variables in the dataset are positively skewed.</a:t>
            </a:r>
            <a:endParaRPr dirty="0"/>
          </a:p>
        </p:txBody>
      </p:sp>
    </p:spTree>
    <p:extLst>
      <p:ext uri="{BB962C8B-B14F-4D97-AF65-F5344CB8AC3E}">
        <p14:creationId xmlns:p14="http://schemas.microsoft.com/office/powerpoint/2010/main" val="3466946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dirty="0">
                <a:solidFill>
                  <a:srgbClr val="F0F8FF"/>
                </a:solidFill>
                <a:effectLst/>
                <a:latin typeface="Consolas" panose="020B0609020204030204" pitchFamily="49" charset="0"/>
              </a:rPr>
              <a:t>This regression plot shows that there is a positive linear relationship between age and credit limit, likely because as a customer who uses the credit card for a longer period of time are trusted by the bank in being more responsible and not default payment. Hence, age and credit limit would play a part in the bank's trust in whether one would default payment or not.</a:t>
            </a:r>
          </a:p>
          <a:p>
            <a:endParaRPr lang="en-SG" dirty="0"/>
          </a:p>
        </p:txBody>
      </p:sp>
    </p:spTree>
    <p:extLst>
      <p:ext uri="{BB962C8B-B14F-4D97-AF65-F5344CB8AC3E}">
        <p14:creationId xmlns:p14="http://schemas.microsoft.com/office/powerpoint/2010/main" val="2675419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SG" dirty="0"/>
              <a:t>From this </a:t>
            </a:r>
            <a:r>
              <a:rPr lang="en-SG" dirty="0" err="1"/>
              <a:t>barchart</a:t>
            </a:r>
            <a:r>
              <a:rPr lang="en-SG" dirty="0"/>
              <a:t> of number of people defaulting payment by education, we can see that most people who default payment tend to be university students, followed by post-graduates then high school students. </a:t>
            </a:r>
            <a:r>
              <a:rPr lang="en-US" b="0" i="0" dirty="0">
                <a:solidFill>
                  <a:srgbClr val="D1D5DB"/>
                </a:solidFill>
                <a:effectLst/>
                <a:latin typeface="Söhne"/>
              </a:rPr>
              <a:t>This indicates that university students, who often have limited income, are more likely to default on their loans due to difficulties in paying off their school fees. On the other hand, post-graduates, who have a stable income, are less likely to default as they can manage their loans and debts. And lastly, High school students generally have fewer loans or debts, so their default rates are lower. Hence, the type of education plays a role in predicting payment defaults significantly.</a:t>
            </a:r>
            <a:endParaRPr lang="en-SG" dirty="0"/>
          </a:p>
        </p:txBody>
      </p:sp>
    </p:spTree>
    <p:extLst>
      <p:ext uri="{BB962C8B-B14F-4D97-AF65-F5344CB8AC3E}">
        <p14:creationId xmlns:p14="http://schemas.microsoft.com/office/powerpoint/2010/main" val="170812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F0F8FF"/>
                </a:solidFill>
                <a:effectLst/>
                <a:latin typeface="Consolas" panose="020B0609020204030204" pitchFamily="49" charset="0"/>
              </a:rPr>
              <a:t>This chart of count of number of people defaulting payment by age shows that most people who default payment tend to be at younger ages, likely due to university loans or unemployment after graduation thus unable to repay loans or debts. This shows that age does also play a major factor in whether one defaults payment or not.</a:t>
            </a:r>
          </a:p>
          <a:p>
            <a:endParaRPr lang="en-SG" dirty="0"/>
          </a:p>
        </p:txBody>
      </p:sp>
    </p:spTree>
    <p:extLst>
      <p:ext uri="{BB962C8B-B14F-4D97-AF65-F5344CB8AC3E}">
        <p14:creationId xmlns:p14="http://schemas.microsoft.com/office/powerpoint/2010/main" val="1095603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3590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0000" y="853975"/>
            <a:ext cx="5527200" cy="20787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4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20000" y="3109300"/>
            <a:ext cx="3685500" cy="429600"/>
          </a:xfrm>
          <a:prstGeom prst="rect">
            <a:avLst/>
          </a:prstGeom>
          <a:solidFill>
            <a:schemeClr val="dk2"/>
          </a:solidFill>
          <a:ln w="1143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TITLE_AND_BODY_1">
    <p:spTree>
      <p:nvGrpSpPr>
        <p:cNvPr id="1" name="Shape 135"/>
        <p:cNvGrpSpPr/>
        <p:nvPr/>
      </p:nvGrpSpPr>
      <p:grpSpPr>
        <a:xfrm>
          <a:off x="0" y="0"/>
          <a:ext cx="0" cy="0"/>
          <a:chOff x="0" y="0"/>
          <a:chExt cx="0" cy="0"/>
        </a:xfrm>
      </p:grpSpPr>
      <p:pic>
        <p:nvPicPr>
          <p:cNvPr id="136" name="Google Shape;136;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7" name="Google Shape;137;p15"/>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39" name="Google Shape;139;p15"/>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1600"/>
              </a:spcBef>
              <a:spcAft>
                <a:spcPts val="0"/>
              </a:spcAft>
              <a:buSzPts val="1400"/>
              <a:buChar char="■"/>
              <a:defRPr/>
            </a:lvl3pPr>
            <a:lvl4pPr marL="1828800" lvl="3" indent="-317500" rtl="0">
              <a:lnSpc>
                <a:spcPct val="100000"/>
              </a:lnSpc>
              <a:spcBef>
                <a:spcPts val="1600"/>
              </a:spcBef>
              <a:spcAft>
                <a:spcPts val="0"/>
              </a:spcAft>
              <a:buSzPts val="1400"/>
              <a:buChar char="●"/>
              <a:defRPr/>
            </a:lvl4pPr>
            <a:lvl5pPr marL="2286000" lvl="4" indent="-317500" rtl="0">
              <a:lnSpc>
                <a:spcPct val="100000"/>
              </a:lnSpc>
              <a:spcBef>
                <a:spcPts val="1600"/>
              </a:spcBef>
              <a:spcAft>
                <a:spcPts val="0"/>
              </a:spcAft>
              <a:buSzPts val="1400"/>
              <a:buChar char="○"/>
              <a:defRPr/>
            </a:lvl5pPr>
            <a:lvl6pPr marL="2743200" lvl="5" indent="-317500" rtl="0">
              <a:lnSpc>
                <a:spcPct val="100000"/>
              </a:lnSpc>
              <a:spcBef>
                <a:spcPts val="1600"/>
              </a:spcBef>
              <a:spcAft>
                <a:spcPts val="0"/>
              </a:spcAft>
              <a:buSzPts val="1400"/>
              <a:buChar char="■"/>
              <a:defRPr/>
            </a:lvl6pPr>
            <a:lvl7pPr marL="3200400" lvl="6" indent="-317500" rtl="0">
              <a:lnSpc>
                <a:spcPct val="100000"/>
              </a:lnSpc>
              <a:spcBef>
                <a:spcPts val="1600"/>
              </a:spcBef>
              <a:spcAft>
                <a:spcPts val="0"/>
              </a:spcAft>
              <a:buSzPts val="1400"/>
              <a:buChar char="●"/>
              <a:defRPr/>
            </a:lvl7pPr>
            <a:lvl8pPr marL="3657600" lvl="7" indent="-317500" rtl="0">
              <a:lnSpc>
                <a:spcPct val="100000"/>
              </a:lnSpc>
              <a:spcBef>
                <a:spcPts val="1600"/>
              </a:spcBef>
              <a:spcAft>
                <a:spcPts val="0"/>
              </a:spcAft>
              <a:buSzPts val="1400"/>
              <a:buChar char="○"/>
              <a:defRPr/>
            </a:lvl8pPr>
            <a:lvl9pPr marL="4114800" lvl="8" indent="-317500" rtl="0">
              <a:lnSpc>
                <a:spcPct val="100000"/>
              </a:lnSpc>
              <a:spcBef>
                <a:spcPts val="1600"/>
              </a:spcBef>
              <a:spcAft>
                <a:spcPts val="1600"/>
              </a:spcAft>
              <a:buSzPts val="1400"/>
              <a:buChar char="■"/>
              <a:defRPr/>
            </a:lvl9pPr>
          </a:lstStyle>
          <a:p>
            <a:endParaRPr/>
          </a:p>
        </p:txBody>
      </p:sp>
      <p:grpSp>
        <p:nvGrpSpPr>
          <p:cNvPr id="140" name="Google Shape;140;p15"/>
          <p:cNvGrpSpPr/>
          <p:nvPr/>
        </p:nvGrpSpPr>
        <p:grpSpPr>
          <a:xfrm flipH="1">
            <a:off x="3812425" y="4639892"/>
            <a:ext cx="4611584" cy="191002"/>
            <a:chOff x="-2155550" y="3525972"/>
            <a:chExt cx="10370100" cy="429507"/>
          </a:xfrm>
        </p:grpSpPr>
        <p:sp>
          <p:nvSpPr>
            <p:cNvPr id="141" name="Google Shape;141;p15"/>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142" name="Google Shape;142;p15"/>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grpSp>
        <p:nvGrpSpPr>
          <p:cNvPr id="143" name="Google Shape;143;p15"/>
          <p:cNvGrpSpPr/>
          <p:nvPr/>
        </p:nvGrpSpPr>
        <p:grpSpPr>
          <a:xfrm flipH="1">
            <a:off x="718044" y="4672462"/>
            <a:ext cx="514236" cy="125888"/>
            <a:chOff x="7504900" y="1587950"/>
            <a:chExt cx="919100" cy="225000"/>
          </a:xfrm>
        </p:grpSpPr>
        <p:sp>
          <p:nvSpPr>
            <p:cNvPr id="144" name="Google Shape;144;p15"/>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TITLE_AND_BODY_1_1">
    <p:spTree>
      <p:nvGrpSpPr>
        <p:cNvPr id="1" name="Shape 172"/>
        <p:cNvGrpSpPr/>
        <p:nvPr/>
      </p:nvGrpSpPr>
      <p:grpSpPr>
        <a:xfrm>
          <a:off x="0" y="0"/>
          <a:ext cx="0" cy="0"/>
          <a:chOff x="0" y="0"/>
          <a:chExt cx="0" cy="0"/>
        </a:xfrm>
      </p:grpSpPr>
      <p:pic>
        <p:nvPicPr>
          <p:cNvPr id="173" name="Google Shape;173;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174" name="Google Shape;174;p18"/>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76" name="Google Shape;176;p18"/>
          <p:cNvSpPr txBox="1">
            <a:spLocks noGrp="1"/>
          </p:cNvSpPr>
          <p:nvPr>
            <p:ph type="body" idx="1"/>
          </p:nvPr>
        </p:nvSpPr>
        <p:spPr>
          <a:xfrm>
            <a:off x="720000" y="1215751"/>
            <a:ext cx="7704000" cy="1239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1600"/>
              </a:spcBef>
              <a:spcAft>
                <a:spcPts val="0"/>
              </a:spcAft>
              <a:buSzPts val="1400"/>
              <a:buChar char="■"/>
              <a:defRPr/>
            </a:lvl3pPr>
            <a:lvl4pPr marL="1828800" lvl="3" indent="-317500" rtl="0">
              <a:lnSpc>
                <a:spcPct val="100000"/>
              </a:lnSpc>
              <a:spcBef>
                <a:spcPts val="1600"/>
              </a:spcBef>
              <a:spcAft>
                <a:spcPts val="0"/>
              </a:spcAft>
              <a:buSzPts val="1400"/>
              <a:buChar char="●"/>
              <a:defRPr/>
            </a:lvl4pPr>
            <a:lvl5pPr marL="2286000" lvl="4" indent="-317500" rtl="0">
              <a:lnSpc>
                <a:spcPct val="100000"/>
              </a:lnSpc>
              <a:spcBef>
                <a:spcPts val="1600"/>
              </a:spcBef>
              <a:spcAft>
                <a:spcPts val="0"/>
              </a:spcAft>
              <a:buSzPts val="1400"/>
              <a:buChar char="○"/>
              <a:defRPr/>
            </a:lvl5pPr>
            <a:lvl6pPr marL="2743200" lvl="5" indent="-317500" rtl="0">
              <a:lnSpc>
                <a:spcPct val="100000"/>
              </a:lnSpc>
              <a:spcBef>
                <a:spcPts val="1600"/>
              </a:spcBef>
              <a:spcAft>
                <a:spcPts val="0"/>
              </a:spcAft>
              <a:buSzPts val="1400"/>
              <a:buChar char="■"/>
              <a:defRPr/>
            </a:lvl6pPr>
            <a:lvl7pPr marL="3200400" lvl="6" indent="-317500" rtl="0">
              <a:lnSpc>
                <a:spcPct val="100000"/>
              </a:lnSpc>
              <a:spcBef>
                <a:spcPts val="1600"/>
              </a:spcBef>
              <a:spcAft>
                <a:spcPts val="0"/>
              </a:spcAft>
              <a:buSzPts val="1400"/>
              <a:buChar char="●"/>
              <a:defRPr/>
            </a:lvl7pPr>
            <a:lvl8pPr marL="3657600" lvl="7" indent="-317500" rtl="0">
              <a:lnSpc>
                <a:spcPct val="100000"/>
              </a:lnSpc>
              <a:spcBef>
                <a:spcPts val="1600"/>
              </a:spcBef>
              <a:spcAft>
                <a:spcPts val="0"/>
              </a:spcAft>
              <a:buSzPts val="1400"/>
              <a:buChar char="○"/>
              <a:defRPr/>
            </a:lvl8pPr>
            <a:lvl9pPr marL="4114800" lvl="8" indent="-317500" rtl="0">
              <a:lnSpc>
                <a:spcPct val="100000"/>
              </a:lnSpc>
              <a:spcBef>
                <a:spcPts val="1600"/>
              </a:spcBef>
              <a:spcAft>
                <a:spcPts val="1600"/>
              </a:spcAft>
              <a:buSzPts val="1400"/>
              <a:buChar char="■"/>
              <a:defRPr/>
            </a:lvl9pPr>
          </a:lstStyle>
          <a:p>
            <a:endParaRPr/>
          </a:p>
        </p:txBody>
      </p:sp>
      <p:grpSp>
        <p:nvGrpSpPr>
          <p:cNvPr id="177" name="Google Shape;177;p18"/>
          <p:cNvGrpSpPr/>
          <p:nvPr/>
        </p:nvGrpSpPr>
        <p:grpSpPr>
          <a:xfrm>
            <a:off x="7909772" y="4672462"/>
            <a:ext cx="514236" cy="125888"/>
            <a:chOff x="7504900" y="1587950"/>
            <a:chExt cx="919100" cy="225000"/>
          </a:xfrm>
        </p:grpSpPr>
        <p:sp>
          <p:nvSpPr>
            <p:cNvPr id="178" name="Google Shape;178;p18"/>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1"/>
        <p:cNvGrpSpPr/>
        <p:nvPr/>
      </p:nvGrpSpPr>
      <p:grpSpPr>
        <a:xfrm>
          <a:off x="0" y="0"/>
          <a:ext cx="0" cy="0"/>
          <a:chOff x="0" y="0"/>
          <a:chExt cx="0" cy="0"/>
        </a:xfrm>
      </p:grpSpPr>
      <p:pic>
        <p:nvPicPr>
          <p:cNvPr id="182" name="Google Shape;182;p19"/>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3" name="Google Shape;183;p19"/>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txBox="1">
            <a:spLocks noGrp="1"/>
          </p:cNvSpPr>
          <p:nvPr>
            <p:ph type="title"/>
          </p:nvPr>
        </p:nvSpPr>
        <p:spPr>
          <a:xfrm>
            <a:off x="720000" y="44661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85" name="Google Shape;185;p19"/>
          <p:cNvSpPr txBox="1">
            <a:spLocks noGrp="1"/>
          </p:cNvSpPr>
          <p:nvPr>
            <p:ph type="subTitle" idx="1"/>
          </p:nvPr>
        </p:nvSpPr>
        <p:spPr>
          <a:xfrm>
            <a:off x="838975" y="3259948"/>
            <a:ext cx="23133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6" name="Google Shape;186;p19"/>
          <p:cNvSpPr txBox="1">
            <a:spLocks noGrp="1"/>
          </p:cNvSpPr>
          <p:nvPr>
            <p:ph type="subTitle" idx="2"/>
          </p:nvPr>
        </p:nvSpPr>
        <p:spPr>
          <a:xfrm>
            <a:off x="3283138" y="3259948"/>
            <a:ext cx="23133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7" name="Google Shape;187;p19"/>
          <p:cNvSpPr txBox="1">
            <a:spLocks noGrp="1"/>
          </p:cNvSpPr>
          <p:nvPr>
            <p:ph type="subTitle" idx="3"/>
          </p:nvPr>
        </p:nvSpPr>
        <p:spPr>
          <a:xfrm>
            <a:off x="5727301" y="3259948"/>
            <a:ext cx="23133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88" name="Google Shape;188;p19"/>
          <p:cNvSpPr txBox="1">
            <a:spLocks noGrp="1"/>
          </p:cNvSpPr>
          <p:nvPr>
            <p:ph type="subTitle" idx="4"/>
          </p:nvPr>
        </p:nvSpPr>
        <p:spPr>
          <a:xfrm>
            <a:off x="838975" y="2762950"/>
            <a:ext cx="2313300" cy="52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b="1">
                <a:solidFill>
                  <a:schemeClr val="dk1"/>
                </a:solidFill>
                <a:latin typeface="Poppins"/>
                <a:ea typeface="Poppins"/>
                <a:cs typeface="Poppins"/>
                <a:sym typeface="Poppins"/>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89" name="Google Shape;189;p19"/>
          <p:cNvSpPr txBox="1">
            <a:spLocks noGrp="1"/>
          </p:cNvSpPr>
          <p:nvPr>
            <p:ph type="subTitle" idx="5"/>
          </p:nvPr>
        </p:nvSpPr>
        <p:spPr>
          <a:xfrm>
            <a:off x="3283138" y="2762950"/>
            <a:ext cx="2313300" cy="52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b="1">
                <a:solidFill>
                  <a:schemeClr val="dk1"/>
                </a:solidFill>
                <a:latin typeface="Poppins"/>
                <a:ea typeface="Poppins"/>
                <a:cs typeface="Poppins"/>
                <a:sym typeface="Poppins"/>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90" name="Google Shape;190;p19"/>
          <p:cNvSpPr txBox="1">
            <a:spLocks noGrp="1"/>
          </p:cNvSpPr>
          <p:nvPr>
            <p:ph type="subTitle" idx="6"/>
          </p:nvPr>
        </p:nvSpPr>
        <p:spPr>
          <a:xfrm>
            <a:off x="5727301" y="2762950"/>
            <a:ext cx="2313300" cy="52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200" b="1">
                <a:solidFill>
                  <a:schemeClr val="dk1"/>
                </a:solidFill>
                <a:latin typeface="Poppins"/>
                <a:ea typeface="Poppins"/>
                <a:cs typeface="Poppins"/>
                <a:sym typeface="Poppins"/>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grpSp>
        <p:nvGrpSpPr>
          <p:cNvPr id="191" name="Google Shape;191;p19"/>
          <p:cNvGrpSpPr/>
          <p:nvPr/>
        </p:nvGrpSpPr>
        <p:grpSpPr>
          <a:xfrm>
            <a:off x="718044" y="4639892"/>
            <a:ext cx="4611584" cy="191002"/>
            <a:chOff x="-2155550" y="3525972"/>
            <a:chExt cx="10370100" cy="429507"/>
          </a:xfrm>
        </p:grpSpPr>
        <p:sp>
          <p:nvSpPr>
            <p:cNvPr id="192" name="Google Shape;192;p19"/>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193" name="Google Shape;193;p19"/>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grpSp>
        <p:nvGrpSpPr>
          <p:cNvPr id="194" name="Google Shape;194;p19"/>
          <p:cNvGrpSpPr/>
          <p:nvPr/>
        </p:nvGrpSpPr>
        <p:grpSpPr>
          <a:xfrm>
            <a:off x="7759602" y="4085322"/>
            <a:ext cx="664392" cy="664396"/>
            <a:chOff x="7707338" y="2159269"/>
            <a:chExt cx="1157477" cy="1157484"/>
          </a:xfrm>
        </p:grpSpPr>
        <p:sp>
          <p:nvSpPr>
            <p:cNvPr id="195" name="Google Shape;195;p19"/>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196" name="Google Shape;196;p19"/>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42"/>
        <p:cNvGrpSpPr/>
        <p:nvPr/>
      </p:nvGrpSpPr>
      <p:grpSpPr>
        <a:xfrm>
          <a:off x="0" y="0"/>
          <a:ext cx="0" cy="0"/>
          <a:chOff x="0" y="0"/>
          <a:chExt cx="0" cy="0"/>
        </a:xfrm>
      </p:grpSpPr>
      <p:pic>
        <p:nvPicPr>
          <p:cNvPr id="243" name="Google Shape;243;p23"/>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4" name="Google Shape;244;p23"/>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a:spLocks noGrp="1"/>
          </p:cNvSpPr>
          <p:nvPr>
            <p:ph type="title" hasCustomPrompt="1"/>
          </p:nvPr>
        </p:nvSpPr>
        <p:spPr>
          <a:xfrm>
            <a:off x="720010" y="767825"/>
            <a:ext cx="3922200" cy="6669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6" name="Google Shape;246;p23"/>
          <p:cNvSpPr txBox="1">
            <a:spLocks noGrp="1"/>
          </p:cNvSpPr>
          <p:nvPr>
            <p:ph type="subTitle" idx="1"/>
          </p:nvPr>
        </p:nvSpPr>
        <p:spPr>
          <a:xfrm>
            <a:off x="720000" y="1463699"/>
            <a:ext cx="3922200" cy="3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7" name="Google Shape;247;p23"/>
          <p:cNvSpPr txBox="1">
            <a:spLocks noGrp="1"/>
          </p:cNvSpPr>
          <p:nvPr>
            <p:ph type="title" idx="2" hasCustomPrompt="1"/>
          </p:nvPr>
        </p:nvSpPr>
        <p:spPr>
          <a:xfrm>
            <a:off x="720010" y="1957975"/>
            <a:ext cx="3922200" cy="6669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8" name="Google Shape;248;p23"/>
          <p:cNvSpPr txBox="1">
            <a:spLocks noGrp="1"/>
          </p:cNvSpPr>
          <p:nvPr>
            <p:ph type="subTitle" idx="3"/>
          </p:nvPr>
        </p:nvSpPr>
        <p:spPr>
          <a:xfrm>
            <a:off x="720000" y="2653850"/>
            <a:ext cx="3922200" cy="3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49" name="Google Shape;249;p23"/>
          <p:cNvSpPr txBox="1">
            <a:spLocks noGrp="1"/>
          </p:cNvSpPr>
          <p:nvPr>
            <p:ph type="title" idx="4" hasCustomPrompt="1"/>
          </p:nvPr>
        </p:nvSpPr>
        <p:spPr>
          <a:xfrm>
            <a:off x="720010" y="3148126"/>
            <a:ext cx="3922200" cy="6669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0" name="Google Shape;250;p23"/>
          <p:cNvSpPr txBox="1">
            <a:spLocks noGrp="1"/>
          </p:cNvSpPr>
          <p:nvPr>
            <p:ph type="subTitle" idx="5"/>
          </p:nvPr>
        </p:nvSpPr>
        <p:spPr>
          <a:xfrm>
            <a:off x="720000" y="3844000"/>
            <a:ext cx="3922200" cy="3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a:buNone/>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51"/>
        <p:cNvGrpSpPr/>
        <p:nvPr/>
      </p:nvGrpSpPr>
      <p:grpSpPr>
        <a:xfrm>
          <a:off x="0" y="0"/>
          <a:ext cx="0" cy="0"/>
          <a:chOff x="0" y="0"/>
          <a:chExt cx="0" cy="0"/>
        </a:xfrm>
      </p:grpSpPr>
      <p:pic>
        <p:nvPicPr>
          <p:cNvPr id="252" name="Google Shape;252;p2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3" name="Google Shape;253;p24"/>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255" name="Google Shape;255;p24"/>
          <p:cNvGrpSpPr/>
          <p:nvPr/>
        </p:nvGrpSpPr>
        <p:grpSpPr>
          <a:xfrm flipH="1">
            <a:off x="3812425" y="4639892"/>
            <a:ext cx="4611584" cy="191002"/>
            <a:chOff x="-2155550" y="3525972"/>
            <a:chExt cx="10370100" cy="429507"/>
          </a:xfrm>
        </p:grpSpPr>
        <p:sp>
          <p:nvSpPr>
            <p:cNvPr id="256" name="Google Shape;256;p24"/>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257" name="Google Shape;257;p24"/>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grpSp>
        <p:nvGrpSpPr>
          <p:cNvPr id="258" name="Google Shape;258;p24"/>
          <p:cNvGrpSpPr/>
          <p:nvPr/>
        </p:nvGrpSpPr>
        <p:grpSpPr>
          <a:xfrm flipH="1">
            <a:off x="718044" y="4672462"/>
            <a:ext cx="514236" cy="125888"/>
            <a:chOff x="7504900" y="1587950"/>
            <a:chExt cx="919100" cy="225000"/>
          </a:xfrm>
        </p:grpSpPr>
        <p:sp>
          <p:nvSpPr>
            <p:cNvPr id="259" name="Google Shape;259;p24"/>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4"/>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TITLE_ONLY_1_1">
    <p:spTree>
      <p:nvGrpSpPr>
        <p:cNvPr id="1" name="Shape 268"/>
        <p:cNvGrpSpPr/>
        <p:nvPr/>
      </p:nvGrpSpPr>
      <p:grpSpPr>
        <a:xfrm>
          <a:off x="0" y="0"/>
          <a:ext cx="0" cy="0"/>
          <a:chOff x="0" y="0"/>
          <a:chExt cx="0" cy="0"/>
        </a:xfrm>
      </p:grpSpPr>
      <p:pic>
        <p:nvPicPr>
          <p:cNvPr id="269" name="Google Shape;269;p2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70" name="Google Shape;270;p26"/>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6"/>
          <p:cNvGrpSpPr/>
          <p:nvPr/>
        </p:nvGrpSpPr>
        <p:grpSpPr>
          <a:xfrm flipH="1">
            <a:off x="3812425" y="4639892"/>
            <a:ext cx="4611584" cy="191002"/>
            <a:chOff x="-2155550" y="3525972"/>
            <a:chExt cx="10370100" cy="429507"/>
          </a:xfrm>
        </p:grpSpPr>
        <p:sp>
          <p:nvSpPr>
            <p:cNvPr id="272" name="Google Shape;272;p26"/>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273" name="Google Shape;273;p26"/>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grpSp>
        <p:nvGrpSpPr>
          <p:cNvPr id="274" name="Google Shape;274;p26"/>
          <p:cNvGrpSpPr/>
          <p:nvPr/>
        </p:nvGrpSpPr>
        <p:grpSpPr>
          <a:xfrm flipH="1">
            <a:off x="718044" y="4672462"/>
            <a:ext cx="514236" cy="125888"/>
            <a:chOff x="7504900" y="1587950"/>
            <a:chExt cx="919100" cy="225000"/>
          </a:xfrm>
        </p:grpSpPr>
        <p:sp>
          <p:nvSpPr>
            <p:cNvPr id="275" name="Google Shape;275;p26"/>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TITLE_ONLY_1_1_1">
    <p:spTree>
      <p:nvGrpSpPr>
        <p:cNvPr id="1" name="Shape 278"/>
        <p:cNvGrpSpPr/>
        <p:nvPr/>
      </p:nvGrpSpPr>
      <p:grpSpPr>
        <a:xfrm>
          <a:off x="0" y="0"/>
          <a:ext cx="0" cy="0"/>
          <a:chOff x="0" y="0"/>
          <a:chExt cx="0" cy="0"/>
        </a:xfrm>
      </p:grpSpPr>
      <p:pic>
        <p:nvPicPr>
          <p:cNvPr id="279" name="Google Shape;279;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0" name="Google Shape;280;p27"/>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27"/>
          <p:cNvGrpSpPr/>
          <p:nvPr/>
        </p:nvGrpSpPr>
        <p:grpSpPr>
          <a:xfrm>
            <a:off x="718044" y="4639892"/>
            <a:ext cx="4611584" cy="191002"/>
            <a:chOff x="-2155550" y="3525972"/>
            <a:chExt cx="10370100" cy="429507"/>
          </a:xfrm>
        </p:grpSpPr>
        <p:sp>
          <p:nvSpPr>
            <p:cNvPr id="282" name="Google Shape;282;p27"/>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283" name="Google Shape;283;p27"/>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grpSp>
        <p:nvGrpSpPr>
          <p:cNvPr id="284" name="Google Shape;284;p27"/>
          <p:cNvGrpSpPr/>
          <p:nvPr/>
        </p:nvGrpSpPr>
        <p:grpSpPr>
          <a:xfrm>
            <a:off x="7909772" y="4672462"/>
            <a:ext cx="514236" cy="125888"/>
            <a:chOff x="7504900" y="1587950"/>
            <a:chExt cx="919100" cy="225000"/>
          </a:xfrm>
        </p:grpSpPr>
        <p:sp>
          <p:nvSpPr>
            <p:cNvPr id="285" name="Google Shape;285;p27"/>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5" name="Google Shape;15;p3"/>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720000" y="1987625"/>
            <a:ext cx="3739200" cy="1557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3600"/>
              <a:buNone/>
              <a:defRPr sz="5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827275" y="715725"/>
            <a:ext cx="1014000" cy="1017600"/>
          </a:xfrm>
          <a:prstGeom prst="rect">
            <a:avLst/>
          </a:prstGeom>
          <a:solidFill>
            <a:schemeClr val="dk2"/>
          </a:solid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8" name="Google Shape;18;p3"/>
          <p:cNvSpPr txBox="1">
            <a:spLocks noGrp="1"/>
          </p:cNvSpPr>
          <p:nvPr>
            <p:ph type="subTitle" idx="1"/>
          </p:nvPr>
        </p:nvSpPr>
        <p:spPr>
          <a:xfrm>
            <a:off x="720000" y="3586625"/>
            <a:ext cx="2655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9" name="Google Shape;19;p3"/>
          <p:cNvGrpSpPr/>
          <p:nvPr/>
        </p:nvGrpSpPr>
        <p:grpSpPr>
          <a:xfrm>
            <a:off x="718044" y="4639892"/>
            <a:ext cx="4611584" cy="191002"/>
            <a:chOff x="-2155550" y="3525972"/>
            <a:chExt cx="10370100" cy="429507"/>
          </a:xfrm>
        </p:grpSpPr>
        <p:sp>
          <p:nvSpPr>
            <p:cNvPr id="20" name="Google Shape;20;p3"/>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21" name="Google Shape;21;p3"/>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pic>
        <p:nvPicPr>
          <p:cNvPr id="23" name="Google Shape;23;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4"/>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6" name="Google Shape;26;p4"/>
          <p:cNvSpPr txBox="1">
            <a:spLocks noGrp="1"/>
          </p:cNvSpPr>
          <p:nvPr>
            <p:ph type="subTitle" idx="1"/>
          </p:nvPr>
        </p:nvSpPr>
        <p:spPr>
          <a:xfrm>
            <a:off x="720000" y="1151375"/>
            <a:ext cx="7704000" cy="373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2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27" name="Google Shape;27;p4"/>
          <p:cNvGrpSpPr/>
          <p:nvPr/>
        </p:nvGrpSpPr>
        <p:grpSpPr>
          <a:xfrm>
            <a:off x="718044" y="4639892"/>
            <a:ext cx="4611584" cy="191002"/>
            <a:chOff x="-2155550" y="3525972"/>
            <a:chExt cx="10370100" cy="429507"/>
          </a:xfrm>
        </p:grpSpPr>
        <p:sp>
          <p:nvSpPr>
            <p:cNvPr id="28" name="Google Shape;28;p4"/>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29" name="Google Shape;29;p4"/>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grpSp>
        <p:nvGrpSpPr>
          <p:cNvPr id="30" name="Google Shape;30;p4"/>
          <p:cNvGrpSpPr/>
          <p:nvPr/>
        </p:nvGrpSpPr>
        <p:grpSpPr>
          <a:xfrm>
            <a:off x="7909772" y="4672462"/>
            <a:ext cx="514236" cy="125888"/>
            <a:chOff x="7504900" y="1587950"/>
            <a:chExt cx="919100" cy="225000"/>
          </a:xfrm>
        </p:grpSpPr>
        <p:sp>
          <p:nvSpPr>
            <p:cNvPr id="31" name="Google Shape;31;p4"/>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51" name="Google Shape;51;p6"/>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grpSp>
        <p:nvGrpSpPr>
          <p:cNvPr id="53" name="Google Shape;53;p6"/>
          <p:cNvGrpSpPr/>
          <p:nvPr/>
        </p:nvGrpSpPr>
        <p:grpSpPr>
          <a:xfrm>
            <a:off x="718044" y="4639892"/>
            <a:ext cx="4611584" cy="191002"/>
            <a:chOff x="-2155550" y="3525972"/>
            <a:chExt cx="10370100" cy="429507"/>
          </a:xfrm>
        </p:grpSpPr>
        <p:sp>
          <p:nvSpPr>
            <p:cNvPr id="54" name="Google Shape;54;p6"/>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55" name="Google Shape;55;p6"/>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grpSp>
        <p:nvGrpSpPr>
          <p:cNvPr id="56" name="Google Shape;56;p6"/>
          <p:cNvGrpSpPr/>
          <p:nvPr/>
        </p:nvGrpSpPr>
        <p:grpSpPr>
          <a:xfrm>
            <a:off x="7909772" y="4672462"/>
            <a:ext cx="514236" cy="125888"/>
            <a:chOff x="7504900" y="1587950"/>
            <a:chExt cx="919100" cy="225000"/>
          </a:xfrm>
        </p:grpSpPr>
        <p:sp>
          <p:nvSpPr>
            <p:cNvPr id="57" name="Google Shape;57;p6"/>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0"/>
        <p:cNvGrpSpPr/>
        <p:nvPr/>
      </p:nvGrpSpPr>
      <p:grpSpPr>
        <a:xfrm>
          <a:off x="0" y="0"/>
          <a:ext cx="0" cy="0"/>
          <a:chOff x="0" y="0"/>
          <a:chExt cx="0" cy="0"/>
        </a:xfrm>
      </p:grpSpPr>
      <p:pic>
        <p:nvPicPr>
          <p:cNvPr id="61" name="Google Shape;61;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62" name="Google Shape;62;p7"/>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7"/>
          <p:cNvSpPr txBox="1">
            <a:spLocks noGrp="1"/>
          </p:cNvSpPr>
          <p:nvPr>
            <p:ph type="body" idx="1"/>
          </p:nvPr>
        </p:nvSpPr>
        <p:spPr>
          <a:xfrm>
            <a:off x="720000" y="1612300"/>
            <a:ext cx="3641100" cy="223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64" name="Google Shape;64;p7"/>
          <p:cNvSpPr txBox="1">
            <a:spLocks noGrp="1"/>
          </p:cNvSpPr>
          <p:nvPr>
            <p:ph type="title"/>
          </p:nvPr>
        </p:nvSpPr>
        <p:spPr>
          <a:xfrm>
            <a:off x="720000" y="449625"/>
            <a:ext cx="3641100" cy="12369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
        <p:cNvGrpSpPr/>
        <p:nvPr/>
      </p:nvGrpSpPr>
      <p:grpSpPr>
        <a:xfrm>
          <a:off x="0" y="0"/>
          <a:ext cx="0" cy="0"/>
          <a:chOff x="0" y="0"/>
          <a:chExt cx="0" cy="0"/>
        </a:xfrm>
      </p:grpSpPr>
      <p:pic>
        <p:nvPicPr>
          <p:cNvPr id="77" name="Google Shape;7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78" name="Google Shape;78;p9"/>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txBox="1">
            <a:spLocks noGrp="1"/>
          </p:cNvSpPr>
          <p:nvPr>
            <p:ph type="subTitle" idx="1"/>
          </p:nvPr>
        </p:nvSpPr>
        <p:spPr>
          <a:xfrm>
            <a:off x="4485775" y="2497975"/>
            <a:ext cx="3938100" cy="13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900"/>
              <a:buNone/>
              <a:defRPr sz="16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80" name="Google Shape;80;p9"/>
          <p:cNvSpPr txBox="1">
            <a:spLocks noGrp="1"/>
          </p:cNvSpPr>
          <p:nvPr>
            <p:ph type="title"/>
          </p:nvPr>
        </p:nvSpPr>
        <p:spPr>
          <a:xfrm>
            <a:off x="4485800" y="1173100"/>
            <a:ext cx="3938100" cy="1174800"/>
          </a:xfrm>
          <a:prstGeom prst="rect">
            <a:avLst/>
          </a:prstGeom>
        </p:spPr>
        <p:txBody>
          <a:bodyPr spcFirstLastPara="1" wrap="square" lIns="91425" tIns="91425" rIns="91425" bIns="91425" anchor="t" anchorCtr="0">
            <a:noAutofit/>
          </a:bodyPr>
          <a:lstStyle>
            <a:lvl1pPr lvl="0" algn="r" rtl="0">
              <a:lnSpc>
                <a:spcPct val="90000"/>
              </a:lnSpc>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grpSp>
        <p:nvGrpSpPr>
          <p:cNvPr id="81" name="Google Shape;81;p9"/>
          <p:cNvGrpSpPr/>
          <p:nvPr/>
        </p:nvGrpSpPr>
        <p:grpSpPr>
          <a:xfrm flipH="1">
            <a:off x="3812425" y="4639892"/>
            <a:ext cx="4611584" cy="191002"/>
            <a:chOff x="-2155550" y="3525972"/>
            <a:chExt cx="10370100" cy="429507"/>
          </a:xfrm>
        </p:grpSpPr>
        <p:sp>
          <p:nvSpPr>
            <p:cNvPr id="82" name="Google Shape;82;p9"/>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83" name="Google Shape;83;p9"/>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7"/>
        <p:cNvGrpSpPr/>
        <p:nvPr/>
      </p:nvGrpSpPr>
      <p:grpSpPr>
        <a:xfrm>
          <a:off x="0" y="0"/>
          <a:ext cx="0" cy="0"/>
          <a:chOff x="0" y="0"/>
          <a:chExt cx="0" cy="0"/>
        </a:xfrm>
      </p:grpSpPr>
      <p:pic>
        <p:nvPicPr>
          <p:cNvPr id="108" name="Google Shape;108;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9" name="Google Shape;109;p13"/>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txBox="1">
            <a:spLocks noGrp="1"/>
          </p:cNvSpPr>
          <p:nvPr>
            <p:ph type="subTitle" idx="1"/>
          </p:nvPr>
        </p:nvSpPr>
        <p:spPr>
          <a:xfrm>
            <a:off x="1752550" y="1999166"/>
            <a:ext cx="2477700" cy="5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1" name="Google Shape;111;p13"/>
          <p:cNvSpPr txBox="1">
            <a:spLocks noGrp="1"/>
          </p:cNvSpPr>
          <p:nvPr>
            <p:ph type="subTitle" idx="2"/>
          </p:nvPr>
        </p:nvSpPr>
        <p:spPr>
          <a:xfrm>
            <a:off x="5705702" y="1999166"/>
            <a:ext cx="2477700" cy="5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2" name="Google Shape;112;p13"/>
          <p:cNvSpPr txBox="1">
            <a:spLocks noGrp="1"/>
          </p:cNvSpPr>
          <p:nvPr>
            <p:ph type="subTitle" idx="3"/>
          </p:nvPr>
        </p:nvSpPr>
        <p:spPr>
          <a:xfrm>
            <a:off x="1752550" y="3478672"/>
            <a:ext cx="2477700" cy="5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13"/>
          <p:cNvSpPr txBox="1">
            <a:spLocks noGrp="1"/>
          </p:cNvSpPr>
          <p:nvPr>
            <p:ph type="subTitle" idx="4"/>
          </p:nvPr>
        </p:nvSpPr>
        <p:spPr>
          <a:xfrm>
            <a:off x="5705702" y="3478672"/>
            <a:ext cx="2477700" cy="52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3"/>
          <p:cNvSpPr txBox="1">
            <a:spLocks noGrp="1"/>
          </p:cNvSpPr>
          <p:nvPr>
            <p:ph type="title" hasCustomPrompt="1"/>
          </p:nvPr>
        </p:nvSpPr>
        <p:spPr>
          <a:xfrm>
            <a:off x="903278" y="1745362"/>
            <a:ext cx="731400" cy="738600"/>
          </a:xfrm>
          <a:prstGeom prst="rect">
            <a:avLst/>
          </a:prstGeom>
          <a:solidFill>
            <a:schemeClr val="dk2"/>
          </a:solid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 name="Google Shape;115;p13"/>
          <p:cNvSpPr txBox="1">
            <a:spLocks noGrp="1"/>
          </p:cNvSpPr>
          <p:nvPr>
            <p:ph type="title" idx="5" hasCustomPrompt="1"/>
          </p:nvPr>
        </p:nvSpPr>
        <p:spPr>
          <a:xfrm>
            <a:off x="903278" y="3197103"/>
            <a:ext cx="731400" cy="738600"/>
          </a:xfrm>
          <a:prstGeom prst="rect">
            <a:avLst/>
          </a:prstGeom>
          <a:solidFill>
            <a:schemeClr val="dk2"/>
          </a:solid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 name="Google Shape;116;p13"/>
          <p:cNvSpPr txBox="1">
            <a:spLocks noGrp="1"/>
          </p:cNvSpPr>
          <p:nvPr>
            <p:ph type="title" idx="6" hasCustomPrompt="1"/>
          </p:nvPr>
        </p:nvSpPr>
        <p:spPr>
          <a:xfrm>
            <a:off x="4842936" y="1745362"/>
            <a:ext cx="744900" cy="738600"/>
          </a:xfrm>
          <a:prstGeom prst="rect">
            <a:avLst/>
          </a:prstGeom>
          <a:solidFill>
            <a:schemeClr val="dk2"/>
          </a:solid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7" name="Google Shape;117;p13"/>
          <p:cNvSpPr txBox="1">
            <a:spLocks noGrp="1"/>
          </p:cNvSpPr>
          <p:nvPr>
            <p:ph type="title" idx="7" hasCustomPrompt="1"/>
          </p:nvPr>
        </p:nvSpPr>
        <p:spPr>
          <a:xfrm>
            <a:off x="4842936" y="3197103"/>
            <a:ext cx="744900" cy="738600"/>
          </a:xfrm>
          <a:prstGeom prst="rect">
            <a:avLst/>
          </a:prstGeom>
          <a:solidFill>
            <a:schemeClr val="dk2"/>
          </a:solidFill>
          <a:ln w="152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3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8" name="Google Shape;118;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13"/>
          <p:cNvSpPr txBox="1">
            <a:spLocks noGrp="1"/>
          </p:cNvSpPr>
          <p:nvPr>
            <p:ph type="subTitle" idx="9"/>
          </p:nvPr>
        </p:nvSpPr>
        <p:spPr>
          <a:xfrm>
            <a:off x="1752550" y="1711175"/>
            <a:ext cx="27183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b="1">
                <a:latin typeface="Poppins"/>
                <a:ea typeface="Poppins"/>
                <a:cs typeface="Poppins"/>
                <a:sym typeface="Poppins"/>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120" name="Google Shape;120;p13"/>
          <p:cNvSpPr txBox="1">
            <a:spLocks noGrp="1"/>
          </p:cNvSpPr>
          <p:nvPr>
            <p:ph type="subTitle" idx="13"/>
          </p:nvPr>
        </p:nvSpPr>
        <p:spPr>
          <a:xfrm>
            <a:off x="5705700" y="1711175"/>
            <a:ext cx="27183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b="1">
                <a:latin typeface="Poppins"/>
                <a:ea typeface="Poppins"/>
                <a:cs typeface="Poppins"/>
                <a:sym typeface="Poppins"/>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121" name="Google Shape;121;p13"/>
          <p:cNvSpPr txBox="1">
            <a:spLocks noGrp="1"/>
          </p:cNvSpPr>
          <p:nvPr>
            <p:ph type="subTitle" idx="14"/>
          </p:nvPr>
        </p:nvSpPr>
        <p:spPr>
          <a:xfrm>
            <a:off x="1752550" y="3190675"/>
            <a:ext cx="27183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b="1">
                <a:latin typeface="Poppins"/>
                <a:ea typeface="Poppins"/>
                <a:cs typeface="Poppins"/>
                <a:sym typeface="Poppins"/>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122" name="Google Shape;122;p13"/>
          <p:cNvSpPr txBox="1">
            <a:spLocks noGrp="1"/>
          </p:cNvSpPr>
          <p:nvPr>
            <p:ph type="subTitle" idx="15"/>
          </p:nvPr>
        </p:nvSpPr>
        <p:spPr>
          <a:xfrm>
            <a:off x="5705700" y="3190675"/>
            <a:ext cx="27183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200" b="1">
                <a:latin typeface="Poppins"/>
                <a:ea typeface="Poppins"/>
                <a:cs typeface="Poppins"/>
                <a:sym typeface="Poppins"/>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grpSp>
        <p:nvGrpSpPr>
          <p:cNvPr id="123" name="Google Shape;123;p13"/>
          <p:cNvGrpSpPr/>
          <p:nvPr/>
        </p:nvGrpSpPr>
        <p:grpSpPr>
          <a:xfrm flipH="1">
            <a:off x="3812425" y="4639892"/>
            <a:ext cx="4611584" cy="191002"/>
            <a:chOff x="-2155550" y="3525972"/>
            <a:chExt cx="10370100" cy="429507"/>
          </a:xfrm>
        </p:grpSpPr>
        <p:sp>
          <p:nvSpPr>
            <p:cNvPr id="124" name="Google Shape;124;p13"/>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sp>
        <p:cxnSp>
          <p:nvCxnSpPr>
            <p:cNvPr id="125" name="Google Shape;125;p13"/>
            <p:cNvCxnSpPr/>
            <p:nvPr/>
          </p:nvCxnSpPr>
          <p:spPr>
            <a:xfrm rot="10800000">
              <a:off x="-2155550" y="3740726"/>
              <a:ext cx="10370100" cy="0"/>
            </a:xfrm>
            <a:prstGeom prst="straightConnector1">
              <a:avLst/>
            </a:prstGeom>
            <a:noFill/>
            <a:ln w="9525" cap="flat" cmpd="sng">
              <a:solidFill>
                <a:schemeClr val="dk1"/>
              </a:solidFill>
              <a:prstDash val="solid"/>
              <a:round/>
              <a:headEnd type="none" w="med" len="med"/>
              <a:tailEnd type="none" w="med" len="med"/>
            </a:ln>
          </p:spPr>
        </p:cxnSp>
      </p:grpSp>
      <p:grpSp>
        <p:nvGrpSpPr>
          <p:cNvPr id="126" name="Google Shape;126;p13"/>
          <p:cNvGrpSpPr/>
          <p:nvPr/>
        </p:nvGrpSpPr>
        <p:grpSpPr>
          <a:xfrm flipH="1">
            <a:off x="718044" y="4672462"/>
            <a:ext cx="514236" cy="125888"/>
            <a:chOff x="7504900" y="1587950"/>
            <a:chExt cx="919100" cy="225000"/>
          </a:xfrm>
        </p:grpSpPr>
        <p:sp>
          <p:nvSpPr>
            <p:cNvPr id="127" name="Google Shape;127;p13"/>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30"/>
        <p:cNvGrpSpPr/>
        <p:nvPr/>
      </p:nvGrpSpPr>
      <p:grpSpPr>
        <a:xfrm>
          <a:off x="0" y="0"/>
          <a:ext cx="0" cy="0"/>
          <a:chOff x="0" y="0"/>
          <a:chExt cx="0" cy="0"/>
        </a:xfrm>
      </p:grpSpPr>
      <p:pic>
        <p:nvPicPr>
          <p:cNvPr id="131" name="Google Shape;131;p1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2" name="Google Shape;132;p14"/>
          <p:cNvSpPr/>
          <p:nvPr/>
        </p:nvSpPr>
        <p:spPr>
          <a:xfrm>
            <a:off x="0" y="0"/>
            <a:ext cx="9144000" cy="5147100"/>
          </a:xfrm>
          <a:prstGeom prst="frame">
            <a:avLst>
              <a:gd name="adj1" fmla="val 291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txBox="1">
            <a:spLocks noGrp="1"/>
          </p:cNvSpPr>
          <p:nvPr>
            <p:ph type="title"/>
          </p:nvPr>
        </p:nvSpPr>
        <p:spPr>
          <a:xfrm>
            <a:off x="2853925" y="3335225"/>
            <a:ext cx="34362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34" name="Google Shape;134;p14"/>
          <p:cNvSpPr txBox="1">
            <a:spLocks noGrp="1"/>
          </p:cNvSpPr>
          <p:nvPr>
            <p:ph type="subTitle" idx="1"/>
          </p:nvPr>
        </p:nvSpPr>
        <p:spPr>
          <a:xfrm>
            <a:off x="1896875" y="1230650"/>
            <a:ext cx="5350200" cy="179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9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Poppins"/>
              <a:buNone/>
              <a:defRPr sz="3400" b="1">
                <a:solidFill>
                  <a:schemeClr val="dk1"/>
                </a:solidFill>
                <a:latin typeface="Poppins"/>
                <a:ea typeface="Poppins"/>
                <a:cs typeface="Poppins"/>
                <a:sym typeface="Poppins"/>
              </a:defRPr>
            </a:lvl1pPr>
            <a:lvl2pPr lvl="1" rtl="0">
              <a:spcBef>
                <a:spcPts val="0"/>
              </a:spcBef>
              <a:spcAft>
                <a:spcPts val="0"/>
              </a:spcAft>
              <a:buClr>
                <a:schemeClr val="dk1"/>
              </a:buClr>
              <a:buSzPts val="3400"/>
              <a:buFont typeface="Poppins"/>
              <a:buNone/>
              <a:defRPr sz="3400" b="1">
                <a:solidFill>
                  <a:schemeClr val="dk1"/>
                </a:solidFill>
                <a:latin typeface="Poppins"/>
                <a:ea typeface="Poppins"/>
                <a:cs typeface="Poppins"/>
                <a:sym typeface="Poppins"/>
              </a:defRPr>
            </a:lvl2pPr>
            <a:lvl3pPr lvl="2" rtl="0">
              <a:spcBef>
                <a:spcPts val="0"/>
              </a:spcBef>
              <a:spcAft>
                <a:spcPts val="0"/>
              </a:spcAft>
              <a:buClr>
                <a:schemeClr val="dk1"/>
              </a:buClr>
              <a:buSzPts val="3400"/>
              <a:buFont typeface="Poppins"/>
              <a:buNone/>
              <a:defRPr sz="3400" b="1">
                <a:solidFill>
                  <a:schemeClr val="dk1"/>
                </a:solidFill>
                <a:latin typeface="Poppins"/>
                <a:ea typeface="Poppins"/>
                <a:cs typeface="Poppins"/>
                <a:sym typeface="Poppins"/>
              </a:defRPr>
            </a:lvl3pPr>
            <a:lvl4pPr lvl="3" rtl="0">
              <a:spcBef>
                <a:spcPts val="0"/>
              </a:spcBef>
              <a:spcAft>
                <a:spcPts val="0"/>
              </a:spcAft>
              <a:buClr>
                <a:schemeClr val="dk1"/>
              </a:buClr>
              <a:buSzPts val="3400"/>
              <a:buFont typeface="Poppins"/>
              <a:buNone/>
              <a:defRPr sz="3400" b="1">
                <a:solidFill>
                  <a:schemeClr val="dk1"/>
                </a:solidFill>
                <a:latin typeface="Poppins"/>
                <a:ea typeface="Poppins"/>
                <a:cs typeface="Poppins"/>
                <a:sym typeface="Poppins"/>
              </a:defRPr>
            </a:lvl4pPr>
            <a:lvl5pPr lvl="4" rtl="0">
              <a:spcBef>
                <a:spcPts val="0"/>
              </a:spcBef>
              <a:spcAft>
                <a:spcPts val="0"/>
              </a:spcAft>
              <a:buClr>
                <a:schemeClr val="dk1"/>
              </a:buClr>
              <a:buSzPts val="3400"/>
              <a:buFont typeface="Poppins"/>
              <a:buNone/>
              <a:defRPr sz="3400" b="1">
                <a:solidFill>
                  <a:schemeClr val="dk1"/>
                </a:solidFill>
                <a:latin typeface="Poppins"/>
                <a:ea typeface="Poppins"/>
                <a:cs typeface="Poppins"/>
                <a:sym typeface="Poppins"/>
              </a:defRPr>
            </a:lvl5pPr>
            <a:lvl6pPr lvl="5" rtl="0">
              <a:spcBef>
                <a:spcPts val="0"/>
              </a:spcBef>
              <a:spcAft>
                <a:spcPts val="0"/>
              </a:spcAft>
              <a:buClr>
                <a:schemeClr val="dk1"/>
              </a:buClr>
              <a:buSzPts val="3400"/>
              <a:buFont typeface="Poppins"/>
              <a:buNone/>
              <a:defRPr sz="3400" b="1">
                <a:solidFill>
                  <a:schemeClr val="dk1"/>
                </a:solidFill>
                <a:latin typeface="Poppins"/>
                <a:ea typeface="Poppins"/>
                <a:cs typeface="Poppins"/>
                <a:sym typeface="Poppins"/>
              </a:defRPr>
            </a:lvl6pPr>
            <a:lvl7pPr lvl="6" rtl="0">
              <a:spcBef>
                <a:spcPts val="0"/>
              </a:spcBef>
              <a:spcAft>
                <a:spcPts val="0"/>
              </a:spcAft>
              <a:buClr>
                <a:schemeClr val="dk1"/>
              </a:buClr>
              <a:buSzPts val="3400"/>
              <a:buFont typeface="Poppins"/>
              <a:buNone/>
              <a:defRPr sz="3400" b="1">
                <a:solidFill>
                  <a:schemeClr val="dk1"/>
                </a:solidFill>
                <a:latin typeface="Poppins"/>
                <a:ea typeface="Poppins"/>
                <a:cs typeface="Poppins"/>
                <a:sym typeface="Poppins"/>
              </a:defRPr>
            </a:lvl7pPr>
            <a:lvl8pPr lvl="7" rtl="0">
              <a:spcBef>
                <a:spcPts val="0"/>
              </a:spcBef>
              <a:spcAft>
                <a:spcPts val="0"/>
              </a:spcAft>
              <a:buClr>
                <a:schemeClr val="dk1"/>
              </a:buClr>
              <a:buSzPts val="3400"/>
              <a:buFont typeface="Poppins"/>
              <a:buNone/>
              <a:defRPr sz="3400" b="1">
                <a:solidFill>
                  <a:schemeClr val="dk1"/>
                </a:solidFill>
                <a:latin typeface="Poppins"/>
                <a:ea typeface="Poppins"/>
                <a:cs typeface="Poppins"/>
                <a:sym typeface="Poppins"/>
              </a:defRPr>
            </a:lvl8pPr>
            <a:lvl9pPr lvl="8" rtl="0">
              <a:spcBef>
                <a:spcPts val="0"/>
              </a:spcBef>
              <a:spcAft>
                <a:spcPts val="0"/>
              </a:spcAft>
              <a:buClr>
                <a:schemeClr val="dk1"/>
              </a:buClr>
              <a:buSzPts val="3400"/>
              <a:buFont typeface="Poppins"/>
              <a:buNone/>
              <a:defRPr sz="34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160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1600"/>
              </a:spcBef>
              <a:spcAft>
                <a:spcPts val="160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60" r:id="rId9"/>
    <p:sldLayoutId id="2147483661" r:id="rId10"/>
    <p:sldLayoutId id="2147483664" r:id="rId11"/>
    <p:sldLayoutId id="2147483665" r:id="rId12"/>
    <p:sldLayoutId id="2147483669" r:id="rId13"/>
    <p:sldLayoutId id="2147483670" r:id="rId14"/>
    <p:sldLayoutId id="2147483672" r:id="rId15"/>
    <p:sldLayoutId id="214748367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30.sv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0.sv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43.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43.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1"/>
          <p:cNvSpPr txBox="1">
            <a:spLocks noGrp="1"/>
          </p:cNvSpPr>
          <p:nvPr>
            <p:ph type="ctrTitle"/>
          </p:nvPr>
        </p:nvSpPr>
        <p:spPr>
          <a:xfrm>
            <a:off x="952336" y="622762"/>
            <a:ext cx="5702840" cy="26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SG" dirty="0"/>
            </a:br>
            <a:r>
              <a:rPr lang="en-SG" dirty="0"/>
              <a:t>	CREDIT RISK 		MANAGEMENT</a:t>
            </a:r>
            <a:endParaRPr dirty="0"/>
          </a:p>
        </p:txBody>
      </p:sp>
      <p:grpSp>
        <p:nvGrpSpPr>
          <p:cNvPr id="299" name="Google Shape;299;p31"/>
          <p:cNvGrpSpPr/>
          <p:nvPr/>
        </p:nvGrpSpPr>
        <p:grpSpPr>
          <a:xfrm>
            <a:off x="3836142" y="3844147"/>
            <a:ext cx="664392" cy="664396"/>
            <a:chOff x="7707338" y="2159269"/>
            <a:chExt cx="1157477" cy="1157484"/>
          </a:xfrm>
        </p:grpSpPr>
        <p:sp>
          <p:nvSpPr>
            <p:cNvPr id="300" name="Google Shape;300;p31"/>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301" name="Google Shape;301;p31"/>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302" name="Google Shape;302;p31"/>
          <p:cNvGrpSpPr/>
          <p:nvPr/>
        </p:nvGrpSpPr>
        <p:grpSpPr>
          <a:xfrm>
            <a:off x="720172" y="4027894"/>
            <a:ext cx="514236" cy="485618"/>
            <a:chOff x="7504900" y="945000"/>
            <a:chExt cx="919100" cy="867950"/>
          </a:xfrm>
        </p:grpSpPr>
        <p:sp>
          <p:nvSpPr>
            <p:cNvPr id="303" name="Google Shape;303;p31"/>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31"/>
          <p:cNvGrpSpPr/>
          <p:nvPr/>
        </p:nvGrpSpPr>
        <p:grpSpPr>
          <a:xfrm>
            <a:off x="670691" y="1730658"/>
            <a:ext cx="1185000" cy="429507"/>
            <a:chOff x="7029550" y="3525972"/>
            <a:chExt cx="1185000" cy="429507"/>
          </a:xfrm>
        </p:grpSpPr>
        <p:sp>
          <p:nvSpPr>
            <p:cNvPr id="313" name="Google Shape;313;p31"/>
            <p:cNvSpPr/>
            <p:nvPr/>
          </p:nvSpPr>
          <p:spPr>
            <a:xfrm rot="10800000">
              <a:off x="7998692" y="3525972"/>
              <a:ext cx="215858" cy="429507"/>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314" name="Google Shape;314;p31"/>
            <p:cNvCxnSpPr/>
            <p:nvPr/>
          </p:nvCxnSpPr>
          <p:spPr>
            <a:xfrm rot="10800000">
              <a:off x="7029550" y="3740726"/>
              <a:ext cx="1185000" cy="0"/>
            </a:xfrm>
            <a:prstGeom prst="straightConnector1">
              <a:avLst/>
            </a:prstGeom>
            <a:noFill/>
            <a:ln w="9525" cap="flat" cmpd="sng">
              <a:solidFill>
                <a:schemeClr val="dk1"/>
              </a:solidFill>
              <a:prstDash val="solid"/>
              <a:round/>
              <a:headEnd type="none" w="med" len="med"/>
              <a:tailEnd type="none" w="med" len="med"/>
            </a:ln>
          </p:spPr>
        </p:cxnSp>
      </p:grpSp>
      <p:grpSp>
        <p:nvGrpSpPr>
          <p:cNvPr id="315" name="Google Shape;315;p31"/>
          <p:cNvGrpSpPr/>
          <p:nvPr/>
        </p:nvGrpSpPr>
        <p:grpSpPr>
          <a:xfrm>
            <a:off x="6683286" y="853874"/>
            <a:ext cx="1942241" cy="1176577"/>
            <a:chOff x="1491750" y="2127350"/>
            <a:chExt cx="794600" cy="481375"/>
          </a:xfrm>
        </p:grpSpPr>
        <p:sp>
          <p:nvSpPr>
            <p:cNvPr id="316" name="Google Shape;316;p31"/>
            <p:cNvSpPr/>
            <p:nvPr/>
          </p:nvSpPr>
          <p:spPr>
            <a:xfrm>
              <a:off x="1491750" y="2127350"/>
              <a:ext cx="794600" cy="481375"/>
            </a:xfrm>
            <a:custGeom>
              <a:avLst/>
              <a:gdLst/>
              <a:ahLst/>
              <a:cxnLst/>
              <a:rect l="l" t="t" r="r" b="b"/>
              <a:pathLst>
                <a:path w="31784" h="19255" extrusionOk="0">
                  <a:moveTo>
                    <a:pt x="1440" y="0"/>
                  </a:moveTo>
                  <a:cubicBezTo>
                    <a:pt x="648" y="0"/>
                    <a:pt x="0" y="648"/>
                    <a:pt x="0" y="1440"/>
                  </a:cubicBezTo>
                  <a:lnTo>
                    <a:pt x="0" y="17815"/>
                  </a:lnTo>
                  <a:cubicBezTo>
                    <a:pt x="0" y="18621"/>
                    <a:pt x="648" y="19255"/>
                    <a:pt x="1440" y="19255"/>
                  </a:cubicBezTo>
                  <a:lnTo>
                    <a:pt x="30344" y="19255"/>
                  </a:lnTo>
                  <a:cubicBezTo>
                    <a:pt x="31136" y="19255"/>
                    <a:pt x="31784" y="18621"/>
                    <a:pt x="31784" y="17815"/>
                  </a:cubicBezTo>
                  <a:lnTo>
                    <a:pt x="31784" y="1440"/>
                  </a:lnTo>
                  <a:cubicBezTo>
                    <a:pt x="31784" y="648"/>
                    <a:pt x="31136" y="0"/>
                    <a:pt x="30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2032150" y="2499975"/>
              <a:ext cx="24500" cy="38900"/>
            </a:xfrm>
            <a:custGeom>
              <a:avLst/>
              <a:gdLst/>
              <a:ahLst/>
              <a:cxnLst/>
              <a:rect l="l" t="t" r="r" b="b"/>
              <a:pathLst>
                <a:path w="980" h="1556" extrusionOk="0">
                  <a:moveTo>
                    <a:pt x="274" y="1"/>
                  </a:moveTo>
                  <a:lnTo>
                    <a:pt x="274" y="865"/>
                  </a:lnTo>
                  <a:lnTo>
                    <a:pt x="1" y="865"/>
                  </a:lnTo>
                  <a:lnTo>
                    <a:pt x="490" y="1556"/>
                  </a:lnTo>
                  <a:lnTo>
                    <a:pt x="980" y="865"/>
                  </a:lnTo>
                  <a:lnTo>
                    <a:pt x="706" y="865"/>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a:off x="2078600" y="2495650"/>
              <a:ext cx="145475" cy="58000"/>
            </a:xfrm>
            <a:custGeom>
              <a:avLst/>
              <a:gdLst/>
              <a:ahLst/>
              <a:cxnLst/>
              <a:rect l="l" t="t" r="r" b="b"/>
              <a:pathLst>
                <a:path w="5819" h="2320" extrusionOk="0">
                  <a:moveTo>
                    <a:pt x="0" y="1"/>
                  </a:moveTo>
                  <a:lnTo>
                    <a:pt x="0" y="2319"/>
                  </a:lnTo>
                  <a:lnTo>
                    <a:pt x="5818" y="2319"/>
                  </a:lnTo>
                  <a:lnTo>
                    <a:pt x="58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2032150" y="2421850"/>
              <a:ext cx="24500" cy="38900"/>
            </a:xfrm>
            <a:custGeom>
              <a:avLst/>
              <a:gdLst/>
              <a:ahLst/>
              <a:cxnLst/>
              <a:rect l="l" t="t" r="r" b="b"/>
              <a:pathLst>
                <a:path w="980" h="1556" extrusionOk="0">
                  <a:moveTo>
                    <a:pt x="490" y="1"/>
                  </a:moveTo>
                  <a:lnTo>
                    <a:pt x="1" y="692"/>
                  </a:lnTo>
                  <a:lnTo>
                    <a:pt x="274" y="692"/>
                  </a:lnTo>
                  <a:lnTo>
                    <a:pt x="274" y="1556"/>
                  </a:lnTo>
                  <a:lnTo>
                    <a:pt x="706" y="1556"/>
                  </a:lnTo>
                  <a:lnTo>
                    <a:pt x="706" y="692"/>
                  </a:lnTo>
                  <a:lnTo>
                    <a:pt x="980" y="692"/>
                  </a:lnTo>
                  <a:lnTo>
                    <a:pt x="4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2078600" y="2417525"/>
              <a:ext cx="145475" cy="58000"/>
            </a:xfrm>
            <a:custGeom>
              <a:avLst/>
              <a:gdLst/>
              <a:ahLst/>
              <a:cxnLst/>
              <a:rect l="l" t="t" r="r" b="b"/>
              <a:pathLst>
                <a:path w="5819" h="2320" extrusionOk="0">
                  <a:moveTo>
                    <a:pt x="0" y="1"/>
                  </a:moveTo>
                  <a:lnTo>
                    <a:pt x="0" y="2319"/>
                  </a:lnTo>
                  <a:lnTo>
                    <a:pt x="5818" y="2319"/>
                  </a:lnTo>
                  <a:lnTo>
                    <a:pt x="58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2032150" y="2343725"/>
              <a:ext cx="24500" cy="38900"/>
            </a:xfrm>
            <a:custGeom>
              <a:avLst/>
              <a:gdLst/>
              <a:ahLst/>
              <a:cxnLst/>
              <a:rect l="l" t="t" r="r" b="b"/>
              <a:pathLst>
                <a:path w="980" h="1556" extrusionOk="0">
                  <a:moveTo>
                    <a:pt x="490" y="0"/>
                  </a:moveTo>
                  <a:lnTo>
                    <a:pt x="1" y="677"/>
                  </a:lnTo>
                  <a:lnTo>
                    <a:pt x="274" y="677"/>
                  </a:lnTo>
                  <a:lnTo>
                    <a:pt x="274" y="1556"/>
                  </a:lnTo>
                  <a:lnTo>
                    <a:pt x="706" y="1556"/>
                  </a:lnTo>
                  <a:lnTo>
                    <a:pt x="706" y="677"/>
                  </a:lnTo>
                  <a:lnTo>
                    <a:pt x="980" y="677"/>
                  </a:lnTo>
                  <a:lnTo>
                    <a:pt x="4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2078600" y="2339050"/>
              <a:ext cx="145475" cy="58350"/>
            </a:xfrm>
            <a:custGeom>
              <a:avLst/>
              <a:gdLst/>
              <a:ahLst/>
              <a:cxnLst/>
              <a:rect l="l" t="t" r="r" b="b"/>
              <a:pathLst>
                <a:path w="5819" h="2334" extrusionOk="0">
                  <a:moveTo>
                    <a:pt x="0" y="0"/>
                  </a:moveTo>
                  <a:lnTo>
                    <a:pt x="0" y="2333"/>
                  </a:lnTo>
                  <a:lnTo>
                    <a:pt x="5818" y="2333"/>
                  </a:lnTo>
                  <a:lnTo>
                    <a:pt x="5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2078600" y="2260925"/>
              <a:ext cx="145475" cy="57975"/>
            </a:xfrm>
            <a:custGeom>
              <a:avLst/>
              <a:gdLst/>
              <a:ahLst/>
              <a:cxnLst/>
              <a:rect l="l" t="t" r="r" b="b"/>
              <a:pathLst>
                <a:path w="5819" h="2319" extrusionOk="0">
                  <a:moveTo>
                    <a:pt x="0" y="0"/>
                  </a:moveTo>
                  <a:lnTo>
                    <a:pt x="0" y="2319"/>
                  </a:lnTo>
                  <a:lnTo>
                    <a:pt x="5818" y="2319"/>
                  </a:lnTo>
                  <a:lnTo>
                    <a:pt x="58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2078600" y="2182800"/>
              <a:ext cx="145475" cy="57975"/>
            </a:xfrm>
            <a:custGeom>
              <a:avLst/>
              <a:gdLst/>
              <a:ahLst/>
              <a:cxnLst/>
              <a:rect l="l" t="t" r="r" b="b"/>
              <a:pathLst>
                <a:path w="5819" h="2319" extrusionOk="0">
                  <a:moveTo>
                    <a:pt x="0" y="0"/>
                  </a:moveTo>
                  <a:lnTo>
                    <a:pt x="0" y="2319"/>
                  </a:lnTo>
                  <a:lnTo>
                    <a:pt x="5818" y="2319"/>
                  </a:lnTo>
                  <a:lnTo>
                    <a:pt x="58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1553675" y="2240750"/>
              <a:ext cx="670400" cy="25"/>
            </a:xfrm>
            <a:custGeom>
              <a:avLst/>
              <a:gdLst/>
              <a:ahLst/>
              <a:cxnLst/>
              <a:rect l="l" t="t" r="r" b="b"/>
              <a:pathLst>
                <a:path w="26816" h="1" fill="none" extrusionOk="0">
                  <a:moveTo>
                    <a:pt x="0" y="1"/>
                  </a:moveTo>
                  <a:lnTo>
                    <a:pt x="26815" y="1"/>
                  </a:lnTo>
                </a:path>
              </a:pathLst>
            </a:custGeom>
            <a:noFill/>
            <a:ln w="1800" cap="flat" cmpd="sng">
              <a:solidFill>
                <a:schemeClr val="lt1"/>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1890650" y="2199350"/>
              <a:ext cx="15150" cy="24875"/>
            </a:xfrm>
            <a:custGeom>
              <a:avLst/>
              <a:gdLst/>
              <a:ahLst/>
              <a:cxnLst/>
              <a:rect l="l" t="t" r="r" b="b"/>
              <a:pathLst>
                <a:path w="606" h="995" extrusionOk="0">
                  <a:moveTo>
                    <a:pt x="303" y="1"/>
                  </a:moveTo>
                  <a:cubicBezTo>
                    <a:pt x="246" y="1"/>
                    <a:pt x="202" y="1"/>
                    <a:pt x="145" y="29"/>
                  </a:cubicBezTo>
                  <a:cubicBezTo>
                    <a:pt x="102" y="44"/>
                    <a:pt x="58" y="73"/>
                    <a:pt x="15" y="101"/>
                  </a:cubicBezTo>
                  <a:lnTo>
                    <a:pt x="30" y="274"/>
                  </a:lnTo>
                  <a:cubicBezTo>
                    <a:pt x="73" y="245"/>
                    <a:pt x="102" y="217"/>
                    <a:pt x="145" y="202"/>
                  </a:cubicBezTo>
                  <a:cubicBezTo>
                    <a:pt x="174" y="173"/>
                    <a:pt x="217" y="159"/>
                    <a:pt x="274" y="159"/>
                  </a:cubicBezTo>
                  <a:cubicBezTo>
                    <a:pt x="303" y="159"/>
                    <a:pt x="332" y="173"/>
                    <a:pt x="361" y="202"/>
                  </a:cubicBezTo>
                  <a:cubicBezTo>
                    <a:pt x="390" y="217"/>
                    <a:pt x="390" y="260"/>
                    <a:pt x="390" y="289"/>
                  </a:cubicBezTo>
                  <a:cubicBezTo>
                    <a:pt x="390" y="317"/>
                    <a:pt x="390" y="346"/>
                    <a:pt x="375" y="375"/>
                  </a:cubicBezTo>
                  <a:cubicBezTo>
                    <a:pt x="375" y="404"/>
                    <a:pt x="361" y="433"/>
                    <a:pt x="332" y="461"/>
                  </a:cubicBezTo>
                  <a:cubicBezTo>
                    <a:pt x="318" y="505"/>
                    <a:pt x="289" y="533"/>
                    <a:pt x="260" y="591"/>
                  </a:cubicBezTo>
                  <a:lnTo>
                    <a:pt x="1" y="980"/>
                  </a:lnTo>
                  <a:lnTo>
                    <a:pt x="606" y="994"/>
                  </a:lnTo>
                  <a:lnTo>
                    <a:pt x="606" y="821"/>
                  </a:lnTo>
                  <a:lnTo>
                    <a:pt x="289" y="821"/>
                  </a:lnTo>
                  <a:lnTo>
                    <a:pt x="404" y="649"/>
                  </a:lnTo>
                  <a:cubicBezTo>
                    <a:pt x="447" y="577"/>
                    <a:pt x="476" y="533"/>
                    <a:pt x="505" y="490"/>
                  </a:cubicBezTo>
                  <a:cubicBezTo>
                    <a:pt x="519" y="447"/>
                    <a:pt x="534" y="404"/>
                    <a:pt x="548" y="361"/>
                  </a:cubicBezTo>
                  <a:cubicBezTo>
                    <a:pt x="562" y="332"/>
                    <a:pt x="562" y="289"/>
                    <a:pt x="562" y="260"/>
                  </a:cubicBezTo>
                  <a:cubicBezTo>
                    <a:pt x="562" y="217"/>
                    <a:pt x="562" y="173"/>
                    <a:pt x="534" y="130"/>
                  </a:cubicBezTo>
                  <a:cubicBezTo>
                    <a:pt x="519" y="87"/>
                    <a:pt x="490" y="58"/>
                    <a:pt x="447" y="29"/>
                  </a:cubicBezTo>
                  <a:cubicBezTo>
                    <a:pt x="404" y="1"/>
                    <a:pt x="361" y="1"/>
                    <a:pt x="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1911175" y="2199350"/>
              <a:ext cx="15500" cy="25225"/>
            </a:xfrm>
            <a:custGeom>
              <a:avLst/>
              <a:gdLst/>
              <a:ahLst/>
              <a:cxnLst/>
              <a:rect l="l" t="t" r="r" b="b"/>
              <a:pathLst>
                <a:path w="620" h="1009" extrusionOk="0">
                  <a:moveTo>
                    <a:pt x="289" y="1"/>
                  </a:moveTo>
                  <a:cubicBezTo>
                    <a:pt x="246" y="1"/>
                    <a:pt x="188" y="1"/>
                    <a:pt x="145" y="15"/>
                  </a:cubicBezTo>
                  <a:cubicBezTo>
                    <a:pt x="102" y="29"/>
                    <a:pt x="73" y="44"/>
                    <a:pt x="30" y="58"/>
                  </a:cubicBezTo>
                  <a:lnTo>
                    <a:pt x="58" y="217"/>
                  </a:lnTo>
                  <a:cubicBezTo>
                    <a:pt x="87" y="202"/>
                    <a:pt x="130" y="173"/>
                    <a:pt x="159" y="173"/>
                  </a:cubicBezTo>
                  <a:cubicBezTo>
                    <a:pt x="202" y="159"/>
                    <a:pt x="231" y="145"/>
                    <a:pt x="274" y="145"/>
                  </a:cubicBezTo>
                  <a:cubicBezTo>
                    <a:pt x="303" y="145"/>
                    <a:pt x="346" y="159"/>
                    <a:pt x="375" y="188"/>
                  </a:cubicBezTo>
                  <a:cubicBezTo>
                    <a:pt x="404" y="202"/>
                    <a:pt x="418" y="231"/>
                    <a:pt x="404" y="274"/>
                  </a:cubicBezTo>
                  <a:cubicBezTo>
                    <a:pt x="418" y="303"/>
                    <a:pt x="404" y="332"/>
                    <a:pt x="375" y="361"/>
                  </a:cubicBezTo>
                  <a:cubicBezTo>
                    <a:pt x="346" y="389"/>
                    <a:pt x="303" y="404"/>
                    <a:pt x="260" y="404"/>
                  </a:cubicBezTo>
                  <a:lnTo>
                    <a:pt x="159" y="404"/>
                  </a:lnTo>
                  <a:lnTo>
                    <a:pt x="159" y="562"/>
                  </a:lnTo>
                  <a:lnTo>
                    <a:pt x="260" y="562"/>
                  </a:lnTo>
                  <a:cubicBezTo>
                    <a:pt x="303" y="562"/>
                    <a:pt x="361" y="577"/>
                    <a:pt x="390" y="605"/>
                  </a:cubicBezTo>
                  <a:cubicBezTo>
                    <a:pt x="447" y="663"/>
                    <a:pt x="447" y="749"/>
                    <a:pt x="390" y="821"/>
                  </a:cubicBezTo>
                  <a:cubicBezTo>
                    <a:pt x="361" y="836"/>
                    <a:pt x="318" y="850"/>
                    <a:pt x="274" y="850"/>
                  </a:cubicBezTo>
                  <a:cubicBezTo>
                    <a:pt x="231" y="850"/>
                    <a:pt x="188" y="850"/>
                    <a:pt x="145" y="836"/>
                  </a:cubicBezTo>
                  <a:cubicBezTo>
                    <a:pt x="116" y="821"/>
                    <a:pt x="73" y="807"/>
                    <a:pt x="44" y="793"/>
                  </a:cubicBezTo>
                  <a:lnTo>
                    <a:pt x="1" y="937"/>
                  </a:lnTo>
                  <a:cubicBezTo>
                    <a:pt x="30" y="951"/>
                    <a:pt x="73" y="965"/>
                    <a:pt x="116" y="980"/>
                  </a:cubicBezTo>
                  <a:cubicBezTo>
                    <a:pt x="159" y="994"/>
                    <a:pt x="217" y="1009"/>
                    <a:pt x="274" y="1009"/>
                  </a:cubicBezTo>
                  <a:cubicBezTo>
                    <a:pt x="332" y="1009"/>
                    <a:pt x="390" y="994"/>
                    <a:pt x="447" y="965"/>
                  </a:cubicBezTo>
                  <a:cubicBezTo>
                    <a:pt x="505" y="951"/>
                    <a:pt x="548" y="908"/>
                    <a:pt x="577" y="865"/>
                  </a:cubicBezTo>
                  <a:cubicBezTo>
                    <a:pt x="606" y="821"/>
                    <a:pt x="620" y="764"/>
                    <a:pt x="620" y="706"/>
                  </a:cubicBezTo>
                  <a:cubicBezTo>
                    <a:pt x="620" y="649"/>
                    <a:pt x="591" y="591"/>
                    <a:pt x="548" y="533"/>
                  </a:cubicBezTo>
                  <a:cubicBezTo>
                    <a:pt x="519" y="504"/>
                    <a:pt x="483" y="482"/>
                    <a:pt x="445" y="470"/>
                  </a:cubicBezTo>
                  <a:lnTo>
                    <a:pt x="445" y="470"/>
                  </a:lnTo>
                  <a:cubicBezTo>
                    <a:pt x="477" y="454"/>
                    <a:pt x="505" y="432"/>
                    <a:pt x="534" y="404"/>
                  </a:cubicBezTo>
                  <a:cubicBezTo>
                    <a:pt x="562" y="361"/>
                    <a:pt x="577" y="303"/>
                    <a:pt x="577" y="245"/>
                  </a:cubicBezTo>
                  <a:cubicBezTo>
                    <a:pt x="577" y="159"/>
                    <a:pt x="534" y="73"/>
                    <a:pt x="447" y="29"/>
                  </a:cubicBezTo>
                  <a:cubicBezTo>
                    <a:pt x="404" y="15"/>
                    <a:pt x="346"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1931350" y="2199700"/>
              <a:ext cx="19450" cy="24150"/>
            </a:xfrm>
            <a:custGeom>
              <a:avLst/>
              <a:gdLst/>
              <a:ahLst/>
              <a:cxnLst/>
              <a:rect l="l" t="t" r="r" b="b"/>
              <a:pathLst>
                <a:path w="778" h="966" extrusionOk="0">
                  <a:moveTo>
                    <a:pt x="490" y="305"/>
                  </a:moveTo>
                  <a:lnTo>
                    <a:pt x="490" y="606"/>
                  </a:lnTo>
                  <a:lnTo>
                    <a:pt x="272" y="606"/>
                  </a:lnTo>
                  <a:lnTo>
                    <a:pt x="490" y="305"/>
                  </a:lnTo>
                  <a:close/>
                  <a:moveTo>
                    <a:pt x="533" y="1"/>
                  </a:moveTo>
                  <a:lnTo>
                    <a:pt x="0" y="750"/>
                  </a:lnTo>
                  <a:lnTo>
                    <a:pt x="490" y="750"/>
                  </a:lnTo>
                  <a:lnTo>
                    <a:pt x="490" y="966"/>
                  </a:lnTo>
                  <a:lnTo>
                    <a:pt x="648" y="966"/>
                  </a:lnTo>
                  <a:lnTo>
                    <a:pt x="648" y="750"/>
                  </a:lnTo>
                  <a:lnTo>
                    <a:pt x="778" y="750"/>
                  </a:lnTo>
                  <a:lnTo>
                    <a:pt x="778" y="606"/>
                  </a:lnTo>
                  <a:lnTo>
                    <a:pt x="648" y="606"/>
                  </a:lnTo>
                  <a:lnTo>
                    <a:pt x="6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1956900" y="2219525"/>
              <a:ext cx="4350" cy="4325"/>
            </a:xfrm>
            <a:custGeom>
              <a:avLst/>
              <a:gdLst/>
              <a:ahLst/>
              <a:cxnLst/>
              <a:rect l="l" t="t" r="r" b="b"/>
              <a:pathLst>
                <a:path w="174" h="173" extrusionOk="0">
                  <a:moveTo>
                    <a:pt x="1" y="0"/>
                  </a:moveTo>
                  <a:lnTo>
                    <a:pt x="1" y="173"/>
                  </a:lnTo>
                  <a:lnTo>
                    <a:pt x="173" y="173"/>
                  </a:lnTo>
                  <a:lnTo>
                    <a:pt x="1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1966975" y="2199350"/>
              <a:ext cx="16600" cy="25225"/>
            </a:xfrm>
            <a:custGeom>
              <a:avLst/>
              <a:gdLst/>
              <a:ahLst/>
              <a:cxnLst/>
              <a:rect l="l" t="t" r="r" b="b"/>
              <a:pathLst>
                <a:path w="664" h="1009" extrusionOk="0">
                  <a:moveTo>
                    <a:pt x="332" y="548"/>
                  </a:moveTo>
                  <a:cubicBezTo>
                    <a:pt x="375" y="548"/>
                    <a:pt x="419" y="562"/>
                    <a:pt x="447" y="591"/>
                  </a:cubicBezTo>
                  <a:cubicBezTo>
                    <a:pt x="476" y="620"/>
                    <a:pt x="491" y="663"/>
                    <a:pt x="491" y="706"/>
                  </a:cubicBezTo>
                  <a:cubicBezTo>
                    <a:pt x="491" y="735"/>
                    <a:pt x="476" y="778"/>
                    <a:pt x="447" y="807"/>
                  </a:cubicBezTo>
                  <a:cubicBezTo>
                    <a:pt x="419" y="836"/>
                    <a:pt x="375" y="850"/>
                    <a:pt x="332" y="850"/>
                  </a:cubicBezTo>
                  <a:lnTo>
                    <a:pt x="347" y="850"/>
                  </a:lnTo>
                  <a:cubicBezTo>
                    <a:pt x="339" y="853"/>
                    <a:pt x="331" y="854"/>
                    <a:pt x="323" y="854"/>
                  </a:cubicBezTo>
                  <a:cubicBezTo>
                    <a:pt x="288" y="854"/>
                    <a:pt x="255" y="831"/>
                    <a:pt x="231" y="807"/>
                  </a:cubicBezTo>
                  <a:cubicBezTo>
                    <a:pt x="203" y="778"/>
                    <a:pt x="174" y="735"/>
                    <a:pt x="188" y="706"/>
                  </a:cubicBezTo>
                  <a:cubicBezTo>
                    <a:pt x="174" y="663"/>
                    <a:pt x="188" y="620"/>
                    <a:pt x="231" y="591"/>
                  </a:cubicBezTo>
                  <a:cubicBezTo>
                    <a:pt x="260" y="562"/>
                    <a:pt x="289" y="548"/>
                    <a:pt x="332" y="548"/>
                  </a:cubicBezTo>
                  <a:close/>
                  <a:moveTo>
                    <a:pt x="447" y="1"/>
                  </a:moveTo>
                  <a:cubicBezTo>
                    <a:pt x="390" y="29"/>
                    <a:pt x="347" y="58"/>
                    <a:pt x="303" y="101"/>
                  </a:cubicBezTo>
                  <a:cubicBezTo>
                    <a:pt x="246" y="145"/>
                    <a:pt x="203" y="188"/>
                    <a:pt x="159" y="245"/>
                  </a:cubicBezTo>
                  <a:cubicBezTo>
                    <a:pt x="116" y="303"/>
                    <a:pt x="73" y="361"/>
                    <a:pt x="44" y="433"/>
                  </a:cubicBezTo>
                  <a:cubicBezTo>
                    <a:pt x="15" y="490"/>
                    <a:pt x="1" y="562"/>
                    <a:pt x="1" y="649"/>
                  </a:cubicBezTo>
                  <a:cubicBezTo>
                    <a:pt x="1" y="706"/>
                    <a:pt x="15" y="778"/>
                    <a:pt x="44" y="836"/>
                  </a:cubicBezTo>
                  <a:cubicBezTo>
                    <a:pt x="59" y="879"/>
                    <a:pt x="102" y="922"/>
                    <a:pt x="159" y="951"/>
                  </a:cubicBezTo>
                  <a:cubicBezTo>
                    <a:pt x="217" y="994"/>
                    <a:pt x="275" y="1009"/>
                    <a:pt x="332" y="1009"/>
                  </a:cubicBezTo>
                  <a:cubicBezTo>
                    <a:pt x="390" y="1009"/>
                    <a:pt x="462" y="994"/>
                    <a:pt x="505" y="965"/>
                  </a:cubicBezTo>
                  <a:cubicBezTo>
                    <a:pt x="563" y="951"/>
                    <a:pt x="591" y="908"/>
                    <a:pt x="620" y="865"/>
                  </a:cubicBezTo>
                  <a:cubicBezTo>
                    <a:pt x="649" y="807"/>
                    <a:pt x="663" y="764"/>
                    <a:pt x="663" y="706"/>
                  </a:cubicBezTo>
                  <a:cubicBezTo>
                    <a:pt x="663" y="649"/>
                    <a:pt x="649" y="591"/>
                    <a:pt x="620" y="548"/>
                  </a:cubicBezTo>
                  <a:cubicBezTo>
                    <a:pt x="591" y="505"/>
                    <a:pt x="563" y="476"/>
                    <a:pt x="519" y="447"/>
                  </a:cubicBezTo>
                  <a:cubicBezTo>
                    <a:pt x="476" y="418"/>
                    <a:pt x="433" y="404"/>
                    <a:pt x="375" y="404"/>
                  </a:cubicBezTo>
                  <a:cubicBezTo>
                    <a:pt x="318" y="404"/>
                    <a:pt x="275" y="418"/>
                    <a:pt x="217" y="447"/>
                  </a:cubicBezTo>
                  <a:cubicBezTo>
                    <a:pt x="213" y="450"/>
                    <a:pt x="209" y="453"/>
                    <a:pt x="205" y="456"/>
                  </a:cubicBezTo>
                  <a:lnTo>
                    <a:pt x="205" y="456"/>
                  </a:lnTo>
                  <a:cubicBezTo>
                    <a:pt x="220" y="414"/>
                    <a:pt x="247" y="373"/>
                    <a:pt x="275" y="332"/>
                  </a:cubicBezTo>
                  <a:cubicBezTo>
                    <a:pt x="303" y="303"/>
                    <a:pt x="347" y="260"/>
                    <a:pt x="375" y="231"/>
                  </a:cubicBezTo>
                  <a:cubicBezTo>
                    <a:pt x="419" y="202"/>
                    <a:pt x="447" y="173"/>
                    <a:pt x="491" y="159"/>
                  </a:cubicBezTo>
                  <a:cubicBezTo>
                    <a:pt x="505" y="130"/>
                    <a:pt x="548" y="116"/>
                    <a:pt x="577" y="101"/>
                  </a:cubicBezTo>
                  <a:lnTo>
                    <a:pt x="4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1"/>
            <p:cNvSpPr/>
            <p:nvPr/>
          </p:nvSpPr>
          <p:spPr>
            <a:xfrm>
              <a:off x="1988575" y="2199700"/>
              <a:ext cx="15875" cy="24150"/>
            </a:xfrm>
            <a:custGeom>
              <a:avLst/>
              <a:gdLst/>
              <a:ahLst/>
              <a:cxnLst/>
              <a:rect l="l" t="t" r="r" b="b"/>
              <a:pathLst>
                <a:path w="635" h="966" extrusionOk="0">
                  <a:moveTo>
                    <a:pt x="1" y="1"/>
                  </a:moveTo>
                  <a:lnTo>
                    <a:pt x="1" y="174"/>
                  </a:lnTo>
                  <a:lnTo>
                    <a:pt x="389" y="174"/>
                  </a:lnTo>
                  <a:lnTo>
                    <a:pt x="59" y="966"/>
                  </a:lnTo>
                  <a:lnTo>
                    <a:pt x="246" y="966"/>
                  </a:lnTo>
                  <a:lnTo>
                    <a:pt x="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1"/>
            <p:cNvSpPr/>
            <p:nvPr/>
          </p:nvSpPr>
          <p:spPr>
            <a:xfrm>
              <a:off x="2101625" y="2199000"/>
              <a:ext cx="20200" cy="25575"/>
            </a:xfrm>
            <a:custGeom>
              <a:avLst/>
              <a:gdLst/>
              <a:ahLst/>
              <a:cxnLst/>
              <a:rect l="l" t="t" r="r" b="b"/>
              <a:pathLst>
                <a:path w="808" h="1023" extrusionOk="0">
                  <a:moveTo>
                    <a:pt x="404" y="173"/>
                  </a:moveTo>
                  <a:cubicBezTo>
                    <a:pt x="476" y="173"/>
                    <a:pt x="534" y="202"/>
                    <a:pt x="563" y="245"/>
                  </a:cubicBezTo>
                  <a:cubicBezTo>
                    <a:pt x="620" y="331"/>
                    <a:pt x="635" y="418"/>
                    <a:pt x="635" y="504"/>
                  </a:cubicBezTo>
                  <a:cubicBezTo>
                    <a:pt x="635" y="576"/>
                    <a:pt x="620" y="648"/>
                    <a:pt x="606" y="706"/>
                  </a:cubicBezTo>
                  <a:cubicBezTo>
                    <a:pt x="591" y="749"/>
                    <a:pt x="563" y="792"/>
                    <a:pt x="519" y="821"/>
                  </a:cubicBezTo>
                  <a:cubicBezTo>
                    <a:pt x="491" y="850"/>
                    <a:pt x="447" y="864"/>
                    <a:pt x="404" y="864"/>
                  </a:cubicBezTo>
                  <a:cubicBezTo>
                    <a:pt x="361" y="864"/>
                    <a:pt x="318" y="850"/>
                    <a:pt x="289" y="821"/>
                  </a:cubicBezTo>
                  <a:cubicBezTo>
                    <a:pt x="246" y="792"/>
                    <a:pt x="217" y="749"/>
                    <a:pt x="203" y="706"/>
                  </a:cubicBezTo>
                  <a:cubicBezTo>
                    <a:pt x="188" y="648"/>
                    <a:pt x="174" y="576"/>
                    <a:pt x="174" y="504"/>
                  </a:cubicBezTo>
                  <a:cubicBezTo>
                    <a:pt x="174" y="418"/>
                    <a:pt x="188" y="331"/>
                    <a:pt x="246" y="245"/>
                  </a:cubicBezTo>
                  <a:cubicBezTo>
                    <a:pt x="275" y="202"/>
                    <a:pt x="347" y="173"/>
                    <a:pt x="404" y="173"/>
                  </a:cubicBezTo>
                  <a:close/>
                  <a:moveTo>
                    <a:pt x="404" y="0"/>
                  </a:moveTo>
                  <a:cubicBezTo>
                    <a:pt x="332" y="0"/>
                    <a:pt x="260" y="29"/>
                    <a:pt x="188" y="72"/>
                  </a:cubicBezTo>
                  <a:cubicBezTo>
                    <a:pt x="131" y="115"/>
                    <a:pt x="73" y="173"/>
                    <a:pt x="44" y="245"/>
                  </a:cubicBezTo>
                  <a:cubicBezTo>
                    <a:pt x="15" y="331"/>
                    <a:pt x="1" y="418"/>
                    <a:pt x="1" y="504"/>
                  </a:cubicBezTo>
                  <a:cubicBezTo>
                    <a:pt x="1" y="591"/>
                    <a:pt x="15" y="691"/>
                    <a:pt x="44" y="778"/>
                  </a:cubicBezTo>
                  <a:cubicBezTo>
                    <a:pt x="73" y="850"/>
                    <a:pt x="131" y="907"/>
                    <a:pt x="188" y="951"/>
                  </a:cubicBezTo>
                  <a:cubicBezTo>
                    <a:pt x="260" y="994"/>
                    <a:pt x="332" y="1023"/>
                    <a:pt x="404" y="1023"/>
                  </a:cubicBezTo>
                  <a:cubicBezTo>
                    <a:pt x="476" y="1023"/>
                    <a:pt x="563" y="994"/>
                    <a:pt x="620" y="951"/>
                  </a:cubicBezTo>
                  <a:cubicBezTo>
                    <a:pt x="678" y="907"/>
                    <a:pt x="735" y="850"/>
                    <a:pt x="764" y="778"/>
                  </a:cubicBezTo>
                  <a:cubicBezTo>
                    <a:pt x="793" y="691"/>
                    <a:pt x="807" y="591"/>
                    <a:pt x="807" y="504"/>
                  </a:cubicBezTo>
                  <a:cubicBezTo>
                    <a:pt x="807" y="418"/>
                    <a:pt x="793" y="331"/>
                    <a:pt x="764" y="245"/>
                  </a:cubicBezTo>
                  <a:cubicBezTo>
                    <a:pt x="735" y="173"/>
                    <a:pt x="678" y="115"/>
                    <a:pt x="620" y="72"/>
                  </a:cubicBezTo>
                  <a:cubicBezTo>
                    <a:pt x="548" y="29"/>
                    <a:pt x="476" y="0"/>
                    <a:pt x="4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1"/>
            <p:cNvSpPr/>
            <p:nvPr/>
          </p:nvSpPr>
          <p:spPr>
            <a:xfrm>
              <a:off x="2127550" y="2219525"/>
              <a:ext cx="4725" cy="4325"/>
            </a:xfrm>
            <a:custGeom>
              <a:avLst/>
              <a:gdLst/>
              <a:ahLst/>
              <a:cxnLst/>
              <a:rect l="l" t="t" r="r" b="b"/>
              <a:pathLst>
                <a:path w="189" h="173" extrusionOk="0">
                  <a:moveTo>
                    <a:pt x="1" y="0"/>
                  </a:moveTo>
                  <a:lnTo>
                    <a:pt x="1" y="173"/>
                  </a:lnTo>
                  <a:lnTo>
                    <a:pt x="188" y="173"/>
                  </a:lnTo>
                  <a:lnTo>
                    <a:pt x="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1"/>
            <p:cNvSpPr/>
            <p:nvPr/>
          </p:nvSpPr>
          <p:spPr>
            <a:xfrm>
              <a:off x="2138000" y="2199350"/>
              <a:ext cx="14775" cy="24875"/>
            </a:xfrm>
            <a:custGeom>
              <a:avLst/>
              <a:gdLst/>
              <a:ahLst/>
              <a:cxnLst/>
              <a:rect l="l" t="t" r="r" b="b"/>
              <a:pathLst>
                <a:path w="591" h="995" extrusionOk="0">
                  <a:moveTo>
                    <a:pt x="303" y="1"/>
                  </a:moveTo>
                  <a:cubicBezTo>
                    <a:pt x="245" y="1"/>
                    <a:pt x="188" y="1"/>
                    <a:pt x="145" y="29"/>
                  </a:cubicBezTo>
                  <a:cubicBezTo>
                    <a:pt x="87" y="44"/>
                    <a:pt x="44" y="73"/>
                    <a:pt x="1" y="101"/>
                  </a:cubicBezTo>
                  <a:lnTo>
                    <a:pt x="29" y="274"/>
                  </a:lnTo>
                  <a:cubicBezTo>
                    <a:pt x="58" y="245"/>
                    <a:pt x="101" y="217"/>
                    <a:pt x="130" y="202"/>
                  </a:cubicBezTo>
                  <a:cubicBezTo>
                    <a:pt x="173" y="173"/>
                    <a:pt x="217" y="159"/>
                    <a:pt x="260" y="159"/>
                  </a:cubicBezTo>
                  <a:cubicBezTo>
                    <a:pt x="332" y="159"/>
                    <a:pt x="389" y="217"/>
                    <a:pt x="389" y="289"/>
                  </a:cubicBezTo>
                  <a:cubicBezTo>
                    <a:pt x="389" y="317"/>
                    <a:pt x="389" y="346"/>
                    <a:pt x="375" y="375"/>
                  </a:cubicBezTo>
                  <a:cubicBezTo>
                    <a:pt x="361" y="404"/>
                    <a:pt x="346" y="433"/>
                    <a:pt x="332" y="461"/>
                  </a:cubicBezTo>
                  <a:lnTo>
                    <a:pt x="245" y="591"/>
                  </a:lnTo>
                  <a:lnTo>
                    <a:pt x="1" y="980"/>
                  </a:lnTo>
                  <a:lnTo>
                    <a:pt x="591" y="994"/>
                  </a:lnTo>
                  <a:lnTo>
                    <a:pt x="591" y="821"/>
                  </a:lnTo>
                  <a:lnTo>
                    <a:pt x="289" y="821"/>
                  </a:lnTo>
                  <a:lnTo>
                    <a:pt x="404" y="649"/>
                  </a:lnTo>
                  <a:cubicBezTo>
                    <a:pt x="447" y="577"/>
                    <a:pt x="476" y="533"/>
                    <a:pt x="490" y="490"/>
                  </a:cubicBezTo>
                  <a:cubicBezTo>
                    <a:pt x="519" y="447"/>
                    <a:pt x="533" y="404"/>
                    <a:pt x="548" y="361"/>
                  </a:cubicBezTo>
                  <a:cubicBezTo>
                    <a:pt x="548" y="332"/>
                    <a:pt x="562" y="289"/>
                    <a:pt x="562" y="260"/>
                  </a:cubicBezTo>
                  <a:cubicBezTo>
                    <a:pt x="562" y="217"/>
                    <a:pt x="548" y="173"/>
                    <a:pt x="533" y="130"/>
                  </a:cubicBezTo>
                  <a:cubicBezTo>
                    <a:pt x="505" y="87"/>
                    <a:pt x="476" y="58"/>
                    <a:pt x="447" y="29"/>
                  </a:cubicBezTo>
                  <a:cubicBezTo>
                    <a:pt x="404" y="1"/>
                    <a:pt x="346"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1"/>
            <p:cNvSpPr/>
            <p:nvPr/>
          </p:nvSpPr>
          <p:spPr>
            <a:xfrm>
              <a:off x="2158525" y="2199350"/>
              <a:ext cx="15750" cy="25225"/>
            </a:xfrm>
            <a:custGeom>
              <a:avLst/>
              <a:gdLst/>
              <a:ahLst/>
              <a:cxnLst/>
              <a:rect l="l" t="t" r="r" b="b"/>
              <a:pathLst>
                <a:path w="630" h="1009" extrusionOk="0">
                  <a:moveTo>
                    <a:pt x="288" y="1"/>
                  </a:moveTo>
                  <a:cubicBezTo>
                    <a:pt x="231" y="1"/>
                    <a:pt x="188" y="1"/>
                    <a:pt x="144" y="15"/>
                  </a:cubicBezTo>
                  <a:cubicBezTo>
                    <a:pt x="101" y="29"/>
                    <a:pt x="58" y="44"/>
                    <a:pt x="29" y="58"/>
                  </a:cubicBezTo>
                  <a:lnTo>
                    <a:pt x="58" y="217"/>
                  </a:lnTo>
                  <a:cubicBezTo>
                    <a:pt x="87" y="202"/>
                    <a:pt x="116" y="173"/>
                    <a:pt x="159" y="173"/>
                  </a:cubicBezTo>
                  <a:cubicBezTo>
                    <a:pt x="188" y="159"/>
                    <a:pt x="231" y="145"/>
                    <a:pt x="260" y="145"/>
                  </a:cubicBezTo>
                  <a:cubicBezTo>
                    <a:pt x="303" y="145"/>
                    <a:pt x="346" y="159"/>
                    <a:pt x="375" y="188"/>
                  </a:cubicBezTo>
                  <a:cubicBezTo>
                    <a:pt x="389" y="202"/>
                    <a:pt x="404" y="231"/>
                    <a:pt x="404" y="274"/>
                  </a:cubicBezTo>
                  <a:cubicBezTo>
                    <a:pt x="404" y="303"/>
                    <a:pt x="389" y="332"/>
                    <a:pt x="360" y="361"/>
                  </a:cubicBezTo>
                  <a:cubicBezTo>
                    <a:pt x="332" y="389"/>
                    <a:pt x="288" y="404"/>
                    <a:pt x="260" y="404"/>
                  </a:cubicBezTo>
                  <a:lnTo>
                    <a:pt x="159" y="404"/>
                  </a:lnTo>
                  <a:lnTo>
                    <a:pt x="159" y="562"/>
                  </a:lnTo>
                  <a:lnTo>
                    <a:pt x="260" y="562"/>
                  </a:lnTo>
                  <a:cubicBezTo>
                    <a:pt x="303" y="562"/>
                    <a:pt x="346" y="577"/>
                    <a:pt x="389" y="605"/>
                  </a:cubicBezTo>
                  <a:cubicBezTo>
                    <a:pt x="418" y="620"/>
                    <a:pt x="432" y="663"/>
                    <a:pt x="432" y="706"/>
                  </a:cubicBezTo>
                  <a:cubicBezTo>
                    <a:pt x="432" y="749"/>
                    <a:pt x="418" y="793"/>
                    <a:pt x="389" y="821"/>
                  </a:cubicBezTo>
                  <a:cubicBezTo>
                    <a:pt x="346" y="836"/>
                    <a:pt x="303" y="850"/>
                    <a:pt x="260" y="850"/>
                  </a:cubicBezTo>
                  <a:cubicBezTo>
                    <a:pt x="216" y="850"/>
                    <a:pt x="188" y="850"/>
                    <a:pt x="144" y="836"/>
                  </a:cubicBezTo>
                  <a:cubicBezTo>
                    <a:pt x="101" y="821"/>
                    <a:pt x="72" y="807"/>
                    <a:pt x="44" y="793"/>
                  </a:cubicBezTo>
                  <a:lnTo>
                    <a:pt x="0" y="937"/>
                  </a:lnTo>
                  <a:cubicBezTo>
                    <a:pt x="29" y="951"/>
                    <a:pt x="72" y="965"/>
                    <a:pt x="101" y="980"/>
                  </a:cubicBezTo>
                  <a:cubicBezTo>
                    <a:pt x="159" y="994"/>
                    <a:pt x="216" y="1009"/>
                    <a:pt x="260" y="1009"/>
                  </a:cubicBezTo>
                  <a:cubicBezTo>
                    <a:pt x="332" y="1009"/>
                    <a:pt x="389" y="994"/>
                    <a:pt x="447" y="965"/>
                  </a:cubicBezTo>
                  <a:cubicBezTo>
                    <a:pt x="490" y="951"/>
                    <a:pt x="533" y="908"/>
                    <a:pt x="562" y="865"/>
                  </a:cubicBezTo>
                  <a:cubicBezTo>
                    <a:pt x="591" y="821"/>
                    <a:pt x="620" y="764"/>
                    <a:pt x="605" y="706"/>
                  </a:cubicBezTo>
                  <a:cubicBezTo>
                    <a:pt x="620" y="649"/>
                    <a:pt x="591" y="591"/>
                    <a:pt x="548" y="533"/>
                  </a:cubicBezTo>
                  <a:cubicBezTo>
                    <a:pt x="519" y="505"/>
                    <a:pt x="484" y="482"/>
                    <a:pt x="447" y="471"/>
                  </a:cubicBezTo>
                  <a:lnTo>
                    <a:pt x="447" y="471"/>
                  </a:lnTo>
                  <a:cubicBezTo>
                    <a:pt x="611" y="388"/>
                    <a:pt x="629" y="121"/>
                    <a:pt x="447" y="29"/>
                  </a:cubicBezTo>
                  <a:cubicBezTo>
                    <a:pt x="389" y="15"/>
                    <a:pt x="332" y="1"/>
                    <a:pt x="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2178675" y="2199700"/>
              <a:ext cx="19475" cy="24150"/>
            </a:xfrm>
            <a:custGeom>
              <a:avLst/>
              <a:gdLst/>
              <a:ahLst/>
              <a:cxnLst/>
              <a:rect l="l" t="t" r="r" b="b"/>
              <a:pathLst>
                <a:path w="779" h="966" extrusionOk="0">
                  <a:moveTo>
                    <a:pt x="476" y="308"/>
                  </a:moveTo>
                  <a:lnTo>
                    <a:pt x="476" y="606"/>
                  </a:lnTo>
                  <a:lnTo>
                    <a:pt x="271" y="606"/>
                  </a:lnTo>
                  <a:lnTo>
                    <a:pt x="476" y="308"/>
                  </a:lnTo>
                  <a:close/>
                  <a:moveTo>
                    <a:pt x="534" y="1"/>
                  </a:moveTo>
                  <a:lnTo>
                    <a:pt x="1" y="750"/>
                  </a:lnTo>
                  <a:lnTo>
                    <a:pt x="476" y="750"/>
                  </a:lnTo>
                  <a:lnTo>
                    <a:pt x="476" y="966"/>
                  </a:lnTo>
                  <a:lnTo>
                    <a:pt x="649" y="966"/>
                  </a:lnTo>
                  <a:lnTo>
                    <a:pt x="649" y="750"/>
                  </a:lnTo>
                  <a:lnTo>
                    <a:pt x="779" y="750"/>
                  </a:lnTo>
                  <a:lnTo>
                    <a:pt x="779" y="606"/>
                  </a:lnTo>
                  <a:lnTo>
                    <a:pt x="649" y="606"/>
                  </a:lnTo>
                  <a:lnTo>
                    <a:pt x="6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1"/>
            <p:cNvSpPr/>
            <p:nvPr/>
          </p:nvSpPr>
          <p:spPr>
            <a:xfrm>
              <a:off x="2032150" y="2187100"/>
              <a:ext cx="24500" cy="38925"/>
            </a:xfrm>
            <a:custGeom>
              <a:avLst/>
              <a:gdLst/>
              <a:ahLst/>
              <a:cxnLst/>
              <a:rect l="l" t="t" r="r" b="b"/>
              <a:pathLst>
                <a:path w="980" h="1557" extrusionOk="0">
                  <a:moveTo>
                    <a:pt x="490" y="1"/>
                  </a:moveTo>
                  <a:lnTo>
                    <a:pt x="1" y="692"/>
                  </a:lnTo>
                  <a:lnTo>
                    <a:pt x="274" y="692"/>
                  </a:lnTo>
                  <a:lnTo>
                    <a:pt x="274" y="1556"/>
                  </a:lnTo>
                  <a:lnTo>
                    <a:pt x="706" y="1556"/>
                  </a:lnTo>
                  <a:lnTo>
                    <a:pt x="706" y="692"/>
                  </a:lnTo>
                  <a:lnTo>
                    <a:pt x="980" y="692"/>
                  </a:lnTo>
                  <a:lnTo>
                    <a:pt x="4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1553675" y="2318875"/>
              <a:ext cx="670400" cy="25"/>
            </a:xfrm>
            <a:custGeom>
              <a:avLst/>
              <a:gdLst/>
              <a:ahLst/>
              <a:cxnLst/>
              <a:rect l="l" t="t" r="r" b="b"/>
              <a:pathLst>
                <a:path w="26816" h="1" fill="none" extrusionOk="0">
                  <a:moveTo>
                    <a:pt x="0" y="1"/>
                  </a:moveTo>
                  <a:lnTo>
                    <a:pt x="26815" y="1"/>
                  </a:lnTo>
                </a:path>
              </a:pathLst>
            </a:custGeom>
            <a:noFill/>
            <a:ln w="1800" cap="flat" cmpd="sng">
              <a:solidFill>
                <a:schemeClr val="lt1"/>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1890650" y="2277850"/>
              <a:ext cx="7950" cy="24500"/>
            </a:xfrm>
            <a:custGeom>
              <a:avLst/>
              <a:gdLst/>
              <a:ahLst/>
              <a:cxnLst/>
              <a:rect l="l" t="t" r="r" b="b"/>
              <a:pathLst>
                <a:path w="318" h="980" extrusionOk="0">
                  <a:moveTo>
                    <a:pt x="188" y="0"/>
                  </a:moveTo>
                  <a:cubicBezTo>
                    <a:pt x="174" y="29"/>
                    <a:pt x="159" y="43"/>
                    <a:pt x="130" y="72"/>
                  </a:cubicBezTo>
                  <a:cubicBezTo>
                    <a:pt x="116" y="86"/>
                    <a:pt x="87" y="101"/>
                    <a:pt x="73" y="130"/>
                  </a:cubicBezTo>
                  <a:cubicBezTo>
                    <a:pt x="44" y="130"/>
                    <a:pt x="30" y="144"/>
                    <a:pt x="1" y="158"/>
                  </a:cubicBezTo>
                  <a:lnTo>
                    <a:pt x="15" y="302"/>
                  </a:lnTo>
                  <a:cubicBezTo>
                    <a:pt x="44" y="302"/>
                    <a:pt x="58" y="288"/>
                    <a:pt x="87" y="288"/>
                  </a:cubicBezTo>
                  <a:lnTo>
                    <a:pt x="145" y="259"/>
                  </a:lnTo>
                  <a:lnTo>
                    <a:pt x="145" y="979"/>
                  </a:lnTo>
                  <a:lnTo>
                    <a:pt x="318" y="965"/>
                  </a:lnTo>
                  <a:lnTo>
                    <a:pt x="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1906150" y="2277475"/>
              <a:ext cx="14775" cy="24875"/>
            </a:xfrm>
            <a:custGeom>
              <a:avLst/>
              <a:gdLst/>
              <a:ahLst/>
              <a:cxnLst/>
              <a:rect l="l" t="t" r="r" b="b"/>
              <a:pathLst>
                <a:path w="591" h="995" extrusionOk="0">
                  <a:moveTo>
                    <a:pt x="303" y="1"/>
                  </a:moveTo>
                  <a:cubicBezTo>
                    <a:pt x="245" y="1"/>
                    <a:pt x="187" y="15"/>
                    <a:pt x="144" y="29"/>
                  </a:cubicBezTo>
                  <a:cubicBezTo>
                    <a:pt x="86" y="44"/>
                    <a:pt x="43" y="73"/>
                    <a:pt x="0" y="101"/>
                  </a:cubicBezTo>
                  <a:lnTo>
                    <a:pt x="29" y="289"/>
                  </a:lnTo>
                  <a:cubicBezTo>
                    <a:pt x="58" y="260"/>
                    <a:pt x="86" y="231"/>
                    <a:pt x="130" y="202"/>
                  </a:cubicBezTo>
                  <a:cubicBezTo>
                    <a:pt x="173" y="173"/>
                    <a:pt x="216" y="173"/>
                    <a:pt x="259" y="173"/>
                  </a:cubicBezTo>
                  <a:cubicBezTo>
                    <a:pt x="267" y="170"/>
                    <a:pt x="276" y="168"/>
                    <a:pt x="285" y="168"/>
                  </a:cubicBezTo>
                  <a:cubicBezTo>
                    <a:pt x="310" y="168"/>
                    <a:pt x="339" y="181"/>
                    <a:pt x="360" y="202"/>
                  </a:cubicBezTo>
                  <a:cubicBezTo>
                    <a:pt x="375" y="231"/>
                    <a:pt x="389" y="260"/>
                    <a:pt x="389" y="289"/>
                  </a:cubicBezTo>
                  <a:cubicBezTo>
                    <a:pt x="389" y="317"/>
                    <a:pt x="375" y="346"/>
                    <a:pt x="375" y="375"/>
                  </a:cubicBezTo>
                  <a:cubicBezTo>
                    <a:pt x="360" y="404"/>
                    <a:pt x="346" y="433"/>
                    <a:pt x="331" y="461"/>
                  </a:cubicBezTo>
                  <a:cubicBezTo>
                    <a:pt x="303" y="505"/>
                    <a:pt x="288" y="548"/>
                    <a:pt x="245" y="591"/>
                  </a:cubicBezTo>
                  <a:lnTo>
                    <a:pt x="0" y="994"/>
                  </a:lnTo>
                  <a:lnTo>
                    <a:pt x="591" y="994"/>
                  </a:lnTo>
                  <a:lnTo>
                    <a:pt x="591" y="822"/>
                  </a:lnTo>
                  <a:lnTo>
                    <a:pt x="288" y="822"/>
                  </a:lnTo>
                  <a:lnTo>
                    <a:pt x="403" y="649"/>
                  </a:lnTo>
                  <a:cubicBezTo>
                    <a:pt x="432" y="591"/>
                    <a:pt x="461" y="548"/>
                    <a:pt x="490" y="490"/>
                  </a:cubicBezTo>
                  <a:cubicBezTo>
                    <a:pt x="519" y="447"/>
                    <a:pt x="533" y="418"/>
                    <a:pt x="547" y="375"/>
                  </a:cubicBezTo>
                  <a:cubicBezTo>
                    <a:pt x="547" y="332"/>
                    <a:pt x="562" y="303"/>
                    <a:pt x="562" y="260"/>
                  </a:cubicBezTo>
                  <a:cubicBezTo>
                    <a:pt x="562" y="217"/>
                    <a:pt x="547" y="173"/>
                    <a:pt x="533" y="130"/>
                  </a:cubicBezTo>
                  <a:cubicBezTo>
                    <a:pt x="504" y="87"/>
                    <a:pt x="475" y="58"/>
                    <a:pt x="447" y="29"/>
                  </a:cubicBezTo>
                  <a:cubicBezTo>
                    <a:pt x="403" y="15"/>
                    <a:pt x="346" y="1"/>
                    <a:pt x="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926300" y="2277475"/>
              <a:ext cx="15500" cy="25225"/>
            </a:xfrm>
            <a:custGeom>
              <a:avLst/>
              <a:gdLst/>
              <a:ahLst/>
              <a:cxnLst/>
              <a:rect l="l" t="t" r="r" b="b"/>
              <a:pathLst>
                <a:path w="620" h="1009" extrusionOk="0">
                  <a:moveTo>
                    <a:pt x="303" y="1"/>
                  </a:moveTo>
                  <a:cubicBezTo>
                    <a:pt x="245" y="1"/>
                    <a:pt x="202" y="1"/>
                    <a:pt x="159" y="15"/>
                  </a:cubicBezTo>
                  <a:cubicBezTo>
                    <a:pt x="116" y="29"/>
                    <a:pt x="73" y="44"/>
                    <a:pt x="44" y="58"/>
                  </a:cubicBezTo>
                  <a:lnTo>
                    <a:pt x="58" y="217"/>
                  </a:lnTo>
                  <a:cubicBezTo>
                    <a:pt x="101" y="202"/>
                    <a:pt x="130" y="188"/>
                    <a:pt x="173" y="173"/>
                  </a:cubicBezTo>
                  <a:cubicBezTo>
                    <a:pt x="202" y="159"/>
                    <a:pt x="245" y="159"/>
                    <a:pt x="274" y="159"/>
                  </a:cubicBezTo>
                  <a:cubicBezTo>
                    <a:pt x="286" y="155"/>
                    <a:pt x="296" y="153"/>
                    <a:pt x="306" y="153"/>
                  </a:cubicBezTo>
                  <a:cubicBezTo>
                    <a:pt x="333" y="153"/>
                    <a:pt x="354" y="167"/>
                    <a:pt x="375" y="188"/>
                  </a:cubicBezTo>
                  <a:cubicBezTo>
                    <a:pt x="404" y="202"/>
                    <a:pt x="418" y="245"/>
                    <a:pt x="418" y="274"/>
                  </a:cubicBezTo>
                  <a:cubicBezTo>
                    <a:pt x="418" y="303"/>
                    <a:pt x="404" y="346"/>
                    <a:pt x="375" y="361"/>
                  </a:cubicBezTo>
                  <a:cubicBezTo>
                    <a:pt x="346" y="389"/>
                    <a:pt x="303" y="404"/>
                    <a:pt x="260" y="404"/>
                  </a:cubicBezTo>
                  <a:lnTo>
                    <a:pt x="173" y="404"/>
                  </a:lnTo>
                  <a:lnTo>
                    <a:pt x="173" y="562"/>
                  </a:lnTo>
                  <a:lnTo>
                    <a:pt x="274" y="562"/>
                  </a:lnTo>
                  <a:cubicBezTo>
                    <a:pt x="317" y="562"/>
                    <a:pt x="361" y="577"/>
                    <a:pt x="404" y="606"/>
                  </a:cubicBezTo>
                  <a:cubicBezTo>
                    <a:pt x="433" y="634"/>
                    <a:pt x="447" y="663"/>
                    <a:pt x="447" y="706"/>
                  </a:cubicBezTo>
                  <a:cubicBezTo>
                    <a:pt x="447" y="750"/>
                    <a:pt x="433" y="793"/>
                    <a:pt x="404" y="822"/>
                  </a:cubicBezTo>
                  <a:cubicBezTo>
                    <a:pt x="361" y="850"/>
                    <a:pt x="317" y="850"/>
                    <a:pt x="274" y="850"/>
                  </a:cubicBezTo>
                  <a:cubicBezTo>
                    <a:pt x="231" y="850"/>
                    <a:pt x="188" y="850"/>
                    <a:pt x="159" y="836"/>
                  </a:cubicBezTo>
                  <a:cubicBezTo>
                    <a:pt x="116" y="822"/>
                    <a:pt x="87" y="807"/>
                    <a:pt x="44" y="793"/>
                  </a:cubicBezTo>
                  <a:lnTo>
                    <a:pt x="1" y="937"/>
                  </a:lnTo>
                  <a:cubicBezTo>
                    <a:pt x="44" y="966"/>
                    <a:pt x="87" y="980"/>
                    <a:pt x="116" y="980"/>
                  </a:cubicBezTo>
                  <a:cubicBezTo>
                    <a:pt x="173" y="994"/>
                    <a:pt x="231" y="1009"/>
                    <a:pt x="274" y="1009"/>
                  </a:cubicBezTo>
                  <a:cubicBezTo>
                    <a:pt x="346" y="1009"/>
                    <a:pt x="404" y="994"/>
                    <a:pt x="461" y="966"/>
                  </a:cubicBezTo>
                  <a:cubicBezTo>
                    <a:pt x="505" y="951"/>
                    <a:pt x="548" y="922"/>
                    <a:pt x="577" y="865"/>
                  </a:cubicBezTo>
                  <a:cubicBezTo>
                    <a:pt x="605" y="822"/>
                    <a:pt x="620" y="764"/>
                    <a:pt x="620" y="706"/>
                  </a:cubicBezTo>
                  <a:cubicBezTo>
                    <a:pt x="620" y="649"/>
                    <a:pt x="605" y="591"/>
                    <a:pt x="562" y="548"/>
                  </a:cubicBezTo>
                  <a:cubicBezTo>
                    <a:pt x="529" y="515"/>
                    <a:pt x="488" y="490"/>
                    <a:pt x="444" y="474"/>
                  </a:cubicBezTo>
                  <a:lnTo>
                    <a:pt x="444" y="474"/>
                  </a:lnTo>
                  <a:cubicBezTo>
                    <a:pt x="478" y="458"/>
                    <a:pt x="513" y="434"/>
                    <a:pt x="533" y="404"/>
                  </a:cubicBezTo>
                  <a:cubicBezTo>
                    <a:pt x="577" y="361"/>
                    <a:pt x="591" y="303"/>
                    <a:pt x="591" y="245"/>
                  </a:cubicBezTo>
                  <a:cubicBezTo>
                    <a:pt x="591" y="159"/>
                    <a:pt x="533" y="73"/>
                    <a:pt x="461" y="29"/>
                  </a:cubicBezTo>
                  <a:cubicBezTo>
                    <a:pt x="404" y="15"/>
                    <a:pt x="346" y="1"/>
                    <a:pt x="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947900" y="2297275"/>
              <a:ext cx="4700" cy="5075"/>
            </a:xfrm>
            <a:custGeom>
              <a:avLst/>
              <a:gdLst/>
              <a:ahLst/>
              <a:cxnLst/>
              <a:rect l="l" t="t" r="r" b="b"/>
              <a:pathLst>
                <a:path w="188" h="203" extrusionOk="0">
                  <a:moveTo>
                    <a:pt x="1" y="1"/>
                  </a:moveTo>
                  <a:lnTo>
                    <a:pt x="1" y="202"/>
                  </a:lnTo>
                  <a:lnTo>
                    <a:pt x="188" y="202"/>
                  </a:lnTo>
                  <a:lnTo>
                    <a:pt x="1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1958350" y="2277300"/>
              <a:ext cx="20550" cy="25400"/>
            </a:xfrm>
            <a:custGeom>
              <a:avLst/>
              <a:gdLst/>
              <a:ahLst/>
              <a:cxnLst/>
              <a:rect l="l" t="t" r="r" b="b"/>
              <a:pathLst>
                <a:path w="822" h="1016" extrusionOk="0">
                  <a:moveTo>
                    <a:pt x="404" y="166"/>
                  </a:moveTo>
                  <a:cubicBezTo>
                    <a:pt x="476" y="166"/>
                    <a:pt x="533" y="195"/>
                    <a:pt x="576" y="252"/>
                  </a:cubicBezTo>
                  <a:cubicBezTo>
                    <a:pt x="620" y="324"/>
                    <a:pt x="648" y="411"/>
                    <a:pt x="634" y="497"/>
                  </a:cubicBezTo>
                  <a:cubicBezTo>
                    <a:pt x="648" y="569"/>
                    <a:pt x="634" y="641"/>
                    <a:pt x="605" y="699"/>
                  </a:cubicBezTo>
                  <a:cubicBezTo>
                    <a:pt x="591" y="757"/>
                    <a:pt x="562" y="785"/>
                    <a:pt x="533" y="814"/>
                  </a:cubicBezTo>
                  <a:cubicBezTo>
                    <a:pt x="490" y="843"/>
                    <a:pt x="447" y="857"/>
                    <a:pt x="404" y="857"/>
                  </a:cubicBezTo>
                  <a:cubicBezTo>
                    <a:pt x="360" y="857"/>
                    <a:pt x="332" y="843"/>
                    <a:pt x="288" y="814"/>
                  </a:cubicBezTo>
                  <a:cubicBezTo>
                    <a:pt x="259" y="785"/>
                    <a:pt x="231" y="742"/>
                    <a:pt x="202" y="699"/>
                  </a:cubicBezTo>
                  <a:cubicBezTo>
                    <a:pt x="187" y="641"/>
                    <a:pt x="173" y="569"/>
                    <a:pt x="173" y="497"/>
                  </a:cubicBezTo>
                  <a:cubicBezTo>
                    <a:pt x="173" y="411"/>
                    <a:pt x="187" y="324"/>
                    <a:pt x="245" y="252"/>
                  </a:cubicBezTo>
                  <a:cubicBezTo>
                    <a:pt x="288" y="195"/>
                    <a:pt x="346" y="166"/>
                    <a:pt x="404" y="166"/>
                  </a:cubicBezTo>
                  <a:close/>
                  <a:moveTo>
                    <a:pt x="411" y="0"/>
                  </a:moveTo>
                  <a:cubicBezTo>
                    <a:pt x="339" y="0"/>
                    <a:pt x="267" y="22"/>
                    <a:pt x="202" y="65"/>
                  </a:cubicBezTo>
                  <a:cubicBezTo>
                    <a:pt x="130" y="108"/>
                    <a:pt x="87" y="166"/>
                    <a:pt x="58" y="238"/>
                  </a:cubicBezTo>
                  <a:cubicBezTo>
                    <a:pt x="15" y="324"/>
                    <a:pt x="0" y="411"/>
                    <a:pt x="0" y="497"/>
                  </a:cubicBezTo>
                  <a:cubicBezTo>
                    <a:pt x="0" y="598"/>
                    <a:pt x="15" y="685"/>
                    <a:pt x="58" y="771"/>
                  </a:cubicBezTo>
                  <a:cubicBezTo>
                    <a:pt x="87" y="843"/>
                    <a:pt x="130" y="901"/>
                    <a:pt x="202" y="944"/>
                  </a:cubicBezTo>
                  <a:cubicBezTo>
                    <a:pt x="259" y="987"/>
                    <a:pt x="332" y="1016"/>
                    <a:pt x="404" y="1016"/>
                  </a:cubicBezTo>
                  <a:cubicBezTo>
                    <a:pt x="490" y="1016"/>
                    <a:pt x="562" y="987"/>
                    <a:pt x="620" y="944"/>
                  </a:cubicBezTo>
                  <a:cubicBezTo>
                    <a:pt x="692" y="901"/>
                    <a:pt x="735" y="843"/>
                    <a:pt x="764" y="771"/>
                  </a:cubicBezTo>
                  <a:cubicBezTo>
                    <a:pt x="807" y="685"/>
                    <a:pt x="821" y="598"/>
                    <a:pt x="821" y="497"/>
                  </a:cubicBezTo>
                  <a:cubicBezTo>
                    <a:pt x="821" y="411"/>
                    <a:pt x="807" y="324"/>
                    <a:pt x="764" y="238"/>
                  </a:cubicBezTo>
                  <a:cubicBezTo>
                    <a:pt x="735" y="166"/>
                    <a:pt x="692" y="108"/>
                    <a:pt x="620" y="65"/>
                  </a:cubicBezTo>
                  <a:cubicBezTo>
                    <a:pt x="555" y="22"/>
                    <a:pt x="483"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1984975" y="2277850"/>
              <a:ext cx="15875" cy="24500"/>
            </a:xfrm>
            <a:custGeom>
              <a:avLst/>
              <a:gdLst/>
              <a:ahLst/>
              <a:cxnLst/>
              <a:rect l="l" t="t" r="r" b="b"/>
              <a:pathLst>
                <a:path w="635" h="980" extrusionOk="0">
                  <a:moveTo>
                    <a:pt x="1" y="0"/>
                  </a:moveTo>
                  <a:lnTo>
                    <a:pt x="1" y="173"/>
                  </a:lnTo>
                  <a:lnTo>
                    <a:pt x="375" y="173"/>
                  </a:lnTo>
                  <a:lnTo>
                    <a:pt x="44" y="979"/>
                  </a:lnTo>
                  <a:lnTo>
                    <a:pt x="231" y="979"/>
                  </a:lnTo>
                  <a:lnTo>
                    <a:pt x="6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2101625" y="2277375"/>
              <a:ext cx="20200" cy="25325"/>
            </a:xfrm>
            <a:custGeom>
              <a:avLst/>
              <a:gdLst/>
              <a:ahLst/>
              <a:cxnLst/>
              <a:rect l="l" t="t" r="r" b="b"/>
              <a:pathLst>
                <a:path w="808" h="1013" extrusionOk="0">
                  <a:moveTo>
                    <a:pt x="404" y="163"/>
                  </a:moveTo>
                  <a:cubicBezTo>
                    <a:pt x="476" y="163"/>
                    <a:pt x="534" y="192"/>
                    <a:pt x="563" y="249"/>
                  </a:cubicBezTo>
                  <a:cubicBezTo>
                    <a:pt x="620" y="321"/>
                    <a:pt x="635" y="408"/>
                    <a:pt x="635" y="494"/>
                  </a:cubicBezTo>
                  <a:cubicBezTo>
                    <a:pt x="635" y="566"/>
                    <a:pt x="620" y="638"/>
                    <a:pt x="606" y="696"/>
                  </a:cubicBezTo>
                  <a:cubicBezTo>
                    <a:pt x="591" y="754"/>
                    <a:pt x="563" y="782"/>
                    <a:pt x="519" y="811"/>
                  </a:cubicBezTo>
                  <a:cubicBezTo>
                    <a:pt x="491" y="840"/>
                    <a:pt x="447" y="854"/>
                    <a:pt x="404" y="854"/>
                  </a:cubicBezTo>
                  <a:cubicBezTo>
                    <a:pt x="361" y="854"/>
                    <a:pt x="318" y="840"/>
                    <a:pt x="289" y="811"/>
                  </a:cubicBezTo>
                  <a:cubicBezTo>
                    <a:pt x="246" y="782"/>
                    <a:pt x="217" y="739"/>
                    <a:pt x="203" y="696"/>
                  </a:cubicBezTo>
                  <a:cubicBezTo>
                    <a:pt x="188" y="638"/>
                    <a:pt x="174" y="566"/>
                    <a:pt x="174" y="494"/>
                  </a:cubicBezTo>
                  <a:cubicBezTo>
                    <a:pt x="174" y="408"/>
                    <a:pt x="188" y="321"/>
                    <a:pt x="246" y="249"/>
                  </a:cubicBezTo>
                  <a:cubicBezTo>
                    <a:pt x="275" y="192"/>
                    <a:pt x="347" y="163"/>
                    <a:pt x="404" y="163"/>
                  </a:cubicBezTo>
                  <a:close/>
                  <a:moveTo>
                    <a:pt x="366" y="1"/>
                  </a:moveTo>
                  <a:cubicBezTo>
                    <a:pt x="307" y="1"/>
                    <a:pt x="247" y="27"/>
                    <a:pt x="188" y="62"/>
                  </a:cubicBezTo>
                  <a:cubicBezTo>
                    <a:pt x="131" y="105"/>
                    <a:pt x="73" y="163"/>
                    <a:pt x="44" y="235"/>
                  </a:cubicBezTo>
                  <a:cubicBezTo>
                    <a:pt x="15" y="321"/>
                    <a:pt x="1" y="408"/>
                    <a:pt x="1" y="494"/>
                  </a:cubicBezTo>
                  <a:cubicBezTo>
                    <a:pt x="1" y="595"/>
                    <a:pt x="15" y="682"/>
                    <a:pt x="44" y="768"/>
                  </a:cubicBezTo>
                  <a:cubicBezTo>
                    <a:pt x="73" y="840"/>
                    <a:pt x="131" y="898"/>
                    <a:pt x="188" y="941"/>
                  </a:cubicBezTo>
                  <a:cubicBezTo>
                    <a:pt x="260" y="984"/>
                    <a:pt x="332" y="1013"/>
                    <a:pt x="404" y="1013"/>
                  </a:cubicBezTo>
                  <a:cubicBezTo>
                    <a:pt x="476" y="1013"/>
                    <a:pt x="548" y="984"/>
                    <a:pt x="620" y="941"/>
                  </a:cubicBezTo>
                  <a:cubicBezTo>
                    <a:pt x="678" y="898"/>
                    <a:pt x="735" y="840"/>
                    <a:pt x="764" y="768"/>
                  </a:cubicBezTo>
                  <a:cubicBezTo>
                    <a:pt x="793" y="682"/>
                    <a:pt x="807" y="595"/>
                    <a:pt x="807" y="494"/>
                  </a:cubicBezTo>
                  <a:cubicBezTo>
                    <a:pt x="807" y="408"/>
                    <a:pt x="793" y="321"/>
                    <a:pt x="764" y="235"/>
                  </a:cubicBezTo>
                  <a:cubicBezTo>
                    <a:pt x="735" y="163"/>
                    <a:pt x="678" y="105"/>
                    <a:pt x="620" y="62"/>
                  </a:cubicBezTo>
                  <a:cubicBezTo>
                    <a:pt x="561" y="27"/>
                    <a:pt x="502" y="1"/>
                    <a:pt x="442" y="1"/>
                  </a:cubicBezTo>
                  <a:cubicBezTo>
                    <a:pt x="430" y="1"/>
                    <a:pt x="417" y="2"/>
                    <a:pt x="404" y="5"/>
                  </a:cubicBezTo>
                  <a:cubicBezTo>
                    <a:pt x="391" y="2"/>
                    <a:pt x="379" y="1"/>
                    <a:pt x="3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2127550" y="2297275"/>
              <a:ext cx="4725" cy="5075"/>
            </a:xfrm>
            <a:custGeom>
              <a:avLst/>
              <a:gdLst/>
              <a:ahLst/>
              <a:cxnLst/>
              <a:rect l="l" t="t" r="r" b="b"/>
              <a:pathLst>
                <a:path w="189" h="203" extrusionOk="0">
                  <a:moveTo>
                    <a:pt x="1" y="1"/>
                  </a:moveTo>
                  <a:lnTo>
                    <a:pt x="1" y="202"/>
                  </a:lnTo>
                  <a:lnTo>
                    <a:pt x="188" y="202"/>
                  </a:lnTo>
                  <a:lnTo>
                    <a:pt x="1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2137275" y="2277850"/>
              <a:ext cx="7950" cy="24500"/>
            </a:xfrm>
            <a:custGeom>
              <a:avLst/>
              <a:gdLst/>
              <a:ahLst/>
              <a:cxnLst/>
              <a:rect l="l" t="t" r="r" b="b"/>
              <a:pathLst>
                <a:path w="318" h="980" extrusionOk="0">
                  <a:moveTo>
                    <a:pt x="174" y="0"/>
                  </a:moveTo>
                  <a:cubicBezTo>
                    <a:pt x="174" y="29"/>
                    <a:pt x="159" y="43"/>
                    <a:pt x="130" y="72"/>
                  </a:cubicBezTo>
                  <a:cubicBezTo>
                    <a:pt x="116" y="86"/>
                    <a:pt x="87" y="101"/>
                    <a:pt x="73" y="130"/>
                  </a:cubicBezTo>
                  <a:cubicBezTo>
                    <a:pt x="44" y="130"/>
                    <a:pt x="30" y="144"/>
                    <a:pt x="1" y="158"/>
                  </a:cubicBezTo>
                  <a:lnTo>
                    <a:pt x="15" y="302"/>
                  </a:lnTo>
                  <a:cubicBezTo>
                    <a:pt x="44" y="302"/>
                    <a:pt x="58" y="288"/>
                    <a:pt x="87" y="288"/>
                  </a:cubicBezTo>
                  <a:lnTo>
                    <a:pt x="145" y="259"/>
                  </a:lnTo>
                  <a:lnTo>
                    <a:pt x="145" y="979"/>
                  </a:lnTo>
                  <a:lnTo>
                    <a:pt x="318" y="965"/>
                  </a:lnTo>
                  <a:lnTo>
                    <a:pt x="3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2152400" y="2277475"/>
              <a:ext cx="15500" cy="25225"/>
            </a:xfrm>
            <a:custGeom>
              <a:avLst/>
              <a:gdLst/>
              <a:ahLst/>
              <a:cxnLst/>
              <a:rect l="l" t="t" r="r" b="b"/>
              <a:pathLst>
                <a:path w="620" h="1009" extrusionOk="0">
                  <a:moveTo>
                    <a:pt x="289" y="1"/>
                  </a:moveTo>
                  <a:cubicBezTo>
                    <a:pt x="231" y="1"/>
                    <a:pt x="188" y="1"/>
                    <a:pt x="145" y="15"/>
                  </a:cubicBezTo>
                  <a:cubicBezTo>
                    <a:pt x="101" y="29"/>
                    <a:pt x="73" y="44"/>
                    <a:pt x="29" y="58"/>
                  </a:cubicBezTo>
                  <a:lnTo>
                    <a:pt x="58" y="217"/>
                  </a:lnTo>
                  <a:cubicBezTo>
                    <a:pt x="87" y="202"/>
                    <a:pt x="130" y="173"/>
                    <a:pt x="159" y="173"/>
                  </a:cubicBezTo>
                  <a:cubicBezTo>
                    <a:pt x="188" y="159"/>
                    <a:pt x="231" y="145"/>
                    <a:pt x="274" y="145"/>
                  </a:cubicBezTo>
                  <a:cubicBezTo>
                    <a:pt x="303" y="145"/>
                    <a:pt x="346" y="159"/>
                    <a:pt x="375" y="188"/>
                  </a:cubicBezTo>
                  <a:cubicBezTo>
                    <a:pt x="404" y="202"/>
                    <a:pt x="418" y="231"/>
                    <a:pt x="418" y="274"/>
                  </a:cubicBezTo>
                  <a:cubicBezTo>
                    <a:pt x="418" y="303"/>
                    <a:pt x="404" y="332"/>
                    <a:pt x="375" y="361"/>
                  </a:cubicBezTo>
                  <a:cubicBezTo>
                    <a:pt x="346" y="389"/>
                    <a:pt x="303" y="404"/>
                    <a:pt x="260" y="404"/>
                  </a:cubicBezTo>
                  <a:lnTo>
                    <a:pt x="159" y="404"/>
                  </a:lnTo>
                  <a:lnTo>
                    <a:pt x="159" y="562"/>
                  </a:lnTo>
                  <a:lnTo>
                    <a:pt x="260" y="562"/>
                  </a:lnTo>
                  <a:cubicBezTo>
                    <a:pt x="303" y="562"/>
                    <a:pt x="346" y="577"/>
                    <a:pt x="389" y="606"/>
                  </a:cubicBezTo>
                  <a:cubicBezTo>
                    <a:pt x="418" y="634"/>
                    <a:pt x="433" y="663"/>
                    <a:pt x="433" y="706"/>
                  </a:cubicBezTo>
                  <a:cubicBezTo>
                    <a:pt x="433" y="750"/>
                    <a:pt x="418" y="793"/>
                    <a:pt x="389" y="822"/>
                  </a:cubicBezTo>
                  <a:cubicBezTo>
                    <a:pt x="346" y="850"/>
                    <a:pt x="303" y="850"/>
                    <a:pt x="260" y="850"/>
                  </a:cubicBezTo>
                  <a:cubicBezTo>
                    <a:pt x="217" y="850"/>
                    <a:pt x="173" y="850"/>
                    <a:pt x="145" y="836"/>
                  </a:cubicBezTo>
                  <a:cubicBezTo>
                    <a:pt x="101" y="822"/>
                    <a:pt x="73" y="807"/>
                    <a:pt x="29" y="793"/>
                  </a:cubicBezTo>
                  <a:lnTo>
                    <a:pt x="1" y="937"/>
                  </a:lnTo>
                  <a:cubicBezTo>
                    <a:pt x="29" y="966"/>
                    <a:pt x="73" y="980"/>
                    <a:pt x="101" y="980"/>
                  </a:cubicBezTo>
                  <a:cubicBezTo>
                    <a:pt x="159" y="994"/>
                    <a:pt x="217" y="1009"/>
                    <a:pt x="260" y="1009"/>
                  </a:cubicBezTo>
                  <a:cubicBezTo>
                    <a:pt x="332" y="1009"/>
                    <a:pt x="389" y="994"/>
                    <a:pt x="447" y="966"/>
                  </a:cubicBezTo>
                  <a:cubicBezTo>
                    <a:pt x="505" y="951"/>
                    <a:pt x="533" y="908"/>
                    <a:pt x="577" y="865"/>
                  </a:cubicBezTo>
                  <a:cubicBezTo>
                    <a:pt x="605" y="822"/>
                    <a:pt x="620" y="764"/>
                    <a:pt x="620" y="706"/>
                  </a:cubicBezTo>
                  <a:cubicBezTo>
                    <a:pt x="620" y="649"/>
                    <a:pt x="591" y="591"/>
                    <a:pt x="548" y="533"/>
                  </a:cubicBezTo>
                  <a:cubicBezTo>
                    <a:pt x="519" y="504"/>
                    <a:pt x="483" y="482"/>
                    <a:pt x="445" y="470"/>
                  </a:cubicBezTo>
                  <a:lnTo>
                    <a:pt x="445" y="470"/>
                  </a:lnTo>
                  <a:cubicBezTo>
                    <a:pt x="477" y="454"/>
                    <a:pt x="505" y="432"/>
                    <a:pt x="533" y="404"/>
                  </a:cubicBezTo>
                  <a:cubicBezTo>
                    <a:pt x="562" y="361"/>
                    <a:pt x="577" y="303"/>
                    <a:pt x="577" y="245"/>
                  </a:cubicBezTo>
                  <a:cubicBezTo>
                    <a:pt x="577" y="159"/>
                    <a:pt x="533" y="73"/>
                    <a:pt x="447" y="29"/>
                  </a:cubicBezTo>
                  <a:cubicBezTo>
                    <a:pt x="389" y="15"/>
                    <a:pt x="346"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2172575" y="2277850"/>
              <a:ext cx="19450" cy="24500"/>
            </a:xfrm>
            <a:custGeom>
              <a:avLst/>
              <a:gdLst/>
              <a:ahLst/>
              <a:cxnLst/>
              <a:rect l="l" t="t" r="r" b="b"/>
              <a:pathLst>
                <a:path w="778" h="980" extrusionOk="0">
                  <a:moveTo>
                    <a:pt x="475" y="308"/>
                  </a:moveTo>
                  <a:lnTo>
                    <a:pt x="475" y="605"/>
                  </a:lnTo>
                  <a:lnTo>
                    <a:pt x="270" y="605"/>
                  </a:lnTo>
                  <a:lnTo>
                    <a:pt x="475" y="308"/>
                  </a:lnTo>
                  <a:close/>
                  <a:moveTo>
                    <a:pt x="533" y="0"/>
                  </a:moveTo>
                  <a:lnTo>
                    <a:pt x="0" y="749"/>
                  </a:lnTo>
                  <a:lnTo>
                    <a:pt x="475" y="749"/>
                  </a:lnTo>
                  <a:lnTo>
                    <a:pt x="475" y="979"/>
                  </a:lnTo>
                  <a:lnTo>
                    <a:pt x="648" y="979"/>
                  </a:lnTo>
                  <a:lnTo>
                    <a:pt x="648" y="749"/>
                  </a:lnTo>
                  <a:lnTo>
                    <a:pt x="778" y="749"/>
                  </a:lnTo>
                  <a:lnTo>
                    <a:pt x="778" y="605"/>
                  </a:lnTo>
                  <a:lnTo>
                    <a:pt x="648" y="605"/>
                  </a:lnTo>
                  <a:lnTo>
                    <a:pt x="6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2032150" y="2265250"/>
              <a:ext cx="24500" cy="38900"/>
            </a:xfrm>
            <a:custGeom>
              <a:avLst/>
              <a:gdLst/>
              <a:ahLst/>
              <a:cxnLst/>
              <a:rect l="l" t="t" r="r" b="b"/>
              <a:pathLst>
                <a:path w="980" h="1556" extrusionOk="0">
                  <a:moveTo>
                    <a:pt x="274" y="0"/>
                  </a:moveTo>
                  <a:lnTo>
                    <a:pt x="274" y="878"/>
                  </a:lnTo>
                  <a:lnTo>
                    <a:pt x="1" y="878"/>
                  </a:lnTo>
                  <a:lnTo>
                    <a:pt x="490" y="1555"/>
                  </a:lnTo>
                  <a:lnTo>
                    <a:pt x="980" y="878"/>
                  </a:lnTo>
                  <a:lnTo>
                    <a:pt x="706" y="878"/>
                  </a:lnTo>
                  <a:lnTo>
                    <a:pt x="70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1553675" y="2397000"/>
              <a:ext cx="670400" cy="25"/>
            </a:xfrm>
            <a:custGeom>
              <a:avLst/>
              <a:gdLst/>
              <a:ahLst/>
              <a:cxnLst/>
              <a:rect l="l" t="t" r="r" b="b"/>
              <a:pathLst>
                <a:path w="26816" h="1" fill="none" extrusionOk="0">
                  <a:moveTo>
                    <a:pt x="0" y="1"/>
                  </a:moveTo>
                  <a:lnTo>
                    <a:pt x="26815" y="1"/>
                  </a:lnTo>
                </a:path>
              </a:pathLst>
            </a:custGeom>
            <a:noFill/>
            <a:ln w="1800" cap="flat" cmpd="sng">
              <a:solidFill>
                <a:schemeClr val="lt1"/>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p:nvPr/>
          </p:nvSpPr>
          <p:spPr>
            <a:xfrm>
              <a:off x="1890650" y="2355600"/>
              <a:ext cx="15150" cy="24875"/>
            </a:xfrm>
            <a:custGeom>
              <a:avLst/>
              <a:gdLst/>
              <a:ahLst/>
              <a:cxnLst/>
              <a:rect l="l" t="t" r="r" b="b"/>
              <a:pathLst>
                <a:path w="606" h="995" extrusionOk="0">
                  <a:moveTo>
                    <a:pt x="318" y="1"/>
                  </a:moveTo>
                  <a:cubicBezTo>
                    <a:pt x="260" y="1"/>
                    <a:pt x="202" y="15"/>
                    <a:pt x="159" y="30"/>
                  </a:cubicBezTo>
                  <a:cubicBezTo>
                    <a:pt x="102" y="44"/>
                    <a:pt x="58" y="73"/>
                    <a:pt x="15" y="116"/>
                  </a:cubicBezTo>
                  <a:lnTo>
                    <a:pt x="44" y="289"/>
                  </a:lnTo>
                  <a:cubicBezTo>
                    <a:pt x="73" y="260"/>
                    <a:pt x="102" y="231"/>
                    <a:pt x="145" y="202"/>
                  </a:cubicBezTo>
                  <a:cubicBezTo>
                    <a:pt x="188" y="188"/>
                    <a:pt x="231" y="174"/>
                    <a:pt x="274" y="174"/>
                  </a:cubicBezTo>
                  <a:cubicBezTo>
                    <a:pt x="303" y="174"/>
                    <a:pt x="346" y="174"/>
                    <a:pt x="375" y="202"/>
                  </a:cubicBezTo>
                  <a:cubicBezTo>
                    <a:pt x="390" y="231"/>
                    <a:pt x="404" y="260"/>
                    <a:pt x="404" y="303"/>
                  </a:cubicBezTo>
                  <a:cubicBezTo>
                    <a:pt x="404" y="332"/>
                    <a:pt x="390" y="346"/>
                    <a:pt x="375" y="375"/>
                  </a:cubicBezTo>
                  <a:cubicBezTo>
                    <a:pt x="375" y="404"/>
                    <a:pt x="361" y="433"/>
                    <a:pt x="332" y="476"/>
                  </a:cubicBezTo>
                  <a:cubicBezTo>
                    <a:pt x="318" y="505"/>
                    <a:pt x="289" y="548"/>
                    <a:pt x="260" y="606"/>
                  </a:cubicBezTo>
                  <a:lnTo>
                    <a:pt x="1" y="994"/>
                  </a:lnTo>
                  <a:lnTo>
                    <a:pt x="606" y="994"/>
                  </a:lnTo>
                  <a:lnTo>
                    <a:pt x="606" y="836"/>
                  </a:lnTo>
                  <a:lnTo>
                    <a:pt x="303" y="836"/>
                  </a:lnTo>
                  <a:lnTo>
                    <a:pt x="418" y="649"/>
                  </a:lnTo>
                  <a:cubicBezTo>
                    <a:pt x="447" y="606"/>
                    <a:pt x="476" y="548"/>
                    <a:pt x="505" y="490"/>
                  </a:cubicBezTo>
                  <a:cubicBezTo>
                    <a:pt x="534" y="462"/>
                    <a:pt x="548" y="418"/>
                    <a:pt x="562" y="375"/>
                  </a:cubicBezTo>
                  <a:cubicBezTo>
                    <a:pt x="562" y="332"/>
                    <a:pt x="577" y="303"/>
                    <a:pt x="577" y="260"/>
                  </a:cubicBezTo>
                  <a:cubicBezTo>
                    <a:pt x="577" y="217"/>
                    <a:pt x="562" y="174"/>
                    <a:pt x="548" y="130"/>
                  </a:cubicBezTo>
                  <a:cubicBezTo>
                    <a:pt x="519" y="87"/>
                    <a:pt x="490" y="58"/>
                    <a:pt x="462" y="44"/>
                  </a:cubicBezTo>
                  <a:cubicBezTo>
                    <a:pt x="418" y="15"/>
                    <a:pt x="361"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1911550" y="2355600"/>
              <a:ext cx="14775" cy="24875"/>
            </a:xfrm>
            <a:custGeom>
              <a:avLst/>
              <a:gdLst/>
              <a:ahLst/>
              <a:cxnLst/>
              <a:rect l="l" t="t" r="r" b="b"/>
              <a:pathLst>
                <a:path w="591" h="995" extrusionOk="0">
                  <a:moveTo>
                    <a:pt x="303" y="1"/>
                  </a:moveTo>
                  <a:cubicBezTo>
                    <a:pt x="245" y="1"/>
                    <a:pt x="187" y="15"/>
                    <a:pt x="144" y="30"/>
                  </a:cubicBezTo>
                  <a:cubicBezTo>
                    <a:pt x="87" y="44"/>
                    <a:pt x="43" y="73"/>
                    <a:pt x="15" y="116"/>
                  </a:cubicBezTo>
                  <a:lnTo>
                    <a:pt x="29" y="289"/>
                  </a:lnTo>
                  <a:cubicBezTo>
                    <a:pt x="58" y="260"/>
                    <a:pt x="101" y="231"/>
                    <a:pt x="130" y="202"/>
                  </a:cubicBezTo>
                  <a:cubicBezTo>
                    <a:pt x="173" y="188"/>
                    <a:pt x="216" y="174"/>
                    <a:pt x="259" y="174"/>
                  </a:cubicBezTo>
                  <a:cubicBezTo>
                    <a:pt x="266" y="172"/>
                    <a:pt x="272" y="172"/>
                    <a:pt x="278" y="172"/>
                  </a:cubicBezTo>
                  <a:cubicBezTo>
                    <a:pt x="343" y="172"/>
                    <a:pt x="402" y="237"/>
                    <a:pt x="389" y="303"/>
                  </a:cubicBezTo>
                  <a:cubicBezTo>
                    <a:pt x="389" y="318"/>
                    <a:pt x="389" y="346"/>
                    <a:pt x="375" y="375"/>
                  </a:cubicBezTo>
                  <a:cubicBezTo>
                    <a:pt x="360" y="404"/>
                    <a:pt x="346" y="433"/>
                    <a:pt x="331" y="476"/>
                  </a:cubicBezTo>
                  <a:cubicBezTo>
                    <a:pt x="317" y="505"/>
                    <a:pt x="288" y="548"/>
                    <a:pt x="259" y="606"/>
                  </a:cubicBezTo>
                  <a:lnTo>
                    <a:pt x="0" y="994"/>
                  </a:lnTo>
                  <a:lnTo>
                    <a:pt x="591" y="994"/>
                  </a:lnTo>
                  <a:lnTo>
                    <a:pt x="591" y="836"/>
                  </a:lnTo>
                  <a:lnTo>
                    <a:pt x="288" y="836"/>
                  </a:lnTo>
                  <a:lnTo>
                    <a:pt x="403" y="649"/>
                  </a:lnTo>
                  <a:cubicBezTo>
                    <a:pt x="432" y="606"/>
                    <a:pt x="475" y="548"/>
                    <a:pt x="504" y="490"/>
                  </a:cubicBezTo>
                  <a:cubicBezTo>
                    <a:pt x="519" y="462"/>
                    <a:pt x="533" y="418"/>
                    <a:pt x="547" y="375"/>
                  </a:cubicBezTo>
                  <a:cubicBezTo>
                    <a:pt x="562" y="332"/>
                    <a:pt x="562" y="303"/>
                    <a:pt x="562" y="260"/>
                  </a:cubicBezTo>
                  <a:cubicBezTo>
                    <a:pt x="562" y="217"/>
                    <a:pt x="547" y="174"/>
                    <a:pt x="533" y="130"/>
                  </a:cubicBezTo>
                  <a:cubicBezTo>
                    <a:pt x="519" y="102"/>
                    <a:pt x="490" y="58"/>
                    <a:pt x="447" y="44"/>
                  </a:cubicBezTo>
                  <a:cubicBezTo>
                    <a:pt x="403" y="15"/>
                    <a:pt x="346" y="1"/>
                    <a:pt x="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1930975" y="2356325"/>
              <a:ext cx="19475" cy="24150"/>
            </a:xfrm>
            <a:custGeom>
              <a:avLst/>
              <a:gdLst/>
              <a:ahLst/>
              <a:cxnLst/>
              <a:rect l="l" t="t" r="r" b="b"/>
              <a:pathLst>
                <a:path w="779" h="966" extrusionOk="0">
                  <a:moveTo>
                    <a:pt x="476" y="294"/>
                  </a:moveTo>
                  <a:lnTo>
                    <a:pt x="476" y="591"/>
                  </a:lnTo>
                  <a:lnTo>
                    <a:pt x="271" y="591"/>
                  </a:lnTo>
                  <a:lnTo>
                    <a:pt x="476" y="294"/>
                  </a:lnTo>
                  <a:close/>
                  <a:moveTo>
                    <a:pt x="534" y="1"/>
                  </a:moveTo>
                  <a:lnTo>
                    <a:pt x="1" y="735"/>
                  </a:lnTo>
                  <a:lnTo>
                    <a:pt x="490" y="735"/>
                  </a:lnTo>
                  <a:lnTo>
                    <a:pt x="490" y="965"/>
                  </a:lnTo>
                  <a:lnTo>
                    <a:pt x="649" y="965"/>
                  </a:lnTo>
                  <a:lnTo>
                    <a:pt x="649" y="735"/>
                  </a:lnTo>
                  <a:lnTo>
                    <a:pt x="778" y="735"/>
                  </a:lnTo>
                  <a:lnTo>
                    <a:pt x="778" y="591"/>
                  </a:lnTo>
                  <a:lnTo>
                    <a:pt x="649" y="591"/>
                  </a:lnTo>
                  <a:lnTo>
                    <a:pt x="64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1956550" y="2355975"/>
              <a:ext cx="15500" cy="24850"/>
            </a:xfrm>
            <a:custGeom>
              <a:avLst/>
              <a:gdLst/>
              <a:ahLst/>
              <a:cxnLst/>
              <a:rect l="l" t="t" r="r" b="b"/>
              <a:pathLst>
                <a:path w="620" h="994" extrusionOk="0">
                  <a:moveTo>
                    <a:pt x="115" y="0"/>
                  </a:moveTo>
                  <a:lnTo>
                    <a:pt x="43" y="533"/>
                  </a:lnTo>
                  <a:lnTo>
                    <a:pt x="130" y="519"/>
                  </a:lnTo>
                  <a:lnTo>
                    <a:pt x="231" y="519"/>
                  </a:lnTo>
                  <a:cubicBezTo>
                    <a:pt x="241" y="515"/>
                    <a:pt x="253" y="513"/>
                    <a:pt x="265" y="513"/>
                  </a:cubicBezTo>
                  <a:cubicBezTo>
                    <a:pt x="302" y="513"/>
                    <a:pt x="342" y="529"/>
                    <a:pt x="375" y="562"/>
                  </a:cubicBezTo>
                  <a:cubicBezTo>
                    <a:pt x="418" y="591"/>
                    <a:pt x="432" y="634"/>
                    <a:pt x="432" y="677"/>
                  </a:cubicBezTo>
                  <a:cubicBezTo>
                    <a:pt x="432" y="720"/>
                    <a:pt x="418" y="763"/>
                    <a:pt x="389" y="792"/>
                  </a:cubicBezTo>
                  <a:cubicBezTo>
                    <a:pt x="357" y="813"/>
                    <a:pt x="326" y="827"/>
                    <a:pt x="294" y="827"/>
                  </a:cubicBezTo>
                  <a:cubicBezTo>
                    <a:pt x="283" y="827"/>
                    <a:pt x="271" y="825"/>
                    <a:pt x="259" y="821"/>
                  </a:cubicBezTo>
                  <a:cubicBezTo>
                    <a:pt x="247" y="825"/>
                    <a:pt x="234" y="827"/>
                    <a:pt x="222" y="827"/>
                  </a:cubicBezTo>
                  <a:cubicBezTo>
                    <a:pt x="192" y="827"/>
                    <a:pt x="165" y="817"/>
                    <a:pt x="144" y="807"/>
                  </a:cubicBezTo>
                  <a:cubicBezTo>
                    <a:pt x="101" y="792"/>
                    <a:pt x="72" y="778"/>
                    <a:pt x="43" y="763"/>
                  </a:cubicBezTo>
                  <a:lnTo>
                    <a:pt x="0" y="922"/>
                  </a:lnTo>
                  <a:cubicBezTo>
                    <a:pt x="29" y="936"/>
                    <a:pt x="72" y="965"/>
                    <a:pt x="115" y="979"/>
                  </a:cubicBezTo>
                  <a:cubicBezTo>
                    <a:pt x="159" y="979"/>
                    <a:pt x="216" y="994"/>
                    <a:pt x="259" y="994"/>
                  </a:cubicBezTo>
                  <a:cubicBezTo>
                    <a:pt x="331" y="994"/>
                    <a:pt x="389" y="979"/>
                    <a:pt x="447" y="951"/>
                  </a:cubicBezTo>
                  <a:cubicBezTo>
                    <a:pt x="490" y="936"/>
                    <a:pt x="533" y="893"/>
                    <a:pt x="562" y="850"/>
                  </a:cubicBezTo>
                  <a:cubicBezTo>
                    <a:pt x="620" y="735"/>
                    <a:pt x="620" y="619"/>
                    <a:pt x="562" y="504"/>
                  </a:cubicBezTo>
                  <a:cubicBezTo>
                    <a:pt x="533" y="461"/>
                    <a:pt x="504" y="432"/>
                    <a:pt x="447" y="403"/>
                  </a:cubicBezTo>
                  <a:cubicBezTo>
                    <a:pt x="404" y="375"/>
                    <a:pt x="346" y="360"/>
                    <a:pt x="288" y="360"/>
                  </a:cubicBezTo>
                  <a:lnTo>
                    <a:pt x="216" y="360"/>
                  </a:lnTo>
                  <a:lnTo>
                    <a:pt x="216" y="360"/>
                  </a:lnTo>
                  <a:lnTo>
                    <a:pt x="216" y="360"/>
                  </a:lnTo>
                  <a:lnTo>
                    <a:pt x="245" y="173"/>
                  </a:lnTo>
                  <a:lnTo>
                    <a:pt x="548" y="173"/>
                  </a:lnTo>
                  <a:lnTo>
                    <a:pt x="5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1977425" y="2375775"/>
              <a:ext cx="4700" cy="4700"/>
            </a:xfrm>
            <a:custGeom>
              <a:avLst/>
              <a:gdLst/>
              <a:ahLst/>
              <a:cxnLst/>
              <a:rect l="l" t="t" r="r" b="b"/>
              <a:pathLst>
                <a:path w="188" h="188" extrusionOk="0">
                  <a:moveTo>
                    <a:pt x="1" y="0"/>
                  </a:moveTo>
                  <a:lnTo>
                    <a:pt x="1" y="187"/>
                  </a:lnTo>
                  <a:lnTo>
                    <a:pt x="188" y="187"/>
                  </a:lnTo>
                  <a:lnTo>
                    <a:pt x="1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1987875" y="2355775"/>
              <a:ext cx="20550" cy="25425"/>
            </a:xfrm>
            <a:custGeom>
              <a:avLst/>
              <a:gdLst/>
              <a:ahLst/>
              <a:cxnLst/>
              <a:rect l="l" t="t" r="r" b="b"/>
              <a:pathLst>
                <a:path w="822" h="1017" extrusionOk="0">
                  <a:moveTo>
                    <a:pt x="403" y="167"/>
                  </a:moveTo>
                  <a:cubicBezTo>
                    <a:pt x="475" y="167"/>
                    <a:pt x="533" y="195"/>
                    <a:pt x="576" y="253"/>
                  </a:cubicBezTo>
                  <a:cubicBezTo>
                    <a:pt x="619" y="325"/>
                    <a:pt x="648" y="411"/>
                    <a:pt x="634" y="498"/>
                  </a:cubicBezTo>
                  <a:cubicBezTo>
                    <a:pt x="634" y="570"/>
                    <a:pt x="634" y="642"/>
                    <a:pt x="605" y="699"/>
                  </a:cubicBezTo>
                  <a:cubicBezTo>
                    <a:pt x="591" y="743"/>
                    <a:pt x="562" y="786"/>
                    <a:pt x="519" y="815"/>
                  </a:cubicBezTo>
                  <a:cubicBezTo>
                    <a:pt x="490" y="843"/>
                    <a:pt x="447" y="858"/>
                    <a:pt x="403" y="858"/>
                  </a:cubicBezTo>
                  <a:lnTo>
                    <a:pt x="403" y="843"/>
                  </a:lnTo>
                  <a:cubicBezTo>
                    <a:pt x="360" y="843"/>
                    <a:pt x="317" y="843"/>
                    <a:pt x="288" y="815"/>
                  </a:cubicBezTo>
                  <a:cubicBezTo>
                    <a:pt x="245" y="786"/>
                    <a:pt x="216" y="743"/>
                    <a:pt x="202" y="699"/>
                  </a:cubicBezTo>
                  <a:cubicBezTo>
                    <a:pt x="187" y="642"/>
                    <a:pt x="173" y="570"/>
                    <a:pt x="173" y="498"/>
                  </a:cubicBezTo>
                  <a:cubicBezTo>
                    <a:pt x="173" y="411"/>
                    <a:pt x="187" y="325"/>
                    <a:pt x="245" y="253"/>
                  </a:cubicBezTo>
                  <a:cubicBezTo>
                    <a:pt x="274" y="195"/>
                    <a:pt x="346" y="167"/>
                    <a:pt x="403" y="167"/>
                  </a:cubicBezTo>
                  <a:close/>
                  <a:moveTo>
                    <a:pt x="403" y="1"/>
                  </a:moveTo>
                  <a:cubicBezTo>
                    <a:pt x="328" y="1"/>
                    <a:pt x="252" y="23"/>
                    <a:pt x="187" y="66"/>
                  </a:cubicBezTo>
                  <a:cubicBezTo>
                    <a:pt x="130" y="109"/>
                    <a:pt x="72" y="167"/>
                    <a:pt x="43" y="239"/>
                  </a:cubicBezTo>
                  <a:cubicBezTo>
                    <a:pt x="15" y="325"/>
                    <a:pt x="0" y="411"/>
                    <a:pt x="0" y="498"/>
                  </a:cubicBezTo>
                  <a:cubicBezTo>
                    <a:pt x="0" y="599"/>
                    <a:pt x="15" y="685"/>
                    <a:pt x="43" y="771"/>
                  </a:cubicBezTo>
                  <a:cubicBezTo>
                    <a:pt x="87" y="843"/>
                    <a:pt x="130" y="901"/>
                    <a:pt x="187" y="944"/>
                  </a:cubicBezTo>
                  <a:cubicBezTo>
                    <a:pt x="259" y="987"/>
                    <a:pt x="331" y="1016"/>
                    <a:pt x="403" y="1016"/>
                  </a:cubicBezTo>
                  <a:cubicBezTo>
                    <a:pt x="475" y="1016"/>
                    <a:pt x="562" y="987"/>
                    <a:pt x="619" y="944"/>
                  </a:cubicBezTo>
                  <a:cubicBezTo>
                    <a:pt x="677" y="901"/>
                    <a:pt x="735" y="843"/>
                    <a:pt x="763" y="771"/>
                  </a:cubicBezTo>
                  <a:cubicBezTo>
                    <a:pt x="792" y="685"/>
                    <a:pt x="821" y="599"/>
                    <a:pt x="807" y="498"/>
                  </a:cubicBezTo>
                  <a:cubicBezTo>
                    <a:pt x="821" y="411"/>
                    <a:pt x="792" y="325"/>
                    <a:pt x="763" y="239"/>
                  </a:cubicBezTo>
                  <a:cubicBezTo>
                    <a:pt x="735" y="167"/>
                    <a:pt x="677" y="109"/>
                    <a:pt x="619" y="66"/>
                  </a:cubicBezTo>
                  <a:cubicBezTo>
                    <a:pt x="555" y="23"/>
                    <a:pt x="479" y="1"/>
                    <a:pt x="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2101275" y="2355975"/>
              <a:ext cx="7575" cy="24500"/>
            </a:xfrm>
            <a:custGeom>
              <a:avLst/>
              <a:gdLst/>
              <a:ahLst/>
              <a:cxnLst/>
              <a:rect l="l" t="t" r="r" b="b"/>
              <a:pathLst>
                <a:path w="303" h="980" extrusionOk="0">
                  <a:moveTo>
                    <a:pt x="173" y="0"/>
                  </a:moveTo>
                  <a:cubicBezTo>
                    <a:pt x="159" y="29"/>
                    <a:pt x="145" y="58"/>
                    <a:pt x="130" y="72"/>
                  </a:cubicBezTo>
                  <a:cubicBezTo>
                    <a:pt x="101" y="87"/>
                    <a:pt x="87" y="115"/>
                    <a:pt x="58" y="130"/>
                  </a:cubicBezTo>
                  <a:cubicBezTo>
                    <a:pt x="44" y="144"/>
                    <a:pt x="15" y="144"/>
                    <a:pt x="1" y="159"/>
                  </a:cubicBezTo>
                  <a:lnTo>
                    <a:pt x="15" y="303"/>
                  </a:lnTo>
                  <a:cubicBezTo>
                    <a:pt x="29" y="303"/>
                    <a:pt x="58" y="288"/>
                    <a:pt x="73" y="288"/>
                  </a:cubicBezTo>
                  <a:cubicBezTo>
                    <a:pt x="87" y="274"/>
                    <a:pt x="116" y="274"/>
                    <a:pt x="130" y="259"/>
                  </a:cubicBezTo>
                  <a:lnTo>
                    <a:pt x="130" y="979"/>
                  </a:lnTo>
                  <a:lnTo>
                    <a:pt x="303" y="979"/>
                  </a:lnTo>
                  <a:lnTo>
                    <a:pt x="3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2116400" y="2375775"/>
              <a:ext cx="4700" cy="4700"/>
            </a:xfrm>
            <a:custGeom>
              <a:avLst/>
              <a:gdLst/>
              <a:ahLst/>
              <a:cxnLst/>
              <a:rect l="l" t="t" r="r" b="b"/>
              <a:pathLst>
                <a:path w="188" h="188" extrusionOk="0">
                  <a:moveTo>
                    <a:pt x="0" y="0"/>
                  </a:moveTo>
                  <a:lnTo>
                    <a:pt x="0" y="187"/>
                  </a:lnTo>
                  <a:lnTo>
                    <a:pt x="188" y="187"/>
                  </a:lnTo>
                  <a:lnTo>
                    <a:pt x="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2126475" y="2355975"/>
              <a:ext cx="16600" cy="25225"/>
            </a:xfrm>
            <a:custGeom>
              <a:avLst/>
              <a:gdLst/>
              <a:ahLst/>
              <a:cxnLst/>
              <a:rect l="l" t="t" r="r" b="b"/>
              <a:pathLst>
                <a:path w="664" h="1009" extrusionOk="0">
                  <a:moveTo>
                    <a:pt x="346" y="547"/>
                  </a:moveTo>
                  <a:cubicBezTo>
                    <a:pt x="386" y="547"/>
                    <a:pt x="426" y="562"/>
                    <a:pt x="462" y="591"/>
                  </a:cubicBezTo>
                  <a:cubicBezTo>
                    <a:pt x="490" y="619"/>
                    <a:pt x="505" y="663"/>
                    <a:pt x="505" y="706"/>
                  </a:cubicBezTo>
                  <a:cubicBezTo>
                    <a:pt x="505" y="749"/>
                    <a:pt x="490" y="778"/>
                    <a:pt x="462" y="807"/>
                  </a:cubicBezTo>
                  <a:cubicBezTo>
                    <a:pt x="433" y="835"/>
                    <a:pt x="389" y="864"/>
                    <a:pt x="346" y="864"/>
                  </a:cubicBezTo>
                  <a:lnTo>
                    <a:pt x="346" y="850"/>
                  </a:lnTo>
                  <a:cubicBezTo>
                    <a:pt x="303" y="850"/>
                    <a:pt x="260" y="835"/>
                    <a:pt x="231" y="807"/>
                  </a:cubicBezTo>
                  <a:cubicBezTo>
                    <a:pt x="202" y="778"/>
                    <a:pt x="188" y="749"/>
                    <a:pt x="188" y="706"/>
                  </a:cubicBezTo>
                  <a:cubicBezTo>
                    <a:pt x="188" y="663"/>
                    <a:pt x="202" y="619"/>
                    <a:pt x="231" y="591"/>
                  </a:cubicBezTo>
                  <a:cubicBezTo>
                    <a:pt x="267" y="562"/>
                    <a:pt x="307" y="547"/>
                    <a:pt x="346" y="547"/>
                  </a:cubicBezTo>
                  <a:close/>
                  <a:moveTo>
                    <a:pt x="447" y="0"/>
                  </a:moveTo>
                  <a:cubicBezTo>
                    <a:pt x="389" y="29"/>
                    <a:pt x="346" y="58"/>
                    <a:pt x="303" y="101"/>
                  </a:cubicBezTo>
                  <a:cubicBezTo>
                    <a:pt x="245" y="144"/>
                    <a:pt x="202" y="187"/>
                    <a:pt x="159" y="245"/>
                  </a:cubicBezTo>
                  <a:cubicBezTo>
                    <a:pt x="116" y="303"/>
                    <a:pt x="73" y="360"/>
                    <a:pt x="44" y="432"/>
                  </a:cubicBezTo>
                  <a:cubicBezTo>
                    <a:pt x="15" y="490"/>
                    <a:pt x="1" y="562"/>
                    <a:pt x="15" y="648"/>
                  </a:cubicBezTo>
                  <a:cubicBezTo>
                    <a:pt x="1" y="706"/>
                    <a:pt x="15" y="778"/>
                    <a:pt x="44" y="835"/>
                  </a:cubicBezTo>
                  <a:cubicBezTo>
                    <a:pt x="73" y="879"/>
                    <a:pt x="116" y="922"/>
                    <a:pt x="173" y="965"/>
                  </a:cubicBezTo>
                  <a:cubicBezTo>
                    <a:pt x="217" y="994"/>
                    <a:pt x="289" y="1008"/>
                    <a:pt x="346" y="1008"/>
                  </a:cubicBezTo>
                  <a:cubicBezTo>
                    <a:pt x="404" y="1008"/>
                    <a:pt x="462" y="994"/>
                    <a:pt x="505" y="965"/>
                  </a:cubicBezTo>
                  <a:cubicBezTo>
                    <a:pt x="562" y="951"/>
                    <a:pt x="591" y="907"/>
                    <a:pt x="620" y="864"/>
                  </a:cubicBezTo>
                  <a:cubicBezTo>
                    <a:pt x="649" y="807"/>
                    <a:pt x="663" y="749"/>
                    <a:pt x="663" y="691"/>
                  </a:cubicBezTo>
                  <a:cubicBezTo>
                    <a:pt x="663" y="648"/>
                    <a:pt x="649" y="591"/>
                    <a:pt x="620" y="547"/>
                  </a:cubicBezTo>
                  <a:cubicBezTo>
                    <a:pt x="606" y="504"/>
                    <a:pt x="562" y="475"/>
                    <a:pt x="519" y="447"/>
                  </a:cubicBezTo>
                  <a:cubicBezTo>
                    <a:pt x="476" y="418"/>
                    <a:pt x="433" y="403"/>
                    <a:pt x="375" y="403"/>
                  </a:cubicBezTo>
                  <a:cubicBezTo>
                    <a:pt x="317" y="403"/>
                    <a:pt x="274" y="418"/>
                    <a:pt x="217" y="447"/>
                  </a:cubicBezTo>
                  <a:cubicBezTo>
                    <a:pt x="213" y="448"/>
                    <a:pt x="209" y="449"/>
                    <a:pt x="206" y="451"/>
                  </a:cubicBezTo>
                  <a:lnTo>
                    <a:pt x="206" y="451"/>
                  </a:lnTo>
                  <a:cubicBezTo>
                    <a:pt x="221" y="411"/>
                    <a:pt x="248" y="371"/>
                    <a:pt x="274" y="331"/>
                  </a:cubicBezTo>
                  <a:cubicBezTo>
                    <a:pt x="303" y="288"/>
                    <a:pt x="346" y="259"/>
                    <a:pt x="375" y="231"/>
                  </a:cubicBezTo>
                  <a:cubicBezTo>
                    <a:pt x="418" y="202"/>
                    <a:pt x="447" y="173"/>
                    <a:pt x="490" y="159"/>
                  </a:cubicBezTo>
                  <a:cubicBezTo>
                    <a:pt x="519" y="130"/>
                    <a:pt x="548" y="115"/>
                    <a:pt x="577" y="101"/>
                  </a:cubicBezTo>
                  <a:lnTo>
                    <a:pt x="4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2148800" y="2355975"/>
              <a:ext cx="15500" cy="24850"/>
            </a:xfrm>
            <a:custGeom>
              <a:avLst/>
              <a:gdLst/>
              <a:ahLst/>
              <a:cxnLst/>
              <a:rect l="l" t="t" r="r" b="b"/>
              <a:pathLst>
                <a:path w="620" h="994" extrusionOk="0">
                  <a:moveTo>
                    <a:pt x="101" y="0"/>
                  </a:moveTo>
                  <a:lnTo>
                    <a:pt x="44" y="533"/>
                  </a:lnTo>
                  <a:lnTo>
                    <a:pt x="130" y="519"/>
                  </a:lnTo>
                  <a:cubicBezTo>
                    <a:pt x="152" y="511"/>
                    <a:pt x="170" y="508"/>
                    <a:pt x="186" y="508"/>
                  </a:cubicBezTo>
                  <a:cubicBezTo>
                    <a:pt x="202" y="508"/>
                    <a:pt x="217" y="511"/>
                    <a:pt x="231" y="519"/>
                  </a:cubicBezTo>
                  <a:cubicBezTo>
                    <a:pt x="242" y="515"/>
                    <a:pt x="253" y="513"/>
                    <a:pt x="266" y="513"/>
                  </a:cubicBezTo>
                  <a:cubicBezTo>
                    <a:pt x="302" y="513"/>
                    <a:pt x="343" y="529"/>
                    <a:pt x="375" y="562"/>
                  </a:cubicBezTo>
                  <a:cubicBezTo>
                    <a:pt x="418" y="591"/>
                    <a:pt x="433" y="634"/>
                    <a:pt x="433" y="677"/>
                  </a:cubicBezTo>
                  <a:cubicBezTo>
                    <a:pt x="433" y="720"/>
                    <a:pt x="418" y="763"/>
                    <a:pt x="389" y="792"/>
                  </a:cubicBezTo>
                  <a:cubicBezTo>
                    <a:pt x="358" y="813"/>
                    <a:pt x="326" y="827"/>
                    <a:pt x="294" y="827"/>
                  </a:cubicBezTo>
                  <a:cubicBezTo>
                    <a:pt x="283" y="827"/>
                    <a:pt x="271" y="825"/>
                    <a:pt x="260" y="821"/>
                  </a:cubicBezTo>
                  <a:cubicBezTo>
                    <a:pt x="247" y="825"/>
                    <a:pt x="236" y="827"/>
                    <a:pt x="225" y="827"/>
                  </a:cubicBezTo>
                  <a:cubicBezTo>
                    <a:pt x="198" y="827"/>
                    <a:pt x="175" y="817"/>
                    <a:pt x="145" y="807"/>
                  </a:cubicBezTo>
                  <a:cubicBezTo>
                    <a:pt x="101" y="792"/>
                    <a:pt x="73" y="778"/>
                    <a:pt x="44" y="763"/>
                  </a:cubicBezTo>
                  <a:lnTo>
                    <a:pt x="1" y="922"/>
                  </a:lnTo>
                  <a:cubicBezTo>
                    <a:pt x="29" y="936"/>
                    <a:pt x="73" y="965"/>
                    <a:pt x="116" y="979"/>
                  </a:cubicBezTo>
                  <a:cubicBezTo>
                    <a:pt x="159" y="979"/>
                    <a:pt x="217" y="994"/>
                    <a:pt x="260" y="994"/>
                  </a:cubicBezTo>
                  <a:cubicBezTo>
                    <a:pt x="332" y="994"/>
                    <a:pt x="389" y="979"/>
                    <a:pt x="447" y="951"/>
                  </a:cubicBezTo>
                  <a:cubicBezTo>
                    <a:pt x="490" y="936"/>
                    <a:pt x="533" y="893"/>
                    <a:pt x="562" y="850"/>
                  </a:cubicBezTo>
                  <a:cubicBezTo>
                    <a:pt x="620" y="735"/>
                    <a:pt x="620" y="619"/>
                    <a:pt x="562" y="504"/>
                  </a:cubicBezTo>
                  <a:cubicBezTo>
                    <a:pt x="533" y="461"/>
                    <a:pt x="505" y="432"/>
                    <a:pt x="447" y="403"/>
                  </a:cubicBezTo>
                  <a:cubicBezTo>
                    <a:pt x="404" y="375"/>
                    <a:pt x="346" y="360"/>
                    <a:pt x="289" y="360"/>
                  </a:cubicBezTo>
                  <a:lnTo>
                    <a:pt x="217" y="360"/>
                  </a:lnTo>
                  <a:lnTo>
                    <a:pt x="216" y="360"/>
                  </a:lnTo>
                  <a:lnTo>
                    <a:pt x="216" y="360"/>
                  </a:lnTo>
                  <a:lnTo>
                    <a:pt x="245" y="173"/>
                  </a:lnTo>
                  <a:lnTo>
                    <a:pt x="548" y="173"/>
                  </a:lnTo>
                  <a:lnTo>
                    <a:pt x="5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2168600" y="2356325"/>
              <a:ext cx="19100" cy="24150"/>
            </a:xfrm>
            <a:custGeom>
              <a:avLst/>
              <a:gdLst/>
              <a:ahLst/>
              <a:cxnLst/>
              <a:rect l="l" t="t" r="r" b="b"/>
              <a:pathLst>
                <a:path w="764" h="966" extrusionOk="0">
                  <a:moveTo>
                    <a:pt x="476" y="294"/>
                  </a:moveTo>
                  <a:lnTo>
                    <a:pt x="476" y="591"/>
                  </a:lnTo>
                  <a:lnTo>
                    <a:pt x="271" y="591"/>
                  </a:lnTo>
                  <a:lnTo>
                    <a:pt x="476" y="294"/>
                  </a:lnTo>
                  <a:close/>
                  <a:moveTo>
                    <a:pt x="519" y="1"/>
                  </a:moveTo>
                  <a:lnTo>
                    <a:pt x="1" y="735"/>
                  </a:lnTo>
                  <a:lnTo>
                    <a:pt x="476" y="735"/>
                  </a:lnTo>
                  <a:lnTo>
                    <a:pt x="476" y="965"/>
                  </a:lnTo>
                  <a:lnTo>
                    <a:pt x="649" y="965"/>
                  </a:lnTo>
                  <a:lnTo>
                    <a:pt x="649" y="735"/>
                  </a:lnTo>
                  <a:lnTo>
                    <a:pt x="764" y="735"/>
                  </a:lnTo>
                  <a:lnTo>
                    <a:pt x="764" y="591"/>
                  </a:lnTo>
                  <a:lnTo>
                    <a:pt x="649" y="591"/>
                  </a:lnTo>
                  <a:lnTo>
                    <a:pt x="6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1553675" y="2475500"/>
              <a:ext cx="670400" cy="25"/>
            </a:xfrm>
            <a:custGeom>
              <a:avLst/>
              <a:gdLst/>
              <a:ahLst/>
              <a:cxnLst/>
              <a:rect l="l" t="t" r="r" b="b"/>
              <a:pathLst>
                <a:path w="26816" h="1" fill="none" extrusionOk="0">
                  <a:moveTo>
                    <a:pt x="0" y="0"/>
                  </a:moveTo>
                  <a:lnTo>
                    <a:pt x="26815" y="0"/>
                  </a:lnTo>
                </a:path>
              </a:pathLst>
            </a:custGeom>
            <a:noFill/>
            <a:ln w="1800" cap="flat" cmpd="sng">
              <a:solidFill>
                <a:schemeClr val="lt1"/>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1890650" y="2434450"/>
              <a:ext cx="7950" cy="24150"/>
            </a:xfrm>
            <a:custGeom>
              <a:avLst/>
              <a:gdLst/>
              <a:ahLst/>
              <a:cxnLst/>
              <a:rect l="l" t="t" r="r" b="b"/>
              <a:pathLst>
                <a:path w="318" h="966" extrusionOk="0">
                  <a:moveTo>
                    <a:pt x="188" y="1"/>
                  </a:moveTo>
                  <a:cubicBezTo>
                    <a:pt x="174" y="15"/>
                    <a:pt x="159" y="44"/>
                    <a:pt x="130" y="58"/>
                  </a:cubicBezTo>
                  <a:cubicBezTo>
                    <a:pt x="116" y="87"/>
                    <a:pt x="87" y="101"/>
                    <a:pt x="73" y="116"/>
                  </a:cubicBezTo>
                  <a:cubicBezTo>
                    <a:pt x="44" y="130"/>
                    <a:pt x="30" y="145"/>
                    <a:pt x="1" y="145"/>
                  </a:cubicBezTo>
                  <a:lnTo>
                    <a:pt x="15" y="289"/>
                  </a:lnTo>
                  <a:cubicBezTo>
                    <a:pt x="44" y="289"/>
                    <a:pt x="58" y="289"/>
                    <a:pt x="87" y="274"/>
                  </a:cubicBezTo>
                  <a:lnTo>
                    <a:pt x="145" y="245"/>
                  </a:lnTo>
                  <a:lnTo>
                    <a:pt x="145" y="965"/>
                  </a:lnTo>
                  <a:lnTo>
                    <a:pt x="318" y="965"/>
                  </a:lnTo>
                  <a:lnTo>
                    <a:pt x="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1906150" y="2433950"/>
              <a:ext cx="14775" cy="24650"/>
            </a:xfrm>
            <a:custGeom>
              <a:avLst/>
              <a:gdLst/>
              <a:ahLst/>
              <a:cxnLst/>
              <a:rect l="l" t="t" r="r" b="b"/>
              <a:pathLst>
                <a:path w="591" h="986" extrusionOk="0">
                  <a:moveTo>
                    <a:pt x="252" y="0"/>
                  </a:moveTo>
                  <a:cubicBezTo>
                    <a:pt x="212" y="0"/>
                    <a:pt x="175" y="10"/>
                    <a:pt x="144" y="21"/>
                  </a:cubicBezTo>
                  <a:cubicBezTo>
                    <a:pt x="86" y="49"/>
                    <a:pt x="43" y="64"/>
                    <a:pt x="0" y="107"/>
                  </a:cubicBezTo>
                  <a:lnTo>
                    <a:pt x="29" y="280"/>
                  </a:lnTo>
                  <a:cubicBezTo>
                    <a:pt x="58" y="251"/>
                    <a:pt x="86" y="222"/>
                    <a:pt x="130" y="208"/>
                  </a:cubicBezTo>
                  <a:cubicBezTo>
                    <a:pt x="173" y="179"/>
                    <a:pt x="216" y="165"/>
                    <a:pt x="259" y="165"/>
                  </a:cubicBezTo>
                  <a:cubicBezTo>
                    <a:pt x="288" y="165"/>
                    <a:pt x="331" y="179"/>
                    <a:pt x="360" y="193"/>
                  </a:cubicBezTo>
                  <a:cubicBezTo>
                    <a:pt x="375" y="222"/>
                    <a:pt x="389" y="251"/>
                    <a:pt x="389" y="294"/>
                  </a:cubicBezTo>
                  <a:cubicBezTo>
                    <a:pt x="389" y="323"/>
                    <a:pt x="375" y="352"/>
                    <a:pt x="375" y="366"/>
                  </a:cubicBezTo>
                  <a:cubicBezTo>
                    <a:pt x="360" y="409"/>
                    <a:pt x="346" y="438"/>
                    <a:pt x="331" y="467"/>
                  </a:cubicBezTo>
                  <a:cubicBezTo>
                    <a:pt x="303" y="496"/>
                    <a:pt x="288" y="539"/>
                    <a:pt x="245" y="597"/>
                  </a:cubicBezTo>
                  <a:lnTo>
                    <a:pt x="0" y="985"/>
                  </a:lnTo>
                  <a:lnTo>
                    <a:pt x="591" y="985"/>
                  </a:lnTo>
                  <a:lnTo>
                    <a:pt x="591" y="827"/>
                  </a:lnTo>
                  <a:lnTo>
                    <a:pt x="288" y="827"/>
                  </a:lnTo>
                  <a:lnTo>
                    <a:pt x="403" y="640"/>
                  </a:lnTo>
                  <a:cubicBezTo>
                    <a:pt x="432" y="597"/>
                    <a:pt x="461" y="539"/>
                    <a:pt x="490" y="496"/>
                  </a:cubicBezTo>
                  <a:cubicBezTo>
                    <a:pt x="519" y="453"/>
                    <a:pt x="533" y="409"/>
                    <a:pt x="547" y="366"/>
                  </a:cubicBezTo>
                  <a:cubicBezTo>
                    <a:pt x="547" y="337"/>
                    <a:pt x="562" y="294"/>
                    <a:pt x="562" y="265"/>
                  </a:cubicBezTo>
                  <a:cubicBezTo>
                    <a:pt x="562" y="208"/>
                    <a:pt x="547" y="165"/>
                    <a:pt x="533" y="121"/>
                  </a:cubicBezTo>
                  <a:cubicBezTo>
                    <a:pt x="504" y="93"/>
                    <a:pt x="475" y="49"/>
                    <a:pt x="447" y="35"/>
                  </a:cubicBezTo>
                  <a:cubicBezTo>
                    <a:pt x="415" y="14"/>
                    <a:pt x="376" y="1"/>
                    <a:pt x="340" y="1"/>
                  </a:cubicBezTo>
                  <a:cubicBezTo>
                    <a:pt x="327" y="1"/>
                    <a:pt x="314" y="2"/>
                    <a:pt x="303" y="6"/>
                  </a:cubicBezTo>
                  <a:cubicBezTo>
                    <a:pt x="286" y="2"/>
                    <a:pt x="269" y="0"/>
                    <a:pt x="2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1927025" y="2453900"/>
              <a:ext cx="4350" cy="4700"/>
            </a:xfrm>
            <a:custGeom>
              <a:avLst/>
              <a:gdLst/>
              <a:ahLst/>
              <a:cxnLst/>
              <a:rect l="l" t="t" r="r" b="b"/>
              <a:pathLst>
                <a:path w="174" h="188" extrusionOk="0">
                  <a:moveTo>
                    <a:pt x="0" y="0"/>
                  </a:moveTo>
                  <a:lnTo>
                    <a:pt x="0" y="187"/>
                  </a:lnTo>
                  <a:lnTo>
                    <a:pt x="173" y="187"/>
                  </a:lnTo>
                  <a:lnTo>
                    <a:pt x="1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1937100" y="2433825"/>
              <a:ext cx="20550" cy="25125"/>
            </a:xfrm>
            <a:custGeom>
              <a:avLst/>
              <a:gdLst/>
              <a:ahLst/>
              <a:cxnLst/>
              <a:rect l="l" t="t" r="r" b="b"/>
              <a:pathLst>
                <a:path w="822" h="1005" extrusionOk="0">
                  <a:moveTo>
                    <a:pt x="411" y="155"/>
                  </a:moveTo>
                  <a:cubicBezTo>
                    <a:pt x="472" y="155"/>
                    <a:pt x="533" y="184"/>
                    <a:pt x="577" y="242"/>
                  </a:cubicBezTo>
                  <a:cubicBezTo>
                    <a:pt x="620" y="314"/>
                    <a:pt x="649" y="414"/>
                    <a:pt x="649" y="501"/>
                  </a:cubicBezTo>
                  <a:cubicBezTo>
                    <a:pt x="649" y="573"/>
                    <a:pt x="634" y="630"/>
                    <a:pt x="605" y="702"/>
                  </a:cubicBezTo>
                  <a:cubicBezTo>
                    <a:pt x="591" y="746"/>
                    <a:pt x="562" y="789"/>
                    <a:pt x="533" y="818"/>
                  </a:cubicBezTo>
                  <a:cubicBezTo>
                    <a:pt x="490" y="832"/>
                    <a:pt x="447" y="846"/>
                    <a:pt x="418" y="846"/>
                  </a:cubicBezTo>
                  <a:cubicBezTo>
                    <a:pt x="375" y="846"/>
                    <a:pt x="332" y="832"/>
                    <a:pt x="289" y="818"/>
                  </a:cubicBezTo>
                  <a:cubicBezTo>
                    <a:pt x="260" y="789"/>
                    <a:pt x="231" y="746"/>
                    <a:pt x="217" y="702"/>
                  </a:cubicBezTo>
                  <a:cubicBezTo>
                    <a:pt x="188" y="630"/>
                    <a:pt x="173" y="573"/>
                    <a:pt x="188" y="501"/>
                  </a:cubicBezTo>
                  <a:cubicBezTo>
                    <a:pt x="173" y="414"/>
                    <a:pt x="202" y="314"/>
                    <a:pt x="245" y="242"/>
                  </a:cubicBezTo>
                  <a:cubicBezTo>
                    <a:pt x="289" y="184"/>
                    <a:pt x="350" y="155"/>
                    <a:pt x="411" y="155"/>
                  </a:cubicBezTo>
                  <a:close/>
                  <a:moveTo>
                    <a:pt x="411" y="0"/>
                  </a:moveTo>
                  <a:cubicBezTo>
                    <a:pt x="339" y="0"/>
                    <a:pt x="267" y="18"/>
                    <a:pt x="202" y="54"/>
                  </a:cubicBezTo>
                  <a:cubicBezTo>
                    <a:pt x="130" y="112"/>
                    <a:pt x="87" y="170"/>
                    <a:pt x="58" y="242"/>
                  </a:cubicBezTo>
                  <a:cubicBezTo>
                    <a:pt x="15" y="314"/>
                    <a:pt x="1" y="414"/>
                    <a:pt x="1" y="501"/>
                  </a:cubicBezTo>
                  <a:cubicBezTo>
                    <a:pt x="1" y="587"/>
                    <a:pt x="15" y="674"/>
                    <a:pt x="58" y="760"/>
                  </a:cubicBezTo>
                  <a:cubicBezTo>
                    <a:pt x="87" y="832"/>
                    <a:pt x="130" y="904"/>
                    <a:pt x="202" y="947"/>
                  </a:cubicBezTo>
                  <a:cubicBezTo>
                    <a:pt x="260" y="990"/>
                    <a:pt x="332" y="1005"/>
                    <a:pt x="418" y="1005"/>
                  </a:cubicBezTo>
                  <a:cubicBezTo>
                    <a:pt x="490" y="1005"/>
                    <a:pt x="562" y="990"/>
                    <a:pt x="620" y="947"/>
                  </a:cubicBezTo>
                  <a:cubicBezTo>
                    <a:pt x="692" y="904"/>
                    <a:pt x="735" y="832"/>
                    <a:pt x="764" y="760"/>
                  </a:cubicBezTo>
                  <a:cubicBezTo>
                    <a:pt x="807" y="674"/>
                    <a:pt x="821" y="587"/>
                    <a:pt x="821" y="501"/>
                  </a:cubicBezTo>
                  <a:cubicBezTo>
                    <a:pt x="821" y="414"/>
                    <a:pt x="807" y="328"/>
                    <a:pt x="764" y="242"/>
                  </a:cubicBezTo>
                  <a:cubicBezTo>
                    <a:pt x="735" y="170"/>
                    <a:pt x="692" y="112"/>
                    <a:pt x="620" y="54"/>
                  </a:cubicBezTo>
                  <a:cubicBezTo>
                    <a:pt x="555" y="18"/>
                    <a:pt x="483" y="0"/>
                    <a:pt x="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963750" y="2434100"/>
              <a:ext cx="16225" cy="24850"/>
            </a:xfrm>
            <a:custGeom>
              <a:avLst/>
              <a:gdLst/>
              <a:ahLst/>
              <a:cxnLst/>
              <a:rect l="l" t="t" r="r" b="b"/>
              <a:pathLst>
                <a:path w="649" h="994" extrusionOk="0">
                  <a:moveTo>
                    <a:pt x="332" y="547"/>
                  </a:moveTo>
                  <a:cubicBezTo>
                    <a:pt x="375" y="547"/>
                    <a:pt x="418" y="562"/>
                    <a:pt x="447" y="591"/>
                  </a:cubicBezTo>
                  <a:cubicBezTo>
                    <a:pt x="476" y="619"/>
                    <a:pt x="490" y="648"/>
                    <a:pt x="490" y="691"/>
                  </a:cubicBezTo>
                  <a:cubicBezTo>
                    <a:pt x="490" y="735"/>
                    <a:pt x="476" y="778"/>
                    <a:pt x="447" y="807"/>
                  </a:cubicBezTo>
                  <a:cubicBezTo>
                    <a:pt x="420" y="834"/>
                    <a:pt x="379" y="848"/>
                    <a:pt x="339" y="850"/>
                  </a:cubicBezTo>
                  <a:lnTo>
                    <a:pt x="339" y="850"/>
                  </a:lnTo>
                  <a:cubicBezTo>
                    <a:pt x="298" y="848"/>
                    <a:pt x="258" y="834"/>
                    <a:pt x="231" y="807"/>
                  </a:cubicBezTo>
                  <a:cubicBezTo>
                    <a:pt x="202" y="778"/>
                    <a:pt x="173" y="735"/>
                    <a:pt x="188" y="691"/>
                  </a:cubicBezTo>
                  <a:cubicBezTo>
                    <a:pt x="173" y="648"/>
                    <a:pt x="202" y="619"/>
                    <a:pt x="231" y="591"/>
                  </a:cubicBezTo>
                  <a:cubicBezTo>
                    <a:pt x="260" y="562"/>
                    <a:pt x="288" y="547"/>
                    <a:pt x="332" y="547"/>
                  </a:cubicBezTo>
                  <a:close/>
                  <a:moveTo>
                    <a:pt x="432" y="0"/>
                  </a:moveTo>
                  <a:cubicBezTo>
                    <a:pt x="389" y="29"/>
                    <a:pt x="332" y="58"/>
                    <a:pt x="288" y="101"/>
                  </a:cubicBezTo>
                  <a:cubicBezTo>
                    <a:pt x="231" y="144"/>
                    <a:pt x="188" y="187"/>
                    <a:pt x="144" y="245"/>
                  </a:cubicBezTo>
                  <a:cubicBezTo>
                    <a:pt x="101" y="288"/>
                    <a:pt x="58" y="360"/>
                    <a:pt x="43" y="418"/>
                  </a:cubicBezTo>
                  <a:cubicBezTo>
                    <a:pt x="15" y="490"/>
                    <a:pt x="0" y="562"/>
                    <a:pt x="0" y="634"/>
                  </a:cubicBezTo>
                  <a:cubicBezTo>
                    <a:pt x="0" y="706"/>
                    <a:pt x="15" y="763"/>
                    <a:pt x="43" y="821"/>
                  </a:cubicBezTo>
                  <a:cubicBezTo>
                    <a:pt x="58" y="879"/>
                    <a:pt x="101" y="922"/>
                    <a:pt x="159" y="951"/>
                  </a:cubicBezTo>
                  <a:cubicBezTo>
                    <a:pt x="216" y="979"/>
                    <a:pt x="274" y="994"/>
                    <a:pt x="332" y="994"/>
                  </a:cubicBezTo>
                  <a:cubicBezTo>
                    <a:pt x="389" y="994"/>
                    <a:pt x="447" y="994"/>
                    <a:pt x="504" y="965"/>
                  </a:cubicBezTo>
                  <a:cubicBezTo>
                    <a:pt x="548" y="936"/>
                    <a:pt x="576" y="893"/>
                    <a:pt x="605" y="850"/>
                  </a:cubicBezTo>
                  <a:cubicBezTo>
                    <a:pt x="634" y="807"/>
                    <a:pt x="648" y="749"/>
                    <a:pt x="648" y="691"/>
                  </a:cubicBezTo>
                  <a:cubicBezTo>
                    <a:pt x="648" y="634"/>
                    <a:pt x="634" y="591"/>
                    <a:pt x="605" y="547"/>
                  </a:cubicBezTo>
                  <a:cubicBezTo>
                    <a:pt x="591" y="504"/>
                    <a:pt x="548" y="461"/>
                    <a:pt x="504" y="432"/>
                  </a:cubicBezTo>
                  <a:cubicBezTo>
                    <a:pt x="461" y="418"/>
                    <a:pt x="418" y="403"/>
                    <a:pt x="360" y="403"/>
                  </a:cubicBezTo>
                  <a:cubicBezTo>
                    <a:pt x="317" y="403"/>
                    <a:pt x="260" y="418"/>
                    <a:pt x="202" y="432"/>
                  </a:cubicBezTo>
                  <a:cubicBezTo>
                    <a:pt x="198" y="437"/>
                    <a:pt x="193" y="441"/>
                    <a:pt x="188" y="445"/>
                  </a:cubicBezTo>
                  <a:lnTo>
                    <a:pt x="188" y="445"/>
                  </a:lnTo>
                  <a:cubicBezTo>
                    <a:pt x="202" y="403"/>
                    <a:pt x="231" y="360"/>
                    <a:pt x="260" y="331"/>
                  </a:cubicBezTo>
                  <a:cubicBezTo>
                    <a:pt x="303" y="288"/>
                    <a:pt x="332" y="259"/>
                    <a:pt x="375" y="216"/>
                  </a:cubicBezTo>
                  <a:cubicBezTo>
                    <a:pt x="432" y="173"/>
                    <a:pt x="490" y="130"/>
                    <a:pt x="562" y="87"/>
                  </a:cubicBezTo>
                  <a:lnTo>
                    <a:pt x="4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985700" y="2434100"/>
              <a:ext cx="16600" cy="24850"/>
            </a:xfrm>
            <a:custGeom>
              <a:avLst/>
              <a:gdLst/>
              <a:ahLst/>
              <a:cxnLst/>
              <a:rect l="l" t="t" r="r" b="b"/>
              <a:pathLst>
                <a:path w="664" h="994" extrusionOk="0">
                  <a:moveTo>
                    <a:pt x="332" y="547"/>
                  </a:moveTo>
                  <a:cubicBezTo>
                    <a:pt x="375" y="547"/>
                    <a:pt x="418" y="562"/>
                    <a:pt x="447" y="591"/>
                  </a:cubicBezTo>
                  <a:cubicBezTo>
                    <a:pt x="476" y="619"/>
                    <a:pt x="490" y="648"/>
                    <a:pt x="490" y="691"/>
                  </a:cubicBezTo>
                  <a:cubicBezTo>
                    <a:pt x="490" y="735"/>
                    <a:pt x="476" y="778"/>
                    <a:pt x="447" y="807"/>
                  </a:cubicBezTo>
                  <a:cubicBezTo>
                    <a:pt x="420" y="834"/>
                    <a:pt x="380" y="848"/>
                    <a:pt x="339" y="850"/>
                  </a:cubicBezTo>
                  <a:lnTo>
                    <a:pt x="339" y="850"/>
                  </a:lnTo>
                  <a:cubicBezTo>
                    <a:pt x="298" y="848"/>
                    <a:pt x="258" y="834"/>
                    <a:pt x="231" y="807"/>
                  </a:cubicBezTo>
                  <a:cubicBezTo>
                    <a:pt x="202" y="778"/>
                    <a:pt x="174" y="735"/>
                    <a:pt x="188" y="691"/>
                  </a:cubicBezTo>
                  <a:cubicBezTo>
                    <a:pt x="174" y="648"/>
                    <a:pt x="202" y="619"/>
                    <a:pt x="231" y="591"/>
                  </a:cubicBezTo>
                  <a:cubicBezTo>
                    <a:pt x="260" y="562"/>
                    <a:pt x="289" y="547"/>
                    <a:pt x="332" y="547"/>
                  </a:cubicBezTo>
                  <a:close/>
                  <a:moveTo>
                    <a:pt x="433" y="0"/>
                  </a:moveTo>
                  <a:cubicBezTo>
                    <a:pt x="390" y="29"/>
                    <a:pt x="332" y="58"/>
                    <a:pt x="289" y="101"/>
                  </a:cubicBezTo>
                  <a:cubicBezTo>
                    <a:pt x="231" y="144"/>
                    <a:pt x="188" y="187"/>
                    <a:pt x="145" y="245"/>
                  </a:cubicBezTo>
                  <a:cubicBezTo>
                    <a:pt x="102" y="288"/>
                    <a:pt x="58" y="360"/>
                    <a:pt x="44" y="418"/>
                  </a:cubicBezTo>
                  <a:cubicBezTo>
                    <a:pt x="15" y="490"/>
                    <a:pt x="1" y="562"/>
                    <a:pt x="1" y="634"/>
                  </a:cubicBezTo>
                  <a:cubicBezTo>
                    <a:pt x="1" y="706"/>
                    <a:pt x="15" y="763"/>
                    <a:pt x="44" y="821"/>
                  </a:cubicBezTo>
                  <a:cubicBezTo>
                    <a:pt x="58" y="879"/>
                    <a:pt x="102" y="922"/>
                    <a:pt x="159" y="951"/>
                  </a:cubicBezTo>
                  <a:cubicBezTo>
                    <a:pt x="217" y="979"/>
                    <a:pt x="274" y="994"/>
                    <a:pt x="332" y="994"/>
                  </a:cubicBezTo>
                  <a:cubicBezTo>
                    <a:pt x="404" y="994"/>
                    <a:pt x="462" y="979"/>
                    <a:pt x="519" y="951"/>
                  </a:cubicBezTo>
                  <a:cubicBezTo>
                    <a:pt x="562" y="936"/>
                    <a:pt x="591" y="893"/>
                    <a:pt x="620" y="850"/>
                  </a:cubicBezTo>
                  <a:cubicBezTo>
                    <a:pt x="649" y="792"/>
                    <a:pt x="663" y="749"/>
                    <a:pt x="663" y="691"/>
                  </a:cubicBezTo>
                  <a:cubicBezTo>
                    <a:pt x="663" y="634"/>
                    <a:pt x="649" y="576"/>
                    <a:pt x="620" y="533"/>
                  </a:cubicBezTo>
                  <a:cubicBezTo>
                    <a:pt x="606" y="490"/>
                    <a:pt x="562" y="461"/>
                    <a:pt x="519" y="432"/>
                  </a:cubicBezTo>
                  <a:cubicBezTo>
                    <a:pt x="488" y="411"/>
                    <a:pt x="456" y="398"/>
                    <a:pt x="419" y="398"/>
                  </a:cubicBezTo>
                  <a:cubicBezTo>
                    <a:pt x="405" y="398"/>
                    <a:pt x="391" y="400"/>
                    <a:pt x="375" y="403"/>
                  </a:cubicBezTo>
                  <a:cubicBezTo>
                    <a:pt x="360" y="400"/>
                    <a:pt x="345" y="398"/>
                    <a:pt x="331" y="398"/>
                  </a:cubicBezTo>
                  <a:cubicBezTo>
                    <a:pt x="293" y="398"/>
                    <a:pt x="259" y="411"/>
                    <a:pt x="217" y="432"/>
                  </a:cubicBezTo>
                  <a:cubicBezTo>
                    <a:pt x="213" y="435"/>
                    <a:pt x="208" y="438"/>
                    <a:pt x="204" y="441"/>
                  </a:cubicBezTo>
                  <a:lnTo>
                    <a:pt x="204" y="441"/>
                  </a:lnTo>
                  <a:cubicBezTo>
                    <a:pt x="219" y="400"/>
                    <a:pt x="247" y="358"/>
                    <a:pt x="274" y="317"/>
                  </a:cubicBezTo>
                  <a:cubicBezTo>
                    <a:pt x="303" y="288"/>
                    <a:pt x="346" y="245"/>
                    <a:pt x="375" y="216"/>
                  </a:cubicBezTo>
                  <a:cubicBezTo>
                    <a:pt x="433" y="173"/>
                    <a:pt x="490" y="130"/>
                    <a:pt x="562" y="87"/>
                  </a:cubicBezTo>
                  <a:lnTo>
                    <a:pt x="4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2101625" y="2433725"/>
              <a:ext cx="20200" cy="25225"/>
            </a:xfrm>
            <a:custGeom>
              <a:avLst/>
              <a:gdLst/>
              <a:ahLst/>
              <a:cxnLst/>
              <a:rect l="l" t="t" r="r" b="b"/>
              <a:pathLst>
                <a:path w="808" h="1009" extrusionOk="0">
                  <a:moveTo>
                    <a:pt x="404" y="159"/>
                  </a:moveTo>
                  <a:cubicBezTo>
                    <a:pt x="465" y="159"/>
                    <a:pt x="527" y="188"/>
                    <a:pt x="563" y="246"/>
                  </a:cubicBezTo>
                  <a:cubicBezTo>
                    <a:pt x="620" y="318"/>
                    <a:pt x="635" y="418"/>
                    <a:pt x="635" y="505"/>
                  </a:cubicBezTo>
                  <a:cubicBezTo>
                    <a:pt x="635" y="577"/>
                    <a:pt x="620" y="634"/>
                    <a:pt x="606" y="706"/>
                  </a:cubicBezTo>
                  <a:cubicBezTo>
                    <a:pt x="591" y="750"/>
                    <a:pt x="563" y="793"/>
                    <a:pt x="519" y="822"/>
                  </a:cubicBezTo>
                  <a:cubicBezTo>
                    <a:pt x="491" y="836"/>
                    <a:pt x="447" y="850"/>
                    <a:pt x="404" y="850"/>
                  </a:cubicBezTo>
                  <a:cubicBezTo>
                    <a:pt x="361" y="850"/>
                    <a:pt x="318" y="836"/>
                    <a:pt x="289" y="822"/>
                  </a:cubicBezTo>
                  <a:cubicBezTo>
                    <a:pt x="246" y="793"/>
                    <a:pt x="217" y="750"/>
                    <a:pt x="203" y="706"/>
                  </a:cubicBezTo>
                  <a:cubicBezTo>
                    <a:pt x="188" y="634"/>
                    <a:pt x="174" y="577"/>
                    <a:pt x="174" y="505"/>
                  </a:cubicBezTo>
                  <a:cubicBezTo>
                    <a:pt x="174" y="418"/>
                    <a:pt x="188" y="318"/>
                    <a:pt x="246" y="246"/>
                  </a:cubicBezTo>
                  <a:cubicBezTo>
                    <a:pt x="282" y="188"/>
                    <a:pt x="343" y="159"/>
                    <a:pt x="404" y="159"/>
                  </a:cubicBezTo>
                  <a:close/>
                  <a:moveTo>
                    <a:pt x="404" y="1"/>
                  </a:moveTo>
                  <a:cubicBezTo>
                    <a:pt x="332" y="1"/>
                    <a:pt x="260" y="15"/>
                    <a:pt x="188" y="58"/>
                  </a:cubicBezTo>
                  <a:cubicBezTo>
                    <a:pt x="131" y="102"/>
                    <a:pt x="73" y="174"/>
                    <a:pt x="44" y="246"/>
                  </a:cubicBezTo>
                  <a:cubicBezTo>
                    <a:pt x="15" y="318"/>
                    <a:pt x="1" y="418"/>
                    <a:pt x="1" y="505"/>
                  </a:cubicBezTo>
                  <a:cubicBezTo>
                    <a:pt x="1" y="591"/>
                    <a:pt x="15" y="678"/>
                    <a:pt x="44" y="764"/>
                  </a:cubicBezTo>
                  <a:cubicBezTo>
                    <a:pt x="73" y="836"/>
                    <a:pt x="131" y="908"/>
                    <a:pt x="188" y="951"/>
                  </a:cubicBezTo>
                  <a:cubicBezTo>
                    <a:pt x="260" y="994"/>
                    <a:pt x="332" y="1009"/>
                    <a:pt x="404" y="1009"/>
                  </a:cubicBezTo>
                  <a:cubicBezTo>
                    <a:pt x="476" y="1009"/>
                    <a:pt x="548" y="994"/>
                    <a:pt x="620" y="951"/>
                  </a:cubicBezTo>
                  <a:cubicBezTo>
                    <a:pt x="678" y="908"/>
                    <a:pt x="735" y="836"/>
                    <a:pt x="764" y="764"/>
                  </a:cubicBezTo>
                  <a:cubicBezTo>
                    <a:pt x="793" y="678"/>
                    <a:pt x="807" y="591"/>
                    <a:pt x="807" y="505"/>
                  </a:cubicBezTo>
                  <a:cubicBezTo>
                    <a:pt x="807" y="418"/>
                    <a:pt x="793" y="332"/>
                    <a:pt x="764" y="246"/>
                  </a:cubicBezTo>
                  <a:cubicBezTo>
                    <a:pt x="735" y="174"/>
                    <a:pt x="678" y="116"/>
                    <a:pt x="620" y="58"/>
                  </a:cubicBezTo>
                  <a:cubicBezTo>
                    <a:pt x="548" y="15"/>
                    <a:pt x="476" y="1"/>
                    <a:pt x="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2127550" y="2453900"/>
              <a:ext cx="4725" cy="4700"/>
            </a:xfrm>
            <a:custGeom>
              <a:avLst/>
              <a:gdLst/>
              <a:ahLst/>
              <a:cxnLst/>
              <a:rect l="l" t="t" r="r" b="b"/>
              <a:pathLst>
                <a:path w="189" h="188" extrusionOk="0">
                  <a:moveTo>
                    <a:pt x="1" y="0"/>
                  </a:moveTo>
                  <a:lnTo>
                    <a:pt x="1" y="187"/>
                  </a:lnTo>
                  <a:lnTo>
                    <a:pt x="188" y="187"/>
                  </a:lnTo>
                  <a:lnTo>
                    <a:pt x="1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2137275" y="2434000"/>
              <a:ext cx="16600" cy="24600"/>
            </a:xfrm>
            <a:custGeom>
              <a:avLst/>
              <a:gdLst/>
              <a:ahLst/>
              <a:cxnLst/>
              <a:rect l="l" t="t" r="r" b="b"/>
              <a:pathLst>
                <a:path w="664" h="984" extrusionOk="0">
                  <a:moveTo>
                    <a:pt x="325" y="148"/>
                  </a:moveTo>
                  <a:cubicBezTo>
                    <a:pt x="364" y="148"/>
                    <a:pt x="404" y="163"/>
                    <a:pt x="433" y="191"/>
                  </a:cubicBezTo>
                  <a:cubicBezTo>
                    <a:pt x="462" y="220"/>
                    <a:pt x="476" y="263"/>
                    <a:pt x="476" y="292"/>
                  </a:cubicBezTo>
                  <a:cubicBezTo>
                    <a:pt x="476" y="335"/>
                    <a:pt x="462" y="379"/>
                    <a:pt x="433" y="407"/>
                  </a:cubicBezTo>
                  <a:cubicBezTo>
                    <a:pt x="404" y="436"/>
                    <a:pt x="361" y="451"/>
                    <a:pt x="318" y="451"/>
                  </a:cubicBezTo>
                  <a:cubicBezTo>
                    <a:pt x="289" y="451"/>
                    <a:pt x="246" y="436"/>
                    <a:pt x="217" y="407"/>
                  </a:cubicBezTo>
                  <a:cubicBezTo>
                    <a:pt x="188" y="379"/>
                    <a:pt x="174" y="335"/>
                    <a:pt x="174" y="292"/>
                  </a:cubicBezTo>
                  <a:cubicBezTo>
                    <a:pt x="174" y="263"/>
                    <a:pt x="188" y="220"/>
                    <a:pt x="217" y="191"/>
                  </a:cubicBezTo>
                  <a:cubicBezTo>
                    <a:pt x="246" y="163"/>
                    <a:pt x="285" y="148"/>
                    <a:pt x="325" y="148"/>
                  </a:cubicBezTo>
                  <a:close/>
                  <a:moveTo>
                    <a:pt x="364" y="0"/>
                  </a:moveTo>
                  <a:cubicBezTo>
                    <a:pt x="353" y="0"/>
                    <a:pt x="343" y="2"/>
                    <a:pt x="332" y="4"/>
                  </a:cubicBezTo>
                  <a:cubicBezTo>
                    <a:pt x="274" y="4"/>
                    <a:pt x="217" y="4"/>
                    <a:pt x="159" y="33"/>
                  </a:cubicBezTo>
                  <a:cubicBezTo>
                    <a:pt x="116" y="62"/>
                    <a:pt x="73" y="105"/>
                    <a:pt x="44" y="148"/>
                  </a:cubicBezTo>
                  <a:cubicBezTo>
                    <a:pt x="15" y="191"/>
                    <a:pt x="1" y="249"/>
                    <a:pt x="15" y="307"/>
                  </a:cubicBezTo>
                  <a:cubicBezTo>
                    <a:pt x="1" y="364"/>
                    <a:pt x="15" y="407"/>
                    <a:pt x="44" y="451"/>
                  </a:cubicBezTo>
                  <a:cubicBezTo>
                    <a:pt x="73" y="494"/>
                    <a:pt x="102" y="537"/>
                    <a:pt x="145" y="566"/>
                  </a:cubicBezTo>
                  <a:cubicBezTo>
                    <a:pt x="188" y="580"/>
                    <a:pt x="246" y="595"/>
                    <a:pt x="289" y="595"/>
                  </a:cubicBezTo>
                  <a:cubicBezTo>
                    <a:pt x="346" y="595"/>
                    <a:pt x="404" y="595"/>
                    <a:pt x="447" y="566"/>
                  </a:cubicBezTo>
                  <a:cubicBezTo>
                    <a:pt x="453" y="562"/>
                    <a:pt x="459" y="557"/>
                    <a:pt x="465" y="553"/>
                  </a:cubicBezTo>
                  <a:lnTo>
                    <a:pt x="465" y="553"/>
                  </a:lnTo>
                  <a:cubicBezTo>
                    <a:pt x="440" y="591"/>
                    <a:pt x="415" y="629"/>
                    <a:pt x="390" y="667"/>
                  </a:cubicBezTo>
                  <a:cubicBezTo>
                    <a:pt x="361" y="695"/>
                    <a:pt x="332" y="739"/>
                    <a:pt x="303" y="767"/>
                  </a:cubicBezTo>
                  <a:cubicBezTo>
                    <a:pt x="260" y="796"/>
                    <a:pt x="231" y="811"/>
                    <a:pt x="202" y="839"/>
                  </a:cubicBezTo>
                  <a:cubicBezTo>
                    <a:pt x="174" y="854"/>
                    <a:pt x="145" y="868"/>
                    <a:pt x="116" y="883"/>
                  </a:cubicBezTo>
                  <a:lnTo>
                    <a:pt x="231" y="983"/>
                  </a:lnTo>
                  <a:cubicBezTo>
                    <a:pt x="289" y="955"/>
                    <a:pt x="332" y="926"/>
                    <a:pt x="390" y="883"/>
                  </a:cubicBezTo>
                  <a:cubicBezTo>
                    <a:pt x="433" y="839"/>
                    <a:pt x="476" y="796"/>
                    <a:pt x="519" y="753"/>
                  </a:cubicBezTo>
                  <a:cubicBezTo>
                    <a:pt x="562" y="695"/>
                    <a:pt x="606" y="638"/>
                    <a:pt x="620" y="566"/>
                  </a:cubicBezTo>
                  <a:cubicBezTo>
                    <a:pt x="649" y="508"/>
                    <a:pt x="663" y="436"/>
                    <a:pt x="663" y="364"/>
                  </a:cubicBezTo>
                  <a:cubicBezTo>
                    <a:pt x="663" y="292"/>
                    <a:pt x="649" y="220"/>
                    <a:pt x="620" y="163"/>
                  </a:cubicBezTo>
                  <a:cubicBezTo>
                    <a:pt x="591" y="119"/>
                    <a:pt x="562" y="76"/>
                    <a:pt x="505" y="47"/>
                  </a:cubicBezTo>
                  <a:cubicBezTo>
                    <a:pt x="458" y="24"/>
                    <a:pt x="411" y="0"/>
                    <a:pt x="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2158875" y="2434100"/>
              <a:ext cx="15525" cy="24850"/>
            </a:xfrm>
            <a:custGeom>
              <a:avLst/>
              <a:gdLst/>
              <a:ahLst/>
              <a:cxnLst/>
              <a:rect l="l" t="t" r="r" b="b"/>
              <a:pathLst>
                <a:path w="621" h="994" extrusionOk="0">
                  <a:moveTo>
                    <a:pt x="289" y="0"/>
                  </a:moveTo>
                  <a:cubicBezTo>
                    <a:pt x="246" y="0"/>
                    <a:pt x="202" y="0"/>
                    <a:pt x="145" y="15"/>
                  </a:cubicBezTo>
                  <a:cubicBezTo>
                    <a:pt x="116" y="29"/>
                    <a:pt x="73" y="43"/>
                    <a:pt x="30" y="58"/>
                  </a:cubicBezTo>
                  <a:lnTo>
                    <a:pt x="58" y="216"/>
                  </a:lnTo>
                  <a:cubicBezTo>
                    <a:pt x="87" y="202"/>
                    <a:pt x="130" y="187"/>
                    <a:pt x="159" y="173"/>
                  </a:cubicBezTo>
                  <a:cubicBezTo>
                    <a:pt x="190" y="163"/>
                    <a:pt x="213" y="153"/>
                    <a:pt x="239" y="153"/>
                  </a:cubicBezTo>
                  <a:cubicBezTo>
                    <a:pt x="250" y="153"/>
                    <a:pt x="262" y="154"/>
                    <a:pt x="274" y="159"/>
                  </a:cubicBezTo>
                  <a:cubicBezTo>
                    <a:pt x="286" y="155"/>
                    <a:pt x="297" y="153"/>
                    <a:pt x="306" y="153"/>
                  </a:cubicBezTo>
                  <a:cubicBezTo>
                    <a:pt x="333" y="153"/>
                    <a:pt x="354" y="166"/>
                    <a:pt x="375" y="187"/>
                  </a:cubicBezTo>
                  <a:cubicBezTo>
                    <a:pt x="404" y="202"/>
                    <a:pt x="418" y="231"/>
                    <a:pt x="418" y="274"/>
                  </a:cubicBezTo>
                  <a:cubicBezTo>
                    <a:pt x="418" y="303"/>
                    <a:pt x="404" y="346"/>
                    <a:pt x="375" y="360"/>
                  </a:cubicBezTo>
                  <a:cubicBezTo>
                    <a:pt x="346" y="389"/>
                    <a:pt x="303" y="403"/>
                    <a:pt x="260" y="403"/>
                  </a:cubicBezTo>
                  <a:lnTo>
                    <a:pt x="174" y="403"/>
                  </a:lnTo>
                  <a:lnTo>
                    <a:pt x="174" y="562"/>
                  </a:lnTo>
                  <a:lnTo>
                    <a:pt x="260" y="562"/>
                  </a:lnTo>
                  <a:cubicBezTo>
                    <a:pt x="318" y="562"/>
                    <a:pt x="361" y="562"/>
                    <a:pt x="404" y="591"/>
                  </a:cubicBezTo>
                  <a:cubicBezTo>
                    <a:pt x="433" y="619"/>
                    <a:pt x="447" y="663"/>
                    <a:pt x="447" y="706"/>
                  </a:cubicBezTo>
                  <a:cubicBezTo>
                    <a:pt x="447" y="749"/>
                    <a:pt x="433" y="792"/>
                    <a:pt x="404" y="807"/>
                  </a:cubicBezTo>
                  <a:cubicBezTo>
                    <a:pt x="361" y="835"/>
                    <a:pt x="318" y="850"/>
                    <a:pt x="274" y="850"/>
                  </a:cubicBezTo>
                  <a:cubicBezTo>
                    <a:pt x="231" y="850"/>
                    <a:pt x="188" y="835"/>
                    <a:pt x="159" y="835"/>
                  </a:cubicBezTo>
                  <a:cubicBezTo>
                    <a:pt x="116" y="821"/>
                    <a:pt x="87" y="807"/>
                    <a:pt x="44" y="792"/>
                  </a:cubicBezTo>
                  <a:lnTo>
                    <a:pt x="1" y="936"/>
                  </a:lnTo>
                  <a:cubicBezTo>
                    <a:pt x="44" y="951"/>
                    <a:pt x="73" y="965"/>
                    <a:pt x="116" y="979"/>
                  </a:cubicBezTo>
                  <a:cubicBezTo>
                    <a:pt x="174" y="994"/>
                    <a:pt x="217" y="994"/>
                    <a:pt x="274" y="994"/>
                  </a:cubicBezTo>
                  <a:cubicBezTo>
                    <a:pt x="332" y="994"/>
                    <a:pt x="404" y="994"/>
                    <a:pt x="462" y="965"/>
                  </a:cubicBezTo>
                  <a:cubicBezTo>
                    <a:pt x="505" y="951"/>
                    <a:pt x="548" y="907"/>
                    <a:pt x="577" y="864"/>
                  </a:cubicBezTo>
                  <a:cubicBezTo>
                    <a:pt x="606" y="821"/>
                    <a:pt x="620" y="763"/>
                    <a:pt x="620" y="706"/>
                  </a:cubicBezTo>
                  <a:cubicBezTo>
                    <a:pt x="620" y="648"/>
                    <a:pt x="606" y="591"/>
                    <a:pt x="562" y="547"/>
                  </a:cubicBezTo>
                  <a:cubicBezTo>
                    <a:pt x="530" y="504"/>
                    <a:pt x="490" y="485"/>
                    <a:pt x="441" y="473"/>
                  </a:cubicBezTo>
                  <a:lnTo>
                    <a:pt x="441" y="473"/>
                  </a:lnTo>
                  <a:cubicBezTo>
                    <a:pt x="480" y="457"/>
                    <a:pt x="514" y="433"/>
                    <a:pt x="534" y="403"/>
                  </a:cubicBezTo>
                  <a:cubicBezTo>
                    <a:pt x="562" y="360"/>
                    <a:pt x="591" y="303"/>
                    <a:pt x="591" y="245"/>
                  </a:cubicBezTo>
                  <a:cubicBezTo>
                    <a:pt x="591" y="159"/>
                    <a:pt x="534" y="72"/>
                    <a:pt x="447" y="29"/>
                  </a:cubicBezTo>
                  <a:cubicBezTo>
                    <a:pt x="404" y="15"/>
                    <a:pt x="346" y="0"/>
                    <a:pt x="2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2179050" y="2434450"/>
              <a:ext cx="19450" cy="24150"/>
            </a:xfrm>
            <a:custGeom>
              <a:avLst/>
              <a:gdLst/>
              <a:ahLst/>
              <a:cxnLst/>
              <a:rect l="l" t="t" r="r" b="b"/>
              <a:pathLst>
                <a:path w="778" h="966" extrusionOk="0">
                  <a:moveTo>
                    <a:pt x="490" y="308"/>
                  </a:moveTo>
                  <a:lnTo>
                    <a:pt x="490" y="605"/>
                  </a:lnTo>
                  <a:lnTo>
                    <a:pt x="285" y="605"/>
                  </a:lnTo>
                  <a:lnTo>
                    <a:pt x="490" y="308"/>
                  </a:lnTo>
                  <a:close/>
                  <a:moveTo>
                    <a:pt x="533" y="1"/>
                  </a:moveTo>
                  <a:lnTo>
                    <a:pt x="0" y="749"/>
                  </a:lnTo>
                  <a:lnTo>
                    <a:pt x="490" y="749"/>
                  </a:lnTo>
                  <a:lnTo>
                    <a:pt x="490" y="965"/>
                  </a:lnTo>
                  <a:lnTo>
                    <a:pt x="663" y="965"/>
                  </a:lnTo>
                  <a:lnTo>
                    <a:pt x="663" y="749"/>
                  </a:lnTo>
                  <a:lnTo>
                    <a:pt x="778" y="749"/>
                  </a:lnTo>
                  <a:lnTo>
                    <a:pt x="778" y="605"/>
                  </a:lnTo>
                  <a:lnTo>
                    <a:pt x="663" y="605"/>
                  </a:lnTo>
                  <a:lnTo>
                    <a:pt x="6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1553675" y="2553625"/>
              <a:ext cx="670400" cy="25"/>
            </a:xfrm>
            <a:custGeom>
              <a:avLst/>
              <a:gdLst/>
              <a:ahLst/>
              <a:cxnLst/>
              <a:rect l="l" t="t" r="r" b="b"/>
              <a:pathLst>
                <a:path w="26816" h="1" fill="none" extrusionOk="0">
                  <a:moveTo>
                    <a:pt x="0" y="0"/>
                  </a:moveTo>
                  <a:lnTo>
                    <a:pt x="26815" y="0"/>
                  </a:lnTo>
                </a:path>
              </a:pathLst>
            </a:custGeom>
            <a:noFill/>
            <a:ln w="1800" cap="flat" cmpd="sng">
              <a:solidFill>
                <a:schemeClr val="lt1"/>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1890650" y="2512575"/>
              <a:ext cx="7950" cy="24150"/>
            </a:xfrm>
            <a:custGeom>
              <a:avLst/>
              <a:gdLst/>
              <a:ahLst/>
              <a:cxnLst/>
              <a:rect l="l" t="t" r="r" b="b"/>
              <a:pathLst>
                <a:path w="318" h="966" extrusionOk="0">
                  <a:moveTo>
                    <a:pt x="188" y="1"/>
                  </a:moveTo>
                  <a:cubicBezTo>
                    <a:pt x="174" y="15"/>
                    <a:pt x="159" y="44"/>
                    <a:pt x="130" y="58"/>
                  </a:cubicBezTo>
                  <a:cubicBezTo>
                    <a:pt x="116" y="87"/>
                    <a:pt x="87" y="101"/>
                    <a:pt x="73" y="116"/>
                  </a:cubicBezTo>
                  <a:cubicBezTo>
                    <a:pt x="44" y="130"/>
                    <a:pt x="30" y="145"/>
                    <a:pt x="1" y="145"/>
                  </a:cubicBezTo>
                  <a:lnTo>
                    <a:pt x="15" y="303"/>
                  </a:lnTo>
                  <a:cubicBezTo>
                    <a:pt x="44" y="289"/>
                    <a:pt x="58" y="289"/>
                    <a:pt x="87" y="274"/>
                  </a:cubicBezTo>
                  <a:lnTo>
                    <a:pt x="145" y="245"/>
                  </a:lnTo>
                  <a:lnTo>
                    <a:pt x="145" y="966"/>
                  </a:lnTo>
                  <a:lnTo>
                    <a:pt x="318" y="966"/>
                  </a:lnTo>
                  <a:lnTo>
                    <a:pt x="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1905775" y="2512225"/>
              <a:ext cx="15150" cy="25225"/>
            </a:xfrm>
            <a:custGeom>
              <a:avLst/>
              <a:gdLst/>
              <a:ahLst/>
              <a:cxnLst/>
              <a:rect l="l" t="t" r="r" b="b"/>
              <a:pathLst>
                <a:path w="606" h="1009" extrusionOk="0">
                  <a:moveTo>
                    <a:pt x="289" y="0"/>
                  </a:moveTo>
                  <a:cubicBezTo>
                    <a:pt x="231" y="0"/>
                    <a:pt x="188" y="0"/>
                    <a:pt x="145" y="15"/>
                  </a:cubicBezTo>
                  <a:cubicBezTo>
                    <a:pt x="101" y="29"/>
                    <a:pt x="58" y="43"/>
                    <a:pt x="29" y="58"/>
                  </a:cubicBezTo>
                  <a:lnTo>
                    <a:pt x="58" y="216"/>
                  </a:lnTo>
                  <a:cubicBezTo>
                    <a:pt x="87" y="202"/>
                    <a:pt x="116" y="173"/>
                    <a:pt x="159" y="173"/>
                  </a:cubicBezTo>
                  <a:cubicBezTo>
                    <a:pt x="188" y="159"/>
                    <a:pt x="231" y="144"/>
                    <a:pt x="274" y="144"/>
                  </a:cubicBezTo>
                  <a:cubicBezTo>
                    <a:pt x="303" y="144"/>
                    <a:pt x="346" y="159"/>
                    <a:pt x="375" y="187"/>
                  </a:cubicBezTo>
                  <a:cubicBezTo>
                    <a:pt x="390" y="202"/>
                    <a:pt x="404" y="231"/>
                    <a:pt x="404" y="274"/>
                  </a:cubicBezTo>
                  <a:cubicBezTo>
                    <a:pt x="404" y="303"/>
                    <a:pt x="390" y="331"/>
                    <a:pt x="375" y="360"/>
                  </a:cubicBezTo>
                  <a:cubicBezTo>
                    <a:pt x="343" y="381"/>
                    <a:pt x="312" y="395"/>
                    <a:pt x="286" y="395"/>
                  </a:cubicBezTo>
                  <a:cubicBezTo>
                    <a:pt x="276" y="395"/>
                    <a:pt x="268" y="393"/>
                    <a:pt x="260" y="389"/>
                  </a:cubicBezTo>
                  <a:lnTo>
                    <a:pt x="159" y="389"/>
                  </a:lnTo>
                  <a:lnTo>
                    <a:pt x="159" y="562"/>
                  </a:lnTo>
                  <a:lnTo>
                    <a:pt x="260" y="562"/>
                  </a:lnTo>
                  <a:cubicBezTo>
                    <a:pt x="303" y="562"/>
                    <a:pt x="346" y="576"/>
                    <a:pt x="390" y="591"/>
                  </a:cubicBezTo>
                  <a:cubicBezTo>
                    <a:pt x="418" y="619"/>
                    <a:pt x="433" y="663"/>
                    <a:pt x="433" y="706"/>
                  </a:cubicBezTo>
                  <a:cubicBezTo>
                    <a:pt x="433" y="749"/>
                    <a:pt x="418" y="792"/>
                    <a:pt x="390" y="821"/>
                  </a:cubicBezTo>
                  <a:cubicBezTo>
                    <a:pt x="346" y="836"/>
                    <a:pt x="303" y="850"/>
                    <a:pt x="274" y="850"/>
                  </a:cubicBezTo>
                  <a:cubicBezTo>
                    <a:pt x="231" y="850"/>
                    <a:pt x="188" y="850"/>
                    <a:pt x="145" y="836"/>
                  </a:cubicBezTo>
                  <a:cubicBezTo>
                    <a:pt x="101" y="821"/>
                    <a:pt x="73" y="807"/>
                    <a:pt x="44" y="792"/>
                  </a:cubicBezTo>
                  <a:lnTo>
                    <a:pt x="1" y="936"/>
                  </a:lnTo>
                  <a:cubicBezTo>
                    <a:pt x="29" y="951"/>
                    <a:pt x="73" y="965"/>
                    <a:pt x="116" y="980"/>
                  </a:cubicBezTo>
                  <a:cubicBezTo>
                    <a:pt x="159" y="994"/>
                    <a:pt x="217" y="1008"/>
                    <a:pt x="274" y="1008"/>
                  </a:cubicBezTo>
                  <a:cubicBezTo>
                    <a:pt x="332" y="1008"/>
                    <a:pt x="390" y="994"/>
                    <a:pt x="447" y="965"/>
                  </a:cubicBezTo>
                  <a:cubicBezTo>
                    <a:pt x="490" y="951"/>
                    <a:pt x="534" y="908"/>
                    <a:pt x="562" y="864"/>
                  </a:cubicBezTo>
                  <a:cubicBezTo>
                    <a:pt x="591" y="821"/>
                    <a:pt x="606" y="764"/>
                    <a:pt x="606" y="706"/>
                  </a:cubicBezTo>
                  <a:cubicBezTo>
                    <a:pt x="606" y="648"/>
                    <a:pt x="591" y="591"/>
                    <a:pt x="548" y="533"/>
                  </a:cubicBezTo>
                  <a:cubicBezTo>
                    <a:pt x="519" y="504"/>
                    <a:pt x="483" y="481"/>
                    <a:pt x="445" y="470"/>
                  </a:cubicBezTo>
                  <a:lnTo>
                    <a:pt x="445" y="470"/>
                  </a:lnTo>
                  <a:cubicBezTo>
                    <a:pt x="477" y="454"/>
                    <a:pt x="505" y="432"/>
                    <a:pt x="534" y="403"/>
                  </a:cubicBezTo>
                  <a:cubicBezTo>
                    <a:pt x="562" y="360"/>
                    <a:pt x="577" y="303"/>
                    <a:pt x="577" y="245"/>
                  </a:cubicBezTo>
                  <a:cubicBezTo>
                    <a:pt x="577" y="159"/>
                    <a:pt x="534" y="72"/>
                    <a:pt x="447" y="29"/>
                  </a:cubicBezTo>
                  <a:cubicBezTo>
                    <a:pt x="390" y="0"/>
                    <a:pt x="346"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1927025" y="2512575"/>
              <a:ext cx="7950" cy="24150"/>
            </a:xfrm>
            <a:custGeom>
              <a:avLst/>
              <a:gdLst/>
              <a:ahLst/>
              <a:cxnLst/>
              <a:rect l="l" t="t" r="r" b="b"/>
              <a:pathLst>
                <a:path w="318" h="966" extrusionOk="0">
                  <a:moveTo>
                    <a:pt x="188" y="1"/>
                  </a:moveTo>
                  <a:cubicBezTo>
                    <a:pt x="173" y="15"/>
                    <a:pt x="159" y="44"/>
                    <a:pt x="144" y="58"/>
                  </a:cubicBezTo>
                  <a:cubicBezTo>
                    <a:pt x="116" y="87"/>
                    <a:pt x="101" y="101"/>
                    <a:pt x="72" y="116"/>
                  </a:cubicBezTo>
                  <a:cubicBezTo>
                    <a:pt x="58" y="130"/>
                    <a:pt x="29" y="145"/>
                    <a:pt x="0" y="145"/>
                  </a:cubicBezTo>
                  <a:lnTo>
                    <a:pt x="29" y="303"/>
                  </a:lnTo>
                  <a:cubicBezTo>
                    <a:pt x="44" y="289"/>
                    <a:pt x="72" y="289"/>
                    <a:pt x="87" y="274"/>
                  </a:cubicBezTo>
                  <a:cubicBezTo>
                    <a:pt x="101" y="274"/>
                    <a:pt x="130" y="260"/>
                    <a:pt x="144" y="245"/>
                  </a:cubicBezTo>
                  <a:lnTo>
                    <a:pt x="144" y="966"/>
                  </a:lnTo>
                  <a:lnTo>
                    <a:pt x="317" y="966"/>
                  </a:lnTo>
                  <a:lnTo>
                    <a:pt x="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1942500" y="2532375"/>
              <a:ext cx="4700" cy="4350"/>
            </a:xfrm>
            <a:custGeom>
              <a:avLst/>
              <a:gdLst/>
              <a:ahLst/>
              <a:cxnLst/>
              <a:rect l="l" t="t" r="r" b="b"/>
              <a:pathLst>
                <a:path w="188" h="174" extrusionOk="0">
                  <a:moveTo>
                    <a:pt x="1" y="1"/>
                  </a:moveTo>
                  <a:lnTo>
                    <a:pt x="1" y="174"/>
                  </a:lnTo>
                  <a:lnTo>
                    <a:pt x="188" y="174"/>
                  </a:lnTo>
                  <a:lnTo>
                    <a:pt x="1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1952575" y="2512575"/>
              <a:ext cx="15875" cy="24150"/>
            </a:xfrm>
            <a:custGeom>
              <a:avLst/>
              <a:gdLst/>
              <a:ahLst/>
              <a:cxnLst/>
              <a:rect l="l" t="t" r="r" b="b"/>
              <a:pathLst>
                <a:path w="635" h="966" extrusionOk="0">
                  <a:moveTo>
                    <a:pt x="1" y="1"/>
                  </a:moveTo>
                  <a:lnTo>
                    <a:pt x="1" y="173"/>
                  </a:lnTo>
                  <a:lnTo>
                    <a:pt x="388" y="173"/>
                  </a:lnTo>
                  <a:lnTo>
                    <a:pt x="58" y="966"/>
                  </a:lnTo>
                  <a:lnTo>
                    <a:pt x="231" y="966"/>
                  </a:lnTo>
                  <a:lnTo>
                    <a:pt x="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1972750" y="2512575"/>
              <a:ext cx="15850" cy="24150"/>
            </a:xfrm>
            <a:custGeom>
              <a:avLst/>
              <a:gdLst/>
              <a:ahLst/>
              <a:cxnLst/>
              <a:rect l="l" t="t" r="r" b="b"/>
              <a:pathLst>
                <a:path w="634" h="966" extrusionOk="0">
                  <a:moveTo>
                    <a:pt x="0" y="1"/>
                  </a:moveTo>
                  <a:lnTo>
                    <a:pt x="0" y="173"/>
                  </a:lnTo>
                  <a:lnTo>
                    <a:pt x="388" y="173"/>
                  </a:lnTo>
                  <a:lnTo>
                    <a:pt x="58" y="966"/>
                  </a:lnTo>
                  <a:lnTo>
                    <a:pt x="231" y="966"/>
                  </a:lnTo>
                  <a:lnTo>
                    <a:pt x="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2101275" y="2512575"/>
              <a:ext cx="7575" cy="24150"/>
            </a:xfrm>
            <a:custGeom>
              <a:avLst/>
              <a:gdLst/>
              <a:ahLst/>
              <a:cxnLst/>
              <a:rect l="l" t="t" r="r" b="b"/>
              <a:pathLst>
                <a:path w="303" h="966" extrusionOk="0">
                  <a:moveTo>
                    <a:pt x="173" y="1"/>
                  </a:moveTo>
                  <a:cubicBezTo>
                    <a:pt x="159" y="15"/>
                    <a:pt x="145" y="44"/>
                    <a:pt x="130" y="58"/>
                  </a:cubicBezTo>
                  <a:cubicBezTo>
                    <a:pt x="101" y="87"/>
                    <a:pt x="87" y="101"/>
                    <a:pt x="58" y="116"/>
                  </a:cubicBezTo>
                  <a:cubicBezTo>
                    <a:pt x="44" y="130"/>
                    <a:pt x="15" y="145"/>
                    <a:pt x="1" y="145"/>
                  </a:cubicBezTo>
                  <a:lnTo>
                    <a:pt x="15" y="303"/>
                  </a:lnTo>
                  <a:cubicBezTo>
                    <a:pt x="29" y="289"/>
                    <a:pt x="58" y="289"/>
                    <a:pt x="73" y="274"/>
                  </a:cubicBezTo>
                  <a:cubicBezTo>
                    <a:pt x="87" y="274"/>
                    <a:pt x="116" y="260"/>
                    <a:pt x="130" y="245"/>
                  </a:cubicBezTo>
                  <a:lnTo>
                    <a:pt x="130" y="966"/>
                  </a:lnTo>
                  <a:lnTo>
                    <a:pt x="303" y="966"/>
                  </a:lnTo>
                  <a:lnTo>
                    <a:pt x="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2116400" y="2532375"/>
              <a:ext cx="4700" cy="4350"/>
            </a:xfrm>
            <a:custGeom>
              <a:avLst/>
              <a:gdLst/>
              <a:ahLst/>
              <a:cxnLst/>
              <a:rect l="l" t="t" r="r" b="b"/>
              <a:pathLst>
                <a:path w="188" h="174" extrusionOk="0">
                  <a:moveTo>
                    <a:pt x="0" y="1"/>
                  </a:moveTo>
                  <a:lnTo>
                    <a:pt x="0" y="174"/>
                  </a:lnTo>
                  <a:lnTo>
                    <a:pt x="188" y="174"/>
                  </a:lnTo>
                  <a:lnTo>
                    <a:pt x="1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2126850" y="2512575"/>
              <a:ext cx="15500" cy="24650"/>
            </a:xfrm>
            <a:custGeom>
              <a:avLst/>
              <a:gdLst/>
              <a:ahLst/>
              <a:cxnLst/>
              <a:rect l="l" t="t" r="r" b="b"/>
              <a:pathLst>
                <a:path w="620" h="986" extrusionOk="0">
                  <a:moveTo>
                    <a:pt x="101" y="1"/>
                  </a:moveTo>
                  <a:lnTo>
                    <a:pt x="43" y="519"/>
                  </a:lnTo>
                  <a:lnTo>
                    <a:pt x="130" y="505"/>
                  </a:lnTo>
                  <a:lnTo>
                    <a:pt x="230" y="505"/>
                  </a:lnTo>
                  <a:cubicBezTo>
                    <a:pt x="274" y="505"/>
                    <a:pt x="331" y="519"/>
                    <a:pt x="374" y="548"/>
                  </a:cubicBezTo>
                  <a:cubicBezTo>
                    <a:pt x="418" y="577"/>
                    <a:pt x="432" y="620"/>
                    <a:pt x="432" y="663"/>
                  </a:cubicBezTo>
                  <a:cubicBezTo>
                    <a:pt x="432" y="706"/>
                    <a:pt x="418" y="750"/>
                    <a:pt x="389" y="778"/>
                  </a:cubicBezTo>
                  <a:cubicBezTo>
                    <a:pt x="346" y="807"/>
                    <a:pt x="302" y="822"/>
                    <a:pt x="259" y="822"/>
                  </a:cubicBezTo>
                  <a:cubicBezTo>
                    <a:pt x="216" y="822"/>
                    <a:pt x="187" y="822"/>
                    <a:pt x="144" y="793"/>
                  </a:cubicBezTo>
                  <a:cubicBezTo>
                    <a:pt x="101" y="793"/>
                    <a:pt x="72" y="764"/>
                    <a:pt x="43" y="750"/>
                  </a:cubicBezTo>
                  <a:lnTo>
                    <a:pt x="0" y="908"/>
                  </a:lnTo>
                  <a:cubicBezTo>
                    <a:pt x="29" y="937"/>
                    <a:pt x="72" y="951"/>
                    <a:pt x="115" y="966"/>
                  </a:cubicBezTo>
                  <a:cubicBezTo>
                    <a:pt x="158" y="980"/>
                    <a:pt x="216" y="980"/>
                    <a:pt x="259" y="980"/>
                  </a:cubicBezTo>
                  <a:cubicBezTo>
                    <a:pt x="279" y="984"/>
                    <a:pt x="297" y="986"/>
                    <a:pt x="314" y="986"/>
                  </a:cubicBezTo>
                  <a:cubicBezTo>
                    <a:pt x="362" y="986"/>
                    <a:pt x="404" y="972"/>
                    <a:pt x="447" y="951"/>
                  </a:cubicBezTo>
                  <a:cubicBezTo>
                    <a:pt x="490" y="922"/>
                    <a:pt x="533" y="879"/>
                    <a:pt x="562" y="836"/>
                  </a:cubicBezTo>
                  <a:cubicBezTo>
                    <a:pt x="619" y="735"/>
                    <a:pt x="619" y="605"/>
                    <a:pt x="562" y="505"/>
                  </a:cubicBezTo>
                  <a:cubicBezTo>
                    <a:pt x="533" y="461"/>
                    <a:pt x="504" y="418"/>
                    <a:pt x="447" y="404"/>
                  </a:cubicBezTo>
                  <a:cubicBezTo>
                    <a:pt x="403" y="375"/>
                    <a:pt x="346" y="361"/>
                    <a:pt x="288" y="361"/>
                  </a:cubicBezTo>
                  <a:lnTo>
                    <a:pt x="216" y="361"/>
                  </a:lnTo>
                  <a:lnTo>
                    <a:pt x="214" y="361"/>
                  </a:lnTo>
                  <a:lnTo>
                    <a:pt x="214" y="361"/>
                  </a:lnTo>
                  <a:lnTo>
                    <a:pt x="245" y="173"/>
                  </a:lnTo>
                  <a:lnTo>
                    <a:pt x="547" y="173"/>
                  </a:lnTo>
                  <a:lnTo>
                    <a:pt x="5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2147725" y="2512225"/>
              <a:ext cx="16225" cy="25225"/>
            </a:xfrm>
            <a:custGeom>
              <a:avLst/>
              <a:gdLst/>
              <a:ahLst/>
              <a:cxnLst/>
              <a:rect l="l" t="t" r="r" b="b"/>
              <a:pathLst>
                <a:path w="649" h="1009" extrusionOk="0">
                  <a:moveTo>
                    <a:pt x="346" y="547"/>
                  </a:moveTo>
                  <a:cubicBezTo>
                    <a:pt x="375" y="547"/>
                    <a:pt x="418" y="562"/>
                    <a:pt x="447" y="591"/>
                  </a:cubicBezTo>
                  <a:cubicBezTo>
                    <a:pt x="476" y="619"/>
                    <a:pt x="490" y="663"/>
                    <a:pt x="490" y="692"/>
                  </a:cubicBezTo>
                  <a:cubicBezTo>
                    <a:pt x="490" y="735"/>
                    <a:pt x="476" y="778"/>
                    <a:pt x="447" y="807"/>
                  </a:cubicBezTo>
                  <a:cubicBezTo>
                    <a:pt x="418" y="836"/>
                    <a:pt x="375" y="850"/>
                    <a:pt x="346" y="850"/>
                  </a:cubicBezTo>
                  <a:cubicBezTo>
                    <a:pt x="338" y="853"/>
                    <a:pt x="330" y="854"/>
                    <a:pt x="322" y="854"/>
                  </a:cubicBezTo>
                  <a:cubicBezTo>
                    <a:pt x="287" y="854"/>
                    <a:pt x="254" y="830"/>
                    <a:pt x="231" y="807"/>
                  </a:cubicBezTo>
                  <a:cubicBezTo>
                    <a:pt x="202" y="778"/>
                    <a:pt x="188" y="735"/>
                    <a:pt x="188" y="692"/>
                  </a:cubicBezTo>
                  <a:cubicBezTo>
                    <a:pt x="188" y="663"/>
                    <a:pt x="202" y="619"/>
                    <a:pt x="231" y="591"/>
                  </a:cubicBezTo>
                  <a:cubicBezTo>
                    <a:pt x="260" y="562"/>
                    <a:pt x="303" y="547"/>
                    <a:pt x="346" y="547"/>
                  </a:cubicBezTo>
                  <a:close/>
                  <a:moveTo>
                    <a:pt x="447" y="0"/>
                  </a:moveTo>
                  <a:cubicBezTo>
                    <a:pt x="389" y="29"/>
                    <a:pt x="332" y="58"/>
                    <a:pt x="288" y="101"/>
                  </a:cubicBezTo>
                  <a:cubicBezTo>
                    <a:pt x="245" y="144"/>
                    <a:pt x="188" y="187"/>
                    <a:pt x="144" y="245"/>
                  </a:cubicBezTo>
                  <a:cubicBezTo>
                    <a:pt x="101" y="303"/>
                    <a:pt x="72" y="360"/>
                    <a:pt x="44" y="418"/>
                  </a:cubicBezTo>
                  <a:cubicBezTo>
                    <a:pt x="15" y="490"/>
                    <a:pt x="0" y="562"/>
                    <a:pt x="0" y="648"/>
                  </a:cubicBezTo>
                  <a:cubicBezTo>
                    <a:pt x="0" y="706"/>
                    <a:pt x="15" y="778"/>
                    <a:pt x="44" y="836"/>
                  </a:cubicBezTo>
                  <a:cubicBezTo>
                    <a:pt x="72" y="879"/>
                    <a:pt x="101" y="922"/>
                    <a:pt x="159" y="951"/>
                  </a:cubicBezTo>
                  <a:cubicBezTo>
                    <a:pt x="216" y="994"/>
                    <a:pt x="274" y="1008"/>
                    <a:pt x="346" y="1008"/>
                  </a:cubicBezTo>
                  <a:cubicBezTo>
                    <a:pt x="389" y="1008"/>
                    <a:pt x="447" y="994"/>
                    <a:pt x="504" y="965"/>
                  </a:cubicBezTo>
                  <a:cubicBezTo>
                    <a:pt x="548" y="936"/>
                    <a:pt x="591" y="908"/>
                    <a:pt x="620" y="850"/>
                  </a:cubicBezTo>
                  <a:cubicBezTo>
                    <a:pt x="634" y="807"/>
                    <a:pt x="648" y="749"/>
                    <a:pt x="648" y="692"/>
                  </a:cubicBezTo>
                  <a:cubicBezTo>
                    <a:pt x="648" y="648"/>
                    <a:pt x="634" y="591"/>
                    <a:pt x="620" y="547"/>
                  </a:cubicBezTo>
                  <a:cubicBezTo>
                    <a:pt x="591" y="504"/>
                    <a:pt x="562" y="461"/>
                    <a:pt x="519" y="447"/>
                  </a:cubicBezTo>
                  <a:cubicBezTo>
                    <a:pt x="476" y="418"/>
                    <a:pt x="418" y="403"/>
                    <a:pt x="375" y="403"/>
                  </a:cubicBezTo>
                  <a:cubicBezTo>
                    <a:pt x="317" y="403"/>
                    <a:pt x="260" y="418"/>
                    <a:pt x="216" y="447"/>
                  </a:cubicBezTo>
                  <a:cubicBezTo>
                    <a:pt x="206" y="450"/>
                    <a:pt x="196" y="455"/>
                    <a:pt x="187" y="462"/>
                  </a:cubicBezTo>
                  <a:lnTo>
                    <a:pt x="187" y="462"/>
                  </a:lnTo>
                  <a:cubicBezTo>
                    <a:pt x="187" y="461"/>
                    <a:pt x="188" y="461"/>
                    <a:pt x="188" y="461"/>
                  </a:cubicBezTo>
                  <a:cubicBezTo>
                    <a:pt x="216" y="418"/>
                    <a:pt x="231" y="375"/>
                    <a:pt x="274" y="331"/>
                  </a:cubicBezTo>
                  <a:cubicBezTo>
                    <a:pt x="303" y="288"/>
                    <a:pt x="332" y="259"/>
                    <a:pt x="375" y="231"/>
                  </a:cubicBezTo>
                  <a:cubicBezTo>
                    <a:pt x="432" y="173"/>
                    <a:pt x="490" y="130"/>
                    <a:pt x="562" y="101"/>
                  </a:cubicBezTo>
                  <a:lnTo>
                    <a:pt x="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2169675" y="2512225"/>
              <a:ext cx="16225" cy="25225"/>
            </a:xfrm>
            <a:custGeom>
              <a:avLst/>
              <a:gdLst/>
              <a:ahLst/>
              <a:cxnLst/>
              <a:rect l="l" t="t" r="r" b="b"/>
              <a:pathLst>
                <a:path w="649" h="1009" extrusionOk="0">
                  <a:moveTo>
                    <a:pt x="346" y="547"/>
                  </a:moveTo>
                  <a:cubicBezTo>
                    <a:pt x="375" y="547"/>
                    <a:pt x="418" y="562"/>
                    <a:pt x="447" y="591"/>
                  </a:cubicBezTo>
                  <a:cubicBezTo>
                    <a:pt x="476" y="619"/>
                    <a:pt x="490" y="663"/>
                    <a:pt x="490" y="692"/>
                  </a:cubicBezTo>
                  <a:cubicBezTo>
                    <a:pt x="490" y="735"/>
                    <a:pt x="476" y="778"/>
                    <a:pt x="447" y="807"/>
                  </a:cubicBezTo>
                  <a:cubicBezTo>
                    <a:pt x="418" y="836"/>
                    <a:pt x="375" y="850"/>
                    <a:pt x="346" y="850"/>
                  </a:cubicBezTo>
                  <a:cubicBezTo>
                    <a:pt x="339" y="853"/>
                    <a:pt x="331" y="854"/>
                    <a:pt x="323" y="854"/>
                  </a:cubicBezTo>
                  <a:cubicBezTo>
                    <a:pt x="288" y="854"/>
                    <a:pt x="255" y="830"/>
                    <a:pt x="231" y="807"/>
                  </a:cubicBezTo>
                  <a:cubicBezTo>
                    <a:pt x="202" y="778"/>
                    <a:pt x="188" y="735"/>
                    <a:pt x="188" y="692"/>
                  </a:cubicBezTo>
                  <a:cubicBezTo>
                    <a:pt x="188" y="663"/>
                    <a:pt x="202" y="619"/>
                    <a:pt x="231" y="591"/>
                  </a:cubicBezTo>
                  <a:cubicBezTo>
                    <a:pt x="260" y="562"/>
                    <a:pt x="303" y="547"/>
                    <a:pt x="346" y="547"/>
                  </a:cubicBezTo>
                  <a:close/>
                  <a:moveTo>
                    <a:pt x="447" y="0"/>
                  </a:moveTo>
                  <a:cubicBezTo>
                    <a:pt x="390" y="29"/>
                    <a:pt x="332" y="58"/>
                    <a:pt x="289" y="101"/>
                  </a:cubicBezTo>
                  <a:cubicBezTo>
                    <a:pt x="246" y="144"/>
                    <a:pt x="188" y="187"/>
                    <a:pt x="145" y="245"/>
                  </a:cubicBezTo>
                  <a:cubicBezTo>
                    <a:pt x="102" y="303"/>
                    <a:pt x="73" y="360"/>
                    <a:pt x="44" y="418"/>
                  </a:cubicBezTo>
                  <a:cubicBezTo>
                    <a:pt x="15" y="490"/>
                    <a:pt x="1" y="562"/>
                    <a:pt x="1" y="648"/>
                  </a:cubicBezTo>
                  <a:cubicBezTo>
                    <a:pt x="1" y="706"/>
                    <a:pt x="15" y="778"/>
                    <a:pt x="44" y="836"/>
                  </a:cubicBezTo>
                  <a:cubicBezTo>
                    <a:pt x="73" y="879"/>
                    <a:pt x="102" y="922"/>
                    <a:pt x="159" y="951"/>
                  </a:cubicBezTo>
                  <a:cubicBezTo>
                    <a:pt x="217" y="994"/>
                    <a:pt x="274" y="1008"/>
                    <a:pt x="346" y="1008"/>
                  </a:cubicBezTo>
                  <a:cubicBezTo>
                    <a:pt x="390" y="1008"/>
                    <a:pt x="447" y="994"/>
                    <a:pt x="505" y="965"/>
                  </a:cubicBezTo>
                  <a:cubicBezTo>
                    <a:pt x="548" y="936"/>
                    <a:pt x="591" y="908"/>
                    <a:pt x="620" y="850"/>
                  </a:cubicBezTo>
                  <a:cubicBezTo>
                    <a:pt x="634" y="807"/>
                    <a:pt x="649" y="749"/>
                    <a:pt x="649" y="692"/>
                  </a:cubicBezTo>
                  <a:cubicBezTo>
                    <a:pt x="649" y="648"/>
                    <a:pt x="634" y="591"/>
                    <a:pt x="620" y="547"/>
                  </a:cubicBezTo>
                  <a:cubicBezTo>
                    <a:pt x="591" y="504"/>
                    <a:pt x="562" y="461"/>
                    <a:pt x="519" y="447"/>
                  </a:cubicBezTo>
                  <a:cubicBezTo>
                    <a:pt x="476" y="418"/>
                    <a:pt x="418" y="403"/>
                    <a:pt x="375" y="403"/>
                  </a:cubicBezTo>
                  <a:cubicBezTo>
                    <a:pt x="318" y="403"/>
                    <a:pt x="260" y="418"/>
                    <a:pt x="217" y="447"/>
                  </a:cubicBezTo>
                  <a:cubicBezTo>
                    <a:pt x="206" y="450"/>
                    <a:pt x="197" y="455"/>
                    <a:pt x="188" y="462"/>
                  </a:cubicBezTo>
                  <a:lnTo>
                    <a:pt x="188" y="462"/>
                  </a:lnTo>
                  <a:cubicBezTo>
                    <a:pt x="188" y="461"/>
                    <a:pt x="188" y="461"/>
                    <a:pt x="188" y="461"/>
                  </a:cubicBezTo>
                  <a:cubicBezTo>
                    <a:pt x="217" y="418"/>
                    <a:pt x="231" y="375"/>
                    <a:pt x="274" y="331"/>
                  </a:cubicBezTo>
                  <a:cubicBezTo>
                    <a:pt x="303" y="288"/>
                    <a:pt x="332" y="259"/>
                    <a:pt x="375" y="231"/>
                  </a:cubicBezTo>
                  <a:cubicBezTo>
                    <a:pt x="433" y="173"/>
                    <a:pt x="490" y="130"/>
                    <a:pt x="562" y="101"/>
                  </a:cubicBezTo>
                  <a:lnTo>
                    <a:pt x="4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1563025" y="2201150"/>
              <a:ext cx="139725" cy="22350"/>
            </a:xfrm>
            <a:custGeom>
              <a:avLst/>
              <a:gdLst/>
              <a:ahLst/>
              <a:cxnLst/>
              <a:rect l="l" t="t" r="r" b="b"/>
              <a:pathLst>
                <a:path w="5589" h="894" extrusionOk="0">
                  <a:moveTo>
                    <a:pt x="1" y="1"/>
                  </a:moveTo>
                  <a:lnTo>
                    <a:pt x="1" y="893"/>
                  </a:lnTo>
                  <a:lnTo>
                    <a:pt x="5588" y="893"/>
                  </a:lnTo>
                  <a:lnTo>
                    <a:pt x="55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1563025" y="2277475"/>
              <a:ext cx="139725" cy="22700"/>
            </a:xfrm>
            <a:custGeom>
              <a:avLst/>
              <a:gdLst/>
              <a:ahLst/>
              <a:cxnLst/>
              <a:rect l="l" t="t" r="r" b="b"/>
              <a:pathLst>
                <a:path w="5589" h="908" extrusionOk="0">
                  <a:moveTo>
                    <a:pt x="1" y="1"/>
                  </a:moveTo>
                  <a:lnTo>
                    <a:pt x="1" y="908"/>
                  </a:lnTo>
                  <a:lnTo>
                    <a:pt x="5588" y="908"/>
                  </a:lnTo>
                  <a:lnTo>
                    <a:pt x="55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1563025" y="2354175"/>
              <a:ext cx="139725" cy="22325"/>
            </a:xfrm>
            <a:custGeom>
              <a:avLst/>
              <a:gdLst/>
              <a:ahLst/>
              <a:cxnLst/>
              <a:rect l="l" t="t" r="r" b="b"/>
              <a:pathLst>
                <a:path w="5589" h="893" extrusionOk="0">
                  <a:moveTo>
                    <a:pt x="1" y="0"/>
                  </a:moveTo>
                  <a:lnTo>
                    <a:pt x="1" y="893"/>
                  </a:lnTo>
                  <a:lnTo>
                    <a:pt x="5588" y="893"/>
                  </a:lnTo>
                  <a:lnTo>
                    <a:pt x="5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1563025" y="2430500"/>
              <a:ext cx="139725" cy="22700"/>
            </a:xfrm>
            <a:custGeom>
              <a:avLst/>
              <a:gdLst/>
              <a:ahLst/>
              <a:cxnLst/>
              <a:rect l="l" t="t" r="r" b="b"/>
              <a:pathLst>
                <a:path w="5589" h="908" extrusionOk="0">
                  <a:moveTo>
                    <a:pt x="1" y="0"/>
                  </a:moveTo>
                  <a:lnTo>
                    <a:pt x="1" y="907"/>
                  </a:lnTo>
                  <a:lnTo>
                    <a:pt x="5588" y="907"/>
                  </a:lnTo>
                  <a:lnTo>
                    <a:pt x="55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1563025" y="2507175"/>
              <a:ext cx="139725" cy="22350"/>
            </a:xfrm>
            <a:custGeom>
              <a:avLst/>
              <a:gdLst/>
              <a:ahLst/>
              <a:cxnLst/>
              <a:rect l="l" t="t" r="r" b="b"/>
              <a:pathLst>
                <a:path w="5589" h="894" extrusionOk="0">
                  <a:moveTo>
                    <a:pt x="1" y="1"/>
                  </a:moveTo>
                  <a:lnTo>
                    <a:pt x="1" y="894"/>
                  </a:lnTo>
                  <a:lnTo>
                    <a:pt x="5588" y="894"/>
                  </a:lnTo>
                  <a:lnTo>
                    <a:pt x="55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31"/>
          <p:cNvGrpSpPr/>
          <p:nvPr/>
        </p:nvGrpSpPr>
        <p:grpSpPr>
          <a:xfrm>
            <a:off x="2937080" y="3844147"/>
            <a:ext cx="664392" cy="664396"/>
            <a:chOff x="7707338" y="2159269"/>
            <a:chExt cx="1157477" cy="1157484"/>
          </a:xfrm>
        </p:grpSpPr>
        <p:sp>
          <p:nvSpPr>
            <p:cNvPr id="393" name="Google Shape;393;p31"/>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394" name="Google Shape;394;p31"/>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sp>
        <p:nvSpPr>
          <p:cNvPr id="395" name="Google Shape;395;p31"/>
          <p:cNvSpPr txBox="1">
            <a:spLocks noGrp="1"/>
          </p:cNvSpPr>
          <p:nvPr>
            <p:ph type="subTitle" idx="1"/>
          </p:nvPr>
        </p:nvSpPr>
        <p:spPr>
          <a:xfrm>
            <a:off x="742691" y="2989644"/>
            <a:ext cx="3685500" cy="85116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SG" dirty="0"/>
          </a:p>
          <a:p>
            <a:pPr marL="0" lvl="0" indent="0" algn="ctr" rtl="0">
              <a:spcBef>
                <a:spcPts val="0"/>
              </a:spcBef>
              <a:spcAft>
                <a:spcPts val="0"/>
              </a:spcAft>
              <a:buNone/>
            </a:pPr>
            <a:r>
              <a:rPr lang="en-SG" dirty="0"/>
              <a:t>EDWARD TAN YUAN CHONG </a:t>
            </a:r>
          </a:p>
        </p:txBody>
      </p:sp>
      <p:grpSp>
        <p:nvGrpSpPr>
          <p:cNvPr id="397" name="Google Shape;397;p31"/>
          <p:cNvGrpSpPr/>
          <p:nvPr/>
        </p:nvGrpSpPr>
        <p:grpSpPr>
          <a:xfrm>
            <a:off x="5232305" y="2932946"/>
            <a:ext cx="3685622" cy="1882697"/>
            <a:chOff x="343250" y="1071750"/>
            <a:chExt cx="1864250" cy="952300"/>
          </a:xfrm>
        </p:grpSpPr>
        <p:sp>
          <p:nvSpPr>
            <p:cNvPr id="398" name="Google Shape;398;p31"/>
            <p:cNvSpPr/>
            <p:nvPr/>
          </p:nvSpPr>
          <p:spPr>
            <a:xfrm>
              <a:off x="343250" y="1071750"/>
              <a:ext cx="1864250" cy="952300"/>
            </a:xfrm>
            <a:custGeom>
              <a:avLst/>
              <a:gdLst/>
              <a:ahLst/>
              <a:cxnLst/>
              <a:rect l="l" t="t" r="r" b="b"/>
              <a:pathLst>
                <a:path w="74570" h="38092" extrusionOk="0">
                  <a:moveTo>
                    <a:pt x="3053" y="0"/>
                  </a:moveTo>
                  <a:cubicBezTo>
                    <a:pt x="1368" y="0"/>
                    <a:pt x="0" y="1368"/>
                    <a:pt x="0" y="3067"/>
                  </a:cubicBezTo>
                  <a:lnTo>
                    <a:pt x="0" y="35038"/>
                  </a:lnTo>
                  <a:cubicBezTo>
                    <a:pt x="0" y="36723"/>
                    <a:pt x="1368" y="38091"/>
                    <a:pt x="3053" y="38091"/>
                  </a:cubicBezTo>
                  <a:lnTo>
                    <a:pt x="71517" y="38091"/>
                  </a:lnTo>
                  <a:cubicBezTo>
                    <a:pt x="73202" y="38091"/>
                    <a:pt x="74570" y="36723"/>
                    <a:pt x="74570" y="35038"/>
                  </a:cubicBezTo>
                  <a:lnTo>
                    <a:pt x="74570" y="3067"/>
                  </a:lnTo>
                  <a:cubicBezTo>
                    <a:pt x="74570" y="1368"/>
                    <a:pt x="73202" y="0"/>
                    <a:pt x="71517"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460600" y="1368750"/>
              <a:ext cx="50800" cy="532525"/>
            </a:xfrm>
            <a:custGeom>
              <a:avLst/>
              <a:gdLst/>
              <a:ahLst/>
              <a:cxnLst/>
              <a:rect l="l" t="t" r="r" b="b"/>
              <a:pathLst>
                <a:path w="2032" h="21301" extrusionOk="0">
                  <a:moveTo>
                    <a:pt x="1" y="1"/>
                  </a:moveTo>
                  <a:lnTo>
                    <a:pt x="1" y="21300"/>
                  </a:lnTo>
                  <a:lnTo>
                    <a:pt x="2032" y="21300"/>
                  </a:lnTo>
                  <a:lnTo>
                    <a:pt x="20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546650" y="1252125"/>
              <a:ext cx="50800" cy="532500"/>
            </a:xfrm>
            <a:custGeom>
              <a:avLst/>
              <a:gdLst/>
              <a:ahLst/>
              <a:cxnLst/>
              <a:rect l="l" t="t" r="r" b="b"/>
              <a:pathLst>
                <a:path w="2032" h="21300" extrusionOk="0">
                  <a:moveTo>
                    <a:pt x="1" y="0"/>
                  </a:moveTo>
                  <a:lnTo>
                    <a:pt x="1" y="21299"/>
                  </a:lnTo>
                  <a:lnTo>
                    <a:pt x="2031" y="21299"/>
                  </a:lnTo>
                  <a:lnTo>
                    <a:pt x="2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643150" y="1388925"/>
              <a:ext cx="50425" cy="532500"/>
            </a:xfrm>
            <a:custGeom>
              <a:avLst/>
              <a:gdLst/>
              <a:ahLst/>
              <a:cxnLst/>
              <a:rect l="l" t="t" r="r" b="b"/>
              <a:pathLst>
                <a:path w="2017" h="21300" fill="none" extrusionOk="0">
                  <a:moveTo>
                    <a:pt x="0" y="0"/>
                  </a:moveTo>
                  <a:lnTo>
                    <a:pt x="2017" y="0"/>
                  </a:lnTo>
                  <a:lnTo>
                    <a:pt x="2017" y="21300"/>
                  </a:lnTo>
                  <a:lnTo>
                    <a:pt x="0" y="21300"/>
                  </a:lnTo>
                  <a:close/>
                </a:path>
              </a:pathLst>
            </a:custGeom>
            <a:noFill/>
            <a:ln w="4675" cap="flat" cmpd="sng">
              <a:solidFill>
                <a:schemeClr val="dk2"/>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1200475" y="1211800"/>
              <a:ext cx="50800" cy="532150"/>
            </a:xfrm>
            <a:custGeom>
              <a:avLst/>
              <a:gdLst/>
              <a:ahLst/>
              <a:cxnLst/>
              <a:rect l="l" t="t" r="r" b="b"/>
              <a:pathLst>
                <a:path w="2032" h="21286" extrusionOk="0">
                  <a:moveTo>
                    <a:pt x="1" y="0"/>
                  </a:moveTo>
                  <a:lnTo>
                    <a:pt x="1" y="21285"/>
                  </a:lnTo>
                  <a:lnTo>
                    <a:pt x="2031" y="21285"/>
                  </a:lnTo>
                  <a:lnTo>
                    <a:pt x="2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729200" y="1181175"/>
              <a:ext cx="50775" cy="339900"/>
            </a:xfrm>
            <a:custGeom>
              <a:avLst/>
              <a:gdLst/>
              <a:ahLst/>
              <a:cxnLst/>
              <a:rect l="l" t="t" r="r" b="b"/>
              <a:pathLst>
                <a:path w="2031" h="13596" extrusionOk="0">
                  <a:moveTo>
                    <a:pt x="0" y="1"/>
                  </a:moveTo>
                  <a:lnTo>
                    <a:pt x="0" y="13596"/>
                  </a:lnTo>
                  <a:lnTo>
                    <a:pt x="2031" y="13596"/>
                  </a:lnTo>
                  <a:lnTo>
                    <a:pt x="20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906700" y="1242025"/>
              <a:ext cx="50425" cy="339900"/>
            </a:xfrm>
            <a:custGeom>
              <a:avLst/>
              <a:gdLst/>
              <a:ahLst/>
              <a:cxnLst/>
              <a:rect l="l" t="t" r="r" b="b"/>
              <a:pathLst>
                <a:path w="2017" h="13596" extrusionOk="0">
                  <a:moveTo>
                    <a:pt x="0" y="1"/>
                  </a:moveTo>
                  <a:lnTo>
                    <a:pt x="0" y="13596"/>
                  </a:lnTo>
                  <a:lnTo>
                    <a:pt x="2016" y="13596"/>
                  </a:lnTo>
                  <a:lnTo>
                    <a:pt x="20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1001375" y="1373800"/>
              <a:ext cx="50425" cy="339900"/>
            </a:xfrm>
            <a:custGeom>
              <a:avLst/>
              <a:gdLst/>
              <a:ahLst/>
              <a:cxnLst/>
              <a:rect l="l" t="t" r="r" b="b"/>
              <a:pathLst>
                <a:path w="2017" h="13596" extrusionOk="0">
                  <a:moveTo>
                    <a:pt x="1" y="1"/>
                  </a:moveTo>
                  <a:lnTo>
                    <a:pt x="1" y="13595"/>
                  </a:lnTo>
                  <a:lnTo>
                    <a:pt x="2017" y="13595"/>
                  </a:lnTo>
                  <a:lnTo>
                    <a:pt x="20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1667075" y="1388925"/>
              <a:ext cx="50800" cy="339900"/>
            </a:xfrm>
            <a:custGeom>
              <a:avLst/>
              <a:gdLst/>
              <a:ahLst/>
              <a:cxnLst/>
              <a:rect l="l" t="t" r="r" b="b"/>
              <a:pathLst>
                <a:path w="2032" h="13596" extrusionOk="0">
                  <a:moveTo>
                    <a:pt x="1" y="0"/>
                  </a:moveTo>
                  <a:lnTo>
                    <a:pt x="1" y="13595"/>
                  </a:lnTo>
                  <a:lnTo>
                    <a:pt x="2031" y="13595"/>
                  </a:lnTo>
                  <a:lnTo>
                    <a:pt x="20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1502550" y="1247800"/>
              <a:ext cx="55475" cy="371575"/>
            </a:xfrm>
            <a:custGeom>
              <a:avLst/>
              <a:gdLst/>
              <a:ahLst/>
              <a:cxnLst/>
              <a:rect l="l" t="t" r="r" b="b"/>
              <a:pathLst>
                <a:path w="2219" h="14863" extrusionOk="0">
                  <a:moveTo>
                    <a:pt x="0" y="0"/>
                  </a:moveTo>
                  <a:lnTo>
                    <a:pt x="0" y="14862"/>
                  </a:lnTo>
                  <a:lnTo>
                    <a:pt x="2218" y="14862"/>
                  </a:lnTo>
                  <a:lnTo>
                    <a:pt x="22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1286875" y="1242025"/>
              <a:ext cx="50800" cy="339900"/>
            </a:xfrm>
            <a:custGeom>
              <a:avLst/>
              <a:gdLst/>
              <a:ahLst/>
              <a:cxnLst/>
              <a:rect l="l" t="t" r="r" b="b"/>
              <a:pathLst>
                <a:path w="2032" h="13596" extrusionOk="0">
                  <a:moveTo>
                    <a:pt x="1" y="1"/>
                  </a:moveTo>
                  <a:lnTo>
                    <a:pt x="1" y="13596"/>
                  </a:lnTo>
                  <a:lnTo>
                    <a:pt x="2031" y="13596"/>
                  </a:lnTo>
                  <a:lnTo>
                    <a:pt x="20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1388050" y="1206750"/>
              <a:ext cx="50800" cy="339525"/>
            </a:xfrm>
            <a:custGeom>
              <a:avLst/>
              <a:gdLst/>
              <a:ahLst/>
              <a:cxnLst/>
              <a:rect l="l" t="t" r="r" b="b"/>
              <a:pathLst>
                <a:path w="2032" h="13581" fill="none" extrusionOk="0">
                  <a:moveTo>
                    <a:pt x="1" y="0"/>
                  </a:moveTo>
                  <a:lnTo>
                    <a:pt x="2031" y="0"/>
                  </a:lnTo>
                  <a:lnTo>
                    <a:pt x="2031" y="13581"/>
                  </a:lnTo>
                  <a:lnTo>
                    <a:pt x="1" y="13581"/>
                  </a:lnTo>
                  <a:close/>
                </a:path>
              </a:pathLst>
            </a:custGeom>
            <a:noFill/>
            <a:ln w="4675" cap="flat" cmpd="sng">
              <a:solidFill>
                <a:schemeClr val="dk2"/>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1852850" y="1206750"/>
              <a:ext cx="50800" cy="339525"/>
            </a:xfrm>
            <a:custGeom>
              <a:avLst/>
              <a:gdLst/>
              <a:ahLst/>
              <a:cxnLst/>
              <a:rect l="l" t="t" r="r" b="b"/>
              <a:pathLst>
                <a:path w="2032" h="13581" fill="none" extrusionOk="0">
                  <a:moveTo>
                    <a:pt x="1" y="0"/>
                  </a:moveTo>
                  <a:lnTo>
                    <a:pt x="2031" y="0"/>
                  </a:lnTo>
                  <a:lnTo>
                    <a:pt x="2031" y="13581"/>
                  </a:lnTo>
                  <a:lnTo>
                    <a:pt x="1" y="13581"/>
                  </a:lnTo>
                  <a:close/>
                </a:path>
              </a:pathLst>
            </a:custGeom>
            <a:noFill/>
            <a:ln w="4675" cap="flat" cmpd="sng">
              <a:solidFill>
                <a:schemeClr val="dk2"/>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820275" y="1140875"/>
              <a:ext cx="50800" cy="202700"/>
            </a:xfrm>
            <a:custGeom>
              <a:avLst/>
              <a:gdLst/>
              <a:ahLst/>
              <a:cxnLst/>
              <a:rect l="l" t="t" r="r" b="b"/>
              <a:pathLst>
                <a:path w="2032" h="8108" fill="none" extrusionOk="0">
                  <a:moveTo>
                    <a:pt x="1" y="0"/>
                  </a:moveTo>
                  <a:lnTo>
                    <a:pt x="2031" y="0"/>
                  </a:lnTo>
                  <a:lnTo>
                    <a:pt x="2031" y="8108"/>
                  </a:lnTo>
                  <a:lnTo>
                    <a:pt x="1" y="8108"/>
                  </a:lnTo>
                  <a:close/>
                </a:path>
              </a:pathLst>
            </a:custGeom>
            <a:noFill/>
            <a:ln w="4675" cap="flat" cmpd="sng">
              <a:solidFill>
                <a:schemeClr val="dk2"/>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1106150" y="1429600"/>
              <a:ext cx="50425" cy="202725"/>
            </a:xfrm>
            <a:custGeom>
              <a:avLst/>
              <a:gdLst/>
              <a:ahLst/>
              <a:cxnLst/>
              <a:rect l="l" t="t" r="r" b="b"/>
              <a:pathLst>
                <a:path w="2017" h="8109" fill="none" extrusionOk="0">
                  <a:moveTo>
                    <a:pt x="0" y="1"/>
                  </a:moveTo>
                  <a:lnTo>
                    <a:pt x="2017" y="1"/>
                  </a:lnTo>
                  <a:lnTo>
                    <a:pt x="2017" y="8109"/>
                  </a:lnTo>
                  <a:lnTo>
                    <a:pt x="0" y="8109"/>
                  </a:lnTo>
                  <a:close/>
                </a:path>
              </a:pathLst>
            </a:custGeom>
            <a:noFill/>
            <a:ln w="4675" cap="flat" cmpd="sng">
              <a:solidFill>
                <a:schemeClr val="dk2"/>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1952575" y="1379200"/>
              <a:ext cx="50800" cy="202725"/>
            </a:xfrm>
            <a:custGeom>
              <a:avLst/>
              <a:gdLst/>
              <a:ahLst/>
              <a:cxnLst/>
              <a:rect l="l" t="t" r="r" b="b"/>
              <a:pathLst>
                <a:path w="2032" h="8109" fill="none" extrusionOk="0">
                  <a:moveTo>
                    <a:pt x="1" y="1"/>
                  </a:moveTo>
                  <a:lnTo>
                    <a:pt x="2031" y="1"/>
                  </a:lnTo>
                  <a:lnTo>
                    <a:pt x="2031" y="8109"/>
                  </a:lnTo>
                  <a:lnTo>
                    <a:pt x="1" y="8109"/>
                  </a:lnTo>
                  <a:close/>
                </a:path>
              </a:pathLst>
            </a:custGeom>
            <a:noFill/>
            <a:ln w="4675" cap="flat" cmpd="sng">
              <a:solidFill>
                <a:schemeClr val="dk2"/>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2039350" y="1503050"/>
              <a:ext cx="50800" cy="202725"/>
            </a:xfrm>
            <a:custGeom>
              <a:avLst/>
              <a:gdLst/>
              <a:ahLst/>
              <a:cxnLst/>
              <a:rect l="l" t="t" r="r" b="b"/>
              <a:pathLst>
                <a:path w="2032" h="8109" fill="none" extrusionOk="0">
                  <a:moveTo>
                    <a:pt x="1" y="1"/>
                  </a:moveTo>
                  <a:lnTo>
                    <a:pt x="2031" y="1"/>
                  </a:lnTo>
                  <a:lnTo>
                    <a:pt x="2031" y="8109"/>
                  </a:lnTo>
                  <a:lnTo>
                    <a:pt x="1" y="8109"/>
                  </a:lnTo>
                  <a:close/>
                </a:path>
              </a:pathLst>
            </a:custGeom>
            <a:noFill/>
            <a:ln w="4675" cap="flat" cmpd="sng">
              <a:solidFill>
                <a:schemeClr val="dk2"/>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1749875" y="1262550"/>
              <a:ext cx="50450" cy="202725"/>
            </a:xfrm>
            <a:custGeom>
              <a:avLst/>
              <a:gdLst/>
              <a:ahLst/>
              <a:cxnLst/>
              <a:rect l="l" t="t" r="r" b="b"/>
              <a:pathLst>
                <a:path w="2018" h="8109" fill="none" extrusionOk="0">
                  <a:moveTo>
                    <a:pt x="1" y="1"/>
                  </a:moveTo>
                  <a:lnTo>
                    <a:pt x="2017" y="1"/>
                  </a:lnTo>
                  <a:lnTo>
                    <a:pt x="2017" y="8109"/>
                  </a:lnTo>
                  <a:lnTo>
                    <a:pt x="1" y="8109"/>
                  </a:lnTo>
                  <a:close/>
                </a:path>
              </a:pathLst>
            </a:custGeom>
            <a:noFill/>
            <a:ln w="4675" cap="flat" cmpd="sng">
              <a:solidFill>
                <a:schemeClr val="dk2"/>
              </a:solidFill>
              <a:prstDash val="solid"/>
              <a:miter lim="144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638825" y="1292800"/>
              <a:ext cx="65550" cy="56900"/>
            </a:xfrm>
            <a:custGeom>
              <a:avLst/>
              <a:gdLst/>
              <a:ahLst/>
              <a:cxnLst/>
              <a:rect l="l" t="t" r="r" b="b"/>
              <a:pathLst>
                <a:path w="2622" h="2276" extrusionOk="0">
                  <a:moveTo>
                    <a:pt x="1" y="0"/>
                  </a:moveTo>
                  <a:lnTo>
                    <a:pt x="649" y="1138"/>
                  </a:lnTo>
                  <a:lnTo>
                    <a:pt x="1311" y="2276"/>
                  </a:lnTo>
                  <a:lnTo>
                    <a:pt x="1974" y="1138"/>
                  </a:lnTo>
                  <a:lnTo>
                    <a:pt x="26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1097875" y="1346800"/>
              <a:ext cx="65900" cy="56900"/>
            </a:xfrm>
            <a:custGeom>
              <a:avLst/>
              <a:gdLst/>
              <a:ahLst/>
              <a:cxnLst/>
              <a:rect l="l" t="t" r="r" b="b"/>
              <a:pathLst>
                <a:path w="2636" h="2276" extrusionOk="0">
                  <a:moveTo>
                    <a:pt x="0" y="1"/>
                  </a:moveTo>
                  <a:lnTo>
                    <a:pt x="663" y="1138"/>
                  </a:lnTo>
                  <a:lnTo>
                    <a:pt x="1325" y="2276"/>
                  </a:lnTo>
                  <a:lnTo>
                    <a:pt x="1988" y="1138"/>
                  </a:lnTo>
                  <a:lnTo>
                    <a:pt x="26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1659150" y="1306125"/>
              <a:ext cx="65925" cy="57250"/>
            </a:xfrm>
            <a:custGeom>
              <a:avLst/>
              <a:gdLst/>
              <a:ahLst/>
              <a:cxnLst/>
              <a:rect l="l" t="t" r="r" b="b"/>
              <a:pathLst>
                <a:path w="2637" h="2290" extrusionOk="0">
                  <a:moveTo>
                    <a:pt x="1" y="0"/>
                  </a:moveTo>
                  <a:lnTo>
                    <a:pt x="663" y="1138"/>
                  </a:lnTo>
                  <a:lnTo>
                    <a:pt x="1311" y="2290"/>
                  </a:lnTo>
                  <a:lnTo>
                    <a:pt x="1974" y="1138"/>
                  </a:lnTo>
                  <a:lnTo>
                    <a:pt x="26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814175" y="1391075"/>
              <a:ext cx="65900" cy="56925"/>
            </a:xfrm>
            <a:custGeom>
              <a:avLst/>
              <a:gdLst/>
              <a:ahLst/>
              <a:cxnLst/>
              <a:rect l="l" t="t" r="r" b="b"/>
              <a:pathLst>
                <a:path w="2636" h="2277" extrusionOk="0">
                  <a:moveTo>
                    <a:pt x="1311" y="1"/>
                  </a:moveTo>
                  <a:lnTo>
                    <a:pt x="662" y="1139"/>
                  </a:lnTo>
                  <a:lnTo>
                    <a:pt x="0" y="2276"/>
                  </a:lnTo>
                  <a:lnTo>
                    <a:pt x="2635" y="2276"/>
                  </a:lnTo>
                  <a:lnTo>
                    <a:pt x="1973" y="1139"/>
                  </a:lnTo>
                  <a:lnTo>
                    <a:pt x="1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540550" y="1817000"/>
              <a:ext cx="65900" cy="56900"/>
            </a:xfrm>
            <a:custGeom>
              <a:avLst/>
              <a:gdLst/>
              <a:ahLst/>
              <a:cxnLst/>
              <a:rect l="l" t="t" r="r" b="b"/>
              <a:pathLst>
                <a:path w="2636" h="2276" extrusionOk="0">
                  <a:moveTo>
                    <a:pt x="1311" y="1"/>
                  </a:moveTo>
                  <a:lnTo>
                    <a:pt x="648" y="1138"/>
                  </a:lnTo>
                  <a:lnTo>
                    <a:pt x="0" y="2276"/>
                  </a:lnTo>
                  <a:lnTo>
                    <a:pt x="2636" y="2276"/>
                  </a:lnTo>
                  <a:lnTo>
                    <a:pt x="1973" y="1138"/>
                  </a:lnTo>
                  <a:lnTo>
                    <a:pt x="1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1853225" y="1568575"/>
              <a:ext cx="65900" cy="56925"/>
            </a:xfrm>
            <a:custGeom>
              <a:avLst/>
              <a:gdLst/>
              <a:ahLst/>
              <a:cxnLst/>
              <a:rect l="l" t="t" r="r" b="b"/>
              <a:pathLst>
                <a:path w="2636" h="2277" extrusionOk="0">
                  <a:moveTo>
                    <a:pt x="1325" y="1"/>
                  </a:moveTo>
                  <a:lnTo>
                    <a:pt x="663" y="1138"/>
                  </a:lnTo>
                  <a:lnTo>
                    <a:pt x="0" y="2276"/>
                  </a:lnTo>
                  <a:lnTo>
                    <a:pt x="2636" y="2276"/>
                  </a:lnTo>
                  <a:lnTo>
                    <a:pt x="1973" y="1138"/>
                  </a:lnTo>
                  <a:lnTo>
                    <a:pt x="1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31"/>
          <p:cNvGrpSpPr/>
          <p:nvPr/>
        </p:nvGrpSpPr>
        <p:grpSpPr>
          <a:xfrm flipH="1">
            <a:off x="6253892" y="1824954"/>
            <a:ext cx="3857028" cy="7090489"/>
            <a:chOff x="235600" y="2188050"/>
            <a:chExt cx="1197500" cy="2201400"/>
          </a:xfrm>
        </p:grpSpPr>
        <p:sp>
          <p:nvSpPr>
            <p:cNvPr id="423" name="Google Shape;423;p31"/>
            <p:cNvSpPr/>
            <p:nvPr/>
          </p:nvSpPr>
          <p:spPr>
            <a:xfrm>
              <a:off x="405175" y="4120125"/>
              <a:ext cx="148825" cy="154975"/>
            </a:xfrm>
            <a:custGeom>
              <a:avLst/>
              <a:gdLst/>
              <a:ahLst/>
              <a:cxnLst/>
              <a:rect l="l" t="t" r="r" b="b"/>
              <a:pathLst>
                <a:path w="5953" h="6199" extrusionOk="0">
                  <a:moveTo>
                    <a:pt x="5352" y="1"/>
                  </a:moveTo>
                  <a:cubicBezTo>
                    <a:pt x="4390" y="1"/>
                    <a:pt x="1973" y="1311"/>
                    <a:pt x="1973" y="1311"/>
                  </a:cubicBezTo>
                  <a:cubicBezTo>
                    <a:pt x="1973" y="1311"/>
                    <a:pt x="1253" y="3845"/>
                    <a:pt x="0" y="5127"/>
                  </a:cubicBezTo>
                  <a:cubicBezTo>
                    <a:pt x="0" y="5127"/>
                    <a:pt x="994" y="6198"/>
                    <a:pt x="2136" y="6198"/>
                  </a:cubicBezTo>
                  <a:cubicBezTo>
                    <a:pt x="2771" y="6198"/>
                    <a:pt x="3451" y="5868"/>
                    <a:pt x="4033" y="4839"/>
                  </a:cubicBezTo>
                  <a:cubicBezTo>
                    <a:pt x="4033" y="4839"/>
                    <a:pt x="2967" y="4349"/>
                    <a:pt x="5199" y="1339"/>
                  </a:cubicBezTo>
                  <a:cubicBezTo>
                    <a:pt x="5953" y="334"/>
                    <a:pt x="5838" y="1"/>
                    <a:pt x="5352" y="1"/>
                  </a:cubicBezTo>
                  <a:close/>
                </a:path>
              </a:pathLst>
            </a:custGeom>
            <a:solidFill>
              <a:srgbClr val="ED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235600" y="4214950"/>
              <a:ext cx="304975" cy="174500"/>
            </a:xfrm>
            <a:custGeom>
              <a:avLst/>
              <a:gdLst/>
              <a:ahLst/>
              <a:cxnLst/>
              <a:rect l="l" t="t" r="r" b="b"/>
              <a:pathLst>
                <a:path w="12199" h="6980" extrusionOk="0">
                  <a:moveTo>
                    <a:pt x="6651" y="0"/>
                  </a:moveTo>
                  <a:cubicBezTo>
                    <a:pt x="6583" y="0"/>
                    <a:pt x="6529" y="3"/>
                    <a:pt x="6495" y="9"/>
                  </a:cubicBezTo>
                  <a:cubicBezTo>
                    <a:pt x="6236" y="38"/>
                    <a:pt x="6380" y="743"/>
                    <a:pt x="5732" y="2126"/>
                  </a:cubicBezTo>
                  <a:cubicBezTo>
                    <a:pt x="5098" y="3494"/>
                    <a:pt x="317" y="5597"/>
                    <a:pt x="159" y="5870"/>
                  </a:cubicBezTo>
                  <a:cubicBezTo>
                    <a:pt x="0" y="6144"/>
                    <a:pt x="231" y="6979"/>
                    <a:pt x="231" y="6979"/>
                  </a:cubicBezTo>
                  <a:lnTo>
                    <a:pt x="231" y="6979"/>
                  </a:lnTo>
                  <a:cubicBezTo>
                    <a:pt x="216" y="6850"/>
                    <a:pt x="12054" y="5165"/>
                    <a:pt x="12068" y="5165"/>
                  </a:cubicBezTo>
                  <a:cubicBezTo>
                    <a:pt x="12198" y="2112"/>
                    <a:pt x="10816" y="1046"/>
                    <a:pt x="10816" y="1046"/>
                  </a:cubicBezTo>
                  <a:cubicBezTo>
                    <a:pt x="10200" y="1451"/>
                    <a:pt x="9765" y="1601"/>
                    <a:pt x="9450" y="1601"/>
                  </a:cubicBezTo>
                  <a:cubicBezTo>
                    <a:pt x="8667" y="1601"/>
                    <a:pt x="8630" y="673"/>
                    <a:pt x="8425" y="427"/>
                  </a:cubicBezTo>
                  <a:cubicBezTo>
                    <a:pt x="8163" y="127"/>
                    <a:pt x="7098" y="0"/>
                    <a:pt x="6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974075" y="4111450"/>
              <a:ext cx="147575" cy="156200"/>
            </a:xfrm>
            <a:custGeom>
              <a:avLst/>
              <a:gdLst/>
              <a:ahLst/>
              <a:cxnLst/>
              <a:rect l="l" t="t" r="r" b="b"/>
              <a:pathLst>
                <a:path w="5903" h="6248" extrusionOk="0">
                  <a:moveTo>
                    <a:pt x="589" y="0"/>
                  </a:moveTo>
                  <a:cubicBezTo>
                    <a:pt x="113" y="0"/>
                    <a:pt x="1" y="336"/>
                    <a:pt x="733" y="1341"/>
                  </a:cubicBezTo>
                  <a:cubicBezTo>
                    <a:pt x="2950" y="4379"/>
                    <a:pt x="1885" y="4869"/>
                    <a:pt x="1885" y="4869"/>
                  </a:cubicBezTo>
                  <a:cubicBezTo>
                    <a:pt x="2456" y="5914"/>
                    <a:pt x="3139" y="6247"/>
                    <a:pt x="3777" y="6247"/>
                  </a:cubicBezTo>
                  <a:cubicBezTo>
                    <a:pt x="4909" y="6247"/>
                    <a:pt x="5903" y="5200"/>
                    <a:pt x="5903" y="5200"/>
                  </a:cubicBezTo>
                  <a:cubicBezTo>
                    <a:pt x="4664" y="3904"/>
                    <a:pt x="3973" y="1355"/>
                    <a:pt x="3973" y="1355"/>
                  </a:cubicBezTo>
                  <a:cubicBezTo>
                    <a:pt x="3973" y="1355"/>
                    <a:pt x="1546" y="0"/>
                    <a:pt x="589" y="0"/>
                  </a:cubicBezTo>
                  <a:close/>
                </a:path>
              </a:pathLst>
            </a:custGeom>
            <a:solidFill>
              <a:srgbClr val="ED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986250" y="4207725"/>
              <a:ext cx="303900" cy="176675"/>
            </a:xfrm>
            <a:custGeom>
              <a:avLst/>
              <a:gdLst/>
              <a:ahLst/>
              <a:cxnLst/>
              <a:rect l="l" t="t" r="r" b="b"/>
              <a:pathLst>
                <a:path w="12156" h="7067" extrusionOk="0">
                  <a:moveTo>
                    <a:pt x="5546" y="1"/>
                  </a:moveTo>
                  <a:cubicBezTo>
                    <a:pt x="5093" y="1"/>
                    <a:pt x="4060" y="117"/>
                    <a:pt x="3788" y="413"/>
                  </a:cubicBezTo>
                  <a:cubicBezTo>
                    <a:pt x="3574" y="658"/>
                    <a:pt x="3533" y="1571"/>
                    <a:pt x="2766" y="1571"/>
                  </a:cubicBezTo>
                  <a:cubicBezTo>
                    <a:pt x="2453" y="1571"/>
                    <a:pt x="2017" y="1418"/>
                    <a:pt x="1398" y="1004"/>
                  </a:cubicBezTo>
                  <a:cubicBezTo>
                    <a:pt x="1398" y="1004"/>
                    <a:pt x="1" y="2041"/>
                    <a:pt x="102" y="5108"/>
                  </a:cubicBezTo>
                  <a:cubicBezTo>
                    <a:pt x="102" y="5108"/>
                    <a:pt x="11925" y="6937"/>
                    <a:pt x="11911" y="7067"/>
                  </a:cubicBezTo>
                  <a:cubicBezTo>
                    <a:pt x="11911" y="7067"/>
                    <a:pt x="12156" y="6246"/>
                    <a:pt x="12012" y="5958"/>
                  </a:cubicBezTo>
                  <a:cubicBezTo>
                    <a:pt x="11853" y="5684"/>
                    <a:pt x="7086" y="3524"/>
                    <a:pt x="6453" y="2141"/>
                  </a:cubicBezTo>
                  <a:cubicBezTo>
                    <a:pt x="5819" y="759"/>
                    <a:pt x="5977" y="53"/>
                    <a:pt x="5718" y="10"/>
                  </a:cubicBezTo>
                  <a:cubicBezTo>
                    <a:pt x="5681" y="4"/>
                    <a:pt x="5622" y="1"/>
                    <a:pt x="55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735175" y="2962250"/>
              <a:ext cx="356250" cy="1204325"/>
            </a:xfrm>
            <a:custGeom>
              <a:avLst/>
              <a:gdLst/>
              <a:ahLst/>
              <a:cxnLst/>
              <a:rect l="l" t="t" r="r" b="b"/>
              <a:pathLst>
                <a:path w="14250" h="48173" extrusionOk="0">
                  <a:moveTo>
                    <a:pt x="1273" y="1"/>
                  </a:moveTo>
                  <a:cubicBezTo>
                    <a:pt x="1273" y="1"/>
                    <a:pt x="1" y="12360"/>
                    <a:pt x="62" y="12360"/>
                  </a:cubicBezTo>
                  <a:cubicBezTo>
                    <a:pt x="62" y="12360"/>
                    <a:pt x="63" y="12359"/>
                    <a:pt x="64" y="12357"/>
                  </a:cubicBezTo>
                  <a:lnTo>
                    <a:pt x="496" y="16865"/>
                  </a:lnTo>
                  <a:cubicBezTo>
                    <a:pt x="4226" y="47395"/>
                    <a:pt x="7336" y="41289"/>
                    <a:pt x="7509" y="44241"/>
                  </a:cubicBezTo>
                  <a:cubicBezTo>
                    <a:pt x="7696" y="47194"/>
                    <a:pt x="8258" y="47626"/>
                    <a:pt x="8258" y="47626"/>
                  </a:cubicBezTo>
                  <a:lnTo>
                    <a:pt x="14249" y="48173"/>
                  </a:lnTo>
                  <a:cubicBezTo>
                    <a:pt x="14249" y="48173"/>
                    <a:pt x="13515" y="41145"/>
                    <a:pt x="12665" y="33181"/>
                  </a:cubicBezTo>
                  <a:cubicBezTo>
                    <a:pt x="11830" y="25203"/>
                    <a:pt x="8618" y="1081"/>
                    <a:pt x="8618" y="1081"/>
                  </a:cubicBezTo>
                  <a:lnTo>
                    <a:pt x="1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436125" y="2973425"/>
              <a:ext cx="376625" cy="1200350"/>
            </a:xfrm>
            <a:custGeom>
              <a:avLst/>
              <a:gdLst/>
              <a:ahLst/>
              <a:cxnLst/>
              <a:rect l="l" t="t" r="r" b="b"/>
              <a:pathLst>
                <a:path w="15065" h="48014" extrusionOk="0">
                  <a:moveTo>
                    <a:pt x="13725" y="0"/>
                  </a:moveTo>
                  <a:lnTo>
                    <a:pt x="6121" y="1023"/>
                  </a:lnTo>
                  <a:cubicBezTo>
                    <a:pt x="6121" y="1023"/>
                    <a:pt x="4494" y="3802"/>
                    <a:pt x="3846" y="8382"/>
                  </a:cubicBezTo>
                  <a:cubicBezTo>
                    <a:pt x="2751" y="16130"/>
                    <a:pt x="2319" y="28054"/>
                    <a:pt x="1743" y="33051"/>
                  </a:cubicBezTo>
                  <a:cubicBezTo>
                    <a:pt x="822" y="41015"/>
                    <a:pt x="1" y="48014"/>
                    <a:pt x="1" y="48014"/>
                  </a:cubicBezTo>
                  <a:lnTo>
                    <a:pt x="6006" y="47567"/>
                  </a:lnTo>
                  <a:cubicBezTo>
                    <a:pt x="6006" y="47567"/>
                    <a:pt x="6568" y="47135"/>
                    <a:pt x="6784" y="44183"/>
                  </a:cubicBezTo>
                  <a:cubicBezTo>
                    <a:pt x="6985" y="41260"/>
                    <a:pt x="11075" y="42743"/>
                    <a:pt x="15064" y="13062"/>
                  </a:cubicBezTo>
                  <a:lnTo>
                    <a:pt x="13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712425" y="3237650"/>
              <a:ext cx="159950" cy="585025"/>
            </a:xfrm>
            <a:custGeom>
              <a:avLst/>
              <a:gdLst/>
              <a:ahLst/>
              <a:cxnLst/>
              <a:rect l="l" t="t" r="r" b="b"/>
              <a:pathLst>
                <a:path w="6398" h="23401" extrusionOk="0">
                  <a:moveTo>
                    <a:pt x="6360" y="0"/>
                  </a:moveTo>
                  <a:cubicBezTo>
                    <a:pt x="6348" y="0"/>
                    <a:pt x="6337" y="5"/>
                    <a:pt x="6331" y="16"/>
                  </a:cubicBezTo>
                  <a:cubicBezTo>
                    <a:pt x="5683" y="1442"/>
                    <a:pt x="5136" y="2925"/>
                    <a:pt x="4660" y="4423"/>
                  </a:cubicBezTo>
                  <a:cubicBezTo>
                    <a:pt x="4185" y="5921"/>
                    <a:pt x="3782" y="7447"/>
                    <a:pt x="3408" y="8974"/>
                  </a:cubicBezTo>
                  <a:cubicBezTo>
                    <a:pt x="3033" y="10500"/>
                    <a:pt x="2688" y="12027"/>
                    <a:pt x="2342" y="13582"/>
                  </a:cubicBezTo>
                  <a:cubicBezTo>
                    <a:pt x="2011" y="15123"/>
                    <a:pt x="1679" y="16664"/>
                    <a:pt x="1319" y="18205"/>
                  </a:cubicBezTo>
                  <a:cubicBezTo>
                    <a:pt x="959" y="19731"/>
                    <a:pt x="571" y="21258"/>
                    <a:pt x="167" y="22799"/>
                  </a:cubicBezTo>
                  <a:cubicBezTo>
                    <a:pt x="110" y="22972"/>
                    <a:pt x="66" y="23173"/>
                    <a:pt x="9" y="23360"/>
                  </a:cubicBezTo>
                  <a:cubicBezTo>
                    <a:pt x="1" y="23386"/>
                    <a:pt x="16" y="23401"/>
                    <a:pt x="34" y="23401"/>
                  </a:cubicBezTo>
                  <a:cubicBezTo>
                    <a:pt x="47" y="23401"/>
                    <a:pt x="60" y="23393"/>
                    <a:pt x="66" y="23375"/>
                  </a:cubicBezTo>
                  <a:cubicBezTo>
                    <a:pt x="542" y="21877"/>
                    <a:pt x="931" y="20336"/>
                    <a:pt x="1291" y="18795"/>
                  </a:cubicBezTo>
                  <a:cubicBezTo>
                    <a:pt x="1665" y="17254"/>
                    <a:pt x="1996" y="15742"/>
                    <a:pt x="2327" y="14201"/>
                  </a:cubicBezTo>
                  <a:cubicBezTo>
                    <a:pt x="2659" y="12660"/>
                    <a:pt x="3004" y="11119"/>
                    <a:pt x="3379" y="9593"/>
                  </a:cubicBezTo>
                  <a:cubicBezTo>
                    <a:pt x="3739" y="8052"/>
                    <a:pt x="4142" y="6554"/>
                    <a:pt x="4588" y="5057"/>
                  </a:cubicBezTo>
                  <a:cubicBezTo>
                    <a:pt x="5049" y="3559"/>
                    <a:pt x="5582" y="2047"/>
                    <a:pt x="6173" y="578"/>
                  </a:cubicBezTo>
                  <a:cubicBezTo>
                    <a:pt x="6245" y="391"/>
                    <a:pt x="6317" y="218"/>
                    <a:pt x="6389" y="30"/>
                  </a:cubicBezTo>
                  <a:cubicBezTo>
                    <a:pt x="6398" y="13"/>
                    <a:pt x="6379" y="0"/>
                    <a:pt x="63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555425" y="3147025"/>
              <a:ext cx="113300" cy="151225"/>
            </a:xfrm>
            <a:custGeom>
              <a:avLst/>
              <a:gdLst/>
              <a:ahLst/>
              <a:cxnLst/>
              <a:rect l="l" t="t" r="r" b="b"/>
              <a:pathLst>
                <a:path w="4532" h="6049" extrusionOk="0">
                  <a:moveTo>
                    <a:pt x="4484" y="0"/>
                  </a:moveTo>
                  <a:cubicBezTo>
                    <a:pt x="4468" y="0"/>
                    <a:pt x="4452" y="8"/>
                    <a:pt x="4446" y="26"/>
                  </a:cubicBezTo>
                  <a:cubicBezTo>
                    <a:pt x="4316" y="516"/>
                    <a:pt x="4157" y="1006"/>
                    <a:pt x="3956" y="1481"/>
                  </a:cubicBezTo>
                  <a:cubicBezTo>
                    <a:pt x="3754" y="1927"/>
                    <a:pt x="3509" y="2359"/>
                    <a:pt x="3236" y="2777"/>
                  </a:cubicBezTo>
                  <a:cubicBezTo>
                    <a:pt x="2689" y="3583"/>
                    <a:pt x="2041" y="4304"/>
                    <a:pt x="1292" y="4952"/>
                  </a:cubicBezTo>
                  <a:cubicBezTo>
                    <a:pt x="888" y="5312"/>
                    <a:pt x="456" y="5614"/>
                    <a:pt x="39" y="5974"/>
                  </a:cubicBezTo>
                  <a:cubicBezTo>
                    <a:pt x="0" y="6000"/>
                    <a:pt x="30" y="6048"/>
                    <a:pt x="68" y="6048"/>
                  </a:cubicBezTo>
                  <a:cubicBezTo>
                    <a:pt x="73" y="6048"/>
                    <a:pt x="77" y="6048"/>
                    <a:pt x="82" y="6046"/>
                  </a:cubicBezTo>
                  <a:cubicBezTo>
                    <a:pt x="500" y="5787"/>
                    <a:pt x="903" y="5499"/>
                    <a:pt x="1263" y="5168"/>
                  </a:cubicBezTo>
                  <a:cubicBezTo>
                    <a:pt x="1652" y="4836"/>
                    <a:pt x="2012" y="4505"/>
                    <a:pt x="2343" y="4131"/>
                  </a:cubicBezTo>
                  <a:cubicBezTo>
                    <a:pt x="3034" y="3411"/>
                    <a:pt x="3610" y="2575"/>
                    <a:pt x="4028" y="1668"/>
                  </a:cubicBezTo>
                  <a:cubicBezTo>
                    <a:pt x="4273" y="1150"/>
                    <a:pt x="4446" y="602"/>
                    <a:pt x="4532" y="41"/>
                  </a:cubicBezTo>
                  <a:cubicBezTo>
                    <a:pt x="4532" y="16"/>
                    <a:pt x="4508" y="0"/>
                    <a:pt x="4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1"/>
            <p:cNvSpPr/>
            <p:nvPr/>
          </p:nvSpPr>
          <p:spPr>
            <a:xfrm>
              <a:off x="470100" y="4080800"/>
              <a:ext cx="111775" cy="9925"/>
            </a:xfrm>
            <a:custGeom>
              <a:avLst/>
              <a:gdLst/>
              <a:ahLst/>
              <a:cxnLst/>
              <a:rect l="l" t="t" r="r" b="b"/>
              <a:pathLst>
                <a:path w="4471" h="397" extrusionOk="0">
                  <a:moveTo>
                    <a:pt x="1379" y="1"/>
                  </a:moveTo>
                  <a:cubicBezTo>
                    <a:pt x="901" y="1"/>
                    <a:pt x="422" y="79"/>
                    <a:pt x="24" y="363"/>
                  </a:cubicBezTo>
                  <a:cubicBezTo>
                    <a:pt x="1" y="375"/>
                    <a:pt x="15" y="396"/>
                    <a:pt x="37" y="396"/>
                  </a:cubicBezTo>
                  <a:cubicBezTo>
                    <a:pt x="42" y="396"/>
                    <a:pt x="48" y="395"/>
                    <a:pt x="53" y="392"/>
                  </a:cubicBezTo>
                  <a:cubicBezTo>
                    <a:pt x="399" y="248"/>
                    <a:pt x="773" y="162"/>
                    <a:pt x="1148" y="147"/>
                  </a:cubicBezTo>
                  <a:cubicBezTo>
                    <a:pt x="1211" y="145"/>
                    <a:pt x="1275" y="144"/>
                    <a:pt x="1339" y="144"/>
                  </a:cubicBezTo>
                  <a:cubicBezTo>
                    <a:pt x="1635" y="144"/>
                    <a:pt x="1931" y="169"/>
                    <a:pt x="2228" y="205"/>
                  </a:cubicBezTo>
                  <a:cubicBezTo>
                    <a:pt x="2679" y="259"/>
                    <a:pt x="3148" y="336"/>
                    <a:pt x="3609" y="336"/>
                  </a:cubicBezTo>
                  <a:cubicBezTo>
                    <a:pt x="3883" y="336"/>
                    <a:pt x="4154" y="309"/>
                    <a:pt x="4417" y="234"/>
                  </a:cubicBezTo>
                  <a:cubicBezTo>
                    <a:pt x="4470" y="207"/>
                    <a:pt x="4449" y="117"/>
                    <a:pt x="4399" y="117"/>
                  </a:cubicBezTo>
                  <a:cubicBezTo>
                    <a:pt x="4395" y="117"/>
                    <a:pt x="4392" y="118"/>
                    <a:pt x="4388" y="119"/>
                  </a:cubicBezTo>
                  <a:cubicBezTo>
                    <a:pt x="4137" y="160"/>
                    <a:pt x="3890" y="177"/>
                    <a:pt x="3645" y="177"/>
                  </a:cubicBezTo>
                  <a:cubicBezTo>
                    <a:pt x="3133" y="177"/>
                    <a:pt x="2629" y="105"/>
                    <a:pt x="2112" y="47"/>
                  </a:cubicBezTo>
                  <a:cubicBezTo>
                    <a:pt x="1876" y="22"/>
                    <a:pt x="1627" y="1"/>
                    <a:pt x="13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1"/>
            <p:cNvSpPr/>
            <p:nvPr/>
          </p:nvSpPr>
          <p:spPr>
            <a:xfrm>
              <a:off x="978700" y="4063700"/>
              <a:ext cx="87300" cy="14800"/>
            </a:xfrm>
            <a:custGeom>
              <a:avLst/>
              <a:gdLst/>
              <a:ahLst/>
              <a:cxnLst/>
              <a:rect l="l" t="t" r="r" b="b"/>
              <a:pathLst>
                <a:path w="3492" h="592" extrusionOk="0">
                  <a:moveTo>
                    <a:pt x="687" y="1"/>
                  </a:moveTo>
                  <a:cubicBezTo>
                    <a:pt x="473" y="1"/>
                    <a:pt x="258" y="9"/>
                    <a:pt x="44" y="25"/>
                  </a:cubicBezTo>
                  <a:cubicBezTo>
                    <a:pt x="0" y="25"/>
                    <a:pt x="0" y="97"/>
                    <a:pt x="44" y="97"/>
                  </a:cubicBezTo>
                  <a:cubicBezTo>
                    <a:pt x="620" y="97"/>
                    <a:pt x="1181" y="140"/>
                    <a:pt x="1757" y="212"/>
                  </a:cubicBezTo>
                  <a:cubicBezTo>
                    <a:pt x="2319" y="284"/>
                    <a:pt x="2866" y="414"/>
                    <a:pt x="3399" y="587"/>
                  </a:cubicBezTo>
                  <a:cubicBezTo>
                    <a:pt x="3407" y="590"/>
                    <a:pt x="3414" y="591"/>
                    <a:pt x="3421" y="591"/>
                  </a:cubicBezTo>
                  <a:cubicBezTo>
                    <a:pt x="3476" y="591"/>
                    <a:pt x="3492" y="499"/>
                    <a:pt x="3428" y="486"/>
                  </a:cubicBezTo>
                  <a:lnTo>
                    <a:pt x="3428" y="471"/>
                  </a:lnTo>
                  <a:cubicBezTo>
                    <a:pt x="2549" y="155"/>
                    <a:pt x="1623" y="1"/>
                    <a:pt x="6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944250" y="2609200"/>
              <a:ext cx="488850" cy="346150"/>
            </a:xfrm>
            <a:custGeom>
              <a:avLst/>
              <a:gdLst/>
              <a:ahLst/>
              <a:cxnLst/>
              <a:rect l="l" t="t" r="r" b="b"/>
              <a:pathLst>
                <a:path w="19554" h="13846" extrusionOk="0">
                  <a:moveTo>
                    <a:pt x="1411" y="0"/>
                  </a:moveTo>
                  <a:cubicBezTo>
                    <a:pt x="642" y="0"/>
                    <a:pt x="0" y="778"/>
                    <a:pt x="183" y="1680"/>
                  </a:cubicBezTo>
                  <a:cubicBezTo>
                    <a:pt x="745" y="4589"/>
                    <a:pt x="1652" y="9270"/>
                    <a:pt x="2041" y="10983"/>
                  </a:cubicBezTo>
                  <a:cubicBezTo>
                    <a:pt x="2403" y="12577"/>
                    <a:pt x="3038" y="13846"/>
                    <a:pt x="4519" y="13846"/>
                  </a:cubicBezTo>
                  <a:cubicBezTo>
                    <a:pt x="5394" y="13846"/>
                    <a:pt x="6564" y="13403"/>
                    <a:pt x="8147" y="12323"/>
                  </a:cubicBezTo>
                  <a:cubicBezTo>
                    <a:pt x="12424" y="9428"/>
                    <a:pt x="12871" y="8261"/>
                    <a:pt x="15247" y="7642"/>
                  </a:cubicBezTo>
                  <a:cubicBezTo>
                    <a:pt x="16097" y="7426"/>
                    <a:pt x="17090" y="6965"/>
                    <a:pt x="17393" y="5972"/>
                  </a:cubicBezTo>
                  <a:cubicBezTo>
                    <a:pt x="17479" y="5655"/>
                    <a:pt x="17493" y="5309"/>
                    <a:pt x="17421" y="4992"/>
                  </a:cubicBezTo>
                  <a:cubicBezTo>
                    <a:pt x="17393" y="4834"/>
                    <a:pt x="17292" y="4661"/>
                    <a:pt x="17277" y="4532"/>
                  </a:cubicBezTo>
                  <a:cubicBezTo>
                    <a:pt x="17249" y="4229"/>
                    <a:pt x="17508" y="3984"/>
                    <a:pt x="17695" y="3811"/>
                  </a:cubicBezTo>
                  <a:lnTo>
                    <a:pt x="19236" y="2371"/>
                  </a:lnTo>
                  <a:cubicBezTo>
                    <a:pt x="19440" y="2181"/>
                    <a:pt x="19554" y="1864"/>
                    <a:pt x="19241" y="1864"/>
                  </a:cubicBezTo>
                  <a:cubicBezTo>
                    <a:pt x="19222" y="1864"/>
                    <a:pt x="19201" y="1865"/>
                    <a:pt x="19178" y="1867"/>
                  </a:cubicBezTo>
                  <a:cubicBezTo>
                    <a:pt x="18847" y="1911"/>
                    <a:pt x="18401" y="2256"/>
                    <a:pt x="18113" y="2429"/>
                  </a:cubicBezTo>
                  <a:cubicBezTo>
                    <a:pt x="17465" y="2832"/>
                    <a:pt x="16831" y="3279"/>
                    <a:pt x="16169" y="3667"/>
                  </a:cubicBezTo>
                  <a:cubicBezTo>
                    <a:pt x="15189" y="4258"/>
                    <a:pt x="13591" y="5223"/>
                    <a:pt x="12626" y="5828"/>
                  </a:cubicBezTo>
                  <a:lnTo>
                    <a:pt x="12338" y="6000"/>
                  </a:lnTo>
                  <a:cubicBezTo>
                    <a:pt x="9846" y="7585"/>
                    <a:pt x="6203" y="9198"/>
                    <a:pt x="6203" y="9198"/>
                  </a:cubicBezTo>
                  <a:lnTo>
                    <a:pt x="4950" y="3811"/>
                  </a:lnTo>
                  <a:cubicBezTo>
                    <a:pt x="4547" y="2083"/>
                    <a:pt x="3380" y="672"/>
                    <a:pt x="1839" y="67"/>
                  </a:cubicBezTo>
                  <a:lnTo>
                    <a:pt x="1839" y="82"/>
                  </a:lnTo>
                  <a:cubicBezTo>
                    <a:pt x="1695" y="26"/>
                    <a:pt x="1551" y="0"/>
                    <a:pt x="1411" y="0"/>
                  </a:cubicBezTo>
                  <a:close/>
                </a:path>
              </a:pathLst>
            </a:custGeom>
            <a:solidFill>
              <a:srgbClr val="ED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660800" y="2243225"/>
              <a:ext cx="209200" cy="313825"/>
            </a:xfrm>
            <a:custGeom>
              <a:avLst/>
              <a:gdLst/>
              <a:ahLst/>
              <a:cxnLst/>
              <a:rect l="l" t="t" r="r" b="b"/>
              <a:pathLst>
                <a:path w="8368" h="12553" extrusionOk="0">
                  <a:moveTo>
                    <a:pt x="7549" y="0"/>
                  </a:moveTo>
                  <a:cubicBezTo>
                    <a:pt x="7543" y="0"/>
                    <a:pt x="7538" y="1"/>
                    <a:pt x="7532" y="3"/>
                  </a:cubicBezTo>
                  <a:cubicBezTo>
                    <a:pt x="5991" y="492"/>
                    <a:pt x="4637" y="1471"/>
                    <a:pt x="3716" y="2796"/>
                  </a:cubicBezTo>
                  <a:cubicBezTo>
                    <a:pt x="2852" y="4092"/>
                    <a:pt x="3082" y="5806"/>
                    <a:pt x="2492" y="7318"/>
                  </a:cubicBezTo>
                  <a:cubicBezTo>
                    <a:pt x="2448" y="7419"/>
                    <a:pt x="1887" y="8989"/>
                    <a:pt x="1527" y="9666"/>
                  </a:cubicBezTo>
                  <a:cubicBezTo>
                    <a:pt x="1181" y="10328"/>
                    <a:pt x="663" y="10919"/>
                    <a:pt x="0" y="11163"/>
                  </a:cubicBezTo>
                  <a:cubicBezTo>
                    <a:pt x="1095" y="12065"/>
                    <a:pt x="2466" y="12552"/>
                    <a:pt x="3867" y="12552"/>
                  </a:cubicBezTo>
                  <a:cubicBezTo>
                    <a:pt x="4032" y="12552"/>
                    <a:pt x="4198" y="12545"/>
                    <a:pt x="4364" y="12532"/>
                  </a:cubicBezTo>
                  <a:cubicBezTo>
                    <a:pt x="5890" y="12416"/>
                    <a:pt x="7316" y="11696"/>
                    <a:pt x="8310" y="10530"/>
                  </a:cubicBezTo>
                  <a:lnTo>
                    <a:pt x="8310" y="10530"/>
                  </a:lnTo>
                  <a:cubicBezTo>
                    <a:pt x="8290" y="10553"/>
                    <a:pt x="8262" y="10563"/>
                    <a:pt x="8229" y="10563"/>
                  </a:cubicBezTo>
                  <a:cubicBezTo>
                    <a:pt x="7930" y="10563"/>
                    <a:pt x="7159" y="9708"/>
                    <a:pt x="7042" y="9565"/>
                  </a:cubicBezTo>
                  <a:cubicBezTo>
                    <a:pt x="6697" y="9205"/>
                    <a:pt x="6337" y="8643"/>
                    <a:pt x="6293" y="8110"/>
                  </a:cubicBezTo>
                  <a:lnTo>
                    <a:pt x="6293" y="8110"/>
                  </a:lnTo>
                  <a:cubicBezTo>
                    <a:pt x="6354" y="8118"/>
                    <a:pt x="6412" y="8122"/>
                    <a:pt x="6469" y="8122"/>
                  </a:cubicBezTo>
                  <a:cubicBezTo>
                    <a:pt x="7389" y="8122"/>
                    <a:pt x="7860" y="7163"/>
                    <a:pt x="8050" y="6281"/>
                  </a:cubicBezTo>
                  <a:cubicBezTo>
                    <a:pt x="8137" y="5864"/>
                    <a:pt x="8209" y="5446"/>
                    <a:pt x="8252" y="5029"/>
                  </a:cubicBezTo>
                  <a:cubicBezTo>
                    <a:pt x="8367" y="3977"/>
                    <a:pt x="8310" y="2926"/>
                    <a:pt x="8079" y="1903"/>
                  </a:cubicBezTo>
                  <a:cubicBezTo>
                    <a:pt x="8037" y="1720"/>
                    <a:pt x="7828" y="0"/>
                    <a:pt x="7549" y="0"/>
                  </a:cubicBezTo>
                  <a:close/>
                </a:path>
              </a:pathLst>
            </a:custGeom>
            <a:solidFill>
              <a:srgbClr val="ED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495175" y="2504650"/>
              <a:ext cx="583625" cy="500125"/>
            </a:xfrm>
            <a:custGeom>
              <a:avLst/>
              <a:gdLst/>
              <a:ahLst/>
              <a:cxnLst/>
              <a:rect l="l" t="t" r="r" b="b"/>
              <a:pathLst>
                <a:path w="23345" h="20005" extrusionOk="0">
                  <a:moveTo>
                    <a:pt x="13451" y="1"/>
                  </a:moveTo>
                  <a:cubicBezTo>
                    <a:pt x="13466" y="462"/>
                    <a:pt x="13437" y="922"/>
                    <a:pt x="13336" y="1383"/>
                  </a:cubicBezTo>
                  <a:lnTo>
                    <a:pt x="13005" y="1182"/>
                  </a:lnTo>
                  <a:lnTo>
                    <a:pt x="12990" y="1182"/>
                  </a:lnTo>
                  <a:cubicBezTo>
                    <a:pt x="12760" y="1124"/>
                    <a:pt x="12386" y="865"/>
                    <a:pt x="11997" y="620"/>
                  </a:cubicBezTo>
                  <a:cubicBezTo>
                    <a:pt x="11723" y="418"/>
                    <a:pt x="11421" y="246"/>
                    <a:pt x="11118" y="116"/>
                  </a:cubicBezTo>
                  <a:cubicBezTo>
                    <a:pt x="11075" y="102"/>
                    <a:pt x="11032" y="87"/>
                    <a:pt x="10989" y="87"/>
                  </a:cubicBezTo>
                  <a:cubicBezTo>
                    <a:pt x="9621" y="145"/>
                    <a:pt x="8324" y="231"/>
                    <a:pt x="7144" y="390"/>
                  </a:cubicBezTo>
                  <a:cubicBezTo>
                    <a:pt x="3514" y="836"/>
                    <a:pt x="865" y="1916"/>
                    <a:pt x="1" y="4811"/>
                  </a:cubicBezTo>
                  <a:lnTo>
                    <a:pt x="3586" y="8958"/>
                  </a:lnTo>
                  <a:lnTo>
                    <a:pt x="2132" y="20004"/>
                  </a:lnTo>
                  <a:lnTo>
                    <a:pt x="18305" y="19615"/>
                  </a:lnTo>
                  <a:lnTo>
                    <a:pt x="19529" y="8973"/>
                  </a:lnTo>
                  <a:lnTo>
                    <a:pt x="23345" y="7331"/>
                  </a:lnTo>
                  <a:cubicBezTo>
                    <a:pt x="23345" y="7331"/>
                    <a:pt x="21588" y="375"/>
                    <a:pt x="14690" y="15"/>
                  </a:cubicBezTo>
                  <a:lnTo>
                    <a:pt x="144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1"/>
            <p:cNvSpPr/>
            <p:nvPr/>
          </p:nvSpPr>
          <p:spPr>
            <a:xfrm>
              <a:off x="566450" y="2647600"/>
              <a:ext cx="522075" cy="303525"/>
            </a:xfrm>
            <a:custGeom>
              <a:avLst/>
              <a:gdLst/>
              <a:ahLst/>
              <a:cxnLst/>
              <a:rect l="l" t="t" r="r" b="b"/>
              <a:pathLst>
                <a:path w="20883" h="12141" extrusionOk="0">
                  <a:moveTo>
                    <a:pt x="8368" y="0"/>
                  </a:moveTo>
                  <a:lnTo>
                    <a:pt x="6424" y="10355"/>
                  </a:lnTo>
                  <a:lnTo>
                    <a:pt x="375" y="10355"/>
                  </a:lnTo>
                  <a:cubicBezTo>
                    <a:pt x="116" y="10383"/>
                    <a:pt x="1" y="10686"/>
                    <a:pt x="174" y="10887"/>
                  </a:cubicBezTo>
                  <a:lnTo>
                    <a:pt x="1311" y="12140"/>
                  </a:lnTo>
                  <a:lnTo>
                    <a:pt x="18939" y="12140"/>
                  </a:lnTo>
                  <a:lnTo>
                    <a:pt x="208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424875" y="2630675"/>
              <a:ext cx="417750" cy="398200"/>
            </a:xfrm>
            <a:custGeom>
              <a:avLst/>
              <a:gdLst/>
              <a:ahLst/>
              <a:cxnLst/>
              <a:rect l="l" t="t" r="r" b="b"/>
              <a:pathLst>
                <a:path w="16710" h="15928" extrusionOk="0">
                  <a:moveTo>
                    <a:pt x="3043" y="0"/>
                  </a:moveTo>
                  <a:cubicBezTo>
                    <a:pt x="3043" y="0"/>
                    <a:pt x="940" y="9116"/>
                    <a:pt x="451" y="11680"/>
                  </a:cubicBezTo>
                  <a:cubicBezTo>
                    <a:pt x="0" y="13970"/>
                    <a:pt x="320" y="15928"/>
                    <a:pt x="3949" y="15928"/>
                  </a:cubicBezTo>
                  <a:cubicBezTo>
                    <a:pt x="4381" y="15928"/>
                    <a:pt x="4860" y="15900"/>
                    <a:pt x="5390" y="15842"/>
                  </a:cubicBezTo>
                  <a:cubicBezTo>
                    <a:pt x="9163" y="15428"/>
                    <a:pt x="10588" y="14859"/>
                    <a:pt x="12083" y="14859"/>
                  </a:cubicBezTo>
                  <a:cubicBezTo>
                    <a:pt x="12568" y="14859"/>
                    <a:pt x="13060" y="14919"/>
                    <a:pt x="13642" y="15064"/>
                  </a:cubicBezTo>
                  <a:cubicBezTo>
                    <a:pt x="14036" y="15162"/>
                    <a:pt x="14383" y="15206"/>
                    <a:pt x="14689" y="15206"/>
                  </a:cubicBezTo>
                  <a:cubicBezTo>
                    <a:pt x="16220" y="15206"/>
                    <a:pt x="16710" y="14104"/>
                    <a:pt x="16710" y="13192"/>
                  </a:cubicBezTo>
                  <a:cubicBezTo>
                    <a:pt x="16710" y="12083"/>
                    <a:pt x="16638" y="11924"/>
                    <a:pt x="16638" y="11924"/>
                  </a:cubicBezTo>
                  <a:cubicBezTo>
                    <a:pt x="16638" y="11924"/>
                    <a:pt x="14550" y="11953"/>
                    <a:pt x="11684" y="12169"/>
                  </a:cubicBezTo>
                  <a:cubicBezTo>
                    <a:pt x="10916" y="12231"/>
                    <a:pt x="10075" y="12253"/>
                    <a:pt x="9255" y="12253"/>
                  </a:cubicBezTo>
                  <a:cubicBezTo>
                    <a:pt x="7000" y="12253"/>
                    <a:pt x="4901" y="12083"/>
                    <a:pt x="4901" y="12083"/>
                  </a:cubicBezTo>
                  <a:lnTo>
                    <a:pt x="6442" y="3831"/>
                  </a:lnTo>
                  <a:lnTo>
                    <a:pt x="3043" y="0"/>
                  </a:lnTo>
                  <a:close/>
                </a:path>
              </a:pathLst>
            </a:custGeom>
            <a:solidFill>
              <a:srgbClr val="ED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882200" y="2759200"/>
              <a:ext cx="80325" cy="56200"/>
            </a:xfrm>
            <a:custGeom>
              <a:avLst/>
              <a:gdLst/>
              <a:ahLst/>
              <a:cxnLst/>
              <a:rect l="l" t="t" r="r" b="b"/>
              <a:pathLst>
                <a:path w="3213" h="2248" extrusionOk="0">
                  <a:moveTo>
                    <a:pt x="1599" y="0"/>
                  </a:moveTo>
                  <a:cubicBezTo>
                    <a:pt x="721" y="0"/>
                    <a:pt x="1" y="505"/>
                    <a:pt x="1" y="1124"/>
                  </a:cubicBezTo>
                  <a:cubicBezTo>
                    <a:pt x="1" y="1743"/>
                    <a:pt x="721" y="2247"/>
                    <a:pt x="1599" y="2247"/>
                  </a:cubicBezTo>
                  <a:cubicBezTo>
                    <a:pt x="2492" y="2247"/>
                    <a:pt x="3212" y="1757"/>
                    <a:pt x="3212" y="1124"/>
                  </a:cubicBezTo>
                  <a:cubicBezTo>
                    <a:pt x="3212" y="505"/>
                    <a:pt x="2492" y="0"/>
                    <a:pt x="15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710475" y="2319025"/>
              <a:ext cx="36750" cy="49425"/>
            </a:xfrm>
            <a:custGeom>
              <a:avLst/>
              <a:gdLst/>
              <a:ahLst/>
              <a:cxnLst/>
              <a:rect l="l" t="t" r="r" b="b"/>
              <a:pathLst>
                <a:path w="1470" h="1977" extrusionOk="0">
                  <a:moveTo>
                    <a:pt x="804" y="0"/>
                  </a:moveTo>
                  <a:cubicBezTo>
                    <a:pt x="476" y="0"/>
                    <a:pt x="166" y="357"/>
                    <a:pt x="87" y="859"/>
                  </a:cubicBezTo>
                  <a:cubicBezTo>
                    <a:pt x="0" y="1406"/>
                    <a:pt x="216" y="1910"/>
                    <a:pt x="577" y="1968"/>
                  </a:cubicBezTo>
                  <a:cubicBezTo>
                    <a:pt x="605" y="1974"/>
                    <a:pt x="634" y="1976"/>
                    <a:pt x="663" y="1976"/>
                  </a:cubicBezTo>
                  <a:cubicBezTo>
                    <a:pt x="993" y="1976"/>
                    <a:pt x="1304" y="1608"/>
                    <a:pt x="1383" y="1118"/>
                  </a:cubicBezTo>
                  <a:cubicBezTo>
                    <a:pt x="1469" y="571"/>
                    <a:pt x="1253" y="67"/>
                    <a:pt x="893" y="9"/>
                  </a:cubicBezTo>
                  <a:cubicBezTo>
                    <a:pt x="864" y="3"/>
                    <a:pt x="834" y="0"/>
                    <a:pt x="804" y="0"/>
                  </a:cubicBezTo>
                  <a:close/>
                </a:path>
              </a:pathLst>
            </a:custGeom>
            <a:solidFill>
              <a:srgbClr val="ED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1"/>
            <p:cNvSpPr/>
            <p:nvPr/>
          </p:nvSpPr>
          <p:spPr>
            <a:xfrm>
              <a:off x="650175" y="2188050"/>
              <a:ext cx="249025" cy="255550"/>
            </a:xfrm>
            <a:custGeom>
              <a:avLst/>
              <a:gdLst/>
              <a:ahLst/>
              <a:cxnLst/>
              <a:rect l="l" t="t" r="r" b="b"/>
              <a:pathLst>
                <a:path w="9961" h="10222" extrusionOk="0">
                  <a:moveTo>
                    <a:pt x="8714" y="1"/>
                  </a:moveTo>
                  <a:cubicBezTo>
                    <a:pt x="8427" y="1"/>
                    <a:pt x="8061" y="117"/>
                    <a:pt x="7597" y="395"/>
                  </a:cubicBezTo>
                  <a:cubicBezTo>
                    <a:pt x="7365" y="526"/>
                    <a:pt x="6698" y="586"/>
                    <a:pt x="6076" y="586"/>
                  </a:cubicBezTo>
                  <a:cubicBezTo>
                    <a:pt x="5808" y="586"/>
                    <a:pt x="5548" y="575"/>
                    <a:pt x="5336" y="553"/>
                  </a:cubicBezTo>
                  <a:cubicBezTo>
                    <a:pt x="5244" y="543"/>
                    <a:pt x="5121" y="536"/>
                    <a:pt x="4974" y="536"/>
                  </a:cubicBezTo>
                  <a:cubicBezTo>
                    <a:pt x="3569" y="536"/>
                    <a:pt x="0" y="1183"/>
                    <a:pt x="483" y="5291"/>
                  </a:cubicBezTo>
                  <a:cubicBezTo>
                    <a:pt x="800" y="7984"/>
                    <a:pt x="1188" y="8863"/>
                    <a:pt x="1836" y="9396"/>
                  </a:cubicBezTo>
                  <a:cubicBezTo>
                    <a:pt x="1952" y="9482"/>
                    <a:pt x="2484" y="10058"/>
                    <a:pt x="2585" y="10116"/>
                  </a:cubicBezTo>
                  <a:cubicBezTo>
                    <a:pt x="2696" y="10186"/>
                    <a:pt x="2821" y="10222"/>
                    <a:pt x="2950" y="10222"/>
                  </a:cubicBezTo>
                  <a:cubicBezTo>
                    <a:pt x="3006" y="10222"/>
                    <a:pt x="3062" y="10215"/>
                    <a:pt x="3118" y="10202"/>
                  </a:cubicBezTo>
                  <a:cubicBezTo>
                    <a:pt x="3205" y="9972"/>
                    <a:pt x="3262" y="9713"/>
                    <a:pt x="3262" y="9468"/>
                  </a:cubicBezTo>
                  <a:cubicBezTo>
                    <a:pt x="3277" y="8560"/>
                    <a:pt x="3219" y="7005"/>
                    <a:pt x="3579" y="6674"/>
                  </a:cubicBezTo>
                  <a:cubicBezTo>
                    <a:pt x="3579" y="6674"/>
                    <a:pt x="3966" y="7226"/>
                    <a:pt x="4305" y="7226"/>
                  </a:cubicBezTo>
                  <a:cubicBezTo>
                    <a:pt x="4576" y="7226"/>
                    <a:pt x="4816" y="6874"/>
                    <a:pt x="4803" y="5608"/>
                  </a:cubicBezTo>
                  <a:cubicBezTo>
                    <a:pt x="4803" y="5507"/>
                    <a:pt x="4875" y="5435"/>
                    <a:pt x="4976" y="5435"/>
                  </a:cubicBezTo>
                  <a:cubicBezTo>
                    <a:pt x="5322" y="5378"/>
                    <a:pt x="6114" y="5090"/>
                    <a:pt x="6056" y="3376"/>
                  </a:cubicBezTo>
                  <a:cubicBezTo>
                    <a:pt x="6056" y="3232"/>
                    <a:pt x="6171" y="3117"/>
                    <a:pt x="6301" y="3117"/>
                  </a:cubicBezTo>
                  <a:cubicBezTo>
                    <a:pt x="6790" y="3131"/>
                    <a:pt x="7770" y="3174"/>
                    <a:pt x="7986" y="3246"/>
                  </a:cubicBezTo>
                  <a:cubicBezTo>
                    <a:pt x="8087" y="3261"/>
                    <a:pt x="8187" y="3290"/>
                    <a:pt x="8288" y="3333"/>
                  </a:cubicBezTo>
                  <a:cubicBezTo>
                    <a:pt x="8331" y="3347"/>
                    <a:pt x="8490" y="4096"/>
                    <a:pt x="8519" y="4183"/>
                  </a:cubicBezTo>
                  <a:cubicBezTo>
                    <a:pt x="8547" y="4269"/>
                    <a:pt x="8677" y="5032"/>
                    <a:pt x="8677" y="5032"/>
                  </a:cubicBezTo>
                  <a:cubicBezTo>
                    <a:pt x="8677" y="5032"/>
                    <a:pt x="9109" y="4888"/>
                    <a:pt x="9109" y="4586"/>
                  </a:cubicBezTo>
                  <a:cubicBezTo>
                    <a:pt x="9109" y="4283"/>
                    <a:pt x="8994" y="3606"/>
                    <a:pt x="9051" y="3448"/>
                  </a:cubicBezTo>
                  <a:cubicBezTo>
                    <a:pt x="9109" y="3304"/>
                    <a:pt x="9527" y="3189"/>
                    <a:pt x="9599" y="2843"/>
                  </a:cubicBezTo>
                  <a:cubicBezTo>
                    <a:pt x="9727" y="2188"/>
                    <a:pt x="9961" y="1"/>
                    <a:pt x="8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1"/>
            <p:cNvSpPr/>
            <p:nvPr/>
          </p:nvSpPr>
          <p:spPr>
            <a:xfrm>
              <a:off x="701125" y="2326775"/>
              <a:ext cx="56550" cy="79975"/>
            </a:xfrm>
            <a:custGeom>
              <a:avLst/>
              <a:gdLst/>
              <a:ahLst/>
              <a:cxnLst/>
              <a:rect l="l" t="t" r="r" b="b"/>
              <a:pathLst>
                <a:path w="2262" h="3199" extrusionOk="0">
                  <a:moveTo>
                    <a:pt x="1231" y="0"/>
                  </a:moveTo>
                  <a:cubicBezTo>
                    <a:pt x="1184" y="0"/>
                    <a:pt x="1134" y="5"/>
                    <a:pt x="1080" y="16"/>
                  </a:cubicBezTo>
                  <a:cubicBezTo>
                    <a:pt x="0" y="218"/>
                    <a:pt x="0" y="3155"/>
                    <a:pt x="2261" y="3199"/>
                  </a:cubicBezTo>
                  <a:cubicBezTo>
                    <a:pt x="2247" y="2435"/>
                    <a:pt x="2160" y="1687"/>
                    <a:pt x="1973" y="952"/>
                  </a:cubicBezTo>
                  <a:cubicBezTo>
                    <a:pt x="1973" y="952"/>
                    <a:pt x="1885" y="0"/>
                    <a:pt x="1231" y="0"/>
                  </a:cubicBezTo>
                  <a:close/>
                </a:path>
              </a:pathLst>
            </a:custGeom>
            <a:solidFill>
              <a:srgbClr val="EDB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1"/>
            <p:cNvSpPr/>
            <p:nvPr/>
          </p:nvSpPr>
          <p:spPr>
            <a:xfrm>
              <a:off x="672300" y="2464700"/>
              <a:ext cx="156650" cy="123500"/>
            </a:xfrm>
            <a:custGeom>
              <a:avLst/>
              <a:gdLst/>
              <a:ahLst/>
              <a:cxnLst/>
              <a:rect l="l" t="t" r="r" b="b"/>
              <a:pathLst>
                <a:path w="6266" h="4940" extrusionOk="0">
                  <a:moveTo>
                    <a:pt x="1196" y="0"/>
                  </a:moveTo>
                  <a:cubicBezTo>
                    <a:pt x="750" y="634"/>
                    <a:pt x="361" y="1282"/>
                    <a:pt x="1" y="1944"/>
                  </a:cubicBezTo>
                  <a:lnTo>
                    <a:pt x="59" y="1973"/>
                  </a:lnTo>
                  <a:cubicBezTo>
                    <a:pt x="735" y="2232"/>
                    <a:pt x="1398" y="2520"/>
                    <a:pt x="2046" y="2866"/>
                  </a:cubicBezTo>
                  <a:cubicBezTo>
                    <a:pt x="2665" y="3212"/>
                    <a:pt x="5545" y="4940"/>
                    <a:pt x="5545" y="4940"/>
                  </a:cubicBezTo>
                  <a:lnTo>
                    <a:pt x="6265" y="2981"/>
                  </a:lnTo>
                  <a:lnTo>
                    <a:pt x="5920" y="2780"/>
                  </a:lnTo>
                  <a:cubicBezTo>
                    <a:pt x="5675" y="2636"/>
                    <a:pt x="5329" y="2448"/>
                    <a:pt x="4926" y="2218"/>
                  </a:cubicBezTo>
                  <a:cubicBezTo>
                    <a:pt x="4653" y="2060"/>
                    <a:pt x="4350" y="1887"/>
                    <a:pt x="4033" y="1700"/>
                  </a:cubicBezTo>
                  <a:cubicBezTo>
                    <a:pt x="2996" y="1109"/>
                    <a:pt x="1844" y="432"/>
                    <a:pt x="11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1"/>
            <p:cNvSpPr/>
            <p:nvPr/>
          </p:nvSpPr>
          <p:spPr>
            <a:xfrm>
              <a:off x="828925" y="2473700"/>
              <a:ext cx="42500" cy="105150"/>
            </a:xfrm>
            <a:custGeom>
              <a:avLst/>
              <a:gdLst/>
              <a:ahLst/>
              <a:cxnLst/>
              <a:rect l="l" t="t" r="r" b="b"/>
              <a:pathLst>
                <a:path w="1700" h="4206" extrusionOk="0">
                  <a:moveTo>
                    <a:pt x="58" y="0"/>
                  </a:moveTo>
                  <a:lnTo>
                    <a:pt x="58" y="0"/>
                  </a:lnTo>
                  <a:cubicBezTo>
                    <a:pt x="58" y="0"/>
                    <a:pt x="116" y="591"/>
                    <a:pt x="116" y="1239"/>
                  </a:cubicBezTo>
                  <a:cubicBezTo>
                    <a:pt x="130" y="1700"/>
                    <a:pt x="87" y="2160"/>
                    <a:pt x="0" y="2621"/>
                  </a:cubicBezTo>
                  <a:cubicBezTo>
                    <a:pt x="505" y="3053"/>
                    <a:pt x="994" y="3399"/>
                    <a:pt x="1354" y="4205"/>
                  </a:cubicBezTo>
                  <a:cubicBezTo>
                    <a:pt x="1354" y="4205"/>
                    <a:pt x="1700" y="2593"/>
                    <a:pt x="1340" y="1268"/>
                  </a:cubicBezTo>
                  <a:cubicBezTo>
                    <a:pt x="1340" y="1239"/>
                    <a:pt x="1325" y="1196"/>
                    <a:pt x="1325" y="1196"/>
                  </a:cubicBezTo>
                  <a:cubicBezTo>
                    <a:pt x="1325" y="1196"/>
                    <a:pt x="505" y="173"/>
                    <a:pt x="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p:nvPr/>
          </p:nvSpPr>
          <p:spPr>
            <a:xfrm>
              <a:off x="463125" y="2597175"/>
              <a:ext cx="122800" cy="213525"/>
            </a:xfrm>
            <a:custGeom>
              <a:avLst/>
              <a:gdLst/>
              <a:ahLst/>
              <a:cxnLst/>
              <a:rect l="l" t="t" r="r" b="b"/>
              <a:pathLst>
                <a:path w="4912" h="8541" extrusionOk="0">
                  <a:moveTo>
                    <a:pt x="1743" y="1"/>
                  </a:moveTo>
                  <a:lnTo>
                    <a:pt x="1283" y="1110"/>
                  </a:lnTo>
                  <a:lnTo>
                    <a:pt x="1" y="6525"/>
                  </a:lnTo>
                  <a:lnTo>
                    <a:pt x="4451" y="8541"/>
                  </a:lnTo>
                  <a:lnTo>
                    <a:pt x="4912" y="5185"/>
                  </a:lnTo>
                  <a:lnTo>
                    <a:pt x="1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34;p36">
            <a:extLst>
              <a:ext uri="{FF2B5EF4-FFF2-40B4-BE49-F238E27FC236}">
                <a16:creationId xmlns:a16="http://schemas.microsoft.com/office/drawing/2014/main" id="{434B1CFA-CBC8-A10A-112B-1373F9F4F55D}"/>
              </a:ext>
            </a:extLst>
          </p:cNvPr>
          <p:cNvGrpSpPr/>
          <p:nvPr/>
        </p:nvGrpSpPr>
        <p:grpSpPr>
          <a:xfrm rot="1283844">
            <a:off x="248250" y="4560516"/>
            <a:ext cx="891731" cy="245384"/>
            <a:chOff x="4252100" y="1337450"/>
            <a:chExt cx="497225" cy="136825"/>
          </a:xfrm>
        </p:grpSpPr>
        <p:sp>
          <p:nvSpPr>
            <p:cNvPr id="3" name="Google Shape;635;p36">
              <a:extLst>
                <a:ext uri="{FF2B5EF4-FFF2-40B4-BE49-F238E27FC236}">
                  <a16:creationId xmlns:a16="http://schemas.microsoft.com/office/drawing/2014/main" id="{5018BA8B-62FB-CF3A-9900-754351ECB2FD}"/>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36;p36">
              <a:extLst>
                <a:ext uri="{FF2B5EF4-FFF2-40B4-BE49-F238E27FC236}">
                  <a16:creationId xmlns:a16="http://schemas.microsoft.com/office/drawing/2014/main" id="{16EB2415-BA3B-7EA1-372F-AE6142A65F38}"/>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7;p36">
              <a:extLst>
                <a:ext uri="{FF2B5EF4-FFF2-40B4-BE49-F238E27FC236}">
                  <a16:creationId xmlns:a16="http://schemas.microsoft.com/office/drawing/2014/main" id="{2CA4B545-3740-D681-0CFF-9CC37063A328}"/>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8;p36">
              <a:extLst>
                <a:ext uri="{FF2B5EF4-FFF2-40B4-BE49-F238E27FC236}">
                  <a16:creationId xmlns:a16="http://schemas.microsoft.com/office/drawing/2014/main" id="{9E381F8A-4B8C-6A8C-9EEC-7370E9A81489}"/>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629;p36">
            <a:extLst>
              <a:ext uri="{FF2B5EF4-FFF2-40B4-BE49-F238E27FC236}">
                <a16:creationId xmlns:a16="http://schemas.microsoft.com/office/drawing/2014/main" id="{F2AC846F-F7FE-AD20-5EDB-3F9FDB590252}"/>
              </a:ext>
            </a:extLst>
          </p:cNvPr>
          <p:cNvGrpSpPr/>
          <p:nvPr/>
        </p:nvGrpSpPr>
        <p:grpSpPr>
          <a:xfrm rot="-875881">
            <a:off x="4304938" y="4526294"/>
            <a:ext cx="891721" cy="245381"/>
            <a:chOff x="4252100" y="1337450"/>
            <a:chExt cx="497225" cy="136825"/>
          </a:xfrm>
        </p:grpSpPr>
        <p:sp>
          <p:nvSpPr>
            <p:cNvPr id="8" name="Google Shape;630;p36">
              <a:extLst>
                <a:ext uri="{FF2B5EF4-FFF2-40B4-BE49-F238E27FC236}">
                  <a16:creationId xmlns:a16="http://schemas.microsoft.com/office/drawing/2014/main" id="{98A99443-610D-A271-D197-4FEE10EB5E12}"/>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1;p36">
              <a:extLst>
                <a:ext uri="{FF2B5EF4-FFF2-40B4-BE49-F238E27FC236}">
                  <a16:creationId xmlns:a16="http://schemas.microsoft.com/office/drawing/2014/main" id="{BB3EDCB1-96ED-AA85-9633-D2712A11C683}"/>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2;p36">
              <a:extLst>
                <a:ext uri="{FF2B5EF4-FFF2-40B4-BE49-F238E27FC236}">
                  <a16:creationId xmlns:a16="http://schemas.microsoft.com/office/drawing/2014/main" id="{4EDA02B4-F80E-94DE-C2F7-3E330ABC2F54}"/>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3;p36">
              <a:extLst>
                <a:ext uri="{FF2B5EF4-FFF2-40B4-BE49-F238E27FC236}">
                  <a16:creationId xmlns:a16="http://schemas.microsoft.com/office/drawing/2014/main" id="{D972AB7C-896C-E181-7AA8-6BD3CC3AB27C}"/>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81A0-4FB9-6F30-F1DD-02D3E1A9CFA6}"/>
              </a:ext>
            </a:extLst>
          </p:cNvPr>
          <p:cNvSpPr>
            <a:spLocks noGrp="1"/>
          </p:cNvSpPr>
          <p:nvPr>
            <p:ph type="title"/>
          </p:nvPr>
        </p:nvSpPr>
        <p:spPr>
          <a:xfrm>
            <a:off x="720000" y="162527"/>
            <a:ext cx="7704000" cy="572700"/>
          </a:xfrm>
        </p:spPr>
        <p:txBody>
          <a:bodyPr/>
          <a:lstStyle/>
          <a:p>
            <a:r>
              <a:rPr lang="en-SG" dirty="0"/>
              <a:t>DATA PREPARATION</a:t>
            </a:r>
          </a:p>
        </p:txBody>
      </p:sp>
      <p:sp>
        <p:nvSpPr>
          <p:cNvPr id="3" name="TextBox 2">
            <a:extLst>
              <a:ext uri="{FF2B5EF4-FFF2-40B4-BE49-F238E27FC236}">
                <a16:creationId xmlns:a16="http://schemas.microsoft.com/office/drawing/2014/main" id="{0E7F6856-58B1-F222-A62D-474432E7AD12}"/>
              </a:ext>
            </a:extLst>
          </p:cNvPr>
          <p:cNvSpPr txBox="1"/>
          <p:nvPr/>
        </p:nvSpPr>
        <p:spPr>
          <a:xfrm>
            <a:off x="1187250" y="1220095"/>
            <a:ext cx="6769497" cy="646331"/>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Split the dataset into train and test sets in a stratified fashion, with </a:t>
            </a:r>
            <a:r>
              <a:rPr lang="en-SG" sz="1800" b="1" dirty="0">
                <a:solidFill>
                  <a:schemeClr val="tx1"/>
                </a:solidFill>
                <a:latin typeface="PT Sans" panose="020B0503020203020204" pitchFamily="34" charset="0"/>
              </a:rPr>
              <a:t>80% </a:t>
            </a:r>
            <a:r>
              <a:rPr lang="en-SG" sz="1800" b="1" dirty="0">
                <a:solidFill>
                  <a:schemeClr val="bg2"/>
                </a:solidFill>
                <a:latin typeface="PT Sans" panose="020B0503020203020204" pitchFamily="34" charset="0"/>
              </a:rPr>
              <a:t>of the dataset on training and </a:t>
            </a:r>
            <a:r>
              <a:rPr lang="en-SG" sz="1800" b="1" dirty="0">
                <a:solidFill>
                  <a:schemeClr val="tx1"/>
                </a:solidFill>
                <a:latin typeface="PT Sans" panose="020B0503020203020204" pitchFamily="34" charset="0"/>
              </a:rPr>
              <a:t>20% </a:t>
            </a:r>
            <a:r>
              <a:rPr lang="en-SG" sz="1800" b="1" dirty="0">
                <a:solidFill>
                  <a:schemeClr val="bg2"/>
                </a:solidFill>
                <a:latin typeface="PT Sans" panose="020B0503020203020204" pitchFamily="34" charset="0"/>
              </a:rPr>
              <a:t>on test sets.</a:t>
            </a:r>
          </a:p>
        </p:txBody>
      </p:sp>
      <p:pic>
        <p:nvPicPr>
          <p:cNvPr id="7" name="Picture 6">
            <a:extLst>
              <a:ext uri="{FF2B5EF4-FFF2-40B4-BE49-F238E27FC236}">
                <a16:creationId xmlns:a16="http://schemas.microsoft.com/office/drawing/2014/main" id="{72DE9E3A-A58E-580B-8EC1-1495E2831302}"/>
              </a:ext>
            </a:extLst>
          </p:cNvPr>
          <p:cNvPicPr>
            <a:picLocks noChangeAspect="1"/>
          </p:cNvPicPr>
          <p:nvPr/>
        </p:nvPicPr>
        <p:blipFill>
          <a:blip r:embed="rId2"/>
          <a:stretch>
            <a:fillRect/>
          </a:stretch>
        </p:blipFill>
        <p:spPr>
          <a:xfrm>
            <a:off x="856927" y="2197112"/>
            <a:ext cx="7430144" cy="1150720"/>
          </a:xfrm>
          <a:prstGeom prst="rect">
            <a:avLst/>
          </a:prstGeom>
        </p:spPr>
      </p:pic>
    </p:spTree>
    <p:extLst>
      <p:ext uri="{BB962C8B-B14F-4D97-AF65-F5344CB8AC3E}">
        <p14:creationId xmlns:p14="http://schemas.microsoft.com/office/powerpoint/2010/main" val="209389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4147B-55C9-3711-BFE4-99BCB96A992C}"/>
              </a:ext>
            </a:extLst>
          </p:cNvPr>
          <p:cNvSpPr txBox="1"/>
          <p:nvPr/>
        </p:nvSpPr>
        <p:spPr>
          <a:xfrm>
            <a:off x="2948182" y="1570733"/>
            <a:ext cx="3247636" cy="36933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SG" sz="1800" b="1" dirty="0">
                <a:solidFill>
                  <a:srgbClr val="FF0000"/>
                </a:solidFill>
                <a:latin typeface="PT Sans" panose="020B0503020203020204" pitchFamily="34" charset="0"/>
              </a:rPr>
              <a:t>ONLY ON TRAINING DATASET!</a:t>
            </a:r>
          </a:p>
        </p:txBody>
      </p:sp>
      <p:sp>
        <p:nvSpPr>
          <p:cNvPr id="4" name="Title 1">
            <a:extLst>
              <a:ext uri="{FF2B5EF4-FFF2-40B4-BE49-F238E27FC236}">
                <a16:creationId xmlns:a16="http://schemas.microsoft.com/office/drawing/2014/main" id="{84D02812-E207-374A-7C1C-E4DFA6F9EEEC}"/>
              </a:ext>
            </a:extLst>
          </p:cNvPr>
          <p:cNvSpPr>
            <a:spLocks noGrp="1"/>
          </p:cNvSpPr>
          <p:nvPr>
            <p:ph type="title"/>
          </p:nvPr>
        </p:nvSpPr>
        <p:spPr>
          <a:xfrm>
            <a:off x="720000" y="162527"/>
            <a:ext cx="7704000" cy="572700"/>
          </a:xfrm>
        </p:spPr>
        <p:txBody>
          <a:bodyPr/>
          <a:lstStyle/>
          <a:p>
            <a:r>
              <a:rPr lang="en-SG" dirty="0"/>
              <a:t>FEATURE ENGINEERING</a:t>
            </a:r>
          </a:p>
        </p:txBody>
      </p:sp>
      <p:sp>
        <p:nvSpPr>
          <p:cNvPr id="5" name="Title 1">
            <a:extLst>
              <a:ext uri="{FF2B5EF4-FFF2-40B4-BE49-F238E27FC236}">
                <a16:creationId xmlns:a16="http://schemas.microsoft.com/office/drawing/2014/main" id="{9B23C85A-760F-3793-41D4-233E04E47CC4}"/>
              </a:ext>
            </a:extLst>
          </p:cNvPr>
          <p:cNvSpPr txBox="1">
            <a:spLocks/>
          </p:cNvSpPr>
          <p:nvPr/>
        </p:nvSpPr>
        <p:spPr>
          <a:xfrm>
            <a:off x="720000" y="7352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dirty="0">
                <a:solidFill>
                  <a:schemeClr val="bg2"/>
                </a:solidFill>
              </a:rPr>
              <a:t>RANDOM OVERSAMPLING</a:t>
            </a:r>
          </a:p>
        </p:txBody>
      </p:sp>
      <p:pic>
        <p:nvPicPr>
          <p:cNvPr id="7" name="Picture 6">
            <a:extLst>
              <a:ext uri="{FF2B5EF4-FFF2-40B4-BE49-F238E27FC236}">
                <a16:creationId xmlns:a16="http://schemas.microsoft.com/office/drawing/2014/main" id="{DFA8DE8E-57C2-19C6-FC55-CF000C807F83}"/>
              </a:ext>
            </a:extLst>
          </p:cNvPr>
          <p:cNvPicPr>
            <a:picLocks noChangeAspect="1"/>
          </p:cNvPicPr>
          <p:nvPr/>
        </p:nvPicPr>
        <p:blipFill>
          <a:blip r:embed="rId2"/>
          <a:stretch>
            <a:fillRect/>
          </a:stretch>
        </p:blipFill>
        <p:spPr>
          <a:xfrm>
            <a:off x="2045751" y="2096551"/>
            <a:ext cx="5052498" cy="1470787"/>
          </a:xfrm>
          <a:prstGeom prst="rect">
            <a:avLst/>
          </a:prstGeom>
        </p:spPr>
      </p:pic>
      <p:pic>
        <p:nvPicPr>
          <p:cNvPr id="9" name="Picture 8">
            <a:extLst>
              <a:ext uri="{FF2B5EF4-FFF2-40B4-BE49-F238E27FC236}">
                <a16:creationId xmlns:a16="http://schemas.microsoft.com/office/drawing/2014/main" id="{F032352A-99EC-9F07-462B-54B65622E244}"/>
              </a:ext>
            </a:extLst>
          </p:cNvPr>
          <p:cNvPicPr>
            <a:picLocks noChangeAspect="1"/>
          </p:cNvPicPr>
          <p:nvPr/>
        </p:nvPicPr>
        <p:blipFill>
          <a:blip r:embed="rId3"/>
          <a:stretch>
            <a:fillRect/>
          </a:stretch>
        </p:blipFill>
        <p:spPr>
          <a:xfrm>
            <a:off x="2498744" y="1404572"/>
            <a:ext cx="4146512" cy="3310122"/>
          </a:xfrm>
          <a:prstGeom prst="rect">
            <a:avLst/>
          </a:prstGeom>
        </p:spPr>
      </p:pic>
      <p:sp>
        <p:nvSpPr>
          <p:cNvPr id="3" name="TextBox 2">
            <a:extLst>
              <a:ext uri="{FF2B5EF4-FFF2-40B4-BE49-F238E27FC236}">
                <a16:creationId xmlns:a16="http://schemas.microsoft.com/office/drawing/2014/main" id="{47D65653-DEC8-4DBA-3EC2-D7D837E00CE2}"/>
              </a:ext>
            </a:extLst>
          </p:cNvPr>
          <p:cNvSpPr txBox="1"/>
          <p:nvPr/>
        </p:nvSpPr>
        <p:spPr>
          <a:xfrm>
            <a:off x="1747299" y="610641"/>
            <a:ext cx="5649402" cy="338554"/>
          </a:xfrm>
          <a:prstGeom prst="rect">
            <a:avLst/>
          </a:prstGeom>
          <a:noFill/>
        </p:spPr>
        <p:txBody>
          <a:bodyPr wrap="square">
            <a:spAutoFit/>
          </a:bodyPr>
          <a:lstStyle/>
          <a:p>
            <a:pPr algn="ctr"/>
            <a:r>
              <a:rPr lang="en-US" sz="1600" b="1" dirty="0">
                <a:solidFill>
                  <a:schemeClr val="tx1"/>
                </a:solidFill>
                <a:latin typeface="PT Sans" panose="020B0503020203020204" pitchFamily="34" charset="0"/>
              </a:rPr>
              <a:t>Did you process the features in any way?</a:t>
            </a:r>
            <a:endParaRPr lang="en-SG" sz="1600" b="1" dirty="0">
              <a:solidFill>
                <a:schemeClr val="tx1"/>
              </a:solidFill>
              <a:latin typeface="PT Sans" panose="020B0503020203020204" pitchFamily="34" charset="0"/>
            </a:endParaRPr>
          </a:p>
        </p:txBody>
      </p:sp>
    </p:spTree>
    <p:extLst>
      <p:ext uri="{BB962C8B-B14F-4D97-AF65-F5344CB8AC3E}">
        <p14:creationId xmlns:p14="http://schemas.microsoft.com/office/powerpoint/2010/main" val="113254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81A0-4FB9-6F30-F1DD-02D3E1A9CFA6}"/>
              </a:ext>
            </a:extLst>
          </p:cNvPr>
          <p:cNvSpPr>
            <a:spLocks noGrp="1"/>
          </p:cNvSpPr>
          <p:nvPr>
            <p:ph type="title"/>
          </p:nvPr>
        </p:nvSpPr>
        <p:spPr>
          <a:xfrm>
            <a:off x="720000" y="162527"/>
            <a:ext cx="7704000" cy="572700"/>
          </a:xfrm>
        </p:spPr>
        <p:txBody>
          <a:bodyPr/>
          <a:lstStyle/>
          <a:p>
            <a:r>
              <a:rPr lang="en-SG" dirty="0"/>
              <a:t>FEATURE ENGINEERING</a:t>
            </a:r>
          </a:p>
        </p:txBody>
      </p:sp>
      <p:pic>
        <p:nvPicPr>
          <p:cNvPr id="7" name="Picture 6">
            <a:extLst>
              <a:ext uri="{FF2B5EF4-FFF2-40B4-BE49-F238E27FC236}">
                <a16:creationId xmlns:a16="http://schemas.microsoft.com/office/drawing/2014/main" id="{A7A2BD43-7231-3C92-65A2-17099148370A}"/>
              </a:ext>
            </a:extLst>
          </p:cNvPr>
          <p:cNvPicPr>
            <a:picLocks noChangeAspect="1"/>
          </p:cNvPicPr>
          <p:nvPr/>
        </p:nvPicPr>
        <p:blipFill>
          <a:blip r:embed="rId2"/>
          <a:stretch>
            <a:fillRect/>
          </a:stretch>
        </p:blipFill>
        <p:spPr>
          <a:xfrm>
            <a:off x="2658354" y="1307927"/>
            <a:ext cx="3827291" cy="1585919"/>
          </a:xfrm>
          <a:prstGeom prst="rect">
            <a:avLst/>
          </a:prstGeom>
        </p:spPr>
      </p:pic>
      <p:sp>
        <p:nvSpPr>
          <p:cNvPr id="8" name="Title 1">
            <a:extLst>
              <a:ext uri="{FF2B5EF4-FFF2-40B4-BE49-F238E27FC236}">
                <a16:creationId xmlns:a16="http://schemas.microsoft.com/office/drawing/2014/main" id="{E8F0A215-522B-8403-3776-E186358CD95A}"/>
              </a:ext>
            </a:extLst>
          </p:cNvPr>
          <p:cNvSpPr txBox="1">
            <a:spLocks/>
          </p:cNvSpPr>
          <p:nvPr/>
        </p:nvSpPr>
        <p:spPr>
          <a:xfrm>
            <a:off x="720000" y="7352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dirty="0">
                <a:solidFill>
                  <a:schemeClr val="bg2"/>
                </a:solidFill>
              </a:rPr>
              <a:t>MAXABSSCALER</a:t>
            </a:r>
          </a:p>
        </p:txBody>
      </p:sp>
      <p:sp>
        <p:nvSpPr>
          <p:cNvPr id="10" name="Rectangle 9">
            <a:extLst>
              <a:ext uri="{FF2B5EF4-FFF2-40B4-BE49-F238E27FC236}">
                <a16:creationId xmlns:a16="http://schemas.microsoft.com/office/drawing/2014/main" id="{4C2BD660-1B20-2816-8341-EE25A3FA397E}"/>
              </a:ext>
            </a:extLst>
          </p:cNvPr>
          <p:cNvSpPr/>
          <p:nvPr/>
        </p:nvSpPr>
        <p:spPr>
          <a:xfrm>
            <a:off x="4133385" y="2106487"/>
            <a:ext cx="1940313" cy="2025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a:extLst>
              <a:ext uri="{FF2B5EF4-FFF2-40B4-BE49-F238E27FC236}">
                <a16:creationId xmlns:a16="http://schemas.microsoft.com/office/drawing/2014/main" id="{F0CDC628-4BF2-F600-07B4-0E3EE064CB6D}"/>
              </a:ext>
            </a:extLst>
          </p:cNvPr>
          <p:cNvPicPr>
            <a:picLocks noChangeAspect="1"/>
          </p:cNvPicPr>
          <p:nvPr/>
        </p:nvPicPr>
        <p:blipFill>
          <a:blip r:embed="rId3"/>
          <a:stretch>
            <a:fillRect/>
          </a:stretch>
        </p:blipFill>
        <p:spPr>
          <a:xfrm>
            <a:off x="2744465" y="2954064"/>
            <a:ext cx="3655068" cy="1972695"/>
          </a:xfrm>
          <a:prstGeom prst="rect">
            <a:avLst/>
          </a:prstGeom>
        </p:spPr>
      </p:pic>
      <p:sp>
        <p:nvSpPr>
          <p:cNvPr id="13" name="Rectangle 12">
            <a:extLst>
              <a:ext uri="{FF2B5EF4-FFF2-40B4-BE49-F238E27FC236}">
                <a16:creationId xmlns:a16="http://schemas.microsoft.com/office/drawing/2014/main" id="{A50B7ECE-3033-0D75-893E-A84662B63973}"/>
              </a:ext>
            </a:extLst>
          </p:cNvPr>
          <p:cNvSpPr/>
          <p:nvPr/>
        </p:nvSpPr>
        <p:spPr>
          <a:xfrm>
            <a:off x="4475356" y="4564567"/>
            <a:ext cx="959005" cy="171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4EEDCBD6-98FA-0EF2-862F-31012011AF52}"/>
              </a:ext>
            </a:extLst>
          </p:cNvPr>
          <p:cNvSpPr/>
          <p:nvPr/>
        </p:nvSpPr>
        <p:spPr>
          <a:xfrm>
            <a:off x="4389865" y="4736291"/>
            <a:ext cx="702526" cy="1717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TextBox 14">
            <a:extLst>
              <a:ext uri="{FF2B5EF4-FFF2-40B4-BE49-F238E27FC236}">
                <a16:creationId xmlns:a16="http://schemas.microsoft.com/office/drawing/2014/main" id="{C3D12C37-D17E-786E-1CF1-BA5C6E7DB017}"/>
              </a:ext>
            </a:extLst>
          </p:cNvPr>
          <p:cNvSpPr txBox="1"/>
          <p:nvPr/>
        </p:nvSpPr>
        <p:spPr>
          <a:xfrm>
            <a:off x="406963" y="1462685"/>
            <a:ext cx="1932879" cy="2862322"/>
          </a:xfrm>
          <a:prstGeom prst="rect">
            <a:avLst/>
          </a:prstGeom>
          <a:noFill/>
        </p:spPr>
        <p:txBody>
          <a:bodyPr wrap="square" rtlCol="0">
            <a:spAutoFit/>
          </a:bodyPr>
          <a:lstStyle/>
          <a:p>
            <a:pPr algn="ctr"/>
            <a:r>
              <a:rPr lang="en-SG" sz="1800" b="1" u="sng" dirty="0" err="1">
                <a:solidFill>
                  <a:schemeClr val="bg2"/>
                </a:solidFill>
                <a:latin typeface="PT Sans" panose="020B0503020203020204" pitchFamily="34" charset="0"/>
              </a:rPr>
              <a:t>fit_transform</a:t>
            </a:r>
            <a:r>
              <a:rPr lang="en-SG" sz="1800" b="1" u="sng" dirty="0">
                <a:solidFill>
                  <a:schemeClr val="bg2"/>
                </a:solidFill>
                <a:latin typeface="PT Sans" panose="020B0503020203020204" pitchFamily="34" charset="0"/>
              </a:rPr>
              <a:t> </a:t>
            </a:r>
            <a:r>
              <a:rPr lang="en-SG" sz="1800" b="1" u="sng" dirty="0">
                <a:solidFill>
                  <a:schemeClr val="bg2"/>
                </a:solidFill>
                <a:latin typeface="PT Sans" panose="020B0503020203020204" pitchFamily="34" charset="0"/>
                <a:sym typeface="Wingdings" panose="05000000000000000000" pitchFamily="2" charset="2"/>
              </a:rPr>
              <a:t> </a:t>
            </a:r>
            <a:r>
              <a:rPr lang="en-SG" sz="1800" b="1" dirty="0">
                <a:solidFill>
                  <a:schemeClr val="bg2"/>
                </a:solidFill>
                <a:latin typeface="PT Sans" panose="020B0503020203020204" pitchFamily="34" charset="0"/>
                <a:sym typeface="Wingdings" panose="05000000000000000000" pitchFamily="2" charset="2"/>
              </a:rPr>
              <a:t>Used on </a:t>
            </a:r>
            <a:r>
              <a:rPr lang="en-SG" sz="1800" b="1" u="sng" dirty="0">
                <a:solidFill>
                  <a:schemeClr val="bg2"/>
                </a:solidFill>
                <a:latin typeface="PT Sans" panose="020B0503020203020204" pitchFamily="34" charset="0"/>
                <a:sym typeface="Wingdings" panose="05000000000000000000" pitchFamily="2" charset="2"/>
              </a:rPr>
              <a:t>train</a:t>
            </a:r>
            <a:r>
              <a:rPr lang="en-SG" sz="1800" b="1" dirty="0">
                <a:solidFill>
                  <a:schemeClr val="bg2"/>
                </a:solidFill>
                <a:latin typeface="PT Sans" panose="020B0503020203020204" pitchFamily="34" charset="0"/>
                <a:sym typeface="Wingdings" panose="05000000000000000000" pitchFamily="2" charset="2"/>
              </a:rPr>
              <a:t> data to fit scaler and transform data -&gt; allow scaler to learn the mean and standard deviation of training data.</a:t>
            </a:r>
            <a:endParaRPr lang="en-SG" sz="1800" b="1" dirty="0">
              <a:solidFill>
                <a:schemeClr val="bg2"/>
              </a:solidFill>
              <a:latin typeface="PT Sans" panose="020B0503020203020204" pitchFamily="34" charset="0"/>
            </a:endParaRPr>
          </a:p>
        </p:txBody>
      </p:sp>
      <p:sp>
        <p:nvSpPr>
          <p:cNvPr id="16" name="TextBox 15">
            <a:extLst>
              <a:ext uri="{FF2B5EF4-FFF2-40B4-BE49-F238E27FC236}">
                <a16:creationId xmlns:a16="http://schemas.microsoft.com/office/drawing/2014/main" id="{8396AACC-D617-3840-85B9-740D586C03A1}"/>
              </a:ext>
            </a:extLst>
          </p:cNvPr>
          <p:cNvSpPr txBox="1"/>
          <p:nvPr/>
        </p:nvSpPr>
        <p:spPr>
          <a:xfrm>
            <a:off x="6718045" y="1462685"/>
            <a:ext cx="1932879" cy="2585323"/>
          </a:xfrm>
          <a:prstGeom prst="rect">
            <a:avLst/>
          </a:prstGeom>
          <a:noFill/>
        </p:spPr>
        <p:txBody>
          <a:bodyPr wrap="square" rtlCol="0">
            <a:spAutoFit/>
          </a:bodyPr>
          <a:lstStyle/>
          <a:p>
            <a:pPr algn="ctr"/>
            <a:r>
              <a:rPr lang="en-SG" sz="1800" b="1" u="sng" dirty="0">
                <a:solidFill>
                  <a:schemeClr val="bg2"/>
                </a:solidFill>
                <a:latin typeface="PT Sans" panose="020B0503020203020204" pitchFamily="34" charset="0"/>
              </a:rPr>
              <a:t>transform </a:t>
            </a:r>
            <a:endParaRPr lang="en-SG" sz="1800" b="1" u="sng" dirty="0">
              <a:solidFill>
                <a:schemeClr val="bg2"/>
              </a:solidFill>
              <a:latin typeface="PT Sans" panose="020B0503020203020204" pitchFamily="34" charset="0"/>
              <a:sym typeface="Wingdings" panose="05000000000000000000" pitchFamily="2" charset="2"/>
            </a:endParaRPr>
          </a:p>
          <a:p>
            <a:pPr algn="ctr"/>
            <a:r>
              <a:rPr lang="en-SG" sz="1800" b="1" dirty="0">
                <a:solidFill>
                  <a:schemeClr val="bg2"/>
                </a:solidFill>
                <a:latin typeface="PT Sans" panose="020B0503020203020204" pitchFamily="34" charset="0"/>
                <a:sym typeface="Wingdings" panose="05000000000000000000" pitchFamily="2" charset="2"/>
              </a:rPr>
              <a:t>Used on </a:t>
            </a:r>
            <a:r>
              <a:rPr lang="en-SG" sz="1800" b="1" u="sng" dirty="0">
                <a:solidFill>
                  <a:schemeClr val="bg2"/>
                </a:solidFill>
                <a:latin typeface="PT Sans" panose="020B0503020203020204" pitchFamily="34" charset="0"/>
                <a:sym typeface="Wingdings" panose="05000000000000000000" pitchFamily="2" charset="2"/>
              </a:rPr>
              <a:t>test</a:t>
            </a:r>
            <a:r>
              <a:rPr lang="en-SG" sz="1800" b="1" dirty="0">
                <a:solidFill>
                  <a:schemeClr val="bg2"/>
                </a:solidFill>
                <a:latin typeface="PT Sans" panose="020B0503020203020204" pitchFamily="34" charset="0"/>
                <a:sym typeface="Wingdings" panose="05000000000000000000" pitchFamily="2" charset="2"/>
              </a:rPr>
              <a:t> data to apply the </a:t>
            </a:r>
            <a:r>
              <a:rPr lang="en-SG" sz="1800" b="1" u="sng" dirty="0">
                <a:solidFill>
                  <a:schemeClr val="bg2"/>
                </a:solidFill>
                <a:latin typeface="PT Sans" panose="020B0503020203020204" pitchFamily="34" charset="0"/>
                <a:sym typeface="Wingdings" panose="05000000000000000000" pitchFamily="2" charset="2"/>
              </a:rPr>
              <a:t>same</a:t>
            </a:r>
            <a:r>
              <a:rPr lang="en-SG" sz="1800" b="1" dirty="0">
                <a:solidFill>
                  <a:schemeClr val="bg2"/>
                </a:solidFill>
                <a:latin typeface="PT Sans" panose="020B0503020203020204" pitchFamily="34" charset="0"/>
                <a:sym typeface="Wingdings" panose="05000000000000000000" pitchFamily="2" charset="2"/>
              </a:rPr>
              <a:t> transformation used on training data to ensure consistency when scaling the two sets of data.</a:t>
            </a:r>
            <a:endParaRPr lang="en-SG" sz="1800" b="1" dirty="0">
              <a:solidFill>
                <a:schemeClr val="bg2"/>
              </a:solidFill>
              <a:latin typeface="PT Sans" panose="020B0503020203020204" pitchFamily="34" charset="0"/>
            </a:endParaRPr>
          </a:p>
        </p:txBody>
      </p:sp>
      <p:sp>
        <p:nvSpPr>
          <p:cNvPr id="3" name="TextBox 2">
            <a:extLst>
              <a:ext uri="{FF2B5EF4-FFF2-40B4-BE49-F238E27FC236}">
                <a16:creationId xmlns:a16="http://schemas.microsoft.com/office/drawing/2014/main" id="{9857D00E-E38B-1D83-D206-DDED09C6869F}"/>
              </a:ext>
            </a:extLst>
          </p:cNvPr>
          <p:cNvSpPr txBox="1"/>
          <p:nvPr/>
        </p:nvSpPr>
        <p:spPr>
          <a:xfrm>
            <a:off x="1747297" y="622216"/>
            <a:ext cx="5649402" cy="338554"/>
          </a:xfrm>
          <a:prstGeom prst="rect">
            <a:avLst/>
          </a:prstGeom>
          <a:noFill/>
        </p:spPr>
        <p:txBody>
          <a:bodyPr wrap="square">
            <a:spAutoFit/>
          </a:bodyPr>
          <a:lstStyle/>
          <a:p>
            <a:pPr algn="ctr"/>
            <a:r>
              <a:rPr lang="en-US" sz="1600" b="1" dirty="0">
                <a:solidFill>
                  <a:schemeClr val="tx1"/>
                </a:solidFill>
                <a:latin typeface="PT Sans" panose="020B0503020203020204" pitchFamily="34" charset="0"/>
              </a:rPr>
              <a:t>Did you process the features in any way?</a:t>
            </a:r>
            <a:endParaRPr lang="en-SG" sz="1600" b="1" dirty="0">
              <a:solidFill>
                <a:schemeClr val="tx1"/>
              </a:solidFill>
              <a:latin typeface="PT Sans" panose="020B0503020203020204" pitchFamily="34" charset="0"/>
            </a:endParaRPr>
          </a:p>
        </p:txBody>
      </p:sp>
    </p:spTree>
    <p:extLst>
      <p:ext uri="{BB962C8B-B14F-4D97-AF65-F5344CB8AC3E}">
        <p14:creationId xmlns:p14="http://schemas.microsoft.com/office/powerpoint/2010/main" val="94599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D02812-E207-374A-7C1C-E4DFA6F9EEEC}"/>
              </a:ext>
            </a:extLst>
          </p:cNvPr>
          <p:cNvSpPr>
            <a:spLocks noGrp="1"/>
          </p:cNvSpPr>
          <p:nvPr>
            <p:ph type="title"/>
          </p:nvPr>
        </p:nvSpPr>
        <p:spPr>
          <a:xfrm>
            <a:off x="720000" y="162527"/>
            <a:ext cx="7704000" cy="572700"/>
          </a:xfrm>
        </p:spPr>
        <p:txBody>
          <a:bodyPr/>
          <a:lstStyle/>
          <a:p>
            <a:r>
              <a:rPr lang="en-SG" dirty="0"/>
              <a:t>SELECTING A MODEL</a:t>
            </a:r>
          </a:p>
        </p:txBody>
      </p:sp>
      <p:pic>
        <p:nvPicPr>
          <p:cNvPr id="8" name="Picture 7">
            <a:extLst>
              <a:ext uri="{FF2B5EF4-FFF2-40B4-BE49-F238E27FC236}">
                <a16:creationId xmlns:a16="http://schemas.microsoft.com/office/drawing/2014/main" id="{A3143EB1-006F-E7C3-83B6-68E7C8B04941}"/>
              </a:ext>
            </a:extLst>
          </p:cNvPr>
          <p:cNvPicPr>
            <a:picLocks noChangeAspect="1"/>
          </p:cNvPicPr>
          <p:nvPr/>
        </p:nvPicPr>
        <p:blipFill>
          <a:blip r:embed="rId2"/>
          <a:stretch>
            <a:fillRect/>
          </a:stretch>
        </p:blipFill>
        <p:spPr>
          <a:xfrm>
            <a:off x="335243" y="1157218"/>
            <a:ext cx="4742279" cy="2829064"/>
          </a:xfrm>
          <a:prstGeom prst="rect">
            <a:avLst/>
          </a:prstGeom>
        </p:spPr>
      </p:pic>
      <p:pic>
        <p:nvPicPr>
          <p:cNvPr id="13" name="Picture 12">
            <a:extLst>
              <a:ext uri="{FF2B5EF4-FFF2-40B4-BE49-F238E27FC236}">
                <a16:creationId xmlns:a16="http://schemas.microsoft.com/office/drawing/2014/main" id="{E42CC707-8F73-2521-260E-42D1B75559D5}"/>
              </a:ext>
            </a:extLst>
          </p:cNvPr>
          <p:cNvPicPr>
            <a:picLocks noChangeAspect="1"/>
          </p:cNvPicPr>
          <p:nvPr/>
        </p:nvPicPr>
        <p:blipFill>
          <a:blip r:embed="rId3"/>
          <a:stretch>
            <a:fillRect/>
          </a:stretch>
        </p:blipFill>
        <p:spPr>
          <a:xfrm>
            <a:off x="5341009" y="1956303"/>
            <a:ext cx="3467748" cy="1230894"/>
          </a:xfrm>
          <a:prstGeom prst="rect">
            <a:avLst/>
          </a:prstGeom>
        </p:spPr>
      </p:pic>
      <p:sp>
        <p:nvSpPr>
          <p:cNvPr id="14" name="Rectangle 13">
            <a:extLst>
              <a:ext uri="{FF2B5EF4-FFF2-40B4-BE49-F238E27FC236}">
                <a16:creationId xmlns:a16="http://schemas.microsoft.com/office/drawing/2014/main" id="{EE2F96B4-C8C4-F217-5937-BD8A6DD3CDF2}"/>
              </a:ext>
            </a:extLst>
          </p:cNvPr>
          <p:cNvSpPr/>
          <p:nvPr/>
        </p:nvSpPr>
        <p:spPr>
          <a:xfrm>
            <a:off x="5341009" y="2230245"/>
            <a:ext cx="3141352" cy="205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461;p33">
            <a:extLst>
              <a:ext uri="{FF2B5EF4-FFF2-40B4-BE49-F238E27FC236}">
                <a16:creationId xmlns:a16="http://schemas.microsoft.com/office/drawing/2014/main" id="{A8C19217-9D77-3A94-C2AF-5808E66DA931}"/>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TRAINING DATA</a:t>
            </a:r>
          </a:p>
        </p:txBody>
      </p:sp>
      <p:sp>
        <p:nvSpPr>
          <p:cNvPr id="3" name="TextBox 2">
            <a:extLst>
              <a:ext uri="{FF2B5EF4-FFF2-40B4-BE49-F238E27FC236}">
                <a16:creationId xmlns:a16="http://schemas.microsoft.com/office/drawing/2014/main" id="{A4684077-EC75-F3CE-71A9-FEA23487D4BB}"/>
              </a:ext>
            </a:extLst>
          </p:cNvPr>
          <p:cNvSpPr txBox="1"/>
          <p:nvPr/>
        </p:nvSpPr>
        <p:spPr>
          <a:xfrm>
            <a:off x="1893234" y="735227"/>
            <a:ext cx="5592613" cy="369332"/>
          </a:xfrm>
          <a:prstGeom prst="rect">
            <a:avLst/>
          </a:prstGeom>
          <a:noFill/>
        </p:spPr>
        <p:txBody>
          <a:bodyPr wrap="square">
            <a:spAutoFit/>
          </a:bodyPr>
          <a:lstStyle/>
          <a:p>
            <a:pPr algn="ctr"/>
            <a:r>
              <a:rPr lang="en-US" sz="1800" b="1" dirty="0">
                <a:solidFill>
                  <a:schemeClr val="tx1"/>
                </a:solidFill>
                <a:effectLst/>
                <a:latin typeface="PT Sans" panose="020B0503020203020204" pitchFamily="34" charset="0"/>
              </a:rPr>
              <a:t>How did you select which learning algorithms to use?</a:t>
            </a:r>
          </a:p>
        </p:txBody>
      </p:sp>
    </p:spTree>
    <p:extLst>
      <p:ext uri="{BB962C8B-B14F-4D97-AF65-F5344CB8AC3E}">
        <p14:creationId xmlns:p14="http://schemas.microsoft.com/office/powerpoint/2010/main" val="315414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grpSp>
        <p:nvGrpSpPr>
          <p:cNvPr id="626" name="Google Shape;626;p36"/>
          <p:cNvGrpSpPr/>
          <p:nvPr/>
        </p:nvGrpSpPr>
        <p:grpSpPr>
          <a:xfrm rot="5400000" flipH="1">
            <a:off x="1448549" y="224269"/>
            <a:ext cx="664392" cy="664396"/>
            <a:chOff x="7707338" y="2159269"/>
            <a:chExt cx="1157477" cy="1157484"/>
          </a:xfrm>
        </p:grpSpPr>
        <p:sp>
          <p:nvSpPr>
            <p:cNvPr id="627" name="Google Shape;627;p36"/>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628" name="Google Shape;628;p36"/>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pic>
        <p:nvPicPr>
          <p:cNvPr id="6" name="Picture 5">
            <a:extLst>
              <a:ext uri="{FF2B5EF4-FFF2-40B4-BE49-F238E27FC236}">
                <a16:creationId xmlns:a16="http://schemas.microsoft.com/office/drawing/2014/main" id="{DF1B6FBF-9101-1D58-7B86-D63E2F663CD6}"/>
              </a:ext>
            </a:extLst>
          </p:cNvPr>
          <p:cNvPicPr>
            <a:picLocks noChangeAspect="1"/>
          </p:cNvPicPr>
          <p:nvPr/>
        </p:nvPicPr>
        <p:blipFill>
          <a:blip r:embed="rId3"/>
          <a:stretch>
            <a:fillRect/>
          </a:stretch>
        </p:blipFill>
        <p:spPr>
          <a:xfrm>
            <a:off x="1167547" y="915890"/>
            <a:ext cx="6808906" cy="3663544"/>
          </a:xfrm>
          <a:prstGeom prst="rect">
            <a:avLst/>
          </a:prstGeom>
        </p:spPr>
      </p:pic>
      <p:sp>
        <p:nvSpPr>
          <p:cNvPr id="13" name="Google Shape;461;p33">
            <a:extLst>
              <a:ext uri="{FF2B5EF4-FFF2-40B4-BE49-F238E27FC236}">
                <a16:creationId xmlns:a16="http://schemas.microsoft.com/office/drawing/2014/main" id="{79A76B28-CB2D-1B08-3004-D45DFE354C4A}"/>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TRAINING DATA</a:t>
            </a:r>
          </a:p>
        </p:txBody>
      </p:sp>
      <p:sp>
        <p:nvSpPr>
          <p:cNvPr id="14" name="Title 1">
            <a:extLst>
              <a:ext uri="{FF2B5EF4-FFF2-40B4-BE49-F238E27FC236}">
                <a16:creationId xmlns:a16="http://schemas.microsoft.com/office/drawing/2014/main" id="{A9777068-769D-A47E-4F05-AB1D101FB465}"/>
              </a:ext>
            </a:extLst>
          </p:cNvPr>
          <p:cNvSpPr>
            <a:spLocks noGrp="1"/>
          </p:cNvSpPr>
          <p:nvPr>
            <p:ph type="title"/>
          </p:nvPr>
        </p:nvSpPr>
        <p:spPr>
          <a:xfrm>
            <a:off x="720000" y="162527"/>
            <a:ext cx="7704000" cy="572700"/>
          </a:xfrm>
        </p:spPr>
        <p:txBody>
          <a:bodyPr/>
          <a:lstStyle/>
          <a:p>
            <a:pPr algn="ctr"/>
            <a:r>
              <a:rPr lang="en-SG" dirty="0"/>
              <a:t>SELECTING A MODEL</a:t>
            </a:r>
          </a:p>
        </p:txBody>
      </p:sp>
    </p:spTree>
    <p:extLst>
      <p:ext uri="{BB962C8B-B14F-4D97-AF65-F5344CB8AC3E}">
        <p14:creationId xmlns:p14="http://schemas.microsoft.com/office/powerpoint/2010/main" val="1406002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grpSp>
        <p:nvGrpSpPr>
          <p:cNvPr id="717" name="Google Shape;717;p38"/>
          <p:cNvGrpSpPr/>
          <p:nvPr/>
        </p:nvGrpSpPr>
        <p:grpSpPr>
          <a:xfrm rot="-5400000">
            <a:off x="8266834" y="214772"/>
            <a:ext cx="664392" cy="664396"/>
            <a:chOff x="7707338" y="2159269"/>
            <a:chExt cx="1157477" cy="1157484"/>
          </a:xfrm>
        </p:grpSpPr>
        <p:sp>
          <p:nvSpPr>
            <p:cNvPr id="718" name="Google Shape;718;p38"/>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719" name="Google Shape;719;p38"/>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720" name="Google Shape;720;p38"/>
          <p:cNvGrpSpPr/>
          <p:nvPr/>
        </p:nvGrpSpPr>
        <p:grpSpPr>
          <a:xfrm rot="5400000">
            <a:off x="249773" y="4244861"/>
            <a:ext cx="664392" cy="664396"/>
            <a:chOff x="7707338" y="2159269"/>
            <a:chExt cx="1157477" cy="1157484"/>
          </a:xfrm>
        </p:grpSpPr>
        <p:sp>
          <p:nvSpPr>
            <p:cNvPr id="721" name="Google Shape;721;p38"/>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722" name="Google Shape;722;p38"/>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723" name="Google Shape;723;p38"/>
          <p:cNvGrpSpPr/>
          <p:nvPr/>
        </p:nvGrpSpPr>
        <p:grpSpPr>
          <a:xfrm>
            <a:off x="8416992" y="4440261"/>
            <a:ext cx="514236" cy="485618"/>
            <a:chOff x="7504900" y="945000"/>
            <a:chExt cx="919100" cy="867950"/>
          </a:xfrm>
        </p:grpSpPr>
        <p:sp>
          <p:nvSpPr>
            <p:cNvPr id="724" name="Google Shape;724;p38"/>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8"/>
          <p:cNvGrpSpPr/>
          <p:nvPr/>
        </p:nvGrpSpPr>
        <p:grpSpPr>
          <a:xfrm>
            <a:off x="205764" y="198150"/>
            <a:ext cx="514236" cy="485618"/>
            <a:chOff x="7504900" y="945000"/>
            <a:chExt cx="919100" cy="867950"/>
          </a:xfrm>
        </p:grpSpPr>
        <p:sp>
          <p:nvSpPr>
            <p:cNvPr id="734" name="Google Shape;734;p38"/>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1">
            <a:extLst>
              <a:ext uri="{FF2B5EF4-FFF2-40B4-BE49-F238E27FC236}">
                <a16:creationId xmlns:a16="http://schemas.microsoft.com/office/drawing/2014/main" id="{BE046B76-F5A3-9D4D-0392-C7BD0BC25D19}"/>
              </a:ext>
            </a:extLst>
          </p:cNvPr>
          <p:cNvSpPr txBox="1">
            <a:spLocks/>
          </p:cNvSpPr>
          <p:nvPr/>
        </p:nvSpPr>
        <p:spPr>
          <a:xfrm>
            <a:off x="720000" y="1625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sz="3400" dirty="0"/>
              <a:t>HYPERPARAMETER TUNING</a:t>
            </a:r>
          </a:p>
        </p:txBody>
      </p:sp>
      <p:sp>
        <p:nvSpPr>
          <p:cNvPr id="7" name="TextBox 6">
            <a:extLst>
              <a:ext uri="{FF2B5EF4-FFF2-40B4-BE49-F238E27FC236}">
                <a16:creationId xmlns:a16="http://schemas.microsoft.com/office/drawing/2014/main" id="{C3F1D007-1787-9609-B1C7-D2D6BB13E127}"/>
              </a:ext>
            </a:extLst>
          </p:cNvPr>
          <p:cNvSpPr txBox="1"/>
          <p:nvPr/>
        </p:nvSpPr>
        <p:spPr>
          <a:xfrm>
            <a:off x="1187251" y="967248"/>
            <a:ext cx="6769497" cy="646331"/>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Used </a:t>
            </a:r>
            <a:r>
              <a:rPr lang="en-SG" sz="1800" b="1" dirty="0" err="1">
                <a:solidFill>
                  <a:schemeClr val="bg2"/>
                </a:solidFill>
                <a:latin typeface="PT Sans" panose="020B0503020203020204" pitchFamily="34" charset="0"/>
              </a:rPr>
              <a:t>GridSearchCV</a:t>
            </a:r>
            <a:r>
              <a:rPr lang="en-SG" sz="1800" b="1" dirty="0">
                <a:solidFill>
                  <a:schemeClr val="bg2"/>
                </a:solidFill>
                <a:latin typeface="PT Sans" panose="020B0503020203020204" pitchFamily="34" charset="0"/>
              </a:rPr>
              <a:t> from </a:t>
            </a:r>
            <a:r>
              <a:rPr lang="en-SG" sz="1800" b="1" dirty="0" err="1">
                <a:solidFill>
                  <a:schemeClr val="bg2"/>
                </a:solidFill>
                <a:latin typeface="PT Sans" panose="020B0503020203020204" pitchFamily="34" charset="0"/>
              </a:rPr>
              <a:t>sklearn</a:t>
            </a:r>
            <a:r>
              <a:rPr lang="en-SG" sz="1800" b="1" dirty="0">
                <a:solidFill>
                  <a:schemeClr val="bg2"/>
                </a:solidFill>
                <a:latin typeface="PT Sans" panose="020B0503020203020204" pitchFamily="34" charset="0"/>
              </a:rPr>
              <a:t> to find best hyperparameters for Random Forest Classifier.</a:t>
            </a:r>
          </a:p>
        </p:txBody>
      </p:sp>
      <p:sp>
        <p:nvSpPr>
          <p:cNvPr id="15" name="TextBox 14">
            <a:extLst>
              <a:ext uri="{FF2B5EF4-FFF2-40B4-BE49-F238E27FC236}">
                <a16:creationId xmlns:a16="http://schemas.microsoft.com/office/drawing/2014/main" id="{4D5617E7-5FBE-55D0-E15B-4832A75C1721}"/>
              </a:ext>
            </a:extLst>
          </p:cNvPr>
          <p:cNvSpPr txBox="1"/>
          <p:nvPr/>
        </p:nvSpPr>
        <p:spPr>
          <a:xfrm>
            <a:off x="205764" y="2040991"/>
            <a:ext cx="2533590" cy="2462213"/>
          </a:xfrm>
          <a:prstGeom prst="rect">
            <a:avLst/>
          </a:prstGeom>
          <a:noFill/>
        </p:spPr>
        <p:txBody>
          <a:bodyPr wrap="square" rtlCol="0">
            <a:spAutoFit/>
          </a:bodyPr>
          <a:lstStyle/>
          <a:p>
            <a:r>
              <a:rPr lang="en-US" b="1" dirty="0">
                <a:solidFill>
                  <a:schemeClr val="bg2"/>
                </a:solidFill>
                <a:latin typeface="PT Sans" panose="020B0503020203020204" pitchFamily="34" charset="0"/>
              </a:rPr>
              <a:t>    - </a:t>
            </a:r>
            <a:r>
              <a:rPr lang="en-US" b="1" dirty="0" err="1">
                <a:solidFill>
                  <a:schemeClr val="bg2"/>
                </a:solidFill>
                <a:latin typeface="PT Sans" panose="020B0503020203020204" pitchFamily="34" charset="0"/>
              </a:rPr>
              <a:t>n_estimators</a:t>
            </a:r>
            <a:r>
              <a:rPr lang="en-US" b="1" dirty="0">
                <a:solidFill>
                  <a:schemeClr val="bg2"/>
                </a:solidFill>
                <a:latin typeface="PT Sans" panose="020B0503020203020204" pitchFamily="34" charset="0"/>
              </a:rPr>
              <a:t>: Number of trees in the forest</a:t>
            </a:r>
          </a:p>
          <a:p>
            <a:r>
              <a:rPr lang="en-US" b="1" dirty="0">
                <a:solidFill>
                  <a:schemeClr val="bg2"/>
                </a:solidFill>
                <a:latin typeface="PT Sans" panose="020B0503020203020204" pitchFamily="34" charset="0"/>
              </a:rPr>
              <a:t>    - </a:t>
            </a:r>
            <a:r>
              <a:rPr lang="en-US" b="1" dirty="0" err="1">
                <a:solidFill>
                  <a:schemeClr val="bg2"/>
                </a:solidFill>
                <a:latin typeface="PT Sans" panose="020B0503020203020204" pitchFamily="34" charset="0"/>
              </a:rPr>
              <a:t>max_depth</a:t>
            </a:r>
            <a:r>
              <a:rPr lang="en-US" b="1" dirty="0">
                <a:solidFill>
                  <a:schemeClr val="bg2"/>
                </a:solidFill>
                <a:latin typeface="PT Sans" panose="020B0503020203020204" pitchFamily="34" charset="0"/>
              </a:rPr>
              <a:t>: Maximum depth of the trees</a:t>
            </a:r>
          </a:p>
          <a:p>
            <a:r>
              <a:rPr lang="en-US" b="1" dirty="0">
                <a:solidFill>
                  <a:schemeClr val="bg2"/>
                </a:solidFill>
                <a:latin typeface="PT Sans" panose="020B0503020203020204" pitchFamily="34" charset="0"/>
              </a:rPr>
              <a:t>    - </a:t>
            </a:r>
            <a:r>
              <a:rPr lang="en-US" b="1" dirty="0" err="1">
                <a:solidFill>
                  <a:schemeClr val="bg2"/>
                </a:solidFill>
                <a:latin typeface="PT Sans" panose="020B0503020203020204" pitchFamily="34" charset="0"/>
              </a:rPr>
              <a:t>min_samples_split</a:t>
            </a:r>
            <a:r>
              <a:rPr lang="en-US" b="1" dirty="0">
                <a:solidFill>
                  <a:schemeClr val="bg2"/>
                </a:solidFill>
                <a:latin typeface="PT Sans" panose="020B0503020203020204" pitchFamily="34" charset="0"/>
              </a:rPr>
              <a:t>: Minimum number of samples required to split one node</a:t>
            </a:r>
          </a:p>
          <a:p>
            <a:r>
              <a:rPr lang="en-US" b="1" dirty="0">
                <a:solidFill>
                  <a:schemeClr val="bg2"/>
                </a:solidFill>
                <a:latin typeface="PT Sans" panose="020B0503020203020204" pitchFamily="34" charset="0"/>
              </a:rPr>
              <a:t>    - </a:t>
            </a:r>
            <a:r>
              <a:rPr lang="en-US" b="1" dirty="0" err="1">
                <a:solidFill>
                  <a:schemeClr val="bg2"/>
                </a:solidFill>
                <a:latin typeface="PT Sans" panose="020B0503020203020204" pitchFamily="34" charset="0"/>
              </a:rPr>
              <a:t>min_samples_leaf</a:t>
            </a:r>
            <a:r>
              <a:rPr lang="en-US" b="1" dirty="0">
                <a:solidFill>
                  <a:schemeClr val="bg2"/>
                </a:solidFill>
                <a:latin typeface="PT Sans" panose="020B0503020203020204" pitchFamily="34" charset="0"/>
              </a:rPr>
              <a:t>: Minimum number of samples required at every leaf node</a:t>
            </a:r>
          </a:p>
          <a:p>
            <a:endParaRPr lang="en-SG" b="1" dirty="0">
              <a:solidFill>
                <a:schemeClr val="bg2"/>
              </a:solidFill>
              <a:latin typeface="PT Sans" panose="020B0503020203020204" pitchFamily="34" charset="0"/>
            </a:endParaRPr>
          </a:p>
        </p:txBody>
      </p:sp>
      <p:sp>
        <p:nvSpPr>
          <p:cNvPr id="16" name="Title 1">
            <a:extLst>
              <a:ext uri="{FF2B5EF4-FFF2-40B4-BE49-F238E27FC236}">
                <a16:creationId xmlns:a16="http://schemas.microsoft.com/office/drawing/2014/main" id="{943D64A8-E80D-ED0B-3E0C-89884100C98E}"/>
              </a:ext>
            </a:extLst>
          </p:cNvPr>
          <p:cNvSpPr txBox="1">
            <a:spLocks/>
          </p:cNvSpPr>
          <p:nvPr/>
        </p:nvSpPr>
        <p:spPr>
          <a:xfrm>
            <a:off x="-870906" y="1683344"/>
            <a:ext cx="448390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800" u="sng" dirty="0">
                <a:solidFill>
                  <a:schemeClr val="bg2"/>
                </a:solidFill>
              </a:rPr>
              <a:t>HYPERPARAMETERS</a:t>
            </a:r>
          </a:p>
        </p:txBody>
      </p:sp>
      <p:sp>
        <p:nvSpPr>
          <p:cNvPr id="17" name="Google Shape;461;p33">
            <a:extLst>
              <a:ext uri="{FF2B5EF4-FFF2-40B4-BE49-F238E27FC236}">
                <a16:creationId xmlns:a16="http://schemas.microsoft.com/office/drawing/2014/main" id="{654E9A2D-4020-B178-A622-D477EDF5A1C5}"/>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TRAINING DATA</a:t>
            </a:r>
          </a:p>
        </p:txBody>
      </p:sp>
      <p:sp>
        <p:nvSpPr>
          <p:cNvPr id="3" name="TextBox 2">
            <a:extLst>
              <a:ext uri="{FF2B5EF4-FFF2-40B4-BE49-F238E27FC236}">
                <a16:creationId xmlns:a16="http://schemas.microsoft.com/office/drawing/2014/main" id="{0F2CA68C-4FE9-D83C-C5C7-051FA6E3F5F3}"/>
              </a:ext>
            </a:extLst>
          </p:cNvPr>
          <p:cNvSpPr txBox="1"/>
          <p:nvPr/>
        </p:nvSpPr>
        <p:spPr>
          <a:xfrm>
            <a:off x="635061" y="608695"/>
            <a:ext cx="8109001" cy="338554"/>
          </a:xfrm>
          <a:prstGeom prst="rect">
            <a:avLst/>
          </a:prstGeom>
          <a:noFill/>
        </p:spPr>
        <p:txBody>
          <a:bodyPr wrap="square">
            <a:spAutoFit/>
          </a:bodyPr>
          <a:lstStyle/>
          <a:p>
            <a:pPr algn="ctr"/>
            <a:r>
              <a:rPr lang="en-US" sz="1600" b="1" dirty="0">
                <a:solidFill>
                  <a:schemeClr val="tx1"/>
                </a:solidFill>
                <a:effectLst/>
                <a:latin typeface="PT Sans" panose="020B0503020203020204" pitchFamily="34" charset="0"/>
              </a:rPr>
              <a:t>Did you try to tune the hyperparameters of the learning algorithm, and in that case how?</a:t>
            </a:r>
          </a:p>
        </p:txBody>
      </p:sp>
      <p:pic>
        <p:nvPicPr>
          <p:cNvPr id="5" name="Picture 4">
            <a:extLst>
              <a:ext uri="{FF2B5EF4-FFF2-40B4-BE49-F238E27FC236}">
                <a16:creationId xmlns:a16="http://schemas.microsoft.com/office/drawing/2014/main" id="{94FFE117-711F-8C4B-CCFA-2778AAE5899E}"/>
              </a:ext>
            </a:extLst>
          </p:cNvPr>
          <p:cNvPicPr>
            <a:picLocks noChangeAspect="1"/>
          </p:cNvPicPr>
          <p:nvPr/>
        </p:nvPicPr>
        <p:blipFill>
          <a:blip r:embed="rId3"/>
          <a:stretch>
            <a:fillRect/>
          </a:stretch>
        </p:blipFill>
        <p:spPr>
          <a:xfrm>
            <a:off x="2686075" y="1715733"/>
            <a:ext cx="6217920" cy="2552812"/>
          </a:xfrm>
          <a:prstGeom prst="rect">
            <a:avLst/>
          </a:prstGeom>
        </p:spPr>
      </p:pic>
    </p:spTree>
    <p:extLst>
      <p:ext uri="{BB962C8B-B14F-4D97-AF65-F5344CB8AC3E}">
        <p14:creationId xmlns:p14="http://schemas.microsoft.com/office/powerpoint/2010/main" val="1973331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grpSp>
        <p:nvGrpSpPr>
          <p:cNvPr id="655" name="Google Shape;655;p37"/>
          <p:cNvGrpSpPr/>
          <p:nvPr/>
        </p:nvGrpSpPr>
        <p:grpSpPr>
          <a:xfrm>
            <a:off x="8296331" y="4281485"/>
            <a:ext cx="664392" cy="664396"/>
            <a:chOff x="7707338" y="2159269"/>
            <a:chExt cx="1157477" cy="1157484"/>
          </a:xfrm>
        </p:grpSpPr>
        <p:sp>
          <p:nvSpPr>
            <p:cNvPr id="656" name="Google Shape;656;p37"/>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657" name="Google Shape;657;p37"/>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658" name="Google Shape;658;p37"/>
          <p:cNvGrpSpPr/>
          <p:nvPr/>
        </p:nvGrpSpPr>
        <p:grpSpPr>
          <a:xfrm>
            <a:off x="205764" y="4434222"/>
            <a:ext cx="514236" cy="485618"/>
            <a:chOff x="7504900" y="945000"/>
            <a:chExt cx="919100" cy="867950"/>
          </a:xfrm>
        </p:grpSpPr>
        <p:sp>
          <p:nvSpPr>
            <p:cNvPr id="659" name="Google Shape;659;p37"/>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1">
            <a:extLst>
              <a:ext uri="{FF2B5EF4-FFF2-40B4-BE49-F238E27FC236}">
                <a16:creationId xmlns:a16="http://schemas.microsoft.com/office/drawing/2014/main" id="{17AFDF54-8E6B-D26C-FC60-2FC1F35C7AC6}"/>
              </a:ext>
            </a:extLst>
          </p:cNvPr>
          <p:cNvSpPr txBox="1">
            <a:spLocks/>
          </p:cNvSpPr>
          <p:nvPr/>
        </p:nvSpPr>
        <p:spPr>
          <a:xfrm>
            <a:off x="720000" y="1625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dirty="0"/>
              <a:t>COMPUTE CLASS WEIGHT</a:t>
            </a:r>
          </a:p>
        </p:txBody>
      </p:sp>
      <p:sp>
        <p:nvSpPr>
          <p:cNvPr id="5" name="TextBox 4">
            <a:extLst>
              <a:ext uri="{FF2B5EF4-FFF2-40B4-BE49-F238E27FC236}">
                <a16:creationId xmlns:a16="http://schemas.microsoft.com/office/drawing/2014/main" id="{B16795B9-ED21-F247-B616-FC53AA08B703}"/>
              </a:ext>
            </a:extLst>
          </p:cNvPr>
          <p:cNvSpPr txBox="1"/>
          <p:nvPr/>
        </p:nvSpPr>
        <p:spPr>
          <a:xfrm>
            <a:off x="1187251" y="1056715"/>
            <a:ext cx="6769497" cy="923330"/>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Used </a:t>
            </a:r>
            <a:r>
              <a:rPr lang="en-SG" sz="1800" b="1" dirty="0" err="1">
                <a:solidFill>
                  <a:schemeClr val="bg2"/>
                </a:solidFill>
                <a:latin typeface="PT Sans" panose="020B0503020203020204" pitchFamily="34" charset="0"/>
              </a:rPr>
              <a:t>compute_class_weight</a:t>
            </a:r>
            <a:r>
              <a:rPr lang="en-SG" sz="1800" b="1" dirty="0">
                <a:solidFill>
                  <a:schemeClr val="bg2"/>
                </a:solidFill>
                <a:latin typeface="PT Sans" panose="020B0503020203020204" pitchFamily="34" charset="0"/>
              </a:rPr>
              <a:t> from </a:t>
            </a:r>
            <a:r>
              <a:rPr lang="en-SG" sz="1800" b="1" dirty="0" err="1">
                <a:solidFill>
                  <a:schemeClr val="bg2"/>
                </a:solidFill>
                <a:latin typeface="PT Sans" panose="020B0503020203020204" pitchFamily="34" charset="0"/>
              </a:rPr>
              <a:t>sklearn</a:t>
            </a:r>
            <a:r>
              <a:rPr lang="en-SG" sz="1800" b="1" dirty="0">
                <a:solidFill>
                  <a:schemeClr val="bg2"/>
                </a:solidFill>
                <a:latin typeface="PT Sans" panose="020B0503020203020204" pitchFamily="34" charset="0"/>
              </a:rPr>
              <a:t> to calculate class weights for each class in the imbalanced dataset to balance the weight of them.</a:t>
            </a:r>
          </a:p>
        </p:txBody>
      </p:sp>
      <p:pic>
        <p:nvPicPr>
          <p:cNvPr id="7" name="Picture 6">
            <a:extLst>
              <a:ext uri="{FF2B5EF4-FFF2-40B4-BE49-F238E27FC236}">
                <a16:creationId xmlns:a16="http://schemas.microsoft.com/office/drawing/2014/main" id="{AF2BC774-4D13-CA8E-EC17-447479366DB4}"/>
              </a:ext>
            </a:extLst>
          </p:cNvPr>
          <p:cNvPicPr>
            <a:picLocks noChangeAspect="1"/>
          </p:cNvPicPr>
          <p:nvPr/>
        </p:nvPicPr>
        <p:blipFill>
          <a:blip r:embed="rId3"/>
          <a:stretch>
            <a:fillRect/>
          </a:stretch>
        </p:blipFill>
        <p:spPr>
          <a:xfrm>
            <a:off x="1043633" y="1980045"/>
            <a:ext cx="7056732" cy="2301439"/>
          </a:xfrm>
          <a:prstGeom prst="rect">
            <a:avLst/>
          </a:prstGeom>
        </p:spPr>
      </p:pic>
      <p:sp>
        <p:nvSpPr>
          <p:cNvPr id="10" name="Google Shape;461;p33">
            <a:extLst>
              <a:ext uri="{FF2B5EF4-FFF2-40B4-BE49-F238E27FC236}">
                <a16:creationId xmlns:a16="http://schemas.microsoft.com/office/drawing/2014/main" id="{CD52F255-C632-5874-2327-5F4020024260}"/>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TRAINING DATA</a:t>
            </a:r>
          </a:p>
        </p:txBody>
      </p:sp>
    </p:spTree>
    <p:extLst>
      <p:ext uri="{BB962C8B-B14F-4D97-AF65-F5344CB8AC3E}">
        <p14:creationId xmlns:p14="http://schemas.microsoft.com/office/powerpoint/2010/main" val="386810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grpSp>
        <p:nvGrpSpPr>
          <p:cNvPr id="655" name="Google Shape;655;p37"/>
          <p:cNvGrpSpPr/>
          <p:nvPr/>
        </p:nvGrpSpPr>
        <p:grpSpPr>
          <a:xfrm>
            <a:off x="8296331" y="4281485"/>
            <a:ext cx="664392" cy="664396"/>
            <a:chOff x="7707338" y="2159269"/>
            <a:chExt cx="1157477" cy="1157484"/>
          </a:xfrm>
        </p:grpSpPr>
        <p:sp>
          <p:nvSpPr>
            <p:cNvPr id="656" name="Google Shape;656;p37"/>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657" name="Google Shape;657;p37"/>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658" name="Google Shape;658;p37"/>
          <p:cNvGrpSpPr/>
          <p:nvPr/>
        </p:nvGrpSpPr>
        <p:grpSpPr>
          <a:xfrm>
            <a:off x="205764" y="4434222"/>
            <a:ext cx="514236" cy="485618"/>
            <a:chOff x="7504900" y="945000"/>
            <a:chExt cx="919100" cy="867950"/>
          </a:xfrm>
        </p:grpSpPr>
        <p:sp>
          <p:nvSpPr>
            <p:cNvPr id="659" name="Google Shape;659;p37"/>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1">
            <a:extLst>
              <a:ext uri="{FF2B5EF4-FFF2-40B4-BE49-F238E27FC236}">
                <a16:creationId xmlns:a16="http://schemas.microsoft.com/office/drawing/2014/main" id="{17AFDF54-8E6B-D26C-FC60-2FC1F35C7AC6}"/>
              </a:ext>
            </a:extLst>
          </p:cNvPr>
          <p:cNvSpPr txBox="1">
            <a:spLocks/>
          </p:cNvSpPr>
          <p:nvPr/>
        </p:nvSpPr>
        <p:spPr>
          <a:xfrm>
            <a:off x="720000" y="1625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dirty="0"/>
              <a:t>GRID SEARCH CLASS WEIGHT</a:t>
            </a:r>
          </a:p>
        </p:txBody>
      </p:sp>
      <p:sp>
        <p:nvSpPr>
          <p:cNvPr id="5" name="TextBox 4">
            <a:extLst>
              <a:ext uri="{FF2B5EF4-FFF2-40B4-BE49-F238E27FC236}">
                <a16:creationId xmlns:a16="http://schemas.microsoft.com/office/drawing/2014/main" id="{B16795B9-ED21-F247-B616-FC53AA08B703}"/>
              </a:ext>
            </a:extLst>
          </p:cNvPr>
          <p:cNvSpPr txBox="1"/>
          <p:nvPr/>
        </p:nvSpPr>
        <p:spPr>
          <a:xfrm>
            <a:off x="1187251" y="961818"/>
            <a:ext cx="6769497" cy="646331"/>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Performed </a:t>
            </a:r>
            <a:r>
              <a:rPr lang="en-SG" sz="1800" b="1" dirty="0" err="1">
                <a:solidFill>
                  <a:schemeClr val="bg2"/>
                </a:solidFill>
                <a:latin typeface="PT Sans" panose="020B0503020203020204" pitchFamily="34" charset="0"/>
              </a:rPr>
              <a:t>gridsearch</a:t>
            </a:r>
            <a:r>
              <a:rPr lang="en-SG" sz="1800" b="1" dirty="0">
                <a:solidFill>
                  <a:schemeClr val="bg2"/>
                </a:solidFill>
                <a:latin typeface="PT Sans" panose="020B0503020203020204" pitchFamily="34" charset="0"/>
              </a:rPr>
              <a:t> with different </a:t>
            </a:r>
            <a:r>
              <a:rPr lang="en-SG" sz="1800" b="1" dirty="0" err="1">
                <a:solidFill>
                  <a:schemeClr val="bg2"/>
                </a:solidFill>
                <a:latin typeface="PT Sans" panose="020B0503020203020204" pitchFamily="34" charset="0"/>
              </a:rPr>
              <a:t>class_weight</a:t>
            </a:r>
            <a:r>
              <a:rPr lang="en-SG" sz="1800" b="1" dirty="0">
                <a:solidFill>
                  <a:schemeClr val="bg2"/>
                </a:solidFill>
                <a:latin typeface="PT Sans" panose="020B0503020203020204" pitchFamily="34" charset="0"/>
              </a:rPr>
              <a:t> parameters as well to find best </a:t>
            </a:r>
            <a:r>
              <a:rPr lang="en-SG" sz="1800" b="1" dirty="0" err="1">
                <a:solidFill>
                  <a:schemeClr val="bg2"/>
                </a:solidFill>
                <a:latin typeface="PT Sans" panose="020B0503020203020204" pitchFamily="34" charset="0"/>
              </a:rPr>
              <a:t>class_weight</a:t>
            </a:r>
            <a:r>
              <a:rPr lang="en-SG" sz="1800" b="1" dirty="0">
                <a:solidFill>
                  <a:schemeClr val="bg2"/>
                </a:solidFill>
                <a:latin typeface="PT Sans" panose="020B0503020203020204" pitchFamily="34" charset="0"/>
              </a:rPr>
              <a:t> to use for final model.</a:t>
            </a:r>
          </a:p>
        </p:txBody>
      </p:sp>
      <p:sp>
        <p:nvSpPr>
          <p:cNvPr id="8" name="TextBox 7">
            <a:extLst>
              <a:ext uri="{FF2B5EF4-FFF2-40B4-BE49-F238E27FC236}">
                <a16:creationId xmlns:a16="http://schemas.microsoft.com/office/drawing/2014/main" id="{05A79944-73FD-B948-3579-1705E9AAE7F8}"/>
              </a:ext>
            </a:extLst>
          </p:cNvPr>
          <p:cNvSpPr txBox="1"/>
          <p:nvPr/>
        </p:nvSpPr>
        <p:spPr>
          <a:xfrm>
            <a:off x="1187251" y="3812350"/>
            <a:ext cx="6769497" cy="369332"/>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To be used as a parameter for the final model further on.</a:t>
            </a:r>
          </a:p>
        </p:txBody>
      </p:sp>
      <p:sp>
        <p:nvSpPr>
          <p:cNvPr id="10" name="Google Shape;461;p33">
            <a:extLst>
              <a:ext uri="{FF2B5EF4-FFF2-40B4-BE49-F238E27FC236}">
                <a16:creationId xmlns:a16="http://schemas.microsoft.com/office/drawing/2014/main" id="{CD52F255-C632-5874-2327-5F4020024260}"/>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TRAINING DATA</a:t>
            </a:r>
          </a:p>
        </p:txBody>
      </p:sp>
      <p:pic>
        <p:nvPicPr>
          <p:cNvPr id="6" name="Picture 5">
            <a:extLst>
              <a:ext uri="{FF2B5EF4-FFF2-40B4-BE49-F238E27FC236}">
                <a16:creationId xmlns:a16="http://schemas.microsoft.com/office/drawing/2014/main" id="{7894C70A-95DB-CF9D-6CE4-181402A34FB1}"/>
              </a:ext>
            </a:extLst>
          </p:cNvPr>
          <p:cNvPicPr>
            <a:picLocks noChangeAspect="1"/>
          </p:cNvPicPr>
          <p:nvPr/>
        </p:nvPicPr>
        <p:blipFill>
          <a:blip r:embed="rId3"/>
          <a:stretch>
            <a:fillRect/>
          </a:stretch>
        </p:blipFill>
        <p:spPr>
          <a:xfrm>
            <a:off x="826934" y="1788931"/>
            <a:ext cx="7490129" cy="1842637"/>
          </a:xfrm>
          <a:prstGeom prst="rect">
            <a:avLst/>
          </a:prstGeom>
        </p:spPr>
      </p:pic>
    </p:spTree>
    <p:extLst>
      <p:ext uri="{BB962C8B-B14F-4D97-AF65-F5344CB8AC3E}">
        <p14:creationId xmlns:p14="http://schemas.microsoft.com/office/powerpoint/2010/main" val="1585344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grpSp>
        <p:nvGrpSpPr>
          <p:cNvPr id="655" name="Google Shape;655;p37"/>
          <p:cNvGrpSpPr/>
          <p:nvPr/>
        </p:nvGrpSpPr>
        <p:grpSpPr>
          <a:xfrm>
            <a:off x="8296331" y="4281485"/>
            <a:ext cx="664392" cy="664396"/>
            <a:chOff x="7707338" y="2159269"/>
            <a:chExt cx="1157477" cy="1157484"/>
          </a:xfrm>
        </p:grpSpPr>
        <p:sp>
          <p:nvSpPr>
            <p:cNvPr id="656" name="Google Shape;656;p37"/>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657" name="Google Shape;657;p37"/>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658" name="Google Shape;658;p37"/>
          <p:cNvGrpSpPr/>
          <p:nvPr/>
        </p:nvGrpSpPr>
        <p:grpSpPr>
          <a:xfrm>
            <a:off x="205764" y="4434222"/>
            <a:ext cx="514236" cy="485618"/>
            <a:chOff x="7504900" y="945000"/>
            <a:chExt cx="919100" cy="867950"/>
          </a:xfrm>
        </p:grpSpPr>
        <p:sp>
          <p:nvSpPr>
            <p:cNvPr id="659" name="Google Shape;659;p37"/>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1">
            <a:extLst>
              <a:ext uri="{FF2B5EF4-FFF2-40B4-BE49-F238E27FC236}">
                <a16:creationId xmlns:a16="http://schemas.microsoft.com/office/drawing/2014/main" id="{17AFDF54-8E6B-D26C-FC60-2FC1F35C7AC6}"/>
              </a:ext>
            </a:extLst>
          </p:cNvPr>
          <p:cNvSpPr txBox="1">
            <a:spLocks/>
          </p:cNvSpPr>
          <p:nvPr/>
        </p:nvSpPr>
        <p:spPr>
          <a:xfrm>
            <a:off x="720000" y="1625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dirty="0"/>
              <a:t>BUILDING AND FITTING FINAL MODEL</a:t>
            </a:r>
          </a:p>
        </p:txBody>
      </p:sp>
      <p:sp>
        <p:nvSpPr>
          <p:cNvPr id="8" name="TextBox 7">
            <a:extLst>
              <a:ext uri="{FF2B5EF4-FFF2-40B4-BE49-F238E27FC236}">
                <a16:creationId xmlns:a16="http://schemas.microsoft.com/office/drawing/2014/main" id="{05A79944-73FD-B948-3579-1705E9AAE7F8}"/>
              </a:ext>
            </a:extLst>
          </p:cNvPr>
          <p:cNvSpPr txBox="1"/>
          <p:nvPr/>
        </p:nvSpPr>
        <p:spPr>
          <a:xfrm>
            <a:off x="1187249" y="1455261"/>
            <a:ext cx="6769497" cy="646331"/>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Instantiating model with best parameters from hyperparameter tuning and class weights.</a:t>
            </a:r>
          </a:p>
        </p:txBody>
      </p:sp>
      <p:sp>
        <p:nvSpPr>
          <p:cNvPr id="6" name="TextBox 5">
            <a:extLst>
              <a:ext uri="{FF2B5EF4-FFF2-40B4-BE49-F238E27FC236}">
                <a16:creationId xmlns:a16="http://schemas.microsoft.com/office/drawing/2014/main" id="{2311CA26-BABB-9318-759D-42B3A6A052A5}"/>
              </a:ext>
            </a:extLst>
          </p:cNvPr>
          <p:cNvSpPr txBox="1"/>
          <p:nvPr/>
        </p:nvSpPr>
        <p:spPr>
          <a:xfrm>
            <a:off x="1187247" y="3912152"/>
            <a:ext cx="6769497" cy="369332"/>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Fitting model with training data.</a:t>
            </a:r>
          </a:p>
        </p:txBody>
      </p:sp>
      <p:sp>
        <p:nvSpPr>
          <p:cNvPr id="10" name="Google Shape;461;p33">
            <a:extLst>
              <a:ext uri="{FF2B5EF4-FFF2-40B4-BE49-F238E27FC236}">
                <a16:creationId xmlns:a16="http://schemas.microsoft.com/office/drawing/2014/main" id="{9EF0D909-4987-285E-C95B-656A3B182408}"/>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TRAINING DATA</a:t>
            </a:r>
          </a:p>
        </p:txBody>
      </p:sp>
      <p:pic>
        <p:nvPicPr>
          <p:cNvPr id="7" name="Picture 6">
            <a:extLst>
              <a:ext uri="{FF2B5EF4-FFF2-40B4-BE49-F238E27FC236}">
                <a16:creationId xmlns:a16="http://schemas.microsoft.com/office/drawing/2014/main" id="{C51BEE5F-8E8E-49D2-7608-6AEBB30200F6}"/>
              </a:ext>
            </a:extLst>
          </p:cNvPr>
          <p:cNvPicPr>
            <a:picLocks noChangeAspect="1"/>
          </p:cNvPicPr>
          <p:nvPr/>
        </p:nvPicPr>
        <p:blipFill>
          <a:blip r:embed="rId3"/>
          <a:stretch>
            <a:fillRect/>
          </a:stretch>
        </p:blipFill>
        <p:spPr>
          <a:xfrm>
            <a:off x="1242942" y="2351495"/>
            <a:ext cx="6713802" cy="1310754"/>
          </a:xfrm>
          <a:prstGeom prst="rect">
            <a:avLst/>
          </a:prstGeom>
        </p:spPr>
      </p:pic>
    </p:spTree>
    <p:extLst>
      <p:ext uri="{BB962C8B-B14F-4D97-AF65-F5344CB8AC3E}">
        <p14:creationId xmlns:p14="http://schemas.microsoft.com/office/powerpoint/2010/main" val="15524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grpSp>
        <p:nvGrpSpPr>
          <p:cNvPr id="626" name="Google Shape;626;p36"/>
          <p:cNvGrpSpPr/>
          <p:nvPr/>
        </p:nvGrpSpPr>
        <p:grpSpPr>
          <a:xfrm rot="5400000" flipH="1">
            <a:off x="1448549" y="224269"/>
            <a:ext cx="664392" cy="664396"/>
            <a:chOff x="7707338" y="2159269"/>
            <a:chExt cx="1157477" cy="1157484"/>
          </a:xfrm>
        </p:grpSpPr>
        <p:sp>
          <p:nvSpPr>
            <p:cNvPr id="627" name="Google Shape;627;p36"/>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628" name="Google Shape;628;p36"/>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sp>
        <p:nvSpPr>
          <p:cNvPr id="14" name="Title 1">
            <a:extLst>
              <a:ext uri="{FF2B5EF4-FFF2-40B4-BE49-F238E27FC236}">
                <a16:creationId xmlns:a16="http://schemas.microsoft.com/office/drawing/2014/main" id="{A9777068-769D-A47E-4F05-AB1D101FB465}"/>
              </a:ext>
            </a:extLst>
          </p:cNvPr>
          <p:cNvSpPr>
            <a:spLocks noGrp="1"/>
          </p:cNvSpPr>
          <p:nvPr>
            <p:ph type="title"/>
          </p:nvPr>
        </p:nvSpPr>
        <p:spPr>
          <a:xfrm>
            <a:off x="720000" y="162527"/>
            <a:ext cx="7704000" cy="572700"/>
          </a:xfrm>
        </p:spPr>
        <p:txBody>
          <a:bodyPr/>
          <a:lstStyle/>
          <a:p>
            <a:pPr algn="ctr"/>
            <a:r>
              <a:rPr lang="en-SG" dirty="0"/>
              <a:t>MODEL EVALUATION</a:t>
            </a:r>
          </a:p>
        </p:txBody>
      </p:sp>
      <p:sp>
        <p:nvSpPr>
          <p:cNvPr id="2" name="TextBox 1">
            <a:extLst>
              <a:ext uri="{FF2B5EF4-FFF2-40B4-BE49-F238E27FC236}">
                <a16:creationId xmlns:a16="http://schemas.microsoft.com/office/drawing/2014/main" id="{C435BC4D-48BB-32F5-6622-AB4CFF940EE5}"/>
              </a:ext>
            </a:extLst>
          </p:cNvPr>
          <p:cNvSpPr txBox="1"/>
          <p:nvPr/>
        </p:nvSpPr>
        <p:spPr>
          <a:xfrm>
            <a:off x="1747297" y="661971"/>
            <a:ext cx="5649402" cy="338554"/>
          </a:xfrm>
          <a:prstGeom prst="rect">
            <a:avLst/>
          </a:prstGeom>
          <a:noFill/>
        </p:spPr>
        <p:txBody>
          <a:bodyPr wrap="square">
            <a:spAutoFit/>
          </a:bodyPr>
          <a:lstStyle/>
          <a:p>
            <a:pPr algn="ctr"/>
            <a:r>
              <a:rPr lang="en-SG" sz="1600" b="1" dirty="0">
                <a:solidFill>
                  <a:schemeClr val="tx1"/>
                </a:solidFill>
                <a:latin typeface="PT Sans" panose="020B0503020203020204" pitchFamily="34" charset="0"/>
              </a:rPr>
              <a:t>How do you evaluate the quality of the system?</a:t>
            </a:r>
          </a:p>
        </p:txBody>
      </p:sp>
      <p:sp>
        <p:nvSpPr>
          <p:cNvPr id="3" name="Title 1">
            <a:extLst>
              <a:ext uri="{FF2B5EF4-FFF2-40B4-BE49-F238E27FC236}">
                <a16:creationId xmlns:a16="http://schemas.microsoft.com/office/drawing/2014/main" id="{6282C46B-A29E-B09A-8668-2C24D79753E7}"/>
              </a:ext>
            </a:extLst>
          </p:cNvPr>
          <p:cNvSpPr txBox="1">
            <a:spLocks/>
          </p:cNvSpPr>
          <p:nvPr/>
        </p:nvSpPr>
        <p:spPr>
          <a:xfrm>
            <a:off x="1448547" y="1235262"/>
            <a:ext cx="357667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pPr algn="l"/>
            <a:r>
              <a:rPr lang="en-SG" dirty="0">
                <a:solidFill>
                  <a:schemeClr val="bg2"/>
                </a:solidFill>
              </a:rPr>
              <a:t>METRICS USED:</a:t>
            </a:r>
          </a:p>
        </p:txBody>
      </p:sp>
      <p:sp>
        <p:nvSpPr>
          <p:cNvPr id="4" name="TextBox 3">
            <a:extLst>
              <a:ext uri="{FF2B5EF4-FFF2-40B4-BE49-F238E27FC236}">
                <a16:creationId xmlns:a16="http://schemas.microsoft.com/office/drawing/2014/main" id="{EB492020-16FC-7528-4823-C2323FB21BEA}"/>
              </a:ext>
            </a:extLst>
          </p:cNvPr>
          <p:cNvSpPr txBox="1"/>
          <p:nvPr/>
        </p:nvSpPr>
        <p:spPr>
          <a:xfrm>
            <a:off x="1475780" y="2049117"/>
            <a:ext cx="6769497" cy="1938992"/>
          </a:xfrm>
          <a:prstGeom prst="rect">
            <a:avLst/>
          </a:prstGeom>
          <a:noFill/>
        </p:spPr>
        <p:txBody>
          <a:bodyPr wrap="square" rtlCol="0">
            <a:spAutoFit/>
          </a:bodyPr>
          <a:lstStyle/>
          <a:p>
            <a:r>
              <a:rPr lang="en-SG" sz="2400" b="1" dirty="0">
                <a:solidFill>
                  <a:schemeClr val="bg2"/>
                </a:solidFill>
                <a:latin typeface="PT Sans" panose="020B0503020203020204" pitchFamily="34" charset="0"/>
              </a:rPr>
              <a:t>-CONFUSION MATRIX</a:t>
            </a:r>
          </a:p>
          <a:p>
            <a:r>
              <a:rPr lang="en-SG" sz="2400" b="1" dirty="0">
                <a:solidFill>
                  <a:schemeClr val="bg2"/>
                </a:solidFill>
                <a:latin typeface="PT Sans" panose="020B0503020203020204" pitchFamily="34" charset="0"/>
              </a:rPr>
              <a:t>-CLASSIFICATION REPORT</a:t>
            </a:r>
          </a:p>
          <a:p>
            <a:r>
              <a:rPr lang="en-SG" sz="2400" b="1" dirty="0">
                <a:solidFill>
                  <a:schemeClr val="bg2"/>
                </a:solidFill>
                <a:latin typeface="PT Sans" panose="020B0503020203020204" pitchFamily="34" charset="0"/>
              </a:rPr>
              <a:t>-PRECISION-RECALL CURVE</a:t>
            </a:r>
          </a:p>
          <a:p>
            <a:r>
              <a:rPr lang="en-SG" sz="2400" b="1" dirty="0">
                <a:solidFill>
                  <a:schemeClr val="bg2"/>
                </a:solidFill>
                <a:latin typeface="PT Sans" panose="020B0503020203020204" pitchFamily="34" charset="0"/>
              </a:rPr>
              <a:t>-AUC PR CURVE</a:t>
            </a:r>
          </a:p>
          <a:p>
            <a:r>
              <a:rPr lang="en-SG" sz="2400" b="1" strike="sngStrike" dirty="0">
                <a:solidFill>
                  <a:schemeClr val="bg2"/>
                </a:solidFill>
                <a:latin typeface="PT Sans" panose="020B0503020203020204" pitchFamily="34" charset="0"/>
              </a:rPr>
              <a:t>-ROC CURVE</a:t>
            </a:r>
          </a:p>
        </p:txBody>
      </p:sp>
    </p:spTree>
    <p:extLst>
      <p:ext uri="{BB962C8B-B14F-4D97-AF65-F5344CB8AC3E}">
        <p14:creationId xmlns:p14="http://schemas.microsoft.com/office/powerpoint/2010/main" val="161599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HOW IS YOUR PREDICTION TASK DEFINED? AND WHAT IS THE MEANING OF THE OUTPUT VARIABLE?</a:t>
            </a:r>
            <a:endParaRPr sz="2000" dirty="0"/>
          </a:p>
        </p:txBody>
      </p:sp>
      <p:sp>
        <p:nvSpPr>
          <p:cNvPr id="5" name="TextBox 4">
            <a:extLst>
              <a:ext uri="{FF2B5EF4-FFF2-40B4-BE49-F238E27FC236}">
                <a16:creationId xmlns:a16="http://schemas.microsoft.com/office/drawing/2014/main" id="{B3A9FE40-AFF1-F86E-057D-178D56A326F8}"/>
              </a:ext>
            </a:extLst>
          </p:cNvPr>
          <p:cNvSpPr txBox="1"/>
          <p:nvPr/>
        </p:nvSpPr>
        <p:spPr>
          <a:xfrm>
            <a:off x="474673" y="1516565"/>
            <a:ext cx="6396904" cy="2862322"/>
          </a:xfrm>
          <a:prstGeom prst="rect">
            <a:avLst/>
          </a:prstGeom>
          <a:noFill/>
        </p:spPr>
        <p:txBody>
          <a:bodyPr wrap="square" rtlCol="0">
            <a:spAutoFit/>
          </a:bodyPr>
          <a:lstStyle/>
          <a:p>
            <a:r>
              <a:rPr lang="en-SG" sz="1800" b="1" dirty="0">
                <a:solidFill>
                  <a:schemeClr val="tx1"/>
                </a:solidFill>
                <a:latin typeface="PT Sans" panose="020B0503020203020204" pitchFamily="34" charset="0"/>
              </a:rPr>
              <a:t>PREDICTION TASK </a:t>
            </a:r>
            <a:r>
              <a:rPr lang="en-SG" sz="1800" b="1" dirty="0">
                <a:solidFill>
                  <a:schemeClr val="tx1"/>
                </a:solidFill>
                <a:latin typeface="PT Sans" panose="020B0503020203020204" pitchFamily="34" charset="0"/>
                <a:sym typeface="Wingdings" panose="05000000000000000000" pitchFamily="2" charset="2"/>
              </a:rPr>
              <a:t> </a:t>
            </a:r>
            <a:r>
              <a:rPr lang="en-SG" sz="1800" b="1" dirty="0">
                <a:solidFill>
                  <a:schemeClr val="bg2"/>
                </a:solidFill>
                <a:latin typeface="PT Sans" panose="020B0503020203020204" pitchFamily="34" charset="0"/>
                <a:sym typeface="Wingdings" panose="05000000000000000000" pitchFamily="2" charset="2"/>
              </a:rPr>
              <a:t>Build a classification model that predicts whether a customer will default payment next month. The output variable, Default payment next month, would have a binary variable indicating whether a customer defaults payment (1) and does not default payment (0).</a:t>
            </a:r>
          </a:p>
          <a:p>
            <a:endParaRPr lang="en-SG" sz="1800" b="1" dirty="0">
              <a:solidFill>
                <a:schemeClr val="bg2"/>
              </a:solidFill>
              <a:latin typeface="PT Sans" panose="020B0503020203020204" pitchFamily="34" charset="0"/>
              <a:sym typeface="Wingdings" panose="05000000000000000000" pitchFamily="2" charset="2"/>
            </a:endParaRPr>
          </a:p>
          <a:p>
            <a:r>
              <a:rPr lang="en-SG" sz="1800" b="1" dirty="0">
                <a:solidFill>
                  <a:schemeClr val="tx1"/>
                </a:solidFill>
                <a:latin typeface="PT Sans" panose="020B0503020203020204" pitchFamily="34" charset="0"/>
                <a:sym typeface="Wingdings" panose="05000000000000000000" pitchFamily="2" charset="2"/>
              </a:rPr>
              <a:t>DEFAULT PAYMENT  </a:t>
            </a:r>
            <a:r>
              <a:rPr lang="en-SG" sz="1800" b="1" dirty="0">
                <a:solidFill>
                  <a:schemeClr val="bg2"/>
                </a:solidFill>
                <a:latin typeface="PT Sans" panose="020B0503020203020204" pitchFamily="34" charset="0"/>
                <a:sym typeface="Wingdings" panose="05000000000000000000" pitchFamily="2" charset="2"/>
              </a:rPr>
              <a:t>Occurs after multiple payments on a loan or other debts are missed by a person.</a:t>
            </a:r>
            <a:endParaRPr lang="en-SG" sz="1800" b="1" dirty="0">
              <a:solidFill>
                <a:schemeClr val="tx1"/>
              </a:solidFill>
              <a:latin typeface="PT Sans" panose="020B0503020203020204" pitchFamily="34" charset="0"/>
              <a:sym typeface="Wingdings" panose="05000000000000000000" pitchFamily="2" charset="2"/>
            </a:endParaRPr>
          </a:p>
          <a:p>
            <a:endParaRPr lang="en-SG" sz="1800" b="1" dirty="0">
              <a:solidFill>
                <a:schemeClr val="bg2"/>
              </a:solidFill>
              <a:latin typeface="PT Sans" panose="020B0503020203020204" pitchFamily="34" charset="0"/>
              <a:sym typeface="Wingdings" panose="05000000000000000000" pitchFamily="2" charset="2"/>
            </a:endParaRPr>
          </a:p>
          <a:p>
            <a:endParaRPr lang="en-SG" sz="1800" dirty="0">
              <a:solidFill>
                <a:schemeClr val="tx1"/>
              </a:solidFill>
              <a:latin typeface="PT Sans" panose="020B0503020203020204" pitchFamily="34" charset="0"/>
            </a:endParaRPr>
          </a:p>
        </p:txBody>
      </p:sp>
      <p:pic>
        <p:nvPicPr>
          <p:cNvPr id="7" name="Picture 6">
            <a:extLst>
              <a:ext uri="{FF2B5EF4-FFF2-40B4-BE49-F238E27FC236}">
                <a16:creationId xmlns:a16="http://schemas.microsoft.com/office/drawing/2014/main" id="{1DF398B2-0979-CABF-3E94-F4C71314691C}"/>
              </a:ext>
            </a:extLst>
          </p:cNvPr>
          <p:cNvPicPr>
            <a:picLocks noChangeAspect="1"/>
          </p:cNvPicPr>
          <p:nvPr/>
        </p:nvPicPr>
        <p:blipFill>
          <a:blip r:embed="rId3"/>
          <a:stretch>
            <a:fillRect/>
          </a:stretch>
        </p:blipFill>
        <p:spPr>
          <a:xfrm>
            <a:off x="6812104" y="2159754"/>
            <a:ext cx="2027096" cy="11659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pic>
        <p:nvPicPr>
          <p:cNvPr id="20" name="Picture 19">
            <a:extLst>
              <a:ext uri="{FF2B5EF4-FFF2-40B4-BE49-F238E27FC236}">
                <a16:creationId xmlns:a16="http://schemas.microsoft.com/office/drawing/2014/main" id="{DA407174-EB44-F9F9-45C4-334493EDDD60}"/>
              </a:ext>
            </a:extLst>
          </p:cNvPr>
          <p:cNvPicPr>
            <a:picLocks noChangeAspect="1"/>
          </p:cNvPicPr>
          <p:nvPr/>
        </p:nvPicPr>
        <p:blipFill>
          <a:blip r:embed="rId3"/>
          <a:stretch>
            <a:fillRect/>
          </a:stretch>
        </p:blipFill>
        <p:spPr>
          <a:xfrm>
            <a:off x="5002826" y="823309"/>
            <a:ext cx="3640242" cy="1331133"/>
          </a:xfrm>
          <a:prstGeom prst="rect">
            <a:avLst/>
          </a:prstGeom>
        </p:spPr>
      </p:pic>
      <p:pic>
        <p:nvPicPr>
          <p:cNvPr id="18" name="Picture 17">
            <a:extLst>
              <a:ext uri="{FF2B5EF4-FFF2-40B4-BE49-F238E27FC236}">
                <a16:creationId xmlns:a16="http://schemas.microsoft.com/office/drawing/2014/main" id="{8D0D666D-9B05-DFEE-CBA3-427494D62928}"/>
              </a:ext>
            </a:extLst>
          </p:cNvPr>
          <p:cNvPicPr>
            <a:picLocks noChangeAspect="1"/>
          </p:cNvPicPr>
          <p:nvPr/>
        </p:nvPicPr>
        <p:blipFill>
          <a:blip r:embed="rId4"/>
          <a:stretch>
            <a:fillRect/>
          </a:stretch>
        </p:blipFill>
        <p:spPr>
          <a:xfrm>
            <a:off x="335255" y="822632"/>
            <a:ext cx="4454823" cy="3265355"/>
          </a:xfrm>
          <a:prstGeom prst="rect">
            <a:avLst/>
          </a:prstGeom>
        </p:spPr>
      </p:pic>
      <p:sp>
        <p:nvSpPr>
          <p:cNvPr id="4" name="Title 1">
            <a:extLst>
              <a:ext uri="{FF2B5EF4-FFF2-40B4-BE49-F238E27FC236}">
                <a16:creationId xmlns:a16="http://schemas.microsoft.com/office/drawing/2014/main" id="{85A6AAD9-8D6C-25BF-2856-E44E5A4B2F1D}"/>
              </a:ext>
            </a:extLst>
          </p:cNvPr>
          <p:cNvSpPr txBox="1">
            <a:spLocks/>
          </p:cNvSpPr>
          <p:nvPr/>
        </p:nvSpPr>
        <p:spPr>
          <a:xfrm>
            <a:off x="170985" y="162527"/>
            <a:ext cx="88168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dirty="0"/>
              <a:t>MODEL EVALUATION</a:t>
            </a:r>
          </a:p>
        </p:txBody>
      </p:sp>
      <p:sp>
        <p:nvSpPr>
          <p:cNvPr id="9" name="TextBox 8">
            <a:extLst>
              <a:ext uri="{FF2B5EF4-FFF2-40B4-BE49-F238E27FC236}">
                <a16:creationId xmlns:a16="http://schemas.microsoft.com/office/drawing/2014/main" id="{2B8035B3-10D2-3EFC-A732-560F2E37D05D}"/>
              </a:ext>
            </a:extLst>
          </p:cNvPr>
          <p:cNvSpPr txBox="1"/>
          <p:nvPr/>
        </p:nvSpPr>
        <p:spPr>
          <a:xfrm>
            <a:off x="1081377" y="1808809"/>
            <a:ext cx="1510707"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NEGATIVE</a:t>
            </a:r>
          </a:p>
        </p:txBody>
      </p:sp>
      <p:sp>
        <p:nvSpPr>
          <p:cNvPr id="10" name="TextBox 9">
            <a:extLst>
              <a:ext uri="{FF2B5EF4-FFF2-40B4-BE49-F238E27FC236}">
                <a16:creationId xmlns:a16="http://schemas.microsoft.com/office/drawing/2014/main" id="{27AF6B12-D29B-138F-9434-66502319C454}"/>
              </a:ext>
            </a:extLst>
          </p:cNvPr>
          <p:cNvSpPr txBox="1"/>
          <p:nvPr/>
        </p:nvSpPr>
        <p:spPr>
          <a:xfrm>
            <a:off x="2592085" y="1785715"/>
            <a:ext cx="1510707"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POSITIVE</a:t>
            </a:r>
          </a:p>
        </p:txBody>
      </p:sp>
      <p:sp>
        <p:nvSpPr>
          <p:cNvPr id="11" name="TextBox 10">
            <a:extLst>
              <a:ext uri="{FF2B5EF4-FFF2-40B4-BE49-F238E27FC236}">
                <a16:creationId xmlns:a16="http://schemas.microsoft.com/office/drawing/2014/main" id="{48D007B3-840B-59CA-4A86-1ED04086470F}"/>
              </a:ext>
            </a:extLst>
          </p:cNvPr>
          <p:cNvSpPr txBox="1"/>
          <p:nvPr/>
        </p:nvSpPr>
        <p:spPr>
          <a:xfrm>
            <a:off x="1110792" y="3195948"/>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NEGATIVE</a:t>
            </a:r>
          </a:p>
        </p:txBody>
      </p:sp>
      <p:sp>
        <p:nvSpPr>
          <p:cNvPr id="12" name="TextBox 11">
            <a:extLst>
              <a:ext uri="{FF2B5EF4-FFF2-40B4-BE49-F238E27FC236}">
                <a16:creationId xmlns:a16="http://schemas.microsoft.com/office/drawing/2014/main" id="{3BE6776E-56E5-F7B2-1D51-19BBDD847BBF}"/>
              </a:ext>
            </a:extLst>
          </p:cNvPr>
          <p:cNvSpPr txBox="1"/>
          <p:nvPr/>
        </p:nvSpPr>
        <p:spPr>
          <a:xfrm>
            <a:off x="2592085" y="3184259"/>
            <a:ext cx="1510707"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POSITIVE</a:t>
            </a:r>
          </a:p>
        </p:txBody>
      </p:sp>
      <p:sp>
        <p:nvSpPr>
          <p:cNvPr id="14" name="Google Shape;461;p33">
            <a:extLst>
              <a:ext uri="{FF2B5EF4-FFF2-40B4-BE49-F238E27FC236}">
                <a16:creationId xmlns:a16="http://schemas.microsoft.com/office/drawing/2014/main" id="{1A56A10C-FB52-83D3-802E-36CAC295FE3D}"/>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TEST DATA</a:t>
            </a:r>
          </a:p>
        </p:txBody>
      </p:sp>
      <p:sp>
        <p:nvSpPr>
          <p:cNvPr id="2" name="Google Shape;461;p33">
            <a:extLst>
              <a:ext uri="{FF2B5EF4-FFF2-40B4-BE49-F238E27FC236}">
                <a16:creationId xmlns:a16="http://schemas.microsoft.com/office/drawing/2014/main" id="{D02BA14D-B073-2F8A-23F0-D3852DA96D34}"/>
              </a:ext>
            </a:extLst>
          </p:cNvPr>
          <p:cNvSpPr txBox="1">
            <a:spLocks/>
          </p:cNvSpPr>
          <p:nvPr/>
        </p:nvSpPr>
        <p:spPr>
          <a:xfrm>
            <a:off x="448561" y="4079084"/>
            <a:ext cx="409501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err="1"/>
              <a:t>n_estimators</a:t>
            </a:r>
            <a:r>
              <a:rPr lang="en-SG" sz="1600" dirty="0"/>
              <a:t>=20,max_depth: </a:t>
            </a:r>
            <a:r>
              <a:rPr lang="en-SG" sz="1600" dirty="0" err="1"/>
              <a:t>None,class_weight</a:t>
            </a:r>
            <a:r>
              <a:rPr lang="en-SG" sz="1600" dirty="0"/>
              <a:t>: {0:1,1:10}</a:t>
            </a:r>
          </a:p>
        </p:txBody>
      </p:sp>
      <p:sp>
        <p:nvSpPr>
          <p:cNvPr id="5" name="Rectangle 4">
            <a:extLst>
              <a:ext uri="{FF2B5EF4-FFF2-40B4-BE49-F238E27FC236}">
                <a16:creationId xmlns:a16="http://schemas.microsoft.com/office/drawing/2014/main" id="{62C19CA5-EDC8-15F6-868E-85CB39EE86B0}"/>
              </a:ext>
            </a:extLst>
          </p:cNvPr>
          <p:cNvSpPr/>
          <p:nvPr/>
        </p:nvSpPr>
        <p:spPr>
          <a:xfrm>
            <a:off x="6886137" y="1327097"/>
            <a:ext cx="464232" cy="161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2" name="Picture 21">
            <a:extLst>
              <a:ext uri="{FF2B5EF4-FFF2-40B4-BE49-F238E27FC236}">
                <a16:creationId xmlns:a16="http://schemas.microsoft.com/office/drawing/2014/main" id="{9E03CD40-3F08-4854-C3A0-B5E6CB672260}"/>
              </a:ext>
            </a:extLst>
          </p:cNvPr>
          <p:cNvPicPr>
            <a:picLocks noChangeAspect="1"/>
          </p:cNvPicPr>
          <p:nvPr/>
        </p:nvPicPr>
        <p:blipFill>
          <a:blip r:embed="rId5"/>
          <a:stretch>
            <a:fillRect/>
          </a:stretch>
        </p:blipFill>
        <p:spPr>
          <a:xfrm>
            <a:off x="5371506" y="2252736"/>
            <a:ext cx="3029262" cy="2399048"/>
          </a:xfrm>
          <a:prstGeom prst="rect">
            <a:avLst/>
          </a:prstGeom>
        </p:spPr>
      </p:pic>
      <p:sp>
        <p:nvSpPr>
          <p:cNvPr id="24" name="TextBox 23">
            <a:extLst>
              <a:ext uri="{FF2B5EF4-FFF2-40B4-BE49-F238E27FC236}">
                <a16:creationId xmlns:a16="http://schemas.microsoft.com/office/drawing/2014/main" id="{456C9D3A-205A-55B8-B7DC-EFB56A52F01D}"/>
              </a:ext>
            </a:extLst>
          </p:cNvPr>
          <p:cNvSpPr txBox="1"/>
          <p:nvPr/>
        </p:nvSpPr>
        <p:spPr>
          <a:xfrm>
            <a:off x="5618009" y="2887088"/>
            <a:ext cx="2716826" cy="738664"/>
          </a:xfrm>
          <a:prstGeom prst="rect">
            <a:avLst/>
          </a:prstGeom>
          <a:noFill/>
        </p:spPr>
        <p:txBody>
          <a:bodyPr wrap="square">
            <a:spAutoFit/>
          </a:bodyPr>
          <a:lstStyle/>
          <a:p>
            <a:pPr algn="ctr"/>
            <a:r>
              <a:rPr lang="en-SG" b="0" i="0" dirty="0">
                <a:solidFill>
                  <a:schemeClr val="tx1"/>
                </a:solidFill>
                <a:effectLst/>
                <a:latin typeface="Consolas" panose="020B0609020204030204" pitchFamily="49" charset="0"/>
              </a:rPr>
              <a:t>The average precision AUC score: 0.31468169504643967</a:t>
            </a:r>
            <a:endParaRPr lang="en-SG" dirty="0">
              <a:solidFill>
                <a:schemeClr val="tx1"/>
              </a:solidFill>
            </a:endParaRPr>
          </a:p>
        </p:txBody>
      </p:sp>
    </p:spTree>
    <p:extLst>
      <p:ext uri="{BB962C8B-B14F-4D97-AF65-F5344CB8AC3E}">
        <p14:creationId xmlns:p14="http://schemas.microsoft.com/office/powerpoint/2010/main" val="1883653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pic>
        <p:nvPicPr>
          <p:cNvPr id="3" name="Picture 2">
            <a:extLst>
              <a:ext uri="{FF2B5EF4-FFF2-40B4-BE49-F238E27FC236}">
                <a16:creationId xmlns:a16="http://schemas.microsoft.com/office/drawing/2014/main" id="{F352252C-D962-8450-8185-FB66ED03995A}"/>
              </a:ext>
            </a:extLst>
          </p:cNvPr>
          <p:cNvPicPr>
            <a:picLocks noChangeAspect="1"/>
          </p:cNvPicPr>
          <p:nvPr/>
        </p:nvPicPr>
        <p:blipFill>
          <a:blip r:embed="rId3"/>
          <a:stretch>
            <a:fillRect/>
          </a:stretch>
        </p:blipFill>
        <p:spPr>
          <a:xfrm>
            <a:off x="219625" y="965938"/>
            <a:ext cx="4454823" cy="3265355"/>
          </a:xfrm>
          <a:prstGeom prst="rect">
            <a:avLst/>
          </a:prstGeom>
        </p:spPr>
      </p:pic>
      <p:sp>
        <p:nvSpPr>
          <p:cNvPr id="4" name="Title 1">
            <a:extLst>
              <a:ext uri="{FF2B5EF4-FFF2-40B4-BE49-F238E27FC236}">
                <a16:creationId xmlns:a16="http://schemas.microsoft.com/office/drawing/2014/main" id="{85A6AAD9-8D6C-25BF-2856-E44E5A4B2F1D}"/>
              </a:ext>
            </a:extLst>
          </p:cNvPr>
          <p:cNvSpPr txBox="1">
            <a:spLocks/>
          </p:cNvSpPr>
          <p:nvPr/>
        </p:nvSpPr>
        <p:spPr>
          <a:xfrm>
            <a:off x="170985" y="162527"/>
            <a:ext cx="88168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dirty="0"/>
              <a:t>MODEL EVALUATION</a:t>
            </a:r>
          </a:p>
        </p:txBody>
      </p:sp>
      <p:sp>
        <p:nvSpPr>
          <p:cNvPr id="9" name="TextBox 8">
            <a:extLst>
              <a:ext uri="{FF2B5EF4-FFF2-40B4-BE49-F238E27FC236}">
                <a16:creationId xmlns:a16="http://schemas.microsoft.com/office/drawing/2014/main" id="{2B8035B3-10D2-3EFC-A732-560F2E37D05D}"/>
              </a:ext>
            </a:extLst>
          </p:cNvPr>
          <p:cNvSpPr txBox="1"/>
          <p:nvPr/>
        </p:nvSpPr>
        <p:spPr>
          <a:xfrm>
            <a:off x="936715" y="1952285"/>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NEGATIVE</a:t>
            </a:r>
          </a:p>
        </p:txBody>
      </p:sp>
      <p:sp>
        <p:nvSpPr>
          <p:cNvPr id="10" name="TextBox 9">
            <a:extLst>
              <a:ext uri="{FF2B5EF4-FFF2-40B4-BE49-F238E27FC236}">
                <a16:creationId xmlns:a16="http://schemas.microsoft.com/office/drawing/2014/main" id="{27AF6B12-D29B-138F-9434-66502319C454}"/>
              </a:ext>
            </a:extLst>
          </p:cNvPr>
          <p:cNvSpPr txBox="1"/>
          <p:nvPr/>
        </p:nvSpPr>
        <p:spPr>
          <a:xfrm>
            <a:off x="2535814" y="1925419"/>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POSITIVE</a:t>
            </a:r>
          </a:p>
        </p:txBody>
      </p:sp>
      <p:sp>
        <p:nvSpPr>
          <p:cNvPr id="11" name="TextBox 10">
            <a:extLst>
              <a:ext uri="{FF2B5EF4-FFF2-40B4-BE49-F238E27FC236}">
                <a16:creationId xmlns:a16="http://schemas.microsoft.com/office/drawing/2014/main" id="{48D007B3-840B-59CA-4A86-1ED04086470F}"/>
              </a:ext>
            </a:extLst>
          </p:cNvPr>
          <p:cNvSpPr txBox="1"/>
          <p:nvPr/>
        </p:nvSpPr>
        <p:spPr>
          <a:xfrm>
            <a:off x="936716" y="3327734"/>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NEGATIVE</a:t>
            </a:r>
          </a:p>
        </p:txBody>
      </p:sp>
      <p:sp>
        <p:nvSpPr>
          <p:cNvPr id="12" name="TextBox 11">
            <a:extLst>
              <a:ext uri="{FF2B5EF4-FFF2-40B4-BE49-F238E27FC236}">
                <a16:creationId xmlns:a16="http://schemas.microsoft.com/office/drawing/2014/main" id="{3BE6776E-56E5-F7B2-1D51-19BBDD847BBF}"/>
              </a:ext>
            </a:extLst>
          </p:cNvPr>
          <p:cNvSpPr txBox="1"/>
          <p:nvPr/>
        </p:nvSpPr>
        <p:spPr>
          <a:xfrm>
            <a:off x="2535812" y="3327734"/>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POSITIVE</a:t>
            </a:r>
          </a:p>
        </p:txBody>
      </p:sp>
      <p:sp>
        <p:nvSpPr>
          <p:cNvPr id="14" name="Google Shape;461;p33">
            <a:extLst>
              <a:ext uri="{FF2B5EF4-FFF2-40B4-BE49-F238E27FC236}">
                <a16:creationId xmlns:a16="http://schemas.microsoft.com/office/drawing/2014/main" id="{1A56A10C-FB52-83D3-802E-36CAC295FE3D}"/>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TEST DATA</a:t>
            </a:r>
          </a:p>
        </p:txBody>
      </p:sp>
      <p:sp>
        <p:nvSpPr>
          <p:cNvPr id="2" name="Oval 1">
            <a:extLst>
              <a:ext uri="{FF2B5EF4-FFF2-40B4-BE49-F238E27FC236}">
                <a16:creationId xmlns:a16="http://schemas.microsoft.com/office/drawing/2014/main" id="{5D6F32B1-8A46-90DD-D67E-2E61F8ED16C1}"/>
              </a:ext>
            </a:extLst>
          </p:cNvPr>
          <p:cNvSpPr/>
          <p:nvPr/>
        </p:nvSpPr>
        <p:spPr>
          <a:xfrm>
            <a:off x="2535811" y="3066757"/>
            <a:ext cx="1451875" cy="9713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Arrow: Down 7">
            <a:extLst>
              <a:ext uri="{FF2B5EF4-FFF2-40B4-BE49-F238E27FC236}">
                <a16:creationId xmlns:a16="http://schemas.microsoft.com/office/drawing/2014/main" id="{EC320FE9-6C9F-CF4E-EE24-856B6EE9F687}"/>
              </a:ext>
            </a:extLst>
          </p:cNvPr>
          <p:cNvSpPr/>
          <p:nvPr/>
        </p:nvSpPr>
        <p:spPr>
          <a:xfrm rot="1688789">
            <a:off x="3621414" y="2519464"/>
            <a:ext cx="374690" cy="45198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Arrow: Down 12">
            <a:extLst>
              <a:ext uri="{FF2B5EF4-FFF2-40B4-BE49-F238E27FC236}">
                <a16:creationId xmlns:a16="http://schemas.microsoft.com/office/drawing/2014/main" id="{57BDD276-5FC7-6F37-0021-D8D773F1EFDC}"/>
              </a:ext>
            </a:extLst>
          </p:cNvPr>
          <p:cNvSpPr/>
          <p:nvPr/>
        </p:nvSpPr>
        <p:spPr>
          <a:xfrm rot="4082115">
            <a:off x="4172873" y="3090011"/>
            <a:ext cx="374690" cy="45198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Arrow: Down 15">
            <a:extLst>
              <a:ext uri="{FF2B5EF4-FFF2-40B4-BE49-F238E27FC236}">
                <a16:creationId xmlns:a16="http://schemas.microsoft.com/office/drawing/2014/main" id="{BE9D0591-D9C5-92A1-0A2C-928C23F8FCF5}"/>
              </a:ext>
            </a:extLst>
          </p:cNvPr>
          <p:cNvSpPr/>
          <p:nvPr/>
        </p:nvSpPr>
        <p:spPr>
          <a:xfrm rot="20776796">
            <a:off x="2771220" y="2451102"/>
            <a:ext cx="374690" cy="45198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Arrow: Down 16">
            <a:extLst>
              <a:ext uri="{FF2B5EF4-FFF2-40B4-BE49-F238E27FC236}">
                <a16:creationId xmlns:a16="http://schemas.microsoft.com/office/drawing/2014/main" id="{072A3FAB-CACC-ACEC-7AA3-5B9C6BB9B618}"/>
              </a:ext>
            </a:extLst>
          </p:cNvPr>
          <p:cNvSpPr/>
          <p:nvPr/>
        </p:nvSpPr>
        <p:spPr>
          <a:xfrm rot="18433552">
            <a:off x="2018205" y="2911257"/>
            <a:ext cx="374690" cy="451984"/>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4F0EC267-96B1-3684-0BFF-57BE1FBD7D7B}"/>
              </a:ext>
            </a:extLst>
          </p:cNvPr>
          <p:cNvSpPr txBox="1"/>
          <p:nvPr/>
        </p:nvSpPr>
        <p:spPr>
          <a:xfrm>
            <a:off x="4742951" y="1186746"/>
            <a:ext cx="4210996" cy="2031325"/>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In risk management, we can’t possibly be that inaccurate in predicting people who default as that would have detrimental effects to the bank, such as affecting its financial stability, as they would be unable to prepare for potential losses from loans.</a:t>
            </a:r>
          </a:p>
        </p:txBody>
      </p:sp>
      <p:sp>
        <p:nvSpPr>
          <p:cNvPr id="19" name="TextBox 18">
            <a:extLst>
              <a:ext uri="{FF2B5EF4-FFF2-40B4-BE49-F238E27FC236}">
                <a16:creationId xmlns:a16="http://schemas.microsoft.com/office/drawing/2014/main" id="{41FBD343-692F-681B-90E1-507CAD27DAD6}"/>
              </a:ext>
            </a:extLst>
          </p:cNvPr>
          <p:cNvSpPr txBox="1"/>
          <p:nvPr/>
        </p:nvSpPr>
        <p:spPr>
          <a:xfrm>
            <a:off x="4821668" y="3310423"/>
            <a:ext cx="4210996" cy="646331"/>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Hence, we should focus on improving RECALL score for actual defaults.</a:t>
            </a:r>
          </a:p>
        </p:txBody>
      </p:sp>
      <p:pic>
        <p:nvPicPr>
          <p:cNvPr id="6" name="Picture 5">
            <a:extLst>
              <a:ext uri="{FF2B5EF4-FFF2-40B4-BE49-F238E27FC236}">
                <a16:creationId xmlns:a16="http://schemas.microsoft.com/office/drawing/2014/main" id="{FE9D3377-8897-689E-61D7-F419E314C7F5}"/>
              </a:ext>
            </a:extLst>
          </p:cNvPr>
          <p:cNvPicPr>
            <a:picLocks noChangeAspect="1"/>
          </p:cNvPicPr>
          <p:nvPr/>
        </p:nvPicPr>
        <p:blipFill>
          <a:blip r:embed="rId4"/>
          <a:stretch>
            <a:fillRect/>
          </a:stretch>
        </p:blipFill>
        <p:spPr>
          <a:xfrm>
            <a:off x="6059352" y="4025418"/>
            <a:ext cx="1646063" cy="670618"/>
          </a:xfrm>
          <a:prstGeom prst="rect">
            <a:avLst/>
          </a:prstGeom>
        </p:spPr>
      </p:pic>
      <p:pic>
        <p:nvPicPr>
          <p:cNvPr id="15" name="Graphic 14" descr="Man in business attire">
            <a:extLst>
              <a:ext uri="{FF2B5EF4-FFF2-40B4-BE49-F238E27FC236}">
                <a16:creationId xmlns:a16="http://schemas.microsoft.com/office/drawing/2014/main" id="{D64D25CE-0108-131E-0A84-F347D62E49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3657" y="3757217"/>
            <a:ext cx="965760" cy="1304129"/>
          </a:xfrm>
          <a:prstGeom prst="rect">
            <a:avLst/>
          </a:prstGeom>
        </p:spPr>
      </p:pic>
    </p:spTree>
    <p:extLst>
      <p:ext uri="{BB962C8B-B14F-4D97-AF65-F5344CB8AC3E}">
        <p14:creationId xmlns:p14="http://schemas.microsoft.com/office/powerpoint/2010/main" val="170384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pic>
        <p:nvPicPr>
          <p:cNvPr id="16" name="Picture 15">
            <a:extLst>
              <a:ext uri="{FF2B5EF4-FFF2-40B4-BE49-F238E27FC236}">
                <a16:creationId xmlns:a16="http://schemas.microsoft.com/office/drawing/2014/main" id="{86042DFC-9061-17AE-BDBB-B2290264A33A}"/>
              </a:ext>
            </a:extLst>
          </p:cNvPr>
          <p:cNvPicPr>
            <a:picLocks noChangeAspect="1"/>
          </p:cNvPicPr>
          <p:nvPr/>
        </p:nvPicPr>
        <p:blipFill>
          <a:blip r:embed="rId3"/>
          <a:stretch>
            <a:fillRect/>
          </a:stretch>
        </p:blipFill>
        <p:spPr>
          <a:xfrm>
            <a:off x="5766087" y="2629925"/>
            <a:ext cx="2827455" cy="2007582"/>
          </a:xfrm>
          <a:prstGeom prst="rect">
            <a:avLst/>
          </a:prstGeom>
        </p:spPr>
      </p:pic>
      <p:pic>
        <p:nvPicPr>
          <p:cNvPr id="13" name="Picture 12">
            <a:extLst>
              <a:ext uri="{FF2B5EF4-FFF2-40B4-BE49-F238E27FC236}">
                <a16:creationId xmlns:a16="http://schemas.microsoft.com/office/drawing/2014/main" id="{54B0DA14-B145-6D97-E6E9-746A0A12AEDA}"/>
              </a:ext>
            </a:extLst>
          </p:cNvPr>
          <p:cNvPicPr>
            <a:picLocks noChangeAspect="1"/>
          </p:cNvPicPr>
          <p:nvPr/>
        </p:nvPicPr>
        <p:blipFill>
          <a:blip r:embed="rId4"/>
          <a:stretch>
            <a:fillRect/>
          </a:stretch>
        </p:blipFill>
        <p:spPr>
          <a:xfrm>
            <a:off x="5280987" y="1224831"/>
            <a:ext cx="3685447" cy="1366966"/>
          </a:xfrm>
          <a:prstGeom prst="rect">
            <a:avLst/>
          </a:prstGeom>
        </p:spPr>
      </p:pic>
      <p:sp>
        <p:nvSpPr>
          <p:cNvPr id="4" name="Title 1">
            <a:extLst>
              <a:ext uri="{FF2B5EF4-FFF2-40B4-BE49-F238E27FC236}">
                <a16:creationId xmlns:a16="http://schemas.microsoft.com/office/drawing/2014/main" id="{85A6AAD9-8D6C-25BF-2856-E44E5A4B2F1D}"/>
              </a:ext>
            </a:extLst>
          </p:cNvPr>
          <p:cNvSpPr txBox="1">
            <a:spLocks/>
          </p:cNvSpPr>
          <p:nvPr/>
        </p:nvSpPr>
        <p:spPr>
          <a:xfrm>
            <a:off x="170985" y="162527"/>
            <a:ext cx="88168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dirty="0"/>
              <a:t>MODEL EVALUATION</a:t>
            </a:r>
          </a:p>
        </p:txBody>
      </p:sp>
      <p:sp>
        <p:nvSpPr>
          <p:cNvPr id="14" name="Google Shape;461;p33">
            <a:extLst>
              <a:ext uri="{FF2B5EF4-FFF2-40B4-BE49-F238E27FC236}">
                <a16:creationId xmlns:a16="http://schemas.microsoft.com/office/drawing/2014/main" id="{1A56A10C-FB52-83D3-802E-36CAC295FE3D}"/>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TEST DATA</a:t>
            </a:r>
          </a:p>
        </p:txBody>
      </p:sp>
      <p:sp>
        <p:nvSpPr>
          <p:cNvPr id="18" name="TextBox 17">
            <a:extLst>
              <a:ext uri="{FF2B5EF4-FFF2-40B4-BE49-F238E27FC236}">
                <a16:creationId xmlns:a16="http://schemas.microsoft.com/office/drawing/2014/main" id="{4F0EC267-96B1-3684-0BFF-57BE1FBD7D7B}"/>
              </a:ext>
            </a:extLst>
          </p:cNvPr>
          <p:cNvSpPr txBox="1"/>
          <p:nvPr/>
        </p:nvSpPr>
        <p:spPr>
          <a:xfrm>
            <a:off x="1186854" y="684636"/>
            <a:ext cx="6785157" cy="646331"/>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What is one solution? The </a:t>
            </a:r>
            <a:r>
              <a:rPr lang="en-SG" sz="1800" b="1" dirty="0" err="1">
                <a:solidFill>
                  <a:schemeClr val="bg2"/>
                </a:solidFill>
                <a:latin typeface="PT Sans" panose="020B0503020203020204" pitchFamily="34" charset="0"/>
              </a:rPr>
              <a:t>max_depth</a:t>
            </a:r>
            <a:r>
              <a:rPr lang="en-SG" sz="1800" b="1" dirty="0">
                <a:solidFill>
                  <a:schemeClr val="bg2"/>
                </a:solidFill>
                <a:latin typeface="PT Sans" panose="020B0503020203020204" pitchFamily="34" charset="0"/>
              </a:rPr>
              <a:t> &amp; </a:t>
            </a:r>
            <a:r>
              <a:rPr lang="en-SG" sz="1800" b="1" dirty="0" err="1">
                <a:solidFill>
                  <a:schemeClr val="bg2"/>
                </a:solidFill>
                <a:latin typeface="PT Sans" panose="020B0503020203020204" pitchFamily="34" charset="0"/>
              </a:rPr>
              <a:t>class_weight</a:t>
            </a:r>
            <a:r>
              <a:rPr lang="en-SG" sz="1800" b="1" dirty="0">
                <a:solidFill>
                  <a:schemeClr val="bg2"/>
                </a:solidFill>
                <a:latin typeface="PT Sans" panose="020B0503020203020204" pitchFamily="34" charset="0"/>
              </a:rPr>
              <a:t> parameter in the model.</a:t>
            </a:r>
          </a:p>
        </p:txBody>
      </p:sp>
      <p:sp>
        <p:nvSpPr>
          <p:cNvPr id="21" name="TextBox 20">
            <a:extLst>
              <a:ext uri="{FF2B5EF4-FFF2-40B4-BE49-F238E27FC236}">
                <a16:creationId xmlns:a16="http://schemas.microsoft.com/office/drawing/2014/main" id="{DC21CCEA-78B7-928E-B990-63825EEADD01}"/>
              </a:ext>
            </a:extLst>
          </p:cNvPr>
          <p:cNvSpPr txBox="1"/>
          <p:nvPr/>
        </p:nvSpPr>
        <p:spPr>
          <a:xfrm>
            <a:off x="5966876" y="2993662"/>
            <a:ext cx="2445257" cy="769441"/>
          </a:xfrm>
          <a:prstGeom prst="rect">
            <a:avLst/>
          </a:prstGeom>
          <a:noFill/>
        </p:spPr>
        <p:txBody>
          <a:bodyPr wrap="square">
            <a:spAutoFit/>
          </a:bodyPr>
          <a:lstStyle/>
          <a:p>
            <a:pPr algn="ctr"/>
            <a:r>
              <a:rPr lang="en-US" sz="1100" b="0" i="0" dirty="0">
                <a:solidFill>
                  <a:schemeClr val="bg2"/>
                </a:solidFill>
                <a:effectLst/>
                <a:latin typeface="Consolas" panose="020B0609020204030204" pitchFamily="49" charset="0"/>
              </a:rPr>
              <a:t>The average precision AUC score for final model with specific parameters: 0.5185349770642202</a:t>
            </a:r>
            <a:endParaRPr lang="en-SG" sz="1100" dirty="0">
              <a:solidFill>
                <a:schemeClr val="bg2"/>
              </a:solidFill>
            </a:endParaRPr>
          </a:p>
        </p:txBody>
      </p:sp>
      <p:sp>
        <p:nvSpPr>
          <p:cNvPr id="28" name="TextBox 27">
            <a:extLst>
              <a:ext uri="{FF2B5EF4-FFF2-40B4-BE49-F238E27FC236}">
                <a16:creationId xmlns:a16="http://schemas.microsoft.com/office/drawing/2014/main" id="{100C9B6B-4BBB-746E-4E40-4CD0FC32638E}"/>
              </a:ext>
            </a:extLst>
          </p:cNvPr>
          <p:cNvSpPr txBox="1"/>
          <p:nvPr/>
        </p:nvSpPr>
        <p:spPr>
          <a:xfrm>
            <a:off x="914401" y="4729990"/>
            <a:ext cx="3321823" cy="276999"/>
          </a:xfrm>
          <a:prstGeom prst="rect">
            <a:avLst/>
          </a:prstGeom>
          <a:noFill/>
        </p:spPr>
        <p:txBody>
          <a:bodyPr wrap="square" rtlCol="0">
            <a:spAutoFit/>
          </a:bodyPr>
          <a:lstStyle/>
          <a:p>
            <a:pPr algn="ctr"/>
            <a:r>
              <a:rPr lang="en-SG" sz="1200" b="1" dirty="0" err="1">
                <a:solidFill>
                  <a:schemeClr val="bg2"/>
                </a:solidFill>
                <a:latin typeface="PT Sans" panose="020B0503020203020204" pitchFamily="34" charset="0"/>
              </a:rPr>
              <a:t>max_depth</a:t>
            </a:r>
            <a:r>
              <a:rPr lang="en-SG" sz="1200" b="1" dirty="0">
                <a:solidFill>
                  <a:schemeClr val="bg2"/>
                </a:solidFill>
                <a:latin typeface="PT Sans" panose="020B0503020203020204" pitchFamily="34" charset="0"/>
              </a:rPr>
              <a:t> = 20, </a:t>
            </a:r>
            <a:r>
              <a:rPr lang="en-SG" sz="1200" b="1" dirty="0" err="1">
                <a:solidFill>
                  <a:schemeClr val="bg2"/>
                </a:solidFill>
                <a:latin typeface="PT Sans" panose="020B0503020203020204" pitchFamily="34" charset="0"/>
              </a:rPr>
              <a:t>class_weight</a:t>
            </a:r>
            <a:r>
              <a:rPr lang="en-SG" sz="1200" b="1" dirty="0">
                <a:solidFill>
                  <a:schemeClr val="bg2"/>
                </a:solidFill>
                <a:latin typeface="PT Sans" panose="020B0503020203020204" pitchFamily="34" charset="0"/>
              </a:rPr>
              <a:t> = {0:1,1:100}</a:t>
            </a:r>
          </a:p>
        </p:txBody>
      </p:sp>
      <p:sp>
        <p:nvSpPr>
          <p:cNvPr id="29" name="Rectangle 28">
            <a:extLst>
              <a:ext uri="{FF2B5EF4-FFF2-40B4-BE49-F238E27FC236}">
                <a16:creationId xmlns:a16="http://schemas.microsoft.com/office/drawing/2014/main" id="{53806301-D525-7C8F-55E4-BD4ACA353273}"/>
              </a:ext>
            </a:extLst>
          </p:cNvPr>
          <p:cNvSpPr/>
          <p:nvPr/>
        </p:nvSpPr>
        <p:spPr>
          <a:xfrm>
            <a:off x="7251897" y="1736442"/>
            <a:ext cx="389306" cy="1718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 name="Picture 1">
            <a:extLst>
              <a:ext uri="{FF2B5EF4-FFF2-40B4-BE49-F238E27FC236}">
                <a16:creationId xmlns:a16="http://schemas.microsoft.com/office/drawing/2014/main" id="{72C43F0F-B82F-EBAC-42B3-D3D8667E7BB0}"/>
              </a:ext>
            </a:extLst>
          </p:cNvPr>
          <p:cNvPicPr>
            <a:picLocks noChangeAspect="1"/>
          </p:cNvPicPr>
          <p:nvPr/>
        </p:nvPicPr>
        <p:blipFill>
          <a:blip r:embed="rId5"/>
          <a:stretch>
            <a:fillRect/>
          </a:stretch>
        </p:blipFill>
        <p:spPr>
          <a:xfrm>
            <a:off x="531078" y="1257336"/>
            <a:ext cx="4419064" cy="3472654"/>
          </a:xfrm>
          <a:prstGeom prst="rect">
            <a:avLst/>
          </a:prstGeom>
        </p:spPr>
      </p:pic>
      <p:sp>
        <p:nvSpPr>
          <p:cNvPr id="3" name="TextBox 2">
            <a:extLst>
              <a:ext uri="{FF2B5EF4-FFF2-40B4-BE49-F238E27FC236}">
                <a16:creationId xmlns:a16="http://schemas.microsoft.com/office/drawing/2014/main" id="{8C95BD6F-2D17-E6DD-7907-0D2A1EFEE540}"/>
              </a:ext>
            </a:extLst>
          </p:cNvPr>
          <p:cNvSpPr txBox="1"/>
          <p:nvPr/>
        </p:nvSpPr>
        <p:spPr>
          <a:xfrm>
            <a:off x="1356170" y="2347332"/>
            <a:ext cx="1300318"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NEGATIVE</a:t>
            </a:r>
          </a:p>
        </p:txBody>
      </p:sp>
      <p:sp>
        <p:nvSpPr>
          <p:cNvPr id="5" name="TextBox 4">
            <a:extLst>
              <a:ext uri="{FF2B5EF4-FFF2-40B4-BE49-F238E27FC236}">
                <a16:creationId xmlns:a16="http://schemas.microsoft.com/office/drawing/2014/main" id="{925254CD-3BA4-9BC9-5C40-6A9B1E92A9C6}"/>
              </a:ext>
            </a:extLst>
          </p:cNvPr>
          <p:cNvSpPr txBox="1"/>
          <p:nvPr/>
        </p:nvSpPr>
        <p:spPr>
          <a:xfrm>
            <a:off x="2831421" y="2347331"/>
            <a:ext cx="1300318"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POSITIVE</a:t>
            </a:r>
          </a:p>
        </p:txBody>
      </p:sp>
      <p:sp>
        <p:nvSpPr>
          <p:cNvPr id="6" name="TextBox 5">
            <a:extLst>
              <a:ext uri="{FF2B5EF4-FFF2-40B4-BE49-F238E27FC236}">
                <a16:creationId xmlns:a16="http://schemas.microsoft.com/office/drawing/2014/main" id="{751A3E4F-984E-DDB6-9C8F-B8D51D43EEF4}"/>
              </a:ext>
            </a:extLst>
          </p:cNvPr>
          <p:cNvSpPr txBox="1"/>
          <p:nvPr/>
        </p:nvSpPr>
        <p:spPr>
          <a:xfrm>
            <a:off x="1356170" y="3715366"/>
            <a:ext cx="1300318"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NEGATIVE</a:t>
            </a:r>
          </a:p>
        </p:txBody>
      </p:sp>
      <p:sp>
        <p:nvSpPr>
          <p:cNvPr id="7" name="TextBox 6">
            <a:extLst>
              <a:ext uri="{FF2B5EF4-FFF2-40B4-BE49-F238E27FC236}">
                <a16:creationId xmlns:a16="http://schemas.microsoft.com/office/drawing/2014/main" id="{E2224083-03DA-8C11-73D1-560B47645E8E}"/>
              </a:ext>
            </a:extLst>
          </p:cNvPr>
          <p:cNvSpPr txBox="1"/>
          <p:nvPr/>
        </p:nvSpPr>
        <p:spPr>
          <a:xfrm>
            <a:off x="2831421" y="3715366"/>
            <a:ext cx="1300318"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POSITIVE</a:t>
            </a:r>
          </a:p>
        </p:txBody>
      </p:sp>
    </p:spTree>
    <p:extLst>
      <p:ext uri="{BB962C8B-B14F-4D97-AF65-F5344CB8AC3E}">
        <p14:creationId xmlns:p14="http://schemas.microsoft.com/office/powerpoint/2010/main" val="542129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pic>
        <p:nvPicPr>
          <p:cNvPr id="7" name="Picture 6">
            <a:extLst>
              <a:ext uri="{FF2B5EF4-FFF2-40B4-BE49-F238E27FC236}">
                <a16:creationId xmlns:a16="http://schemas.microsoft.com/office/drawing/2014/main" id="{163741E6-2F28-9B02-7F4B-004B7CBA0DBB}"/>
              </a:ext>
            </a:extLst>
          </p:cNvPr>
          <p:cNvPicPr>
            <a:picLocks noChangeAspect="1"/>
          </p:cNvPicPr>
          <p:nvPr/>
        </p:nvPicPr>
        <p:blipFill>
          <a:blip r:embed="rId3"/>
          <a:stretch>
            <a:fillRect/>
          </a:stretch>
        </p:blipFill>
        <p:spPr>
          <a:xfrm>
            <a:off x="758367" y="793661"/>
            <a:ext cx="4831399" cy="3796681"/>
          </a:xfrm>
          <a:prstGeom prst="rect">
            <a:avLst/>
          </a:prstGeom>
        </p:spPr>
      </p:pic>
      <p:sp>
        <p:nvSpPr>
          <p:cNvPr id="4" name="Title 1">
            <a:extLst>
              <a:ext uri="{FF2B5EF4-FFF2-40B4-BE49-F238E27FC236}">
                <a16:creationId xmlns:a16="http://schemas.microsoft.com/office/drawing/2014/main" id="{85A6AAD9-8D6C-25BF-2856-E44E5A4B2F1D}"/>
              </a:ext>
            </a:extLst>
          </p:cNvPr>
          <p:cNvSpPr txBox="1">
            <a:spLocks/>
          </p:cNvSpPr>
          <p:nvPr/>
        </p:nvSpPr>
        <p:spPr>
          <a:xfrm>
            <a:off x="170985" y="162527"/>
            <a:ext cx="88168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dirty="0"/>
              <a:t>MODEL EVALUATION</a:t>
            </a:r>
          </a:p>
        </p:txBody>
      </p:sp>
      <p:sp>
        <p:nvSpPr>
          <p:cNvPr id="9" name="TextBox 8">
            <a:extLst>
              <a:ext uri="{FF2B5EF4-FFF2-40B4-BE49-F238E27FC236}">
                <a16:creationId xmlns:a16="http://schemas.microsoft.com/office/drawing/2014/main" id="{2B8035B3-10D2-3EFC-A732-560F2E37D05D}"/>
              </a:ext>
            </a:extLst>
          </p:cNvPr>
          <p:cNvSpPr txBox="1"/>
          <p:nvPr/>
        </p:nvSpPr>
        <p:spPr>
          <a:xfrm>
            <a:off x="1638949" y="2045670"/>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NEGATIVE</a:t>
            </a:r>
          </a:p>
        </p:txBody>
      </p:sp>
      <p:sp>
        <p:nvSpPr>
          <p:cNvPr id="10" name="TextBox 9">
            <a:extLst>
              <a:ext uri="{FF2B5EF4-FFF2-40B4-BE49-F238E27FC236}">
                <a16:creationId xmlns:a16="http://schemas.microsoft.com/office/drawing/2014/main" id="{27AF6B12-D29B-138F-9434-66502319C454}"/>
              </a:ext>
            </a:extLst>
          </p:cNvPr>
          <p:cNvSpPr txBox="1"/>
          <p:nvPr/>
        </p:nvSpPr>
        <p:spPr>
          <a:xfrm>
            <a:off x="3253865" y="2045670"/>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POSITIVE</a:t>
            </a:r>
          </a:p>
        </p:txBody>
      </p:sp>
      <p:sp>
        <p:nvSpPr>
          <p:cNvPr id="11" name="TextBox 10">
            <a:extLst>
              <a:ext uri="{FF2B5EF4-FFF2-40B4-BE49-F238E27FC236}">
                <a16:creationId xmlns:a16="http://schemas.microsoft.com/office/drawing/2014/main" id="{48D007B3-840B-59CA-4A86-1ED04086470F}"/>
              </a:ext>
            </a:extLst>
          </p:cNvPr>
          <p:cNvSpPr txBox="1"/>
          <p:nvPr/>
        </p:nvSpPr>
        <p:spPr>
          <a:xfrm>
            <a:off x="1638950" y="3520557"/>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NEGATIVE</a:t>
            </a:r>
          </a:p>
        </p:txBody>
      </p:sp>
      <p:sp>
        <p:nvSpPr>
          <p:cNvPr id="12" name="TextBox 11">
            <a:extLst>
              <a:ext uri="{FF2B5EF4-FFF2-40B4-BE49-F238E27FC236}">
                <a16:creationId xmlns:a16="http://schemas.microsoft.com/office/drawing/2014/main" id="{3BE6776E-56E5-F7B2-1D51-19BBDD847BBF}"/>
              </a:ext>
            </a:extLst>
          </p:cNvPr>
          <p:cNvSpPr txBox="1"/>
          <p:nvPr/>
        </p:nvSpPr>
        <p:spPr>
          <a:xfrm>
            <a:off x="3253865" y="3520557"/>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POSITIVE</a:t>
            </a:r>
          </a:p>
        </p:txBody>
      </p:sp>
      <p:sp>
        <p:nvSpPr>
          <p:cNvPr id="14" name="Google Shape;461;p33">
            <a:extLst>
              <a:ext uri="{FF2B5EF4-FFF2-40B4-BE49-F238E27FC236}">
                <a16:creationId xmlns:a16="http://schemas.microsoft.com/office/drawing/2014/main" id="{1A56A10C-FB52-83D3-802E-36CAC295FE3D}"/>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TEST DATA</a:t>
            </a:r>
          </a:p>
        </p:txBody>
      </p:sp>
      <p:sp>
        <p:nvSpPr>
          <p:cNvPr id="18" name="TextBox 17">
            <a:extLst>
              <a:ext uri="{FF2B5EF4-FFF2-40B4-BE49-F238E27FC236}">
                <a16:creationId xmlns:a16="http://schemas.microsoft.com/office/drawing/2014/main" id="{4F0EC267-96B1-3684-0BFF-57BE1FBD7D7B}"/>
              </a:ext>
            </a:extLst>
          </p:cNvPr>
          <p:cNvSpPr txBox="1"/>
          <p:nvPr/>
        </p:nvSpPr>
        <p:spPr>
          <a:xfrm>
            <a:off x="6226942" y="982316"/>
            <a:ext cx="2675525" cy="3693319"/>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Even though the number of false positives increased, the number of true positives also increased, which is safer for the bank to assume more people to default compared to assuming people would not default in the context of risk management as it is better to be safe than sorry.</a:t>
            </a:r>
          </a:p>
        </p:txBody>
      </p:sp>
      <p:pic>
        <p:nvPicPr>
          <p:cNvPr id="2" name="Graphic 1" descr="Man in business attire">
            <a:extLst>
              <a:ext uri="{FF2B5EF4-FFF2-40B4-BE49-F238E27FC236}">
                <a16:creationId xmlns:a16="http://schemas.microsoft.com/office/drawing/2014/main" id="{07468F1D-5476-4585-A245-96242051B8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0985" y="3315415"/>
            <a:ext cx="1304925" cy="1762125"/>
          </a:xfrm>
          <a:prstGeom prst="rect">
            <a:avLst/>
          </a:prstGeom>
        </p:spPr>
      </p:pic>
    </p:spTree>
    <p:extLst>
      <p:ext uri="{BB962C8B-B14F-4D97-AF65-F5344CB8AC3E}">
        <p14:creationId xmlns:p14="http://schemas.microsoft.com/office/powerpoint/2010/main" val="3748554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pic>
        <p:nvPicPr>
          <p:cNvPr id="6" name="Picture 5">
            <a:extLst>
              <a:ext uri="{FF2B5EF4-FFF2-40B4-BE49-F238E27FC236}">
                <a16:creationId xmlns:a16="http://schemas.microsoft.com/office/drawing/2014/main" id="{2EF2868E-D8CD-0572-95B3-59E23FDF6439}"/>
              </a:ext>
            </a:extLst>
          </p:cNvPr>
          <p:cNvPicPr>
            <a:picLocks noChangeAspect="1"/>
          </p:cNvPicPr>
          <p:nvPr/>
        </p:nvPicPr>
        <p:blipFill>
          <a:blip r:embed="rId3"/>
          <a:stretch>
            <a:fillRect/>
          </a:stretch>
        </p:blipFill>
        <p:spPr>
          <a:xfrm>
            <a:off x="545865" y="875741"/>
            <a:ext cx="5093790" cy="3659379"/>
          </a:xfrm>
          <a:prstGeom prst="rect">
            <a:avLst/>
          </a:prstGeom>
        </p:spPr>
      </p:pic>
      <p:sp>
        <p:nvSpPr>
          <p:cNvPr id="4" name="Title 1">
            <a:extLst>
              <a:ext uri="{FF2B5EF4-FFF2-40B4-BE49-F238E27FC236}">
                <a16:creationId xmlns:a16="http://schemas.microsoft.com/office/drawing/2014/main" id="{85A6AAD9-8D6C-25BF-2856-E44E5A4B2F1D}"/>
              </a:ext>
            </a:extLst>
          </p:cNvPr>
          <p:cNvSpPr txBox="1">
            <a:spLocks/>
          </p:cNvSpPr>
          <p:nvPr/>
        </p:nvSpPr>
        <p:spPr>
          <a:xfrm>
            <a:off x="170985" y="162527"/>
            <a:ext cx="881689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dirty="0"/>
              <a:t>MODEL EVALUATION</a:t>
            </a:r>
          </a:p>
        </p:txBody>
      </p:sp>
      <p:sp>
        <p:nvSpPr>
          <p:cNvPr id="14" name="Google Shape;461;p33">
            <a:extLst>
              <a:ext uri="{FF2B5EF4-FFF2-40B4-BE49-F238E27FC236}">
                <a16:creationId xmlns:a16="http://schemas.microsoft.com/office/drawing/2014/main" id="{1A56A10C-FB52-83D3-802E-36CAC295FE3D}"/>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TEST DATA</a:t>
            </a:r>
          </a:p>
        </p:txBody>
      </p:sp>
      <p:pic>
        <p:nvPicPr>
          <p:cNvPr id="2" name="Graphic 1" descr="Man in business attire">
            <a:extLst>
              <a:ext uri="{FF2B5EF4-FFF2-40B4-BE49-F238E27FC236}">
                <a16:creationId xmlns:a16="http://schemas.microsoft.com/office/drawing/2014/main" id="{07468F1D-5476-4585-A245-96242051B8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0985" y="3315415"/>
            <a:ext cx="1304925" cy="1762125"/>
          </a:xfrm>
          <a:prstGeom prst="rect">
            <a:avLst/>
          </a:prstGeom>
        </p:spPr>
      </p:pic>
      <p:sp>
        <p:nvSpPr>
          <p:cNvPr id="7" name="TextBox 6">
            <a:extLst>
              <a:ext uri="{FF2B5EF4-FFF2-40B4-BE49-F238E27FC236}">
                <a16:creationId xmlns:a16="http://schemas.microsoft.com/office/drawing/2014/main" id="{6AB3419E-ECE9-FC78-1F62-8A39BF012CE9}"/>
              </a:ext>
            </a:extLst>
          </p:cNvPr>
          <p:cNvSpPr txBox="1"/>
          <p:nvPr/>
        </p:nvSpPr>
        <p:spPr>
          <a:xfrm>
            <a:off x="1567387" y="1925419"/>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NEGATIVE</a:t>
            </a:r>
          </a:p>
        </p:txBody>
      </p:sp>
      <p:sp>
        <p:nvSpPr>
          <p:cNvPr id="8" name="TextBox 7">
            <a:extLst>
              <a:ext uri="{FF2B5EF4-FFF2-40B4-BE49-F238E27FC236}">
                <a16:creationId xmlns:a16="http://schemas.microsoft.com/office/drawing/2014/main" id="{407A9B19-A5ED-FEEF-9BE4-9DBEC9704983}"/>
              </a:ext>
            </a:extLst>
          </p:cNvPr>
          <p:cNvSpPr txBox="1"/>
          <p:nvPr/>
        </p:nvSpPr>
        <p:spPr>
          <a:xfrm>
            <a:off x="3182303" y="1925419"/>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POSITIVE</a:t>
            </a:r>
          </a:p>
        </p:txBody>
      </p:sp>
      <p:sp>
        <p:nvSpPr>
          <p:cNvPr id="13" name="TextBox 12">
            <a:extLst>
              <a:ext uri="{FF2B5EF4-FFF2-40B4-BE49-F238E27FC236}">
                <a16:creationId xmlns:a16="http://schemas.microsoft.com/office/drawing/2014/main" id="{1CEB2B44-7F1E-C078-8A28-97413C2DF2A0}"/>
              </a:ext>
            </a:extLst>
          </p:cNvPr>
          <p:cNvSpPr txBox="1"/>
          <p:nvPr/>
        </p:nvSpPr>
        <p:spPr>
          <a:xfrm>
            <a:off x="1567388" y="3400306"/>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FALSE NEGATIVE</a:t>
            </a:r>
          </a:p>
        </p:txBody>
      </p:sp>
      <p:sp>
        <p:nvSpPr>
          <p:cNvPr id="15" name="TextBox 14">
            <a:extLst>
              <a:ext uri="{FF2B5EF4-FFF2-40B4-BE49-F238E27FC236}">
                <a16:creationId xmlns:a16="http://schemas.microsoft.com/office/drawing/2014/main" id="{4A8E06B8-7983-4AE2-9CFB-57BBE8B7556B}"/>
              </a:ext>
            </a:extLst>
          </p:cNvPr>
          <p:cNvSpPr txBox="1"/>
          <p:nvPr/>
        </p:nvSpPr>
        <p:spPr>
          <a:xfrm>
            <a:off x="3182303" y="3400306"/>
            <a:ext cx="1451875" cy="646331"/>
          </a:xfrm>
          <a:prstGeom prst="rect">
            <a:avLst/>
          </a:prstGeom>
          <a:noFill/>
        </p:spPr>
        <p:txBody>
          <a:bodyPr wrap="square" rtlCol="0">
            <a:spAutoFit/>
          </a:bodyPr>
          <a:lstStyle/>
          <a:p>
            <a:pPr algn="ctr"/>
            <a:r>
              <a:rPr lang="en-SG" sz="1800" b="1" dirty="0">
                <a:solidFill>
                  <a:srgbClr val="FF0000"/>
                </a:solidFill>
                <a:latin typeface="PT Sans" panose="020B0503020203020204" pitchFamily="34" charset="0"/>
              </a:rPr>
              <a:t>TRUE POSITIVE</a:t>
            </a:r>
          </a:p>
        </p:txBody>
      </p:sp>
      <p:sp>
        <p:nvSpPr>
          <p:cNvPr id="16" name="TextBox 15">
            <a:extLst>
              <a:ext uri="{FF2B5EF4-FFF2-40B4-BE49-F238E27FC236}">
                <a16:creationId xmlns:a16="http://schemas.microsoft.com/office/drawing/2014/main" id="{0963509D-3A33-C599-A8B1-865E3896FADB}"/>
              </a:ext>
            </a:extLst>
          </p:cNvPr>
          <p:cNvSpPr txBox="1"/>
          <p:nvPr/>
        </p:nvSpPr>
        <p:spPr>
          <a:xfrm>
            <a:off x="1358350" y="643398"/>
            <a:ext cx="3321823" cy="276999"/>
          </a:xfrm>
          <a:prstGeom prst="rect">
            <a:avLst/>
          </a:prstGeom>
          <a:noFill/>
        </p:spPr>
        <p:txBody>
          <a:bodyPr wrap="square" rtlCol="0">
            <a:spAutoFit/>
          </a:bodyPr>
          <a:lstStyle/>
          <a:p>
            <a:pPr algn="ctr"/>
            <a:r>
              <a:rPr lang="en-SG" sz="1200" b="1" dirty="0" err="1">
                <a:solidFill>
                  <a:schemeClr val="bg2"/>
                </a:solidFill>
                <a:latin typeface="PT Sans" panose="020B0503020203020204" pitchFamily="34" charset="0"/>
              </a:rPr>
              <a:t>Max_depth</a:t>
            </a:r>
            <a:r>
              <a:rPr lang="en-SG" sz="1200" b="1" dirty="0">
                <a:solidFill>
                  <a:schemeClr val="bg2"/>
                </a:solidFill>
                <a:latin typeface="PT Sans" panose="020B0503020203020204" pitchFamily="34" charset="0"/>
              </a:rPr>
              <a:t> = 25, </a:t>
            </a:r>
            <a:r>
              <a:rPr lang="en-SG" sz="1200" b="1" dirty="0" err="1">
                <a:solidFill>
                  <a:schemeClr val="bg2"/>
                </a:solidFill>
                <a:latin typeface="PT Sans" panose="020B0503020203020204" pitchFamily="34" charset="0"/>
              </a:rPr>
              <a:t>class_weight</a:t>
            </a:r>
            <a:r>
              <a:rPr lang="en-SG" sz="1200" b="1" dirty="0">
                <a:solidFill>
                  <a:schemeClr val="bg2"/>
                </a:solidFill>
                <a:latin typeface="PT Sans" panose="020B0503020203020204" pitchFamily="34" charset="0"/>
              </a:rPr>
              <a:t> = {0:1,1:60}</a:t>
            </a:r>
          </a:p>
        </p:txBody>
      </p:sp>
      <p:sp>
        <p:nvSpPr>
          <p:cNvPr id="17" name="TextBox 16">
            <a:extLst>
              <a:ext uri="{FF2B5EF4-FFF2-40B4-BE49-F238E27FC236}">
                <a16:creationId xmlns:a16="http://schemas.microsoft.com/office/drawing/2014/main" id="{4F38965F-7DC0-2470-4D14-FE2CB6C28731}"/>
              </a:ext>
            </a:extLst>
          </p:cNvPr>
          <p:cNvSpPr txBox="1"/>
          <p:nvPr/>
        </p:nvSpPr>
        <p:spPr>
          <a:xfrm>
            <a:off x="6095725" y="875741"/>
            <a:ext cx="2675525" cy="1754326"/>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However, alterations on parameters can also be made to fit the bank’s needs.</a:t>
            </a:r>
          </a:p>
          <a:p>
            <a:pPr algn="ctr"/>
            <a:r>
              <a:rPr lang="en-SG" sz="1800" b="1" dirty="0">
                <a:solidFill>
                  <a:schemeClr val="bg2"/>
                </a:solidFill>
                <a:latin typeface="PT Sans" panose="020B0503020203020204" pitchFamily="34" charset="0"/>
              </a:rPr>
              <a:t>-&gt; </a:t>
            </a:r>
            <a:r>
              <a:rPr lang="en-SG" sz="1800" b="1" dirty="0" err="1">
                <a:solidFill>
                  <a:schemeClr val="bg2"/>
                </a:solidFill>
                <a:latin typeface="PT Sans" panose="020B0503020203020204" pitchFamily="34" charset="0"/>
              </a:rPr>
              <a:t>max_depth</a:t>
            </a:r>
            <a:endParaRPr lang="en-SG" sz="1800" b="1" dirty="0">
              <a:solidFill>
                <a:schemeClr val="bg2"/>
              </a:solidFill>
              <a:latin typeface="PT Sans" panose="020B0503020203020204" pitchFamily="34" charset="0"/>
            </a:endParaRPr>
          </a:p>
          <a:p>
            <a:pPr algn="ctr"/>
            <a:r>
              <a:rPr lang="en-SG" sz="1800" b="1" dirty="0">
                <a:solidFill>
                  <a:schemeClr val="bg2"/>
                </a:solidFill>
                <a:latin typeface="PT Sans" panose="020B0503020203020204" pitchFamily="34" charset="0"/>
              </a:rPr>
              <a:t>-&gt; </a:t>
            </a:r>
            <a:r>
              <a:rPr lang="en-SG" sz="1800" b="1" dirty="0" err="1">
                <a:solidFill>
                  <a:schemeClr val="bg2"/>
                </a:solidFill>
                <a:latin typeface="PT Sans" panose="020B0503020203020204" pitchFamily="34" charset="0"/>
              </a:rPr>
              <a:t>class_weight</a:t>
            </a:r>
            <a:endParaRPr lang="en-SG" sz="1800" b="1" dirty="0">
              <a:solidFill>
                <a:schemeClr val="bg2"/>
              </a:solidFill>
              <a:latin typeface="PT Sans" panose="020B0503020203020204" pitchFamily="34" charset="0"/>
            </a:endParaRPr>
          </a:p>
        </p:txBody>
      </p:sp>
      <p:sp>
        <p:nvSpPr>
          <p:cNvPr id="3" name="TextBox 2">
            <a:extLst>
              <a:ext uri="{FF2B5EF4-FFF2-40B4-BE49-F238E27FC236}">
                <a16:creationId xmlns:a16="http://schemas.microsoft.com/office/drawing/2014/main" id="{E6AAA7F5-BEDD-3BE6-CE6F-6B6010784BB3}"/>
              </a:ext>
            </a:extLst>
          </p:cNvPr>
          <p:cNvSpPr txBox="1"/>
          <p:nvPr/>
        </p:nvSpPr>
        <p:spPr>
          <a:xfrm>
            <a:off x="6095724" y="2705430"/>
            <a:ext cx="2675525" cy="1754326"/>
          </a:xfrm>
          <a:prstGeom prst="rect">
            <a:avLst/>
          </a:prstGeom>
          <a:noFill/>
        </p:spPr>
        <p:txBody>
          <a:bodyPr wrap="square" rtlCol="0">
            <a:spAutoFit/>
          </a:bodyPr>
          <a:lstStyle/>
          <a:p>
            <a:pPr lvl="1" algn="ctr"/>
            <a:r>
              <a:rPr lang="en-SG" sz="1800" b="1" dirty="0">
                <a:solidFill>
                  <a:schemeClr val="bg2"/>
                </a:solidFill>
                <a:latin typeface="PT Sans" panose="020B0503020203020204" pitchFamily="34" charset="0"/>
              </a:rPr>
              <a:t>For example, the model on the left was a more “balanced” model that could be made with alterations to the hyperparameters.</a:t>
            </a:r>
          </a:p>
        </p:txBody>
      </p:sp>
    </p:spTree>
    <p:extLst>
      <p:ext uri="{BB962C8B-B14F-4D97-AF65-F5344CB8AC3E}">
        <p14:creationId xmlns:p14="http://schemas.microsoft.com/office/powerpoint/2010/main" val="3620085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D02812-E207-374A-7C1C-E4DFA6F9EEEC}"/>
              </a:ext>
            </a:extLst>
          </p:cNvPr>
          <p:cNvSpPr>
            <a:spLocks noGrp="1"/>
          </p:cNvSpPr>
          <p:nvPr>
            <p:ph type="title"/>
          </p:nvPr>
        </p:nvSpPr>
        <p:spPr>
          <a:xfrm>
            <a:off x="720000" y="162527"/>
            <a:ext cx="7704000" cy="572700"/>
          </a:xfrm>
        </p:spPr>
        <p:txBody>
          <a:bodyPr/>
          <a:lstStyle/>
          <a:p>
            <a:r>
              <a:rPr lang="en-SG" dirty="0"/>
              <a:t>DUMMY MODEL</a:t>
            </a:r>
          </a:p>
        </p:txBody>
      </p:sp>
      <p:sp>
        <p:nvSpPr>
          <p:cNvPr id="2" name="Google Shape;461;p33">
            <a:extLst>
              <a:ext uri="{FF2B5EF4-FFF2-40B4-BE49-F238E27FC236}">
                <a16:creationId xmlns:a16="http://schemas.microsoft.com/office/drawing/2014/main" id="{65D90062-C90B-A74C-BD57-5FF031DD0DC8}"/>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TEST DATA</a:t>
            </a:r>
          </a:p>
        </p:txBody>
      </p:sp>
      <p:pic>
        <p:nvPicPr>
          <p:cNvPr id="5" name="Picture 4">
            <a:extLst>
              <a:ext uri="{FF2B5EF4-FFF2-40B4-BE49-F238E27FC236}">
                <a16:creationId xmlns:a16="http://schemas.microsoft.com/office/drawing/2014/main" id="{762F0CF1-7743-1C75-CBAA-D598C6159204}"/>
              </a:ext>
            </a:extLst>
          </p:cNvPr>
          <p:cNvPicPr>
            <a:picLocks noChangeAspect="1"/>
          </p:cNvPicPr>
          <p:nvPr/>
        </p:nvPicPr>
        <p:blipFill>
          <a:blip r:embed="rId3"/>
          <a:stretch>
            <a:fillRect/>
          </a:stretch>
        </p:blipFill>
        <p:spPr>
          <a:xfrm>
            <a:off x="484970" y="1033975"/>
            <a:ext cx="4656366" cy="3273889"/>
          </a:xfrm>
          <a:prstGeom prst="rect">
            <a:avLst/>
          </a:prstGeom>
        </p:spPr>
      </p:pic>
      <p:pic>
        <p:nvPicPr>
          <p:cNvPr id="7" name="Picture 6">
            <a:extLst>
              <a:ext uri="{FF2B5EF4-FFF2-40B4-BE49-F238E27FC236}">
                <a16:creationId xmlns:a16="http://schemas.microsoft.com/office/drawing/2014/main" id="{B12A338C-72AC-5003-A423-D086003E5489}"/>
              </a:ext>
            </a:extLst>
          </p:cNvPr>
          <p:cNvPicPr>
            <a:picLocks noChangeAspect="1"/>
          </p:cNvPicPr>
          <p:nvPr/>
        </p:nvPicPr>
        <p:blipFill>
          <a:blip r:embed="rId4"/>
          <a:stretch>
            <a:fillRect/>
          </a:stretch>
        </p:blipFill>
        <p:spPr>
          <a:xfrm>
            <a:off x="5339391" y="1033975"/>
            <a:ext cx="3495120" cy="1353789"/>
          </a:xfrm>
          <a:prstGeom prst="rect">
            <a:avLst/>
          </a:prstGeom>
        </p:spPr>
      </p:pic>
      <p:pic>
        <p:nvPicPr>
          <p:cNvPr id="10" name="Picture 9">
            <a:extLst>
              <a:ext uri="{FF2B5EF4-FFF2-40B4-BE49-F238E27FC236}">
                <a16:creationId xmlns:a16="http://schemas.microsoft.com/office/drawing/2014/main" id="{7EC20DEA-D896-4D1F-7246-F3DD9DAFABE3}"/>
              </a:ext>
            </a:extLst>
          </p:cNvPr>
          <p:cNvPicPr>
            <a:picLocks noChangeAspect="1"/>
          </p:cNvPicPr>
          <p:nvPr/>
        </p:nvPicPr>
        <p:blipFill>
          <a:blip r:embed="rId5"/>
          <a:stretch>
            <a:fillRect/>
          </a:stretch>
        </p:blipFill>
        <p:spPr>
          <a:xfrm>
            <a:off x="5807918" y="2518759"/>
            <a:ext cx="2558066" cy="2025881"/>
          </a:xfrm>
          <a:prstGeom prst="rect">
            <a:avLst/>
          </a:prstGeom>
        </p:spPr>
      </p:pic>
      <p:sp>
        <p:nvSpPr>
          <p:cNvPr id="12" name="TextBox 11">
            <a:extLst>
              <a:ext uri="{FF2B5EF4-FFF2-40B4-BE49-F238E27FC236}">
                <a16:creationId xmlns:a16="http://schemas.microsoft.com/office/drawing/2014/main" id="{FC00D492-C14D-42D5-299C-073A8821F36E}"/>
              </a:ext>
            </a:extLst>
          </p:cNvPr>
          <p:cNvSpPr txBox="1"/>
          <p:nvPr/>
        </p:nvSpPr>
        <p:spPr>
          <a:xfrm>
            <a:off x="5999871" y="3002093"/>
            <a:ext cx="2286000" cy="430887"/>
          </a:xfrm>
          <a:prstGeom prst="rect">
            <a:avLst/>
          </a:prstGeom>
          <a:noFill/>
        </p:spPr>
        <p:txBody>
          <a:bodyPr wrap="square">
            <a:spAutoFit/>
          </a:bodyPr>
          <a:lstStyle/>
          <a:p>
            <a:pPr algn="ctr"/>
            <a:r>
              <a:rPr lang="en-SG" sz="1100" b="0" i="0" dirty="0">
                <a:solidFill>
                  <a:schemeClr val="bg2"/>
                </a:solidFill>
                <a:effectLst/>
                <a:latin typeface="Consolas" panose="020B0609020204030204" pitchFamily="49" charset="0"/>
              </a:rPr>
              <a:t>The average precision AUC score: 0.4017649385703649</a:t>
            </a:r>
            <a:endParaRPr lang="en-SG" sz="1100" dirty="0">
              <a:solidFill>
                <a:schemeClr val="bg2"/>
              </a:solidFill>
            </a:endParaRPr>
          </a:p>
        </p:txBody>
      </p:sp>
      <p:sp>
        <p:nvSpPr>
          <p:cNvPr id="15" name="Rectangle 14">
            <a:extLst>
              <a:ext uri="{FF2B5EF4-FFF2-40B4-BE49-F238E27FC236}">
                <a16:creationId xmlns:a16="http://schemas.microsoft.com/office/drawing/2014/main" id="{562084AC-FA7A-AD30-39F0-4743A4922D4C}"/>
              </a:ext>
            </a:extLst>
          </p:cNvPr>
          <p:cNvSpPr/>
          <p:nvPr/>
        </p:nvSpPr>
        <p:spPr>
          <a:xfrm>
            <a:off x="7142871" y="1549090"/>
            <a:ext cx="464232" cy="161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a:extLst>
              <a:ext uri="{FF2B5EF4-FFF2-40B4-BE49-F238E27FC236}">
                <a16:creationId xmlns:a16="http://schemas.microsoft.com/office/drawing/2014/main" id="{B480DC9F-4B7B-4DC4-C0ED-F744700FF3E1}"/>
              </a:ext>
            </a:extLst>
          </p:cNvPr>
          <p:cNvSpPr txBox="1"/>
          <p:nvPr/>
        </p:nvSpPr>
        <p:spPr>
          <a:xfrm>
            <a:off x="1911448" y="679696"/>
            <a:ext cx="5321103" cy="338554"/>
          </a:xfrm>
          <a:prstGeom prst="rect">
            <a:avLst/>
          </a:prstGeom>
          <a:noFill/>
        </p:spPr>
        <p:txBody>
          <a:bodyPr wrap="square">
            <a:spAutoFit/>
          </a:bodyPr>
          <a:lstStyle/>
          <a:p>
            <a:pPr algn="ctr"/>
            <a:r>
              <a:rPr lang="en-US" sz="1600" b="1" dirty="0">
                <a:solidFill>
                  <a:schemeClr val="tx1"/>
                </a:solidFill>
                <a:effectLst/>
                <a:latin typeface="PT Sans" panose="020B0503020203020204" pitchFamily="34" charset="0"/>
              </a:rPr>
              <a:t>How well does your system compare to a dummy baseline?</a:t>
            </a:r>
          </a:p>
        </p:txBody>
      </p:sp>
      <p:sp>
        <p:nvSpPr>
          <p:cNvPr id="3" name="TextBox 2">
            <a:extLst>
              <a:ext uri="{FF2B5EF4-FFF2-40B4-BE49-F238E27FC236}">
                <a16:creationId xmlns:a16="http://schemas.microsoft.com/office/drawing/2014/main" id="{A15D38DC-1F54-4D53-DC23-63691C4FA26C}"/>
              </a:ext>
            </a:extLst>
          </p:cNvPr>
          <p:cNvSpPr txBox="1"/>
          <p:nvPr/>
        </p:nvSpPr>
        <p:spPr>
          <a:xfrm>
            <a:off x="1152241" y="4353250"/>
            <a:ext cx="3321823" cy="276999"/>
          </a:xfrm>
          <a:prstGeom prst="rect">
            <a:avLst/>
          </a:prstGeom>
          <a:noFill/>
        </p:spPr>
        <p:txBody>
          <a:bodyPr wrap="square" rtlCol="0">
            <a:spAutoFit/>
          </a:bodyPr>
          <a:lstStyle/>
          <a:p>
            <a:pPr algn="ctr"/>
            <a:r>
              <a:rPr lang="en-SG" sz="1200" b="1" dirty="0">
                <a:solidFill>
                  <a:schemeClr val="bg2"/>
                </a:solidFill>
                <a:latin typeface="PT Sans" panose="020B0503020203020204" pitchFamily="34" charset="0"/>
              </a:rPr>
              <a:t>strategy = ‘stratified’</a:t>
            </a:r>
          </a:p>
        </p:txBody>
      </p:sp>
    </p:spTree>
    <p:extLst>
      <p:ext uri="{BB962C8B-B14F-4D97-AF65-F5344CB8AC3E}">
        <p14:creationId xmlns:p14="http://schemas.microsoft.com/office/powerpoint/2010/main" val="4139510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grpSp>
        <p:nvGrpSpPr>
          <p:cNvPr id="717" name="Google Shape;717;p38"/>
          <p:cNvGrpSpPr/>
          <p:nvPr/>
        </p:nvGrpSpPr>
        <p:grpSpPr>
          <a:xfrm rot="-5400000">
            <a:off x="8266834" y="214772"/>
            <a:ext cx="664392" cy="664396"/>
            <a:chOff x="7707338" y="2159269"/>
            <a:chExt cx="1157477" cy="1157484"/>
          </a:xfrm>
        </p:grpSpPr>
        <p:sp>
          <p:nvSpPr>
            <p:cNvPr id="718" name="Google Shape;718;p38"/>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719" name="Google Shape;719;p38"/>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720" name="Google Shape;720;p38"/>
          <p:cNvGrpSpPr/>
          <p:nvPr/>
        </p:nvGrpSpPr>
        <p:grpSpPr>
          <a:xfrm rot="5400000">
            <a:off x="249773" y="4244861"/>
            <a:ext cx="664392" cy="664396"/>
            <a:chOff x="7707338" y="2159269"/>
            <a:chExt cx="1157477" cy="1157484"/>
          </a:xfrm>
        </p:grpSpPr>
        <p:sp>
          <p:nvSpPr>
            <p:cNvPr id="721" name="Google Shape;721;p38"/>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722" name="Google Shape;722;p38"/>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723" name="Google Shape;723;p38"/>
          <p:cNvGrpSpPr/>
          <p:nvPr/>
        </p:nvGrpSpPr>
        <p:grpSpPr>
          <a:xfrm>
            <a:off x="8416992" y="4440261"/>
            <a:ext cx="514236" cy="485618"/>
            <a:chOff x="7504900" y="945000"/>
            <a:chExt cx="919100" cy="867950"/>
          </a:xfrm>
        </p:grpSpPr>
        <p:sp>
          <p:nvSpPr>
            <p:cNvPr id="724" name="Google Shape;724;p38"/>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8"/>
          <p:cNvGrpSpPr/>
          <p:nvPr/>
        </p:nvGrpSpPr>
        <p:grpSpPr>
          <a:xfrm>
            <a:off x="205764" y="198150"/>
            <a:ext cx="514236" cy="485618"/>
            <a:chOff x="7504900" y="945000"/>
            <a:chExt cx="919100" cy="867950"/>
          </a:xfrm>
        </p:grpSpPr>
        <p:sp>
          <p:nvSpPr>
            <p:cNvPr id="734" name="Google Shape;734;p38"/>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1">
            <a:extLst>
              <a:ext uri="{FF2B5EF4-FFF2-40B4-BE49-F238E27FC236}">
                <a16:creationId xmlns:a16="http://schemas.microsoft.com/office/drawing/2014/main" id="{BE046B76-F5A3-9D4D-0392-C7BD0BC25D19}"/>
              </a:ext>
            </a:extLst>
          </p:cNvPr>
          <p:cNvSpPr txBox="1">
            <a:spLocks/>
          </p:cNvSpPr>
          <p:nvPr/>
        </p:nvSpPr>
        <p:spPr>
          <a:xfrm>
            <a:off x="720000" y="1625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sz="3400" dirty="0"/>
              <a:t>FEATURE IMPORTANCE</a:t>
            </a:r>
          </a:p>
        </p:txBody>
      </p:sp>
      <p:sp>
        <p:nvSpPr>
          <p:cNvPr id="7" name="TextBox 6">
            <a:extLst>
              <a:ext uri="{FF2B5EF4-FFF2-40B4-BE49-F238E27FC236}">
                <a16:creationId xmlns:a16="http://schemas.microsoft.com/office/drawing/2014/main" id="{C3F1D007-1787-9609-B1C7-D2D6BB13E127}"/>
              </a:ext>
            </a:extLst>
          </p:cNvPr>
          <p:cNvSpPr txBox="1"/>
          <p:nvPr/>
        </p:nvSpPr>
        <p:spPr>
          <a:xfrm>
            <a:off x="1187251" y="620824"/>
            <a:ext cx="6769497" cy="584775"/>
          </a:xfrm>
          <a:prstGeom prst="rect">
            <a:avLst/>
          </a:prstGeom>
          <a:noFill/>
        </p:spPr>
        <p:txBody>
          <a:bodyPr wrap="square" rtlCol="0">
            <a:spAutoFit/>
          </a:bodyPr>
          <a:lstStyle/>
          <a:p>
            <a:pPr algn="ctr"/>
            <a:r>
              <a:rPr lang="en-US" sz="1600" b="1" dirty="0">
                <a:solidFill>
                  <a:schemeClr val="tx1"/>
                </a:solidFill>
                <a:latin typeface="PT Sans" panose="020B0503020203020204" pitchFamily="34" charset="0"/>
              </a:rPr>
              <a:t>Is it possible to say something about which features the model considers important?</a:t>
            </a:r>
            <a:endParaRPr lang="en-SG" sz="1600" b="1" dirty="0">
              <a:solidFill>
                <a:schemeClr val="tx1"/>
              </a:solidFill>
              <a:latin typeface="PT Sans" panose="020B0503020203020204" pitchFamily="34" charset="0"/>
            </a:endParaRPr>
          </a:p>
        </p:txBody>
      </p:sp>
      <p:sp>
        <p:nvSpPr>
          <p:cNvPr id="5" name="Left Brace 4">
            <a:extLst>
              <a:ext uri="{FF2B5EF4-FFF2-40B4-BE49-F238E27FC236}">
                <a16:creationId xmlns:a16="http://schemas.microsoft.com/office/drawing/2014/main" id="{09E4D572-03F7-786B-F186-1327809873D2}"/>
              </a:ext>
            </a:extLst>
          </p:cNvPr>
          <p:cNvSpPr/>
          <p:nvPr/>
        </p:nvSpPr>
        <p:spPr>
          <a:xfrm>
            <a:off x="2676538" y="3547854"/>
            <a:ext cx="203981" cy="964819"/>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SG"/>
          </a:p>
        </p:txBody>
      </p:sp>
      <p:sp>
        <p:nvSpPr>
          <p:cNvPr id="6" name="TextBox 5">
            <a:extLst>
              <a:ext uri="{FF2B5EF4-FFF2-40B4-BE49-F238E27FC236}">
                <a16:creationId xmlns:a16="http://schemas.microsoft.com/office/drawing/2014/main" id="{3725B4C5-4CB6-C695-706E-EC86C12A31D5}"/>
              </a:ext>
            </a:extLst>
          </p:cNvPr>
          <p:cNvSpPr txBox="1"/>
          <p:nvPr/>
        </p:nvSpPr>
        <p:spPr>
          <a:xfrm>
            <a:off x="1007985" y="3568323"/>
            <a:ext cx="1600265" cy="923330"/>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Least important</a:t>
            </a:r>
          </a:p>
          <a:p>
            <a:pPr algn="ctr"/>
            <a:r>
              <a:rPr lang="en-SG" sz="1800" b="1" dirty="0">
                <a:solidFill>
                  <a:schemeClr val="bg2"/>
                </a:solidFill>
                <a:latin typeface="PT Sans" panose="020B0503020203020204" pitchFamily="34" charset="0"/>
              </a:rPr>
              <a:t>features</a:t>
            </a:r>
          </a:p>
        </p:txBody>
      </p:sp>
      <p:pic>
        <p:nvPicPr>
          <p:cNvPr id="8" name="Picture 7">
            <a:extLst>
              <a:ext uri="{FF2B5EF4-FFF2-40B4-BE49-F238E27FC236}">
                <a16:creationId xmlns:a16="http://schemas.microsoft.com/office/drawing/2014/main" id="{8A2F411B-B64F-BEF2-28A1-2EC23CED919F}"/>
              </a:ext>
            </a:extLst>
          </p:cNvPr>
          <p:cNvPicPr>
            <a:picLocks noChangeAspect="1"/>
          </p:cNvPicPr>
          <p:nvPr/>
        </p:nvPicPr>
        <p:blipFill>
          <a:blip r:embed="rId3"/>
          <a:stretch>
            <a:fillRect/>
          </a:stretch>
        </p:blipFill>
        <p:spPr>
          <a:xfrm>
            <a:off x="2874592" y="1277801"/>
            <a:ext cx="5540457" cy="3605312"/>
          </a:xfrm>
          <a:prstGeom prst="rect">
            <a:avLst/>
          </a:prstGeom>
        </p:spPr>
      </p:pic>
      <p:sp>
        <p:nvSpPr>
          <p:cNvPr id="9" name="TextBox 8">
            <a:extLst>
              <a:ext uri="{FF2B5EF4-FFF2-40B4-BE49-F238E27FC236}">
                <a16:creationId xmlns:a16="http://schemas.microsoft.com/office/drawing/2014/main" id="{0947004A-ADD4-AA04-D8C0-7737B6DC7B3F}"/>
              </a:ext>
            </a:extLst>
          </p:cNvPr>
          <p:cNvSpPr txBox="1"/>
          <p:nvPr/>
        </p:nvSpPr>
        <p:spPr>
          <a:xfrm>
            <a:off x="104393" y="1535665"/>
            <a:ext cx="2776126" cy="584775"/>
          </a:xfrm>
          <a:prstGeom prst="rect">
            <a:avLst/>
          </a:prstGeom>
          <a:noFill/>
        </p:spPr>
        <p:txBody>
          <a:bodyPr wrap="square" rtlCol="0">
            <a:spAutoFit/>
          </a:bodyPr>
          <a:lstStyle/>
          <a:p>
            <a:pPr algn="ctr"/>
            <a:r>
              <a:rPr lang="en-US" sz="1600" b="1" dirty="0">
                <a:solidFill>
                  <a:schemeClr val="bg2"/>
                </a:solidFill>
                <a:latin typeface="PT Sans" panose="020B0503020203020204" pitchFamily="34" charset="0"/>
              </a:rPr>
              <a:t>Obtained with</a:t>
            </a:r>
          </a:p>
          <a:p>
            <a:pPr algn="ctr"/>
            <a:r>
              <a:rPr lang="en-US" sz="1600" b="1" dirty="0" err="1">
                <a:solidFill>
                  <a:schemeClr val="bg2"/>
                </a:solidFill>
                <a:latin typeface="PT Sans" panose="020B0503020203020204" pitchFamily="34" charset="0"/>
              </a:rPr>
              <a:t>model.feature_importances</a:t>
            </a:r>
            <a:r>
              <a:rPr lang="en-US" sz="1600" b="1" dirty="0">
                <a:solidFill>
                  <a:schemeClr val="bg2"/>
                </a:solidFill>
                <a:latin typeface="PT Sans" panose="020B0503020203020204" pitchFamily="34" charset="0"/>
              </a:rPr>
              <a:t>_</a:t>
            </a:r>
            <a:endParaRPr lang="en-SG" sz="1600" b="1" dirty="0">
              <a:solidFill>
                <a:schemeClr val="bg2"/>
              </a:solidFill>
              <a:latin typeface="PT Sans" panose="020B0503020203020204" pitchFamily="34" charset="0"/>
            </a:endParaRPr>
          </a:p>
        </p:txBody>
      </p:sp>
    </p:spTree>
    <p:extLst>
      <p:ext uri="{BB962C8B-B14F-4D97-AF65-F5344CB8AC3E}">
        <p14:creationId xmlns:p14="http://schemas.microsoft.com/office/powerpoint/2010/main" val="470317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28" name="Title 1">
            <a:extLst>
              <a:ext uri="{FF2B5EF4-FFF2-40B4-BE49-F238E27FC236}">
                <a16:creationId xmlns:a16="http://schemas.microsoft.com/office/drawing/2014/main" id="{CEEBD8D6-A2CE-E972-04ED-EC3B5461F07F}"/>
              </a:ext>
            </a:extLst>
          </p:cNvPr>
          <p:cNvSpPr txBox="1">
            <a:spLocks/>
          </p:cNvSpPr>
          <p:nvPr/>
        </p:nvSpPr>
        <p:spPr>
          <a:xfrm>
            <a:off x="720000" y="1625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sz="3400" dirty="0"/>
              <a:t>FEATURE IMPORTANCE</a:t>
            </a:r>
          </a:p>
        </p:txBody>
      </p:sp>
      <p:pic>
        <p:nvPicPr>
          <p:cNvPr id="30" name="Picture 29">
            <a:extLst>
              <a:ext uri="{FF2B5EF4-FFF2-40B4-BE49-F238E27FC236}">
                <a16:creationId xmlns:a16="http://schemas.microsoft.com/office/drawing/2014/main" id="{5BC2E1AD-4B67-A39A-0788-A76169FE686D}"/>
              </a:ext>
            </a:extLst>
          </p:cNvPr>
          <p:cNvPicPr>
            <a:picLocks noChangeAspect="1"/>
          </p:cNvPicPr>
          <p:nvPr/>
        </p:nvPicPr>
        <p:blipFill>
          <a:blip r:embed="rId3"/>
          <a:stretch>
            <a:fillRect/>
          </a:stretch>
        </p:blipFill>
        <p:spPr>
          <a:xfrm>
            <a:off x="322201" y="990142"/>
            <a:ext cx="5123351" cy="3261690"/>
          </a:xfrm>
          <a:prstGeom prst="rect">
            <a:avLst/>
          </a:prstGeom>
        </p:spPr>
      </p:pic>
      <p:pic>
        <p:nvPicPr>
          <p:cNvPr id="32" name="Picture 31">
            <a:extLst>
              <a:ext uri="{FF2B5EF4-FFF2-40B4-BE49-F238E27FC236}">
                <a16:creationId xmlns:a16="http://schemas.microsoft.com/office/drawing/2014/main" id="{D2F261D8-498C-889C-49C6-2501CADAA8AA}"/>
              </a:ext>
            </a:extLst>
          </p:cNvPr>
          <p:cNvPicPr>
            <a:picLocks noChangeAspect="1"/>
          </p:cNvPicPr>
          <p:nvPr/>
        </p:nvPicPr>
        <p:blipFill>
          <a:blip r:embed="rId4"/>
          <a:stretch>
            <a:fillRect/>
          </a:stretch>
        </p:blipFill>
        <p:spPr>
          <a:xfrm>
            <a:off x="5514535" y="990142"/>
            <a:ext cx="3448519" cy="1259291"/>
          </a:xfrm>
          <a:prstGeom prst="rect">
            <a:avLst/>
          </a:prstGeom>
        </p:spPr>
      </p:pic>
      <p:sp>
        <p:nvSpPr>
          <p:cNvPr id="33" name="Rectangle 32">
            <a:extLst>
              <a:ext uri="{FF2B5EF4-FFF2-40B4-BE49-F238E27FC236}">
                <a16:creationId xmlns:a16="http://schemas.microsoft.com/office/drawing/2014/main" id="{FD7B49EE-ECAD-FEAD-4639-DEFC5BFB7B2F}"/>
              </a:ext>
            </a:extLst>
          </p:cNvPr>
          <p:cNvSpPr/>
          <p:nvPr/>
        </p:nvSpPr>
        <p:spPr>
          <a:xfrm>
            <a:off x="7294100" y="1489661"/>
            <a:ext cx="464232" cy="1617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 name="Picture 2">
            <a:extLst>
              <a:ext uri="{FF2B5EF4-FFF2-40B4-BE49-F238E27FC236}">
                <a16:creationId xmlns:a16="http://schemas.microsoft.com/office/drawing/2014/main" id="{31195419-8723-7744-0834-24414EFFE7B6}"/>
              </a:ext>
            </a:extLst>
          </p:cNvPr>
          <p:cNvPicPr>
            <a:picLocks noChangeAspect="1"/>
          </p:cNvPicPr>
          <p:nvPr/>
        </p:nvPicPr>
        <p:blipFill>
          <a:blip r:embed="rId5"/>
          <a:stretch>
            <a:fillRect/>
          </a:stretch>
        </p:blipFill>
        <p:spPr>
          <a:xfrm>
            <a:off x="5750932" y="2269937"/>
            <a:ext cx="3086335" cy="2444247"/>
          </a:xfrm>
          <a:prstGeom prst="rect">
            <a:avLst/>
          </a:prstGeom>
        </p:spPr>
      </p:pic>
      <p:sp>
        <p:nvSpPr>
          <p:cNvPr id="5" name="TextBox 4">
            <a:extLst>
              <a:ext uri="{FF2B5EF4-FFF2-40B4-BE49-F238E27FC236}">
                <a16:creationId xmlns:a16="http://schemas.microsoft.com/office/drawing/2014/main" id="{1B0CD50B-F2F5-8B9F-97E0-AE9D669353F4}"/>
              </a:ext>
            </a:extLst>
          </p:cNvPr>
          <p:cNvSpPr txBox="1"/>
          <p:nvPr/>
        </p:nvSpPr>
        <p:spPr>
          <a:xfrm>
            <a:off x="6252020" y="2886117"/>
            <a:ext cx="2278048" cy="769441"/>
          </a:xfrm>
          <a:prstGeom prst="rect">
            <a:avLst/>
          </a:prstGeom>
          <a:noFill/>
        </p:spPr>
        <p:txBody>
          <a:bodyPr wrap="square">
            <a:spAutoFit/>
          </a:bodyPr>
          <a:lstStyle/>
          <a:p>
            <a:pPr algn="ctr"/>
            <a:r>
              <a:rPr lang="en-US" sz="1100" b="0" i="0" dirty="0">
                <a:solidFill>
                  <a:schemeClr val="tx1"/>
                </a:solidFill>
                <a:effectLst/>
                <a:latin typeface="Consolas" panose="020B0609020204030204" pitchFamily="49" charset="0"/>
              </a:rPr>
              <a:t>The average precision AUC score for only important features: 0.5585614516891094</a:t>
            </a:r>
            <a:endParaRPr lang="en-SG" sz="1100" dirty="0">
              <a:solidFill>
                <a:schemeClr val="tx1"/>
              </a:solidFill>
            </a:endParaRPr>
          </a:p>
        </p:txBody>
      </p:sp>
      <p:sp>
        <p:nvSpPr>
          <p:cNvPr id="2" name="TextBox 1">
            <a:extLst>
              <a:ext uri="{FF2B5EF4-FFF2-40B4-BE49-F238E27FC236}">
                <a16:creationId xmlns:a16="http://schemas.microsoft.com/office/drawing/2014/main" id="{D6C8C1F2-B283-EB0A-17A8-D68E8766F68A}"/>
              </a:ext>
            </a:extLst>
          </p:cNvPr>
          <p:cNvSpPr txBox="1"/>
          <p:nvPr/>
        </p:nvSpPr>
        <p:spPr>
          <a:xfrm>
            <a:off x="1239779" y="4241765"/>
            <a:ext cx="3321823" cy="276999"/>
          </a:xfrm>
          <a:prstGeom prst="rect">
            <a:avLst/>
          </a:prstGeom>
          <a:noFill/>
        </p:spPr>
        <p:txBody>
          <a:bodyPr wrap="square" rtlCol="0">
            <a:spAutoFit/>
          </a:bodyPr>
          <a:lstStyle/>
          <a:p>
            <a:pPr algn="ctr"/>
            <a:r>
              <a:rPr lang="en-SG" sz="1200" b="1" dirty="0" err="1">
                <a:solidFill>
                  <a:schemeClr val="bg2"/>
                </a:solidFill>
                <a:latin typeface="PT Sans" panose="020B0503020203020204" pitchFamily="34" charset="0"/>
              </a:rPr>
              <a:t>max_depth</a:t>
            </a:r>
            <a:r>
              <a:rPr lang="en-SG" sz="1200" b="1" dirty="0">
                <a:solidFill>
                  <a:schemeClr val="bg2"/>
                </a:solidFill>
                <a:latin typeface="PT Sans" panose="020B0503020203020204" pitchFamily="34" charset="0"/>
              </a:rPr>
              <a:t> = 20, </a:t>
            </a:r>
            <a:r>
              <a:rPr lang="en-SG" sz="1200" b="1" dirty="0" err="1">
                <a:solidFill>
                  <a:schemeClr val="bg2"/>
                </a:solidFill>
                <a:latin typeface="PT Sans" panose="020B0503020203020204" pitchFamily="34" charset="0"/>
              </a:rPr>
              <a:t>class_weight</a:t>
            </a:r>
            <a:r>
              <a:rPr lang="en-SG" sz="1200" b="1" dirty="0">
                <a:solidFill>
                  <a:schemeClr val="bg2"/>
                </a:solidFill>
                <a:latin typeface="PT Sans" panose="020B0503020203020204" pitchFamily="34" charset="0"/>
              </a:rPr>
              <a:t> = {0:1,1:100}</a:t>
            </a:r>
          </a:p>
        </p:txBody>
      </p:sp>
      <p:sp>
        <p:nvSpPr>
          <p:cNvPr id="4" name="Google Shape;461;p33">
            <a:extLst>
              <a:ext uri="{FF2B5EF4-FFF2-40B4-BE49-F238E27FC236}">
                <a16:creationId xmlns:a16="http://schemas.microsoft.com/office/drawing/2014/main" id="{5900A94B-4082-B804-494E-49FA56889824}"/>
              </a:ext>
            </a:extLst>
          </p:cNvPr>
          <p:cNvSpPr txBox="1">
            <a:spLocks/>
          </p:cNvSpPr>
          <p:nvPr/>
        </p:nvSpPr>
        <p:spPr>
          <a:xfrm>
            <a:off x="3612996" y="4675635"/>
            <a:ext cx="2153091" cy="3857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1600" dirty="0"/>
              <a:t>TEST DATA</a:t>
            </a:r>
          </a:p>
        </p:txBody>
      </p:sp>
    </p:spTree>
    <p:extLst>
      <p:ext uri="{BB962C8B-B14F-4D97-AF65-F5344CB8AC3E}">
        <p14:creationId xmlns:p14="http://schemas.microsoft.com/office/powerpoint/2010/main" val="129178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grpSp>
        <p:nvGrpSpPr>
          <p:cNvPr id="717" name="Google Shape;717;p38"/>
          <p:cNvGrpSpPr/>
          <p:nvPr/>
        </p:nvGrpSpPr>
        <p:grpSpPr>
          <a:xfrm rot="-5400000">
            <a:off x="8266834" y="214772"/>
            <a:ext cx="664392" cy="664396"/>
            <a:chOff x="7707338" y="2159269"/>
            <a:chExt cx="1157477" cy="1157484"/>
          </a:xfrm>
        </p:grpSpPr>
        <p:sp>
          <p:nvSpPr>
            <p:cNvPr id="718" name="Google Shape;718;p38"/>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719" name="Google Shape;719;p38"/>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720" name="Google Shape;720;p38"/>
          <p:cNvGrpSpPr/>
          <p:nvPr/>
        </p:nvGrpSpPr>
        <p:grpSpPr>
          <a:xfrm rot="5400000">
            <a:off x="249773" y="4244861"/>
            <a:ext cx="664392" cy="664396"/>
            <a:chOff x="7707338" y="2159269"/>
            <a:chExt cx="1157477" cy="1157484"/>
          </a:xfrm>
        </p:grpSpPr>
        <p:sp>
          <p:nvSpPr>
            <p:cNvPr id="721" name="Google Shape;721;p38"/>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722" name="Google Shape;722;p38"/>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723" name="Google Shape;723;p38"/>
          <p:cNvGrpSpPr/>
          <p:nvPr/>
        </p:nvGrpSpPr>
        <p:grpSpPr>
          <a:xfrm>
            <a:off x="8416992" y="4440261"/>
            <a:ext cx="514236" cy="485618"/>
            <a:chOff x="7504900" y="945000"/>
            <a:chExt cx="919100" cy="867950"/>
          </a:xfrm>
        </p:grpSpPr>
        <p:sp>
          <p:nvSpPr>
            <p:cNvPr id="724" name="Google Shape;724;p38"/>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8"/>
          <p:cNvGrpSpPr/>
          <p:nvPr/>
        </p:nvGrpSpPr>
        <p:grpSpPr>
          <a:xfrm>
            <a:off x="205764" y="198150"/>
            <a:ext cx="514236" cy="485618"/>
            <a:chOff x="7504900" y="945000"/>
            <a:chExt cx="919100" cy="867950"/>
          </a:xfrm>
        </p:grpSpPr>
        <p:sp>
          <p:nvSpPr>
            <p:cNvPr id="734" name="Google Shape;734;p38"/>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1">
            <a:extLst>
              <a:ext uri="{FF2B5EF4-FFF2-40B4-BE49-F238E27FC236}">
                <a16:creationId xmlns:a16="http://schemas.microsoft.com/office/drawing/2014/main" id="{BE046B76-F5A3-9D4D-0392-C7BD0BC25D19}"/>
              </a:ext>
            </a:extLst>
          </p:cNvPr>
          <p:cNvSpPr txBox="1">
            <a:spLocks/>
          </p:cNvSpPr>
          <p:nvPr/>
        </p:nvSpPr>
        <p:spPr>
          <a:xfrm>
            <a:off x="720000" y="1625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sz="3400" dirty="0"/>
              <a:t>CONCLUSION</a:t>
            </a:r>
          </a:p>
        </p:txBody>
      </p:sp>
      <p:sp>
        <p:nvSpPr>
          <p:cNvPr id="7" name="TextBox 6">
            <a:extLst>
              <a:ext uri="{FF2B5EF4-FFF2-40B4-BE49-F238E27FC236}">
                <a16:creationId xmlns:a16="http://schemas.microsoft.com/office/drawing/2014/main" id="{C3F1D007-1787-9609-B1C7-D2D6BB13E127}"/>
              </a:ext>
            </a:extLst>
          </p:cNvPr>
          <p:cNvSpPr txBox="1"/>
          <p:nvPr/>
        </p:nvSpPr>
        <p:spPr>
          <a:xfrm>
            <a:off x="1203436" y="688494"/>
            <a:ext cx="6769497" cy="2062103"/>
          </a:xfrm>
          <a:prstGeom prst="rect">
            <a:avLst/>
          </a:prstGeom>
          <a:noFill/>
        </p:spPr>
        <p:txBody>
          <a:bodyPr wrap="square" rtlCol="0">
            <a:spAutoFit/>
          </a:bodyPr>
          <a:lstStyle/>
          <a:p>
            <a:pPr algn="ctr"/>
            <a:r>
              <a:rPr lang="en-SG" sz="1600" b="1" dirty="0">
                <a:solidFill>
                  <a:schemeClr val="bg2"/>
                </a:solidFill>
                <a:latin typeface="PT Sans" panose="020B0503020203020204" pitchFamily="34" charset="0"/>
              </a:rPr>
              <a:t>In conclusion,</a:t>
            </a:r>
          </a:p>
          <a:p>
            <a:pPr algn="ctr"/>
            <a:r>
              <a:rPr lang="en-SG" sz="1600" b="1" dirty="0">
                <a:solidFill>
                  <a:schemeClr val="bg2"/>
                </a:solidFill>
                <a:latin typeface="PT Sans" panose="020B0503020203020204" pitchFamily="34" charset="0"/>
              </a:rPr>
              <a:t>-&gt; Bank should prioritise predicting minority classes</a:t>
            </a:r>
          </a:p>
          <a:p>
            <a:pPr algn="ctr"/>
            <a:r>
              <a:rPr lang="en-SG" sz="1600" b="1" dirty="0">
                <a:solidFill>
                  <a:schemeClr val="bg2"/>
                </a:solidFill>
                <a:latin typeface="PT Sans" panose="020B0503020203020204" pitchFamily="34" charset="0"/>
              </a:rPr>
              <a:t>-&gt; Overprepare for a higher number of defaults </a:t>
            </a:r>
          </a:p>
          <a:p>
            <a:pPr algn="ctr"/>
            <a:r>
              <a:rPr lang="en-SG" sz="1600" b="1" dirty="0">
                <a:solidFill>
                  <a:schemeClr val="bg2"/>
                </a:solidFill>
                <a:latin typeface="PT Sans" panose="020B0503020203020204" pitchFamily="34" charset="0"/>
              </a:rPr>
              <a:t>-&gt; Prevent adverse effects such as financial instability</a:t>
            </a:r>
          </a:p>
          <a:p>
            <a:pPr algn="ctr"/>
            <a:endParaRPr lang="en-SG" sz="1600" b="1" dirty="0">
              <a:solidFill>
                <a:schemeClr val="bg2"/>
              </a:solidFill>
              <a:latin typeface="PT Sans" panose="020B0503020203020204" pitchFamily="34" charset="0"/>
            </a:endParaRPr>
          </a:p>
          <a:p>
            <a:pPr algn="ctr"/>
            <a:r>
              <a:rPr lang="en-SG" sz="1600" b="1" dirty="0">
                <a:solidFill>
                  <a:schemeClr val="bg2"/>
                </a:solidFill>
                <a:latin typeface="PT Sans" panose="020B0503020203020204" pitchFamily="34" charset="0"/>
              </a:rPr>
              <a:t>which can be done with my final model with specific hyperparameters and the choice of removing less important features to further improve predicting minority class performance.</a:t>
            </a:r>
          </a:p>
        </p:txBody>
      </p:sp>
      <p:pic>
        <p:nvPicPr>
          <p:cNvPr id="8" name="Graphic 7" descr="Bank outline">
            <a:extLst>
              <a:ext uri="{FF2B5EF4-FFF2-40B4-BE49-F238E27FC236}">
                <a16:creationId xmlns:a16="http://schemas.microsoft.com/office/drawing/2014/main" id="{77012DDD-EFBF-B9EF-FBC8-84374CFA87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2016" y="874527"/>
            <a:ext cx="914400" cy="914400"/>
          </a:xfrm>
          <a:prstGeom prst="rect">
            <a:avLst/>
          </a:prstGeom>
        </p:spPr>
      </p:pic>
      <p:grpSp>
        <p:nvGrpSpPr>
          <p:cNvPr id="9" name="Google Shape;1545;p55">
            <a:extLst>
              <a:ext uri="{FF2B5EF4-FFF2-40B4-BE49-F238E27FC236}">
                <a16:creationId xmlns:a16="http://schemas.microsoft.com/office/drawing/2014/main" id="{FA63465E-6361-E447-279D-58F13CE3453F}"/>
              </a:ext>
            </a:extLst>
          </p:cNvPr>
          <p:cNvGrpSpPr/>
          <p:nvPr/>
        </p:nvGrpSpPr>
        <p:grpSpPr>
          <a:xfrm>
            <a:off x="7444614" y="4118067"/>
            <a:ext cx="884389" cy="1130004"/>
            <a:chOff x="5759352" y="3733685"/>
            <a:chExt cx="1178871" cy="1506270"/>
          </a:xfrm>
        </p:grpSpPr>
        <p:grpSp>
          <p:nvGrpSpPr>
            <p:cNvPr id="10" name="Google Shape;1546;p55">
              <a:extLst>
                <a:ext uri="{FF2B5EF4-FFF2-40B4-BE49-F238E27FC236}">
                  <a16:creationId xmlns:a16="http://schemas.microsoft.com/office/drawing/2014/main" id="{85427DA9-5E8C-DAC7-562D-8701635DA653}"/>
                </a:ext>
              </a:extLst>
            </p:cNvPr>
            <p:cNvGrpSpPr/>
            <p:nvPr/>
          </p:nvGrpSpPr>
          <p:grpSpPr>
            <a:xfrm>
              <a:off x="5759352" y="4915557"/>
              <a:ext cx="1178871" cy="324398"/>
              <a:chOff x="4252100" y="1337450"/>
              <a:chExt cx="497225" cy="136825"/>
            </a:xfrm>
          </p:grpSpPr>
          <p:sp>
            <p:nvSpPr>
              <p:cNvPr id="41" name="Google Shape;1547;p55">
                <a:extLst>
                  <a:ext uri="{FF2B5EF4-FFF2-40B4-BE49-F238E27FC236}">
                    <a16:creationId xmlns:a16="http://schemas.microsoft.com/office/drawing/2014/main" id="{4D2599C0-9925-23F0-2E4E-B45EEED0B10E}"/>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48;p55">
                <a:extLst>
                  <a:ext uri="{FF2B5EF4-FFF2-40B4-BE49-F238E27FC236}">
                    <a16:creationId xmlns:a16="http://schemas.microsoft.com/office/drawing/2014/main" id="{7D746D3E-FD02-E131-9CAD-56358FEEF29A}"/>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49;p55">
                <a:extLst>
                  <a:ext uri="{FF2B5EF4-FFF2-40B4-BE49-F238E27FC236}">
                    <a16:creationId xmlns:a16="http://schemas.microsoft.com/office/drawing/2014/main" id="{C0699A12-31B6-9822-D300-EACC8F2F42CC}"/>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50;p55">
                <a:extLst>
                  <a:ext uri="{FF2B5EF4-FFF2-40B4-BE49-F238E27FC236}">
                    <a16:creationId xmlns:a16="http://schemas.microsoft.com/office/drawing/2014/main" id="{1ECE0A46-A83C-64BF-9BAC-4DDC49228934}"/>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551;p55">
              <a:extLst>
                <a:ext uri="{FF2B5EF4-FFF2-40B4-BE49-F238E27FC236}">
                  <a16:creationId xmlns:a16="http://schemas.microsoft.com/office/drawing/2014/main" id="{29266EA7-91FF-5655-41B2-70DF0DB2EF06}"/>
                </a:ext>
              </a:extLst>
            </p:cNvPr>
            <p:cNvGrpSpPr/>
            <p:nvPr/>
          </p:nvGrpSpPr>
          <p:grpSpPr>
            <a:xfrm>
              <a:off x="5759352" y="4718583"/>
              <a:ext cx="1178871" cy="324398"/>
              <a:chOff x="4252100" y="1337450"/>
              <a:chExt cx="497225" cy="136825"/>
            </a:xfrm>
          </p:grpSpPr>
          <p:sp>
            <p:nvSpPr>
              <p:cNvPr id="37" name="Google Shape;1552;p55">
                <a:extLst>
                  <a:ext uri="{FF2B5EF4-FFF2-40B4-BE49-F238E27FC236}">
                    <a16:creationId xmlns:a16="http://schemas.microsoft.com/office/drawing/2014/main" id="{BFF0E590-CB6C-1AA9-D005-AEC52FEA057C}"/>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3;p55">
                <a:extLst>
                  <a:ext uri="{FF2B5EF4-FFF2-40B4-BE49-F238E27FC236}">
                    <a16:creationId xmlns:a16="http://schemas.microsoft.com/office/drawing/2014/main" id="{EEBF11B0-50FF-7CBB-43DB-BF152DD9FA29}"/>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54;p55">
                <a:extLst>
                  <a:ext uri="{FF2B5EF4-FFF2-40B4-BE49-F238E27FC236}">
                    <a16:creationId xmlns:a16="http://schemas.microsoft.com/office/drawing/2014/main" id="{E1DD0828-3F30-286D-7F19-611336CFD405}"/>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55;p55">
                <a:extLst>
                  <a:ext uri="{FF2B5EF4-FFF2-40B4-BE49-F238E27FC236}">
                    <a16:creationId xmlns:a16="http://schemas.microsoft.com/office/drawing/2014/main" id="{8F342343-5EEF-7B27-A371-EA69215299F8}"/>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556;p55">
              <a:extLst>
                <a:ext uri="{FF2B5EF4-FFF2-40B4-BE49-F238E27FC236}">
                  <a16:creationId xmlns:a16="http://schemas.microsoft.com/office/drawing/2014/main" id="{7365F3C8-1DD5-A72E-3FE3-359AD106B030}"/>
                </a:ext>
              </a:extLst>
            </p:cNvPr>
            <p:cNvGrpSpPr/>
            <p:nvPr/>
          </p:nvGrpSpPr>
          <p:grpSpPr>
            <a:xfrm>
              <a:off x="5759352" y="4521608"/>
              <a:ext cx="1178871" cy="324398"/>
              <a:chOff x="4252100" y="1337450"/>
              <a:chExt cx="497225" cy="136825"/>
            </a:xfrm>
          </p:grpSpPr>
          <p:sp>
            <p:nvSpPr>
              <p:cNvPr id="33" name="Google Shape;1557;p55">
                <a:extLst>
                  <a:ext uri="{FF2B5EF4-FFF2-40B4-BE49-F238E27FC236}">
                    <a16:creationId xmlns:a16="http://schemas.microsoft.com/office/drawing/2014/main" id="{F1EC15FE-DC16-A93D-63C0-96925FE47E47}"/>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8;p55">
                <a:extLst>
                  <a:ext uri="{FF2B5EF4-FFF2-40B4-BE49-F238E27FC236}">
                    <a16:creationId xmlns:a16="http://schemas.microsoft.com/office/drawing/2014/main" id="{E6AD7F8F-DF77-45ED-102A-1158FA32CA38}"/>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9;p55">
                <a:extLst>
                  <a:ext uri="{FF2B5EF4-FFF2-40B4-BE49-F238E27FC236}">
                    <a16:creationId xmlns:a16="http://schemas.microsoft.com/office/drawing/2014/main" id="{F1B7332F-B129-F4EA-86C1-D162E34BCE4D}"/>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60;p55">
                <a:extLst>
                  <a:ext uri="{FF2B5EF4-FFF2-40B4-BE49-F238E27FC236}">
                    <a16:creationId xmlns:a16="http://schemas.microsoft.com/office/drawing/2014/main" id="{A77BF944-5A77-BE09-6188-E14CC46B6318}"/>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561;p55">
              <a:extLst>
                <a:ext uri="{FF2B5EF4-FFF2-40B4-BE49-F238E27FC236}">
                  <a16:creationId xmlns:a16="http://schemas.microsoft.com/office/drawing/2014/main" id="{36EC2C75-6DFF-FFE1-9172-A7D6CA8A262F}"/>
                </a:ext>
              </a:extLst>
            </p:cNvPr>
            <p:cNvGrpSpPr/>
            <p:nvPr/>
          </p:nvGrpSpPr>
          <p:grpSpPr>
            <a:xfrm>
              <a:off x="5759352" y="4324634"/>
              <a:ext cx="1178871" cy="324398"/>
              <a:chOff x="4252100" y="1337450"/>
              <a:chExt cx="497225" cy="136825"/>
            </a:xfrm>
          </p:grpSpPr>
          <p:sp>
            <p:nvSpPr>
              <p:cNvPr id="29" name="Google Shape;1562;p55">
                <a:extLst>
                  <a:ext uri="{FF2B5EF4-FFF2-40B4-BE49-F238E27FC236}">
                    <a16:creationId xmlns:a16="http://schemas.microsoft.com/office/drawing/2014/main" id="{5BC53431-07D5-74FA-B7AF-9BFC5176594C}"/>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63;p55">
                <a:extLst>
                  <a:ext uri="{FF2B5EF4-FFF2-40B4-BE49-F238E27FC236}">
                    <a16:creationId xmlns:a16="http://schemas.microsoft.com/office/drawing/2014/main" id="{A2FB9753-756D-8BF5-1191-B0D260298A37}"/>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64;p55">
                <a:extLst>
                  <a:ext uri="{FF2B5EF4-FFF2-40B4-BE49-F238E27FC236}">
                    <a16:creationId xmlns:a16="http://schemas.microsoft.com/office/drawing/2014/main" id="{777C9DD6-4636-7AF5-57E6-BF7C0AC42840}"/>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65;p55">
                <a:extLst>
                  <a:ext uri="{FF2B5EF4-FFF2-40B4-BE49-F238E27FC236}">
                    <a16:creationId xmlns:a16="http://schemas.microsoft.com/office/drawing/2014/main" id="{3468E92D-1617-407F-F8C6-D33C32A7F5C9}"/>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566;p55">
              <a:extLst>
                <a:ext uri="{FF2B5EF4-FFF2-40B4-BE49-F238E27FC236}">
                  <a16:creationId xmlns:a16="http://schemas.microsoft.com/office/drawing/2014/main" id="{86E9D9B5-F9E8-D3AA-E5D0-BBCD2C3AE960}"/>
                </a:ext>
              </a:extLst>
            </p:cNvPr>
            <p:cNvGrpSpPr/>
            <p:nvPr/>
          </p:nvGrpSpPr>
          <p:grpSpPr>
            <a:xfrm>
              <a:off x="5759352" y="4127660"/>
              <a:ext cx="1178871" cy="324398"/>
              <a:chOff x="4252100" y="1337450"/>
              <a:chExt cx="497225" cy="136825"/>
            </a:xfrm>
          </p:grpSpPr>
          <p:sp>
            <p:nvSpPr>
              <p:cNvPr id="25" name="Google Shape;1567;p55">
                <a:extLst>
                  <a:ext uri="{FF2B5EF4-FFF2-40B4-BE49-F238E27FC236}">
                    <a16:creationId xmlns:a16="http://schemas.microsoft.com/office/drawing/2014/main" id="{55281B56-3FC3-40DC-0DE4-6AEB5C76205D}"/>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8;p55">
                <a:extLst>
                  <a:ext uri="{FF2B5EF4-FFF2-40B4-BE49-F238E27FC236}">
                    <a16:creationId xmlns:a16="http://schemas.microsoft.com/office/drawing/2014/main" id="{04DE2F8B-43AD-F322-B5DF-5FA1BDEC9ABA}"/>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69;p55">
                <a:extLst>
                  <a:ext uri="{FF2B5EF4-FFF2-40B4-BE49-F238E27FC236}">
                    <a16:creationId xmlns:a16="http://schemas.microsoft.com/office/drawing/2014/main" id="{BFCF3B41-164F-BE2E-4DA3-473F72786F19}"/>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70;p55">
                <a:extLst>
                  <a:ext uri="{FF2B5EF4-FFF2-40B4-BE49-F238E27FC236}">
                    <a16:creationId xmlns:a16="http://schemas.microsoft.com/office/drawing/2014/main" id="{9EB017E3-0EFE-99E3-A603-FF3F9CCA397A}"/>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71;p55">
              <a:extLst>
                <a:ext uri="{FF2B5EF4-FFF2-40B4-BE49-F238E27FC236}">
                  <a16:creationId xmlns:a16="http://schemas.microsoft.com/office/drawing/2014/main" id="{B8B3F0F5-2483-8B91-00CB-53895E7FEAD2}"/>
                </a:ext>
              </a:extLst>
            </p:cNvPr>
            <p:cNvGrpSpPr/>
            <p:nvPr/>
          </p:nvGrpSpPr>
          <p:grpSpPr>
            <a:xfrm>
              <a:off x="5759352" y="3930685"/>
              <a:ext cx="1178871" cy="324398"/>
              <a:chOff x="4252100" y="1337450"/>
              <a:chExt cx="497225" cy="136825"/>
            </a:xfrm>
          </p:grpSpPr>
          <p:sp>
            <p:nvSpPr>
              <p:cNvPr id="21" name="Google Shape;1572;p55">
                <a:extLst>
                  <a:ext uri="{FF2B5EF4-FFF2-40B4-BE49-F238E27FC236}">
                    <a16:creationId xmlns:a16="http://schemas.microsoft.com/office/drawing/2014/main" id="{2145E12D-D54B-8DC1-247E-0684181D14D1}"/>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73;p55">
                <a:extLst>
                  <a:ext uri="{FF2B5EF4-FFF2-40B4-BE49-F238E27FC236}">
                    <a16:creationId xmlns:a16="http://schemas.microsoft.com/office/drawing/2014/main" id="{8662DEE9-EE2E-29CF-2D49-FC4290F595E8}"/>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74;p55">
                <a:extLst>
                  <a:ext uri="{FF2B5EF4-FFF2-40B4-BE49-F238E27FC236}">
                    <a16:creationId xmlns:a16="http://schemas.microsoft.com/office/drawing/2014/main" id="{D47B4BCD-5606-F31A-D56B-A8F9E04D1AA6}"/>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75;p55">
                <a:extLst>
                  <a:ext uri="{FF2B5EF4-FFF2-40B4-BE49-F238E27FC236}">
                    <a16:creationId xmlns:a16="http://schemas.microsoft.com/office/drawing/2014/main" id="{8BA81DFE-51C7-EFF2-F8D1-C9E6FBD7C399}"/>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576;p55">
              <a:extLst>
                <a:ext uri="{FF2B5EF4-FFF2-40B4-BE49-F238E27FC236}">
                  <a16:creationId xmlns:a16="http://schemas.microsoft.com/office/drawing/2014/main" id="{FDE6514C-4FE7-BCEC-1F9C-157AE584C303}"/>
                </a:ext>
              </a:extLst>
            </p:cNvPr>
            <p:cNvGrpSpPr/>
            <p:nvPr/>
          </p:nvGrpSpPr>
          <p:grpSpPr>
            <a:xfrm>
              <a:off x="5759352" y="3733685"/>
              <a:ext cx="1178871" cy="324398"/>
              <a:chOff x="4252100" y="1337450"/>
              <a:chExt cx="497225" cy="136825"/>
            </a:xfrm>
          </p:grpSpPr>
          <p:sp>
            <p:nvSpPr>
              <p:cNvPr id="17" name="Google Shape;1577;p55">
                <a:extLst>
                  <a:ext uri="{FF2B5EF4-FFF2-40B4-BE49-F238E27FC236}">
                    <a16:creationId xmlns:a16="http://schemas.microsoft.com/office/drawing/2014/main" id="{FBBD34E6-1BF0-DE74-792B-A4E78476D83E}"/>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8;p55">
                <a:extLst>
                  <a:ext uri="{FF2B5EF4-FFF2-40B4-BE49-F238E27FC236}">
                    <a16:creationId xmlns:a16="http://schemas.microsoft.com/office/drawing/2014/main" id="{6FE1BFAC-8221-103A-18AC-C94FFE4B8725}"/>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9;p55">
                <a:extLst>
                  <a:ext uri="{FF2B5EF4-FFF2-40B4-BE49-F238E27FC236}">
                    <a16:creationId xmlns:a16="http://schemas.microsoft.com/office/drawing/2014/main" id="{AC3D7B2B-B40A-7206-A32E-2B5E06D939BA}"/>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80;p55">
                <a:extLst>
                  <a:ext uri="{FF2B5EF4-FFF2-40B4-BE49-F238E27FC236}">
                    <a16:creationId xmlns:a16="http://schemas.microsoft.com/office/drawing/2014/main" id="{AD9031A8-C38F-C580-FCB8-63B954079B41}"/>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 name="Google Shape;1492;p55">
            <a:extLst>
              <a:ext uri="{FF2B5EF4-FFF2-40B4-BE49-F238E27FC236}">
                <a16:creationId xmlns:a16="http://schemas.microsoft.com/office/drawing/2014/main" id="{35E0D0C7-E240-F8C7-4039-FA279C7A5485}"/>
              </a:ext>
            </a:extLst>
          </p:cNvPr>
          <p:cNvGrpSpPr/>
          <p:nvPr/>
        </p:nvGrpSpPr>
        <p:grpSpPr>
          <a:xfrm>
            <a:off x="729375" y="4210286"/>
            <a:ext cx="1001036" cy="738253"/>
            <a:chOff x="-2340071" y="2311282"/>
            <a:chExt cx="825393" cy="608717"/>
          </a:xfrm>
        </p:grpSpPr>
        <p:sp>
          <p:nvSpPr>
            <p:cNvPr id="46" name="Google Shape;1493;p55">
              <a:extLst>
                <a:ext uri="{FF2B5EF4-FFF2-40B4-BE49-F238E27FC236}">
                  <a16:creationId xmlns:a16="http://schemas.microsoft.com/office/drawing/2014/main" id="{A60F7DBF-9C58-7A69-3270-49F1B5581B59}"/>
                </a:ext>
              </a:extLst>
            </p:cNvPr>
            <p:cNvSpPr/>
            <p:nvPr/>
          </p:nvSpPr>
          <p:spPr>
            <a:xfrm>
              <a:off x="-2340071" y="2311282"/>
              <a:ext cx="825393" cy="608717"/>
            </a:xfrm>
            <a:custGeom>
              <a:avLst/>
              <a:gdLst/>
              <a:ahLst/>
              <a:cxnLst/>
              <a:rect l="l" t="t" r="r" b="b"/>
              <a:pathLst>
                <a:path w="19222" h="14176" extrusionOk="0">
                  <a:moveTo>
                    <a:pt x="14712" y="1"/>
                  </a:moveTo>
                  <a:cubicBezTo>
                    <a:pt x="14461" y="1"/>
                    <a:pt x="14204" y="39"/>
                    <a:pt x="13951" y="119"/>
                  </a:cubicBezTo>
                  <a:lnTo>
                    <a:pt x="2047" y="3879"/>
                  </a:lnTo>
                  <a:cubicBezTo>
                    <a:pt x="729" y="4297"/>
                    <a:pt x="1" y="5690"/>
                    <a:pt x="418" y="7008"/>
                  </a:cubicBezTo>
                  <a:lnTo>
                    <a:pt x="2133" y="12429"/>
                  </a:lnTo>
                  <a:cubicBezTo>
                    <a:pt x="2471" y="13495"/>
                    <a:pt x="3447" y="14176"/>
                    <a:pt x="4505" y="14176"/>
                  </a:cubicBezTo>
                  <a:cubicBezTo>
                    <a:pt x="4755" y="14176"/>
                    <a:pt x="5009" y="14138"/>
                    <a:pt x="5261" y="14058"/>
                  </a:cubicBezTo>
                  <a:lnTo>
                    <a:pt x="17176" y="10297"/>
                  </a:lnTo>
                  <a:cubicBezTo>
                    <a:pt x="18493" y="9879"/>
                    <a:pt x="19222" y="8487"/>
                    <a:pt x="18804" y="7158"/>
                  </a:cubicBezTo>
                  <a:lnTo>
                    <a:pt x="17090" y="1747"/>
                  </a:lnTo>
                  <a:cubicBezTo>
                    <a:pt x="16752" y="681"/>
                    <a:pt x="15776" y="1"/>
                    <a:pt x="1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4;p55">
              <a:extLst>
                <a:ext uri="{FF2B5EF4-FFF2-40B4-BE49-F238E27FC236}">
                  <a16:creationId xmlns:a16="http://schemas.microsoft.com/office/drawing/2014/main" id="{E2514349-A281-0893-5F30-3140F5A732B1}"/>
                </a:ext>
              </a:extLst>
            </p:cNvPr>
            <p:cNvSpPr/>
            <p:nvPr/>
          </p:nvSpPr>
          <p:spPr>
            <a:xfrm>
              <a:off x="-2199270" y="2639430"/>
              <a:ext cx="132513" cy="99664"/>
            </a:xfrm>
            <a:custGeom>
              <a:avLst/>
              <a:gdLst/>
              <a:ahLst/>
              <a:cxnLst/>
              <a:rect l="l" t="t" r="r" b="b"/>
              <a:pathLst>
                <a:path w="3086" h="2321" extrusionOk="0">
                  <a:moveTo>
                    <a:pt x="2192" y="1"/>
                  </a:moveTo>
                  <a:cubicBezTo>
                    <a:pt x="2129" y="1"/>
                    <a:pt x="2066" y="10"/>
                    <a:pt x="2004" y="30"/>
                  </a:cubicBezTo>
                  <a:lnTo>
                    <a:pt x="525" y="502"/>
                  </a:lnTo>
                  <a:cubicBezTo>
                    <a:pt x="193" y="609"/>
                    <a:pt x="0" y="962"/>
                    <a:pt x="107" y="1295"/>
                  </a:cubicBezTo>
                  <a:lnTo>
                    <a:pt x="289" y="1873"/>
                  </a:lnTo>
                  <a:cubicBezTo>
                    <a:pt x="376" y="2143"/>
                    <a:pt x="626" y="2321"/>
                    <a:pt x="894" y="2321"/>
                  </a:cubicBezTo>
                  <a:cubicBezTo>
                    <a:pt x="957" y="2321"/>
                    <a:pt x="1020" y="2311"/>
                    <a:pt x="1082" y="2291"/>
                  </a:cubicBezTo>
                  <a:lnTo>
                    <a:pt x="2572" y="1820"/>
                  </a:lnTo>
                  <a:cubicBezTo>
                    <a:pt x="2904" y="1712"/>
                    <a:pt x="3086" y="1359"/>
                    <a:pt x="2979" y="1027"/>
                  </a:cubicBezTo>
                  <a:lnTo>
                    <a:pt x="2797" y="448"/>
                  </a:lnTo>
                  <a:cubicBezTo>
                    <a:pt x="2710" y="178"/>
                    <a:pt x="2460" y="1"/>
                    <a:pt x="2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5;p55">
              <a:extLst>
                <a:ext uri="{FF2B5EF4-FFF2-40B4-BE49-F238E27FC236}">
                  <a16:creationId xmlns:a16="http://schemas.microsoft.com/office/drawing/2014/main" id="{351B613D-8DFC-0F66-6FC9-2AB8A9A63DFF}"/>
                </a:ext>
              </a:extLst>
            </p:cNvPr>
            <p:cNvSpPr/>
            <p:nvPr/>
          </p:nvSpPr>
          <p:spPr>
            <a:xfrm>
              <a:off x="-2173183" y="2657133"/>
              <a:ext cx="25488" cy="80192"/>
            </a:xfrm>
            <a:custGeom>
              <a:avLst/>
              <a:gdLst/>
              <a:ahLst/>
              <a:cxnLst/>
              <a:rect l="l" t="t" r="r" b="b"/>
              <a:pathLst>
                <a:path w="569" h="1790" fill="none" extrusionOk="0">
                  <a:moveTo>
                    <a:pt x="1" y="1"/>
                  </a:moveTo>
                  <a:lnTo>
                    <a:pt x="569" y="1790"/>
                  </a:lnTo>
                </a:path>
              </a:pathLst>
            </a:custGeom>
            <a:noFill/>
            <a:ln w="2150" cap="flat" cmpd="sng">
              <a:solidFill>
                <a:schemeClr val="accent3"/>
              </a:solidFill>
              <a:prstDash val="solid"/>
              <a:miter lim="107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96;p55">
              <a:extLst>
                <a:ext uri="{FF2B5EF4-FFF2-40B4-BE49-F238E27FC236}">
                  <a16:creationId xmlns:a16="http://schemas.microsoft.com/office/drawing/2014/main" id="{96AE3D9D-D4B6-C2E1-C0F1-F95B30C0776D}"/>
                </a:ext>
              </a:extLst>
            </p:cNvPr>
            <p:cNvSpPr/>
            <p:nvPr/>
          </p:nvSpPr>
          <p:spPr>
            <a:xfrm>
              <a:off x="-2187070" y="2690734"/>
              <a:ext cx="120499" cy="38438"/>
            </a:xfrm>
            <a:custGeom>
              <a:avLst/>
              <a:gdLst/>
              <a:ahLst/>
              <a:cxnLst/>
              <a:rect l="l" t="t" r="r" b="b"/>
              <a:pathLst>
                <a:path w="2690" h="858" fill="none" extrusionOk="0">
                  <a:moveTo>
                    <a:pt x="2689" y="1"/>
                  </a:moveTo>
                  <a:lnTo>
                    <a:pt x="0" y="858"/>
                  </a:lnTo>
                </a:path>
              </a:pathLst>
            </a:custGeom>
            <a:noFill/>
            <a:ln w="2150" cap="flat" cmpd="sng">
              <a:solidFill>
                <a:schemeClr val="accent3"/>
              </a:solidFill>
              <a:prstDash val="solid"/>
              <a:miter lim="107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97;p55">
              <a:extLst>
                <a:ext uri="{FF2B5EF4-FFF2-40B4-BE49-F238E27FC236}">
                  <a16:creationId xmlns:a16="http://schemas.microsoft.com/office/drawing/2014/main" id="{F4A885D3-5A94-5624-94CC-B6BFE5297D5B}"/>
                </a:ext>
              </a:extLst>
            </p:cNvPr>
            <p:cNvSpPr/>
            <p:nvPr/>
          </p:nvSpPr>
          <p:spPr>
            <a:xfrm>
              <a:off x="-2199075" y="2653773"/>
              <a:ext cx="120991" cy="38438"/>
            </a:xfrm>
            <a:custGeom>
              <a:avLst/>
              <a:gdLst/>
              <a:ahLst/>
              <a:cxnLst/>
              <a:rect l="l" t="t" r="r" b="b"/>
              <a:pathLst>
                <a:path w="2701" h="858" fill="none" extrusionOk="0">
                  <a:moveTo>
                    <a:pt x="2700" y="1"/>
                  </a:moveTo>
                  <a:lnTo>
                    <a:pt x="0" y="858"/>
                  </a:lnTo>
                </a:path>
              </a:pathLst>
            </a:custGeom>
            <a:noFill/>
            <a:ln w="2150" cap="flat" cmpd="sng">
              <a:solidFill>
                <a:schemeClr val="accent3"/>
              </a:solidFill>
              <a:prstDash val="solid"/>
              <a:miter lim="107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98;p55">
              <a:extLst>
                <a:ext uri="{FF2B5EF4-FFF2-40B4-BE49-F238E27FC236}">
                  <a16:creationId xmlns:a16="http://schemas.microsoft.com/office/drawing/2014/main" id="{40B06C1C-075A-E539-F31F-B7BDD1D6255B}"/>
                </a:ext>
              </a:extLst>
            </p:cNvPr>
            <p:cNvSpPr/>
            <p:nvPr/>
          </p:nvSpPr>
          <p:spPr>
            <a:xfrm>
              <a:off x="-2238412" y="2542781"/>
              <a:ext cx="62177" cy="70422"/>
            </a:xfrm>
            <a:custGeom>
              <a:avLst/>
              <a:gdLst/>
              <a:ahLst/>
              <a:cxnLst/>
              <a:rect l="l" t="t" r="r" b="b"/>
              <a:pathLst>
                <a:path w="1448" h="1640" extrusionOk="0">
                  <a:moveTo>
                    <a:pt x="724" y="271"/>
                  </a:moveTo>
                  <a:cubicBezTo>
                    <a:pt x="754" y="271"/>
                    <a:pt x="783" y="273"/>
                    <a:pt x="815" y="279"/>
                  </a:cubicBezTo>
                  <a:cubicBezTo>
                    <a:pt x="858" y="300"/>
                    <a:pt x="890" y="343"/>
                    <a:pt x="912" y="397"/>
                  </a:cubicBezTo>
                  <a:cubicBezTo>
                    <a:pt x="912" y="429"/>
                    <a:pt x="912" y="461"/>
                    <a:pt x="912" y="493"/>
                  </a:cubicBezTo>
                  <a:cubicBezTo>
                    <a:pt x="901" y="525"/>
                    <a:pt x="880" y="547"/>
                    <a:pt x="858" y="568"/>
                  </a:cubicBezTo>
                  <a:cubicBezTo>
                    <a:pt x="826" y="600"/>
                    <a:pt x="794" y="611"/>
                    <a:pt x="762" y="622"/>
                  </a:cubicBezTo>
                  <a:lnTo>
                    <a:pt x="440" y="729"/>
                  </a:lnTo>
                  <a:lnTo>
                    <a:pt x="333" y="375"/>
                  </a:lnTo>
                  <a:lnTo>
                    <a:pt x="633" y="279"/>
                  </a:lnTo>
                  <a:cubicBezTo>
                    <a:pt x="665" y="273"/>
                    <a:pt x="695" y="271"/>
                    <a:pt x="724" y="271"/>
                  </a:cubicBezTo>
                  <a:close/>
                  <a:moveTo>
                    <a:pt x="997" y="825"/>
                  </a:moveTo>
                  <a:cubicBezTo>
                    <a:pt x="1030" y="825"/>
                    <a:pt x="1072" y="836"/>
                    <a:pt x="1105" y="857"/>
                  </a:cubicBezTo>
                  <a:cubicBezTo>
                    <a:pt x="1126" y="879"/>
                    <a:pt x="1147" y="911"/>
                    <a:pt x="1158" y="943"/>
                  </a:cubicBezTo>
                  <a:cubicBezTo>
                    <a:pt x="1169" y="986"/>
                    <a:pt x="1169" y="1018"/>
                    <a:pt x="1158" y="1061"/>
                  </a:cubicBezTo>
                  <a:cubicBezTo>
                    <a:pt x="1147" y="1093"/>
                    <a:pt x="1126" y="1125"/>
                    <a:pt x="1105" y="1147"/>
                  </a:cubicBezTo>
                  <a:cubicBezTo>
                    <a:pt x="1072" y="1179"/>
                    <a:pt x="1030" y="1200"/>
                    <a:pt x="987" y="1211"/>
                  </a:cubicBezTo>
                  <a:lnTo>
                    <a:pt x="633" y="1329"/>
                  </a:lnTo>
                  <a:lnTo>
                    <a:pt x="526" y="954"/>
                  </a:lnTo>
                  <a:lnTo>
                    <a:pt x="869" y="847"/>
                  </a:lnTo>
                  <a:cubicBezTo>
                    <a:pt x="912" y="825"/>
                    <a:pt x="955" y="825"/>
                    <a:pt x="997" y="825"/>
                  </a:cubicBezTo>
                  <a:close/>
                  <a:moveTo>
                    <a:pt x="847" y="0"/>
                  </a:moveTo>
                  <a:cubicBezTo>
                    <a:pt x="772" y="0"/>
                    <a:pt x="687" y="11"/>
                    <a:pt x="601" y="43"/>
                  </a:cubicBezTo>
                  <a:lnTo>
                    <a:pt x="1" y="225"/>
                  </a:lnTo>
                  <a:lnTo>
                    <a:pt x="451" y="1639"/>
                  </a:lnTo>
                  <a:lnTo>
                    <a:pt x="1062" y="1447"/>
                  </a:lnTo>
                  <a:cubicBezTo>
                    <a:pt x="1137" y="1425"/>
                    <a:pt x="1201" y="1404"/>
                    <a:pt x="1255" y="1361"/>
                  </a:cubicBezTo>
                  <a:cubicBezTo>
                    <a:pt x="1308" y="1329"/>
                    <a:pt x="1351" y="1275"/>
                    <a:pt x="1394" y="1222"/>
                  </a:cubicBezTo>
                  <a:cubicBezTo>
                    <a:pt x="1426" y="1179"/>
                    <a:pt x="1437" y="1125"/>
                    <a:pt x="1447" y="1061"/>
                  </a:cubicBezTo>
                  <a:cubicBezTo>
                    <a:pt x="1447" y="997"/>
                    <a:pt x="1447" y="932"/>
                    <a:pt x="1426" y="868"/>
                  </a:cubicBezTo>
                  <a:cubicBezTo>
                    <a:pt x="1405" y="814"/>
                    <a:pt x="1372" y="761"/>
                    <a:pt x="1330" y="707"/>
                  </a:cubicBezTo>
                  <a:cubicBezTo>
                    <a:pt x="1287" y="664"/>
                    <a:pt x="1233" y="632"/>
                    <a:pt x="1180" y="622"/>
                  </a:cubicBezTo>
                  <a:cubicBezTo>
                    <a:pt x="1141" y="609"/>
                    <a:pt x="1103" y="600"/>
                    <a:pt x="1065" y="597"/>
                  </a:cubicBezTo>
                  <a:lnTo>
                    <a:pt x="1065" y="597"/>
                  </a:lnTo>
                  <a:cubicBezTo>
                    <a:pt x="1099" y="563"/>
                    <a:pt x="1126" y="522"/>
                    <a:pt x="1147" y="472"/>
                  </a:cubicBezTo>
                  <a:cubicBezTo>
                    <a:pt x="1169" y="407"/>
                    <a:pt x="1169" y="322"/>
                    <a:pt x="1147" y="257"/>
                  </a:cubicBezTo>
                  <a:cubicBezTo>
                    <a:pt x="1126" y="182"/>
                    <a:pt x="1083" y="129"/>
                    <a:pt x="1040" y="75"/>
                  </a:cubicBezTo>
                  <a:cubicBezTo>
                    <a:pt x="987" y="32"/>
                    <a:pt x="922" y="11"/>
                    <a:pt x="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99;p55">
              <a:extLst>
                <a:ext uri="{FF2B5EF4-FFF2-40B4-BE49-F238E27FC236}">
                  <a16:creationId xmlns:a16="http://schemas.microsoft.com/office/drawing/2014/main" id="{A4B4C629-1853-45E5-CB32-2B69CDEDAED9}"/>
                </a:ext>
              </a:extLst>
            </p:cNvPr>
            <p:cNvSpPr/>
            <p:nvPr/>
          </p:nvSpPr>
          <p:spPr>
            <a:xfrm>
              <a:off x="-2166144" y="2524832"/>
              <a:ext cx="57540" cy="71796"/>
            </a:xfrm>
            <a:custGeom>
              <a:avLst/>
              <a:gdLst/>
              <a:ahLst/>
              <a:cxnLst/>
              <a:rect l="l" t="t" r="r" b="b"/>
              <a:pathLst>
                <a:path w="1340" h="1672" extrusionOk="0">
                  <a:moveTo>
                    <a:pt x="322" y="354"/>
                  </a:moveTo>
                  <a:cubicBezTo>
                    <a:pt x="343" y="386"/>
                    <a:pt x="364" y="418"/>
                    <a:pt x="386" y="450"/>
                  </a:cubicBezTo>
                  <a:lnTo>
                    <a:pt x="461" y="557"/>
                  </a:lnTo>
                  <a:lnTo>
                    <a:pt x="514" y="622"/>
                  </a:lnTo>
                  <a:lnTo>
                    <a:pt x="687" y="841"/>
                  </a:lnTo>
                  <a:lnTo>
                    <a:pt x="306" y="962"/>
                  </a:lnTo>
                  <a:lnTo>
                    <a:pt x="322" y="697"/>
                  </a:lnTo>
                  <a:lnTo>
                    <a:pt x="322" y="590"/>
                  </a:lnTo>
                  <a:lnTo>
                    <a:pt x="322" y="472"/>
                  </a:lnTo>
                  <a:lnTo>
                    <a:pt x="322" y="365"/>
                  </a:lnTo>
                  <a:lnTo>
                    <a:pt x="322" y="354"/>
                  </a:lnTo>
                  <a:close/>
                  <a:moveTo>
                    <a:pt x="343" y="0"/>
                  </a:moveTo>
                  <a:lnTo>
                    <a:pt x="97" y="86"/>
                  </a:lnTo>
                  <a:lnTo>
                    <a:pt x="0" y="1672"/>
                  </a:lnTo>
                  <a:lnTo>
                    <a:pt x="268" y="1586"/>
                  </a:lnTo>
                  <a:lnTo>
                    <a:pt x="290" y="1222"/>
                  </a:lnTo>
                  <a:lnTo>
                    <a:pt x="851" y="1049"/>
                  </a:lnTo>
                  <a:lnTo>
                    <a:pt x="851" y="1049"/>
                  </a:lnTo>
                  <a:lnTo>
                    <a:pt x="1072" y="1329"/>
                  </a:lnTo>
                  <a:lnTo>
                    <a:pt x="1339" y="1243"/>
                  </a:lnTo>
                  <a:lnTo>
                    <a:pt x="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0;p55">
              <a:extLst>
                <a:ext uri="{FF2B5EF4-FFF2-40B4-BE49-F238E27FC236}">
                  <a16:creationId xmlns:a16="http://schemas.microsoft.com/office/drawing/2014/main" id="{DD6749AC-C213-941E-5D51-5F01E7D5C1CA}"/>
                </a:ext>
              </a:extLst>
            </p:cNvPr>
            <p:cNvSpPr/>
            <p:nvPr/>
          </p:nvSpPr>
          <p:spPr>
            <a:xfrm>
              <a:off x="-2118309" y="2497694"/>
              <a:ext cx="72268" cy="77764"/>
            </a:xfrm>
            <a:custGeom>
              <a:avLst/>
              <a:gdLst/>
              <a:ahLst/>
              <a:cxnLst/>
              <a:rect l="l" t="t" r="r" b="b"/>
              <a:pathLst>
                <a:path w="1683" h="1811" extrusionOk="0">
                  <a:moveTo>
                    <a:pt x="1243" y="0"/>
                  </a:moveTo>
                  <a:lnTo>
                    <a:pt x="975" y="86"/>
                  </a:lnTo>
                  <a:lnTo>
                    <a:pt x="1104" y="504"/>
                  </a:lnTo>
                  <a:cubicBezTo>
                    <a:pt x="1125" y="568"/>
                    <a:pt x="1136" y="622"/>
                    <a:pt x="1158" y="675"/>
                  </a:cubicBezTo>
                  <a:cubicBezTo>
                    <a:pt x="1179" y="718"/>
                    <a:pt x="1190" y="772"/>
                    <a:pt x="1211" y="814"/>
                  </a:cubicBezTo>
                  <a:cubicBezTo>
                    <a:pt x="1233" y="868"/>
                    <a:pt x="1243" y="911"/>
                    <a:pt x="1265" y="954"/>
                  </a:cubicBezTo>
                  <a:cubicBezTo>
                    <a:pt x="1275" y="997"/>
                    <a:pt x="1297" y="1029"/>
                    <a:pt x="1318" y="1072"/>
                  </a:cubicBezTo>
                  <a:cubicBezTo>
                    <a:pt x="1321" y="1083"/>
                    <a:pt x="1325" y="1093"/>
                    <a:pt x="1329" y="1103"/>
                  </a:cubicBezTo>
                  <a:lnTo>
                    <a:pt x="1329" y="1103"/>
                  </a:lnTo>
                  <a:lnTo>
                    <a:pt x="236" y="322"/>
                  </a:lnTo>
                  <a:lnTo>
                    <a:pt x="0" y="397"/>
                  </a:lnTo>
                  <a:lnTo>
                    <a:pt x="450" y="1811"/>
                  </a:lnTo>
                  <a:lnTo>
                    <a:pt x="708" y="1725"/>
                  </a:lnTo>
                  <a:lnTo>
                    <a:pt x="536" y="1179"/>
                  </a:lnTo>
                  <a:cubicBezTo>
                    <a:pt x="525" y="1157"/>
                    <a:pt x="515" y="1136"/>
                    <a:pt x="515" y="1114"/>
                  </a:cubicBezTo>
                  <a:cubicBezTo>
                    <a:pt x="504" y="1093"/>
                    <a:pt x="493" y="1072"/>
                    <a:pt x="483" y="1050"/>
                  </a:cubicBezTo>
                  <a:cubicBezTo>
                    <a:pt x="472" y="1029"/>
                    <a:pt x="461" y="997"/>
                    <a:pt x="450" y="954"/>
                  </a:cubicBezTo>
                  <a:cubicBezTo>
                    <a:pt x="429" y="922"/>
                    <a:pt x="418" y="879"/>
                    <a:pt x="397" y="825"/>
                  </a:cubicBezTo>
                  <a:cubicBezTo>
                    <a:pt x="385" y="795"/>
                    <a:pt x="369" y="760"/>
                    <a:pt x="352" y="723"/>
                  </a:cubicBezTo>
                  <a:lnTo>
                    <a:pt x="352" y="723"/>
                  </a:lnTo>
                  <a:lnTo>
                    <a:pt x="1447" y="1489"/>
                  </a:lnTo>
                  <a:lnTo>
                    <a:pt x="1683" y="1414"/>
                  </a:lnTo>
                  <a:lnTo>
                    <a:pt x="1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55">
              <a:extLst>
                <a:ext uri="{FF2B5EF4-FFF2-40B4-BE49-F238E27FC236}">
                  <a16:creationId xmlns:a16="http://schemas.microsoft.com/office/drawing/2014/main" id="{95242958-253E-13AF-F29A-DD17F21EE089}"/>
                </a:ext>
              </a:extLst>
            </p:cNvPr>
            <p:cNvSpPr/>
            <p:nvPr/>
          </p:nvSpPr>
          <p:spPr>
            <a:xfrm>
              <a:off x="-2049305" y="2476052"/>
              <a:ext cx="72740" cy="77335"/>
            </a:xfrm>
            <a:custGeom>
              <a:avLst/>
              <a:gdLst/>
              <a:ahLst/>
              <a:cxnLst/>
              <a:rect l="l" t="t" r="r" b="b"/>
              <a:pathLst>
                <a:path w="1694" h="1801" extrusionOk="0">
                  <a:moveTo>
                    <a:pt x="1222" y="1"/>
                  </a:moveTo>
                  <a:lnTo>
                    <a:pt x="901" y="108"/>
                  </a:lnTo>
                  <a:lnTo>
                    <a:pt x="471" y="938"/>
                  </a:lnTo>
                  <a:lnTo>
                    <a:pt x="268" y="301"/>
                  </a:lnTo>
                  <a:lnTo>
                    <a:pt x="1" y="386"/>
                  </a:lnTo>
                  <a:lnTo>
                    <a:pt x="451" y="1801"/>
                  </a:lnTo>
                  <a:lnTo>
                    <a:pt x="718" y="1715"/>
                  </a:lnTo>
                  <a:lnTo>
                    <a:pt x="565" y="1233"/>
                  </a:lnTo>
                  <a:lnTo>
                    <a:pt x="565" y="1233"/>
                  </a:lnTo>
                  <a:lnTo>
                    <a:pt x="681" y="1015"/>
                  </a:lnTo>
                  <a:lnTo>
                    <a:pt x="1372" y="1511"/>
                  </a:lnTo>
                  <a:lnTo>
                    <a:pt x="1693" y="1404"/>
                  </a:lnTo>
                  <a:lnTo>
                    <a:pt x="807" y="780"/>
                  </a:lnTo>
                  <a:lnTo>
                    <a:pt x="12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55">
              <a:extLst>
                <a:ext uri="{FF2B5EF4-FFF2-40B4-BE49-F238E27FC236}">
                  <a16:creationId xmlns:a16="http://schemas.microsoft.com/office/drawing/2014/main" id="{EFD5BFAC-2BA3-9951-11CA-01DB63E98B4B}"/>
                </a:ext>
              </a:extLst>
            </p:cNvPr>
            <p:cNvSpPr/>
            <p:nvPr/>
          </p:nvSpPr>
          <p:spPr>
            <a:xfrm>
              <a:off x="-1806085" y="2358455"/>
              <a:ext cx="147714" cy="113662"/>
            </a:xfrm>
            <a:custGeom>
              <a:avLst/>
              <a:gdLst/>
              <a:ahLst/>
              <a:cxnLst/>
              <a:rect l="l" t="t" r="r" b="b"/>
              <a:pathLst>
                <a:path w="3440" h="2647" extrusionOk="0">
                  <a:moveTo>
                    <a:pt x="2240" y="439"/>
                  </a:moveTo>
                  <a:lnTo>
                    <a:pt x="3075" y="771"/>
                  </a:lnTo>
                  <a:lnTo>
                    <a:pt x="2743" y="1607"/>
                  </a:lnTo>
                  <a:lnTo>
                    <a:pt x="1907" y="1286"/>
                  </a:lnTo>
                  <a:lnTo>
                    <a:pt x="2240" y="439"/>
                  </a:lnTo>
                  <a:close/>
                  <a:moveTo>
                    <a:pt x="697" y="1114"/>
                  </a:moveTo>
                  <a:lnTo>
                    <a:pt x="1543" y="1436"/>
                  </a:lnTo>
                  <a:lnTo>
                    <a:pt x="1211" y="2282"/>
                  </a:lnTo>
                  <a:lnTo>
                    <a:pt x="365" y="1950"/>
                  </a:lnTo>
                  <a:lnTo>
                    <a:pt x="697" y="1114"/>
                  </a:lnTo>
                  <a:close/>
                  <a:moveTo>
                    <a:pt x="1125" y="0"/>
                  </a:moveTo>
                  <a:lnTo>
                    <a:pt x="793" y="846"/>
                  </a:lnTo>
                  <a:lnTo>
                    <a:pt x="536" y="750"/>
                  </a:lnTo>
                  <a:lnTo>
                    <a:pt x="0" y="2111"/>
                  </a:lnTo>
                  <a:lnTo>
                    <a:pt x="1372" y="2646"/>
                  </a:lnTo>
                  <a:lnTo>
                    <a:pt x="1618" y="2014"/>
                  </a:lnTo>
                  <a:lnTo>
                    <a:pt x="2132" y="2218"/>
                  </a:lnTo>
                  <a:lnTo>
                    <a:pt x="2325" y="1746"/>
                  </a:lnTo>
                  <a:lnTo>
                    <a:pt x="2904" y="1971"/>
                  </a:lnTo>
                  <a:lnTo>
                    <a:pt x="3440" y="611"/>
                  </a:lnTo>
                  <a:lnTo>
                    <a:pt x="2079" y="75"/>
                  </a:lnTo>
                  <a:lnTo>
                    <a:pt x="1972" y="332"/>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55">
              <a:extLst>
                <a:ext uri="{FF2B5EF4-FFF2-40B4-BE49-F238E27FC236}">
                  <a16:creationId xmlns:a16="http://schemas.microsoft.com/office/drawing/2014/main" id="{DC20D368-768E-EA76-C29F-F857ADFDC553}"/>
                </a:ext>
              </a:extLst>
            </p:cNvPr>
            <p:cNvSpPr/>
            <p:nvPr/>
          </p:nvSpPr>
          <p:spPr>
            <a:xfrm>
              <a:off x="-2164574" y="2766647"/>
              <a:ext cx="35896" cy="49156"/>
            </a:xfrm>
            <a:custGeom>
              <a:avLst/>
              <a:gdLst/>
              <a:ahLst/>
              <a:cxnLst/>
              <a:rect l="l" t="t" r="r" b="b"/>
              <a:pathLst>
                <a:path w="869" h="1190" extrusionOk="0">
                  <a:moveTo>
                    <a:pt x="354" y="0"/>
                  </a:moveTo>
                  <a:lnTo>
                    <a:pt x="247" y="43"/>
                  </a:lnTo>
                  <a:lnTo>
                    <a:pt x="1" y="279"/>
                  </a:lnTo>
                  <a:lnTo>
                    <a:pt x="97" y="440"/>
                  </a:lnTo>
                  <a:lnTo>
                    <a:pt x="235" y="302"/>
                  </a:lnTo>
                  <a:lnTo>
                    <a:pt x="440" y="958"/>
                  </a:lnTo>
                  <a:lnTo>
                    <a:pt x="440" y="958"/>
                  </a:lnTo>
                  <a:lnTo>
                    <a:pt x="258" y="1018"/>
                  </a:lnTo>
                  <a:lnTo>
                    <a:pt x="322" y="1190"/>
                  </a:lnTo>
                  <a:lnTo>
                    <a:pt x="869" y="1018"/>
                  </a:lnTo>
                  <a:lnTo>
                    <a:pt x="804" y="836"/>
                  </a:lnTo>
                  <a:lnTo>
                    <a:pt x="633" y="893"/>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55">
              <a:extLst>
                <a:ext uri="{FF2B5EF4-FFF2-40B4-BE49-F238E27FC236}">
                  <a16:creationId xmlns:a16="http://schemas.microsoft.com/office/drawing/2014/main" id="{3ED1C5A9-A977-4EF7-C297-8CA0341A9212}"/>
                </a:ext>
              </a:extLst>
            </p:cNvPr>
            <p:cNvSpPr/>
            <p:nvPr/>
          </p:nvSpPr>
          <p:spPr>
            <a:xfrm>
              <a:off x="-2132683" y="2756732"/>
              <a:ext cx="40316" cy="49321"/>
            </a:xfrm>
            <a:custGeom>
              <a:avLst/>
              <a:gdLst/>
              <a:ahLst/>
              <a:cxnLst/>
              <a:rect l="l" t="t" r="r" b="b"/>
              <a:pathLst>
                <a:path w="976" h="1194" extrusionOk="0">
                  <a:moveTo>
                    <a:pt x="407" y="0"/>
                  </a:moveTo>
                  <a:cubicBezTo>
                    <a:pt x="364" y="0"/>
                    <a:pt x="324" y="8"/>
                    <a:pt x="279" y="15"/>
                  </a:cubicBezTo>
                  <a:cubicBezTo>
                    <a:pt x="172" y="58"/>
                    <a:pt x="75" y="133"/>
                    <a:pt x="32" y="240"/>
                  </a:cubicBezTo>
                  <a:cubicBezTo>
                    <a:pt x="11" y="305"/>
                    <a:pt x="0" y="358"/>
                    <a:pt x="0" y="423"/>
                  </a:cubicBezTo>
                  <a:lnTo>
                    <a:pt x="172" y="465"/>
                  </a:lnTo>
                  <a:cubicBezTo>
                    <a:pt x="172" y="423"/>
                    <a:pt x="182" y="380"/>
                    <a:pt x="193" y="348"/>
                  </a:cubicBezTo>
                  <a:cubicBezTo>
                    <a:pt x="204" y="315"/>
                    <a:pt x="225" y="283"/>
                    <a:pt x="247" y="251"/>
                  </a:cubicBezTo>
                  <a:cubicBezTo>
                    <a:pt x="268" y="230"/>
                    <a:pt x="290" y="219"/>
                    <a:pt x="322" y="208"/>
                  </a:cubicBezTo>
                  <a:cubicBezTo>
                    <a:pt x="343" y="198"/>
                    <a:pt x="375" y="198"/>
                    <a:pt x="397" y="198"/>
                  </a:cubicBezTo>
                  <a:cubicBezTo>
                    <a:pt x="429" y="198"/>
                    <a:pt x="450" y="208"/>
                    <a:pt x="461" y="230"/>
                  </a:cubicBezTo>
                  <a:cubicBezTo>
                    <a:pt x="482" y="251"/>
                    <a:pt x="493" y="273"/>
                    <a:pt x="504" y="294"/>
                  </a:cubicBezTo>
                  <a:cubicBezTo>
                    <a:pt x="515" y="315"/>
                    <a:pt x="515" y="348"/>
                    <a:pt x="504" y="369"/>
                  </a:cubicBezTo>
                  <a:cubicBezTo>
                    <a:pt x="504" y="401"/>
                    <a:pt x="493" y="423"/>
                    <a:pt x="482" y="455"/>
                  </a:cubicBezTo>
                  <a:cubicBezTo>
                    <a:pt x="472" y="487"/>
                    <a:pt x="461" y="519"/>
                    <a:pt x="450" y="551"/>
                  </a:cubicBezTo>
                  <a:cubicBezTo>
                    <a:pt x="440" y="573"/>
                    <a:pt x="429" y="605"/>
                    <a:pt x="418" y="626"/>
                  </a:cubicBezTo>
                  <a:lnTo>
                    <a:pt x="215" y="1076"/>
                  </a:lnTo>
                  <a:lnTo>
                    <a:pt x="300" y="1194"/>
                  </a:lnTo>
                  <a:lnTo>
                    <a:pt x="975" y="980"/>
                  </a:lnTo>
                  <a:lnTo>
                    <a:pt x="922" y="798"/>
                  </a:lnTo>
                  <a:lnTo>
                    <a:pt x="496" y="928"/>
                  </a:lnTo>
                  <a:lnTo>
                    <a:pt x="496" y="928"/>
                  </a:lnTo>
                  <a:lnTo>
                    <a:pt x="611" y="690"/>
                  </a:lnTo>
                  <a:cubicBezTo>
                    <a:pt x="622" y="648"/>
                    <a:pt x="643" y="605"/>
                    <a:pt x="654" y="562"/>
                  </a:cubicBezTo>
                  <a:cubicBezTo>
                    <a:pt x="665" y="530"/>
                    <a:pt x="675" y="498"/>
                    <a:pt x="686" y="465"/>
                  </a:cubicBezTo>
                  <a:cubicBezTo>
                    <a:pt x="707" y="401"/>
                    <a:pt x="707" y="348"/>
                    <a:pt x="707" y="283"/>
                  </a:cubicBezTo>
                  <a:cubicBezTo>
                    <a:pt x="707" y="262"/>
                    <a:pt x="697" y="240"/>
                    <a:pt x="697" y="219"/>
                  </a:cubicBezTo>
                  <a:cubicBezTo>
                    <a:pt x="675" y="165"/>
                    <a:pt x="643" y="112"/>
                    <a:pt x="600" y="80"/>
                  </a:cubicBezTo>
                  <a:cubicBezTo>
                    <a:pt x="557" y="37"/>
                    <a:pt x="515" y="15"/>
                    <a:pt x="461" y="5"/>
                  </a:cubicBezTo>
                  <a:cubicBezTo>
                    <a:pt x="442" y="2"/>
                    <a:pt x="424"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55">
              <a:extLst>
                <a:ext uri="{FF2B5EF4-FFF2-40B4-BE49-F238E27FC236}">
                  <a16:creationId xmlns:a16="http://schemas.microsoft.com/office/drawing/2014/main" id="{17AA2F72-6805-AAEE-9D6F-44BDB57088A8}"/>
                </a:ext>
              </a:extLst>
            </p:cNvPr>
            <p:cNvSpPr/>
            <p:nvPr/>
          </p:nvSpPr>
          <p:spPr>
            <a:xfrm>
              <a:off x="-2100834" y="2744092"/>
              <a:ext cx="38127" cy="48949"/>
            </a:xfrm>
            <a:custGeom>
              <a:avLst/>
              <a:gdLst/>
              <a:ahLst/>
              <a:cxnLst/>
              <a:rect l="l" t="t" r="r" b="b"/>
              <a:pathLst>
                <a:path w="923" h="1185" extrusionOk="0">
                  <a:moveTo>
                    <a:pt x="622" y="0"/>
                  </a:moveTo>
                  <a:lnTo>
                    <a:pt x="1" y="193"/>
                  </a:lnTo>
                  <a:lnTo>
                    <a:pt x="54" y="364"/>
                  </a:lnTo>
                  <a:lnTo>
                    <a:pt x="418" y="252"/>
                  </a:lnTo>
                  <a:lnTo>
                    <a:pt x="418" y="252"/>
                  </a:lnTo>
                  <a:lnTo>
                    <a:pt x="247" y="621"/>
                  </a:lnTo>
                  <a:lnTo>
                    <a:pt x="333" y="739"/>
                  </a:lnTo>
                  <a:lnTo>
                    <a:pt x="397" y="696"/>
                  </a:lnTo>
                  <a:cubicBezTo>
                    <a:pt x="408" y="675"/>
                    <a:pt x="429" y="664"/>
                    <a:pt x="451" y="664"/>
                  </a:cubicBezTo>
                  <a:cubicBezTo>
                    <a:pt x="461" y="654"/>
                    <a:pt x="483" y="643"/>
                    <a:pt x="494" y="643"/>
                  </a:cubicBezTo>
                  <a:cubicBezTo>
                    <a:pt x="516" y="635"/>
                    <a:pt x="539" y="628"/>
                    <a:pt x="562" y="628"/>
                  </a:cubicBezTo>
                  <a:cubicBezTo>
                    <a:pt x="571" y="628"/>
                    <a:pt x="581" y="629"/>
                    <a:pt x="590" y="632"/>
                  </a:cubicBezTo>
                  <a:cubicBezTo>
                    <a:pt x="622" y="632"/>
                    <a:pt x="654" y="643"/>
                    <a:pt x="676" y="664"/>
                  </a:cubicBezTo>
                  <a:cubicBezTo>
                    <a:pt x="697" y="696"/>
                    <a:pt x="708" y="718"/>
                    <a:pt x="719" y="750"/>
                  </a:cubicBezTo>
                  <a:cubicBezTo>
                    <a:pt x="729" y="793"/>
                    <a:pt x="729" y="825"/>
                    <a:pt x="719" y="857"/>
                  </a:cubicBezTo>
                  <a:cubicBezTo>
                    <a:pt x="719" y="889"/>
                    <a:pt x="697" y="921"/>
                    <a:pt x="676" y="943"/>
                  </a:cubicBezTo>
                  <a:cubicBezTo>
                    <a:pt x="654" y="964"/>
                    <a:pt x="622" y="986"/>
                    <a:pt x="590" y="996"/>
                  </a:cubicBezTo>
                  <a:cubicBezTo>
                    <a:pt x="569" y="1007"/>
                    <a:pt x="536" y="1007"/>
                    <a:pt x="504" y="1007"/>
                  </a:cubicBezTo>
                  <a:cubicBezTo>
                    <a:pt x="472" y="1007"/>
                    <a:pt x="440" y="996"/>
                    <a:pt x="419" y="986"/>
                  </a:cubicBezTo>
                  <a:cubicBezTo>
                    <a:pt x="376" y="964"/>
                    <a:pt x="344" y="943"/>
                    <a:pt x="311" y="911"/>
                  </a:cubicBezTo>
                  <a:lnTo>
                    <a:pt x="194" y="1050"/>
                  </a:lnTo>
                  <a:cubicBezTo>
                    <a:pt x="258" y="1104"/>
                    <a:pt x="333" y="1146"/>
                    <a:pt x="419" y="1179"/>
                  </a:cubicBezTo>
                  <a:cubicBezTo>
                    <a:pt x="442" y="1182"/>
                    <a:pt x="468" y="1185"/>
                    <a:pt x="496" y="1185"/>
                  </a:cubicBezTo>
                  <a:cubicBezTo>
                    <a:pt x="543" y="1185"/>
                    <a:pt x="592" y="1178"/>
                    <a:pt x="633" y="1157"/>
                  </a:cubicBezTo>
                  <a:cubicBezTo>
                    <a:pt x="708" y="1146"/>
                    <a:pt x="761" y="1104"/>
                    <a:pt x="815" y="1061"/>
                  </a:cubicBezTo>
                  <a:cubicBezTo>
                    <a:pt x="858" y="1007"/>
                    <a:pt x="890" y="954"/>
                    <a:pt x="911" y="889"/>
                  </a:cubicBezTo>
                  <a:cubicBezTo>
                    <a:pt x="922" y="825"/>
                    <a:pt x="922" y="750"/>
                    <a:pt x="901" y="686"/>
                  </a:cubicBezTo>
                  <a:cubicBezTo>
                    <a:pt x="890" y="643"/>
                    <a:pt x="869" y="600"/>
                    <a:pt x="836" y="568"/>
                  </a:cubicBezTo>
                  <a:cubicBezTo>
                    <a:pt x="804" y="536"/>
                    <a:pt x="772" y="504"/>
                    <a:pt x="740" y="482"/>
                  </a:cubicBezTo>
                  <a:cubicBezTo>
                    <a:pt x="697" y="461"/>
                    <a:pt x="654" y="450"/>
                    <a:pt x="611" y="450"/>
                  </a:cubicBezTo>
                  <a:cubicBezTo>
                    <a:pt x="596" y="447"/>
                    <a:pt x="581" y="446"/>
                    <a:pt x="567" y="446"/>
                  </a:cubicBezTo>
                  <a:cubicBezTo>
                    <a:pt x="540" y="446"/>
                    <a:pt x="516" y="450"/>
                    <a:pt x="492" y="456"/>
                  </a:cubicBezTo>
                  <a:lnTo>
                    <a:pt x="492" y="456"/>
                  </a:lnTo>
                  <a:lnTo>
                    <a:pt x="676" y="54"/>
                  </a:lnTo>
                  <a:lnTo>
                    <a:pt x="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55">
              <a:extLst>
                <a:ext uri="{FF2B5EF4-FFF2-40B4-BE49-F238E27FC236}">
                  <a16:creationId xmlns:a16="http://schemas.microsoft.com/office/drawing/2014/main" id="{DA34234E-4367-0DC7-B81E-D72614FD02FF}"/>
                </a:ext>
              </a:extLst>
            </p:cNvPr>
            <p:cNvSpPr/>
            <p:nvPr/>
          </p:nvSpPr>
          <p:spPr>
            <a:xfrm>
              <a:off x="-2024247" y="2721042"/>
              <a:ext cx="37631" cy="46512"/>
            </a:xfrm>
            <a:custGeom>
              <a:avLst/>
              <a:gdLst/>
              <a:ahLst/>
              <a:cxnLst/>
              <a:rect l="l" t="t" r="r" b="b"/>
              <a:pathLst>
                <a:path w="911" h="1126" extrusionOk="0">
                  <a:moveTo>
                    <a:pt x="384" y="366"/>
                  </a:moveTo>
                  <a:lnTo>
                    <a:pt x="484" y="686"/>
                  </a:lnTo>
                  <a:lnTo>
                    <a:pt x="484" y="686"/>
                  </a:lnTo>
                  <a:lnTo>
                    <a:pt x="217" y="772"/>
                  </a:lnTo>
                  <a:lnTo>
                    <a:pt x="384" y="366"/>
                  </a:lnTo>
                  <a:close/>
                  <a:moveTo>
                    <a:pt x="472" y="1"/>
                  </a:moveTo>
                  <a:lnTo>
                    <a:pt x="322" y="54"/>
                  </a:lnTo>
                  <a:lnTo>
                    <a:pt x="0" y="858"/>
                  </a:lnTo>
                  <a:lnTo>
                    <a:pt x="129" y="987"/>
                  </a:lnTo>
                  <a:lnTo>
                    <a:pt x="539" y="863"/>
                  </a:lnTo>
                  <a:lnTo>
                    <a:pt x="622" y="1126"/>
                  </a:lnTo>
                  <a:lnTo>
                    <a:pt x="804" y="1062"/>
                  </a:lnTo>
                  <a:lnTo>
                    <a:pt x="724" y="807"/>
                  </a:lnTo>
                  <a:lnTo>
                    <a:pt x="911" y="751"/>
                  </a:lnTo>
                  <a:lnTo>
                    <a:pt x="847" y="569"/>
                  </a:lnTo>
                  <a:lnTo>
                    <a:pt x="668" y="626"/>
                  </a:lnTo>
                  <a:lnTo>
                    <a:pt x="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55">
              <a:extLst>
                <a:ext uri="{FF2B5EF4-FFF2-40B4-BE49-F238E27FC236}">
                  <a16:creationId xmlns:a16="http://schemas.microsoft.com/office/drawing/2014/main" id="{98B7EAFC-9624-6D0F-67BA-A77855B183F5}"/>
                </a:ext>
              </a:extLst>
            </p:cNvPr>
            <p:cNvSpPr/>
            <p:nvPr/>
          </p:nvSpPr>
          <p:spPr>
            <a:xfrm>
              <a:off x="-1987977" y="2708236"/>
              <a:ext cx="36351" cy="49652"/>
            </a:xfrm>
            <a:custGeom>
              <a:avLst/>
              <a:gdLst/>
              <a:ahLst/>
              <a:cxnLst/>
              <a:rect l="l" t="t" r="r" b="b"/>
              <a:pathLst>
                <a:path w="880" h="1202" extrusionOk="0">
                  <a:moveTo>
                    <a:pt x="579" y="0"/>
                  </a:moveTo>
                  <a:lnTo>
                    <a:pt x="1" y="182"/>
                  </a:lnTo>
                  <a:lnTo>
                    <a:pt x="76" y="654"/>
                  </a:lnTo>
                  <a:lnTo>
                    <a:pt x="215" y="750"/>
                  </a:lnTo>
                  <a:cubicBezTo>
                    <a:pt x="237" y="729"/>
                    <a:pt x="258" y="707"/>
                    <a:pt x="290" y="686"/>
                  </a:cubicBezTo>
                  <a:cubicBezTo>
                    <a:pt x="312" y="664"/>
                    <a:pt x="322" y="654"/>
                    <a:pt x="344" y="643"/>
                  </a:cubicBezTo>
                  <a:cubicBezTo>
                    <a:pt x="365" y="632"/>
                    <a:pt x="387" y="632"/>
                    <a:pt x="397" y="622"/>
                  </a:cubicBezTo>
                  <a:cubicBezTo>
                    <a:pt x="419" y="616"/>
                    <a:pt x="437" y="614"/>
                    <a:pt x="455" y="614"/>
                  </a:cubicBezTo>
                  <a:cubicBezTo>
                    <a:pt x="472" y="614"/>
                    <a:pt x="488" y="616"/>
                    <a:pt x="504" y="622"/>
                  </a:cubicBezTo>
                  <a:cubicBezTo>
                    <a:pt x="579" y="632"/>
                    <a:pt x="633" y="686"/>
                    <a:pt x="654" y="761"/>
                  </a:cubicBezTo>
                  <a:cubicBezTo>
                    <a:pt x="665" y="793"/>
                    <a:pt x="665" y="825"/>
                    <a:pt x="654" y="857"/>
                  </a:cubicBezTo>
                  <a:cubicBezTo>
                    <a:pt x="644" y="889"/>
                    <a:pt x="633" y="922"/>
                    <a:pt x="612" y="954"/>
                  </a:cubicBezTo>
                  <a:cubicBezTo>
                    <a:pt x="579" y="975"/>
                    <a:pt x="547" y="997"/>
                    <a:pt x="515" y="1007"/>
                  </a:cubicBezTo>
                  <a:cubicBezTo>
                    <a:pt x="472" y="1018"/>
                    <a:pt x="429" y="1018"/>
                    <a:pt x="387" y="1018"/>
                  </a:cubicBezTo>
                  <a:cubicBezTo>
                    <a:pt x="333" y="1007"/>
                    <a:pt x="279" y="986"/>
                    <a:pt x="237" y="954"/>
                  </a:cubicBezTo>
                  <a:lnTo>
                    <a:pt x="162" y="1104"/>
                  </a:lnTo>
                  <a:cubicBezTo>
                    <a:pt x="215" y="1147"/>
                    <a:pt x="290" y="1179"/>
                    <a:pt x="354" y="1189"/>
                  </a:cubicBezTo>
                  <a:cubicBezTo>
                    <a:pt x="383" y="1198"/>
                    <a:pt x="412" y="1201"/>
                    <a:pt x="440" y="1201"/>
                  </a:cubicBezTo>
                  <a:cubicBezTo>
                    <a:pt x="485" y="1201"/>
                    <a:pt x="529" y="1192"/>
                    <a:pt x="569" y="1179"/>
                  </a:cubicBezTo>
                  <a:cubicBezTo>
                    <a:pt x="644" y="1157"/>
                    <a:pt x="697" y="1114"/>
                    <a:pt x="751" y="1072"/>
                  </a:cubicBezTo>
                  <a:cubicBezTo>
                    <a:pt x="794" y="1018"/>
                    <a:pt x="826" y="954"/>
                    <a:pt x="847" y="889"/>
                  </a:cubicBezTo>
                  <a:cubicBezTo>
                    <a:pt x="879" y="761"/>
                    <a:pt x="837" y="622"/>
                    <a:pt x="740" y="525"/>
                  </a:cubicBezTo>
                  <a:cubicBezTo>
                    <a:pt x="672" y="465"/>
                    <a:pt x="584" y="431"/>
                    <a:pt x="496" y="431"/>
                  </a:cubicBezTo>
                  <a:cubicBezTo>
                    <a:pt x="459" y="431"/>
                    <a:pt x="422" y="437"/>
                    <a:pt x="387" y="450"/>
                  </a:cubicBezTo>
                  <a:cubicBezTo>
                    <a:pt x="354" y="461"/>
                    <a:pt x="322" y="472"/>
                    <a:pt x="301" y="482"/>
                  </a:cubicBezTo>
                  <a:cubicBezTo>
                    <a:pt x="273" y="501"/>
                    <a:pt x="253" y="511"/>
                    <a:pt x="234" y="528"/>
                  </a:cubicBezTo>
                  <a:lnTo>
                    <a:pt x="234" y="528"/>
                  </a:lnTo>
                  <a:lnTo>
                    <a:pt x="200" y="309"/>
                  </a:lnTo>
                  <a:lnTo>
                    <a:pt x="633" y="172"/>
                  </a:lnTo>
                  <a:lnTo>
                    <a:pt x="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55">
              <a:extLst>
                <a:ext uri="{FF2B5EF4-FFF2-40B4-BE49-F238E27FC236}">
                  <a16:creationId xmlns:a16="http://schemas.microsoft.com/office/drawing/2014/main" id="{C2115384-0BE1-DEB6-9537-528E8A0107A9}"/>
                </a:ext>
              </a:extLst>
            </p:cNvPr>
            <p:cNvSpPr/>
            <p:nvPr/>
          </p:nvSpPr>
          <p:spPr>
            <a:xfrm>
              <a:off x="-1948569" y="2699355"/>
              <a:ext cx="32798" cy="46099"/>
            </a:xfrm>
            <a:custGeom>
              <a:avLst/>
              <a:gdLst/>
              <a:ahLst/>
              <a:cxnLst/>
              <a:rect l="l" t="t" r="r" b="b"/>
              <a:pathLst>
                <a:path w="794" h="1116" extrusionOk="0">
                  <a:moveTo>
                    <a:pt x="386" y="518"/>
                  </a:moveTo>
                  <a:cubicBezTo>
                    <a:pt x="405" y="518"/>
                    <a:pt x="424" y="521"/>
                    <a:pt x="440" y="526"/>
                  </a:cubicBezTo>
                  <a:cubicBezTo>
                    <a:pt x="472" y="537"/>
                    <a:pt x="504" y="547"/>
                    <a:pt x="525" y="579"/>
                  </a:cubicBezTo>
                  <a:cubicBezTo>
                    <a:pt x="547" y="601"/>
                    <a:pt x="568" y="633"/>
                    <a:pt x="579" y="665"/>
                  </a:cubicBezTo>
                  <a:cubicBezTo>
                    <a:pt x="590" y="697"/>
                    <a:pt x="600" y="740"/>
                    <a:pt x="590" y="772"/>
                  </a:cubicBezTo>
                  <a:cubicBezTo>
                    <a:pt x="590" y="804"/>
                    <a:pt x="568" y="847"/>
                    <a:pt x="547" y="869"/>
                  </a:cubicBezTo>
                  <a:cubicBezTo>
                    <a:pt x="525" y="890"/>
                    <a:pt x="493" y="912"/>
                    <a:pt x="461" y="922"/>
                  </a:cubicBezTo>
                  <a:cubicBezTo>
                    <a:pt x="441" y="928"/>
                    <a:pt x="421" y="931"/>
                    <a:pt x="401" y="931"/>
                  </a:cubicBezTo>
                  <a:cubicBezTo>
                    <a:pt x="347" y="931"/>
                    <a:pt x="297" y="911"/>
                    <a:pt x="258" y="879"/>
                  </a:cubicBezTo>
                  <a:cubicBezTo>
                    <a:pt x="225" y="847"/>
                    <a:pt x="215" y="815"/>
                    <a:pt x="204" y="783"/>
                  </a:cubicBezTo>
                  <a:cubicBezTo>
                    <a:pt x="193" y="751"/>
                    <a:pt x="183" y="708"/>
                    <a:pt x="193" y="676"/>
                  </a:cubicBezTo>
                  <a:cubicBezTo>
                    <a:pt x="204" y="644"/>
                    <a:pt x="215" y="612"/>
                    <a:pt x="236" y="579"/>
                  </a:cubicBezTo>
                  <a:cubicBezTo>
                    <a:pt x="268" y="558"/>
                    <a:pt x="300" y="537"/>
                    <a:pt x="333" y="526"/>
                  </a:cubicBezTo>
                  <a:cubicBezTo>
                    <a:pt x="349" y="521"/>
                    <a:pt x="367" y="518"/>
                    <a:pt x="386" y="518"/>
                  </a:cubicBezTo>
                  <a:close/>
                  <a:moveTo>
                    <a:pt x="300" y="1"/>
                  </a:moveTo>
                  <a:lnTo>
                    <a:pt x="118" y="54"/>
                  </a:lnTo>
                  <a:lnTo>
                    <a:pt x="54" y="344"/>
                  </a:lnTo>
                  <a:cubicBezTo>
                    <a:pt x="33" y="397"/>
                    <a:pt x="22" y="451"/>
                    <a:pt x="22" y="494"/>
                  </a:cubicBezTo>
                  <a:cubicBezTo>
                    <a:pt x="11" y="537"/>
                    <a:pt x="0" y="579"/>
                    <a:pt x="0" y="633"/>
                  </a:cubicBezTo>
                  <a:cubicBezTo>
                    <a:pt x="0" y="665"/>
                    <a:pt x="0" y="708"/>
                    <a:pt x="0" y="751"/>
                  </a:cubicBezTo>
                  <a:cubicBezTo>
                    <a:pt x="0" y="783"/>
                    <a:pt x="11" y="815"/>
                    <a:pt x="22" y="847"/>
                  </a:cubicBezTo>
                  <a:cubicBezTo>
                    <a:pt x="33" y="901"/>
                    <a:pt x="65" y="944"/>
                    <a:pt x="97" y="987"/>
                  </a:cubicBezTo>
                  <a:cubicBezTo>
                    <a:pt x="129" y="1019"/>
                    <a:pt x="161" y="1051"/>
                    <a:pt x="215" y="1072"/>
                  </a:cubicBezTo>
                  <a:cubicBezTo>
                    <a:pt x="258" y="1094"/>
                    <a:pt x="300" y="1115"/>
                    <a:pt x="354" y="1115"/>
                  </a:cubicBezTo>
                  <a:cubicBezTo>
                    <a:pt x="408" y="1115"/>
                    <a:pt x="461" y="1115"/>
                    <a:pt x="515" y="1094"/>
                  </a:cubicBezTo>
                  <a:cubicBezTo>
                    <a:pt x="579" y="1083"/>
                    <a:pt x="643" y="1040"/>
                    <a:pt x="686" y="997"/>
                  </a:cubicBezTo>
                  <a:cubicBezTo>
                    <a:pt x="729" y="944"/>
                    <a:pt x="761" y="879"/>
                    <a:pt x="772" y="815"/>
                  </a:cubicBezTo>
                  <a:cubicBezTo>
                    <a:pt x="793" y="740"/>
                    <a:pt x="783" y="665"/>
                    <a:pt x="761" y="601"/>
                  </a:cubicBezTo>
                  <a:cubicBezTo>
                    <a:pt x="740" y="537"/>
                    <a:pt x="708" y="483"/>
                    <a:pt x="665" y="440"/>
                  </a:cubicBezTo>
                  <a:cubicBezTo>
                    <a:pt x="622" y="397"/>
                    <a:pt x="568" y="365"/>
                    <a:pt x="504" y="354"/>
                  </a:cubicBezTo>
                  <a:cubicBezTo>
                    <a:pt x="477" y="344"/>
                    <a:pt x="448" y="338"/>
                    <a:pt x="418" y="338"/>
                  </a:cubicBezTo>
                  <a:cubicBezTo>
                    <a:pt x="389" y="338"/>
                    <a:pt x="359" y="344"/>
                    <a:pt x="333" y="354"/>
                  </a:cubicBezTo>
                  <a:cubicBezTo>
                    <a:pt x="300" y="365"/>
                    <a:pt x="268" y="376"/>
                    <a:pt x="236" y="397"/>
                  </a:cubicBezTo>
                  <a:cubicBezTo>
                    <a:pt x="228" y="401"/>
                    <a:pt x="221" y="408"/>
                    <a:pt x="213" y="415"/>
                  </a:cubicBezTo>
                  <a:lnTo>
                    <a:pt x="213" y="415"/>
                  </a:lnTo>
                  <a:cubicBezTo>
                    <a:pt x="218" y="399"/>
                    <a:pt x="222" y="382"/>
                    <a:pt x="225" y="365"/>
                  </a:cubicBezTo>
                  <a:lnTo>
                    <a:pt x="311" y="12"/>
                  </a:lnTo>
                  <a:lnTo>
                    <a:pt x="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55">
              <a:extLst>
                <a:ext uri="{FF2B5EF4-FFF2-40B4-BE49-F238E27FC236}">
                  <a16:creationId xmlns:a16="http://schemas.microsoft.com/office/drawing/2014/main" id="{FD9DC668-B91E-0F3C-1209-3E82C25A70B5}"/>
                </a:ext>
              </a:extLst>
            </p:cNvPr>
            <p:cNvSpPr/>
            <p:nvPr/>
          </p:nvSpPr>
          <p:spPr>
            <a:xfrm>
              <a:off x="-1883961" y="2674157"/>
              <a:ext cx="30154" cy="51345"/>
            </a:xfrm>
            <a:custGeom>
              <a:avLst/>
              <a:gdLst/>
              <a:ahLst/>
              <a:cxnLst/>
              <a:rect l="l" t="t" r="r" b="b"/>
              <a:pathLst>
                <a:path w="730" h="1243" extrusionOk="0">
                  <a:moveTo>
                    <a:pt x="676" y="0"/>
                  </a:moveTo>
                  <a:lnTo>
                    <a:pt x="1" y="214"/>
                  </a:lnTo>
                  <a:lnTo>
                    <a:pt x="65" y="386"/>
                  </a:lnTo>
                  <a:lnTo>
                    <a:pt x="525" y="248"/>
                  </a:lnTo>
                  <a:lnTo>
                    <a:pt x="525" y="248"/>
                  </a:lnTo>
                  <a:lnTo>
                    <a:pt x="397" y="1243"/>
                  </a:lnTo>
                  <a:lnTo>
                    <a:pt x="622" y="1179"/>
                  </a:lnTo>
                  <a:lnTo>
                    <a:pt x="729" y="107"/>
                  </a:lnTo>
                  <a:lnTo>
                    <a:pt x="6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55">
              <a:extLst>
                <a:ext uri="{FF2B5EF4-FFF2-40B4-BE49-F238E27FC236}">
                  <a16:creationId xmlns:a16="http://schemas.microsoft.com/office/drawing/2014/main" id="{1AAB46B1-DE8E-8042-2229-686AE0AA14F2}"/>
                </a:ext>
              </a:extLst>
            </p:cNvPr>
            <p:cNvSpPr/>
            <p:nvPr/>
          </p:nvSpPr>
          <p:spPr>
            <a:xfrm>
              <a:off x="-1847651" y="2666886"/>
              <a:ext cx="37218" cy="45810"/>
            </a:xfrm>
            <a:custGeom>
              <a:avLst/>
              <a:gdLst/>
              <a:ahLst/>
              <a:cxnLst/>
              <a:rect l="l" t="t" r="r" b="b"/>
              <a:pathLst>
                <a:path w="901" h="1109" extrusionOk="0">
                  <a:moveTo>
                    <a:pt x="374" y="184"/>
                  </a:moveTo>
                  <a:cubicBezTo>
                    <a:pt x="385" y="184"/>
                    <a:pt x="396" y="185"/>
                    <a:pt x="407" y="187"/>
                  </a:cubicBezTo>
                  <a:cubicBezTo>
                    <a:pt x="429" y="187"/>
                    <a:pt x="450" y="198"/>
                    <a:pt x="472" y="208"/>
                  </a:cubicBezTo>
                  <a:cubicBezTo>
                    <a:pt x="493" y="230"/>
                    <a:pt x="504" y="251"/>
                    <a:pt x="515" y="273"/>
                  </a:cubicBezTo>
                  <a:cubicBezTo>
                    <a:pt x="525" y="294"/>
                    <a:pt x="525" y="326"/>
                    <a:pt x="515" y="348"/>
                  </a:cubicBezTo>
                  <a:cubicBezTo>
                    <a:pt x="504" y="369"/>
                    <a:pt x="493" y="390"/>
                    <a:pt x="472" y="412"/>
                  </a:cubicBezTo>
                  <a:cubicBezTo>
                    <a:pt x="450" y="423"/>
                    <a:pt x="429" y="444"/>
                    <a:pt x="397" y="455"/>
                  </a:cubicBezTo>
                  <a:cubicBezTo>
                    <a:pt x="375" y="455"/>
                    <a:pt x="359" y="459"/>
                    <a:pt x="340" y="459"/>
                  </a:cubicBezTo>
                  <a:cubicBezTo>
                    <a:pt x="331" y="459"/>
                    <a:pt x="322" y="458"/>
                    <a:pt x="311" y="455"/>
                  </a:cubicBezTo>
                  <a:cubicBezTo>
                    <a:pt x="290" y="455"/>
                    <a:pt x="268" y="444"/>
                    <a:pt x="247" y="433"/>
                  </a:cubicBezTo>
                  <a:cubicBezTo>
                    <a:pt x="225" y="412"/>
                    <a:pt x="215" y="390"/>
                    <a:pt x="204" y="369"/>
                  </a:cubicBezTo>
                  <a:cubicBezTo>
                    <a:pt x="193" y="348"/>
                    <a:pt x="193" y="315"/>
                    <a:pt x="204" y="294"/>
                  </a:cubicBezTo>
                  <a:cubicBezTo>
                    <a:pt x="215" y="273"/>
                    <a:pt x="225" y="251"/>
                    <a:pt x="247" y="230"/>
                  </a:cubicBezTo>
                  <a:cubicBezTo>
                    <a:pt x="282" y="203"/>
                    <a:pt x="324" y="184"/>
                    <a:pt x="374" y="184"/>
                  </a:cubicBezTo>
                  <a:close/>
                  <a:moveTo>
                    <a:pt x="547" y="605"/>
                  </a:moveTo>
                  <a:cubicBezTo>
                    <a:pt x="579" y="615"/>
                    <a:pt x="611" y="626"/>
                    <a:pt x="632" y="648"/>
                  </a:cubicBezTo>
                  <a:cubicBezTo>
                    <a:pt x="654" y="658"/>
                    <a:pt x="675" y="690"/>
                    <a:pt x="675" y="712"/>
                  </a:cubicBezTo>
                  <a:cubicBezTo>
                    <a:pt x="686" y="744"/>
                    <a:pt x="686" y="776"/>
                    <a:pt x="675" y="798"/>
                  </a:cubicBezTo>
                  <a:cubicBezTo>
                    <a:pt x="675" y="830"/>
                    <a:pt x="654" y="851"/>
                    <a:pt x="632" y="873"/>
                  </a:cubicBezTo>
                  <a:cubicBezTo>
                    <a:pt x="611" y="894"/>
                    <a:pt x="579" y="915"/>
                    <a:pt x="547" y="926"/>
                  </a:cubicBezTo>
                  <a:lnTo>
                    <a:pt x="547" y="915"/>
                  </a:lnTo>
                  <a:cubicBezTo>
                    <a:pt x="524" y="923"/>
                    <a:pt x="501" y="931"/>
                    <a:pt x="478" y="931"/>
                  </a:cubicBezTo>
                  <a:cubicBezTo>
                    <a:pt x="469" y="931"/>
                    <a:pt x="460" y="929"/>
                    <a:pt x="450" y="926"/>
                  </a:cubicBezTo>
                  <a:cubicBezTo>
                    <a:pt x="418" y="926"/>
                    <a:pt x="397" y="915"/>
                    <a:pt x="375" y="894"/>
                  </a:cubicBezTo>
                  <a:cubicBezTo>
                    <a:pt x="343" y="883"/>
                    <a:pt x="332" y="862"/>
                    <a:pt x="322" y="830"/>
                  </a:cubicBezTo>
                  <a:cubicBezTo>
                    <a:pt x="311" y="798"/>
                    <a:pt x="311" y="765"/>
                    <a:pt x="322" y="744"/>
                  </a:cubicBezTo>
                  <a:cubicBezTo>
                    <a:pt x="332" y="712"/>
                    <a:pt x="343" y="680"/>
                    <a:pt x="365" y="669"/>
                  </a:cubicBezTo>
                  <a:cubicBezTo>
                    <a:pt x="386" y="637"/>
                    <a:pt x="418" y="626"/>
                    <a:pt x="450" y="615"/>
                  </a:cubicBezTo>
                  <a:cubicBezTo>
                    <a:pt x="482" y="605"/>
                    <a:pt x="515" y="605"/>
                    <a:pt x="547" y="605"/>
                  </a:cubicBezTo>
                  <a:close/>
                  <a:moveTo>
                    <a:pt x="394" y="0"/>
                  </a:moveTo>
                  <a:cubicBezTo>
                    <a:pt x="348" y="0"/>
                    <a:pt x="303" y="8"/>
                    <a:pt x="257" y="15"/>
                  </a:cubicBezTo>
                  <a:cubicBezTo>
                    <a:pt x="204" y="37"/>
                    <a:pt x="150" y="69"/>
                    <a:pt x="107" y="112"/>
                  </a:cubicBezTo>
                  <a:cubicBezTo>
                    <a:pt x="65" y="155"/>
                    <a:pt x="32" y="198"/>
                    <a:pt x="11" y="251"/>
                  </a:cubicBezTo>
                  <a:cubicBezTo>
                    <a:pt x="0" y="305"/>
                    <a:pt x="0" y="358"/>
                    <a:pt x="11" y="412"/>
                  </a:cubicBezTo>
                  <a:cubicBezTo>
                    <a:pt x="22" y="444"/>
                    <a:pt x="32" y="465"/>
                    <a:pt x="54" y="487"/>
                  </a:cubicBezTo>
                  <a:cubicBezTo>
                    <a:pt x="65" y="498"/>
                    <a:pt x="86" y="519"/>
                    <a:pt x="107" y="530"/>
                  </a:cubicBezTo>
                  <a:cubicBezTo>
                    <a:pt x="129" y="551"/>
                    <a:pt x="150" y="562"/>
                    <a:pt x="182" y="573"/>
                  </a:cubicBezTo>
                  <a:cubicBezTo>
                    <a:pt x="195" y="573"/>
                    <a:pt x="211" y="576"/>
                    <a:pt x="226" y="579"/>
                  </a:cubicBezTo>
                  <a:lnTo>
                    <a:pt x="226" y="579"/>
                  </a:lnTo>
                  <a:cubicBezTo>
                    <a:pt x="211" y="593"/>
                    <a:pt x="195" y="608"/>
                    <a:pt x="182" y="626"/>
                  </a:cubicBezTo>
                  <a:cubicBezTo>
                    <a:pt x="161" y="648"/>
                    <a:pt x="150" y="680"/>
                    <a:pt x="140" y="712"/>
                  </a:cubicBezTo>
                  <a:cubicBezTo>
                    <a:pt x="129" y="733"/>
                    <a:pt x="118" y="765"/>
                    <a:pt x="118" y="798"/>
                  </a:cubicBezTo>
                  <a:cubicBezTo>
                    <a:pt x="118" y="830"/>
                    <a:pt x="129" y="873"/>
                    <a:pt x="140" y="905"/>
                  </a:cubicBezTo>
                  <a:cubicBezTo>
                    <a:pt x="150" y="958"/>
                    <a:pt x="193" y="1001"/>
                    <a:pt x="236" y="1033"/>
                  </a:cubicBezTo>
                  <a:cubicBezTo>
                    <a:pt x="279" y="1065"/>
                    <a:pt x="343" y="1098"/>
                    <a:pt x="407" y="1108"/>
                  </a:cubicBezTo>
                  <a:cubicBezTo>
                    <a:pt x="472" y="1108"/>
                    <a:pt x="536" y="1108"/>
                    <a:pt x="600" y="1087"/>
                  </a:cubicBezTo>
                  <a:cubicBezTo>
                    <a:pt x="665" y="1065"/>
                    <a:pt x="729" y="1033"/>
                    <a:pt x="772" y="990"/>
                  </a:cubicBezTo>
                  <a:cubicBezTo>
                    <a:pt x="815" y="948"/>
                    <a:pt x="847" y="894"/>
                    <a:pt x="868" y="830"/>
                  </a:cubicBezTo>
                  <a:cubicBezTo>
                    <a:pt x="900" y="744"/>
                    <a:pt x="879" y="648"/>
                    <a:pt x="825" y="573"/>
                  </a:cubicBezTo>
                  <a:cubicBezTo>
                    <a:pt x="804" y="551"/>
                    <a:pt x="782" y="530"/>
                    <a:pt x="761" y="508"/>
                  </a:cubicBezTo>
                  <a:cubicBezTo>
                    <a:pt x="729" y="487"/>
                    <a:pt x="697" y="476"/>
                    <a:pt x="665" y="465"/>
                  </a:cubicBezTo>
                  <a:cubicBezTo>
                    <a:pt x="650" y="460"/>
                    <a:pt x="635" y="458"/>
                    <a:pt x="620" y="456"/>
                  </a:cubicBezTo>
                  <a:lnTo>
                    <a:pt x="620" y="456"/>
                  </a:lnTo>
                  <a:cubicBezTo>
                    <a:pt x="631" y="445"/>
                    <a:pt x="643" y="434"/>
                    <a:pt x="654" y="423"/>
                  </a:cubicBezTo>
                  <a:cubicBezTo>
                    <a:pt x="665" y="401"/>
                    <a:pt x="675" y="369"/>
                    <a:pt x="686" y="348"/>
                  </a:cubicBezTo>
                  <a:cubicBezTo>
                    <a:pt x="697" y="326"/>
                    <a:pt x="697" y="305"/>
                    <a:pt x="707" y="273"/>
                  </a:cubicBezTo>
                  <a:cubicBezTo>
                    <a:pt x="707" y="251"/>
                    <a:pt x="697" y="230"/>
                    <a:pt x="697" y="198"/>
                  </a:cubicBezTo>
                  <a:cubicBezTo>
                    <a:pt x="675" y="144"/>
                    <a:pt x="643" y="101"/>
                    <a:pt x="600" y="69"/>
                  </a:cubicBezTo>
                  <a:cubicBezTo>
                    <a:pt x="557" y="37"/>
                    <a:pt x="504" y="15"/>
                    <a:pt x="450" y="5"/>
                  </a:cubicBezTo>
                  <a:cubicBezTo>
                    <a:pt x="431" y="2"/>
                    <a:pt x="413" y="0"/>
                    <a:pt x="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511;p55">
              <a:extLst>
                <a:ext uri="{FF2B5EF4-FFF2-40B4-BE49-F238E27FC236}">
                  <a16:creationId xmlns:a16="http://schemas.microsoft.com/office/drawing/2014/main" id="{393D325D-82EB-036A-0C31-BEDD77543E62}"/>
                </a:ext>
              </a:extLst>
            </p:cNvPr>
            <p:cNvSpPr/>
            <p:nvPr/>
          </p:nvSpPr>
          <p:spPr>
            <a:xfrm>
              <a:off x="-1813157" y="2654907"/>
              <a:ext cx="32798" cy="46719"/>
            </a:xfrm>
            <a:custGeom>
              <a:avLst/>
              <a:gdLst/>
              <a:ahLst/>
              <a:cxnLst/>
              <a:rect l="l" t="t" r="r" b="b"/>
              <a:pathLst>
                <a:path w="794" h="1131" extrusionOk="0">
                  <a:moveTo>
                    <a:pt x="387" y="190"/>
                  </a:moveTo>
                  <a:cubicBezTo>
                    <a:pt x="405" y="190"/>
                    <a:pt x="424" y="193"/>
                    <a:pt x="440" y="198"/>
                  </a:cubicBezTo>
                  <a:cubicBezTo>
                    <a:pt x="472" y="198"/>
                    <a:pt x="505" y="220"/>
                    <a:pt x="526" y="241"/>
                  </a:cubicBezTo>
                  <a:cubicBezTo>
                    <a:pt x="547" y="263"/>
                    <a:pt x="569" y="295"/>
                    <a:pt x="580" y="338"/>
                  </a:cubicBezTo>
                  <a:cubicBezTo>
                    <a:pt x="590" y="370"/>
                    <a:pt x="590" y="402"/>
                    <a:pt x="580" y="434"/>
                  </a:cubicBezTo>
                  <a:cubicBezTo>
                    <a:pt x="569" y="466"/>
                    <a:pt x="558" y="498"/>
                    <a:pt x="537" y="520"/>
                  </a:cubicBezTo>
                  <a:cubicBezTo>
                    <a:pt x="505" y="541"/>
                    <a:pt x="472" y="563"/>
                    <a:pt x="440" y="573"/>
                  </a:cubicBezTo>
                  <a:cubicBezTo>
                    <a:pt x="430" y="579"/>
                    <a:pt x="416" y="581"/>
                    <a:pt x="401" y="581"/>
                  </a:cubicBezTo>
                  <a:cubicBezTo>
                    <a:pt x="387" y="581"/>
                    <a:pt x="371" y="579"/>
                    <a:pt x="355" y="573"/>
                  </a:cubicBezTo>
                  <a:cubicBezTo>
                    <a:pt x="322" y="573"/>
                    <a:pt x="290" y="552"/>
                    <a:pt x="269" y="530"/>
                  </a:cubicBezTo>
                  <a:cubicBezTo>
                    <a:pt x="247" y="509"/>
                    <a:pt x="226" y="477"/>
                    <a:pt x="215" y="445"/>
                  </a:cubicBezTo>
                  <a:cubicBezTo>
                    <a:pt x="205" y="413"/>
                    <a:pt x="205" y="380"/>
                    <a:pt x="215" y="338"/>
                  </a:cubicBezTo>
                  <a:cubicBezTo>
                    <a:pt x="215" y="305"/>
                    <a:pt x="226" y="273"/>
                    <a:pt x="247" y="252"/>
                  </a:cubicBezTo>
                  <a:cubicBezTo>
                    <a:pt x="269" y="230"/>
                    <a:pt x="301" y="209"/>
                    <a:pt x="333" y="198"/>
                  </a:cubicBezTo>
                  <a:cubicBezTo>
                    <a:pt x="349" y="193"/>
                    <a:pt x="368" y="190"/>
                    <a:pt x="387" y="190"/>
                  </a:cubicBezTo>
                  <a:close/>
                  <a:moveTo>
                    <a:pt x="393" y="1"/>
                  </a:moveTo>
                  <a:cubicBezTo>
                    <a:pt x="356" y="1"/>
                    <a:pt x="321" y="9"/>
                    <a:pt x="290" y="16"/>
                  </a:cubicBezTo>
                  <a:cubicBezTo>
                    <a:pt x="215" y="38"/>
                    <a:pt x="162" y="80"/>
                    <a:pt x="108" y="134"/>
                  </a:cubicBezTo>
                  <a:cubicBezTo>
                    <a:pt x="65" y="177"/>
                    <a:pt x="33" y="241"/>
                    <a:pt x="22" y="316"/>
                  </a:cubicBezTo>
                  <a:cubicBezTo>
                    <a:pt x="1" y="380"/>
                    <a:pt x="12" y="455"/>
                    <a:pt x="33" y="520"/>
                  </a:cubicBezTo>
                  <a:cubicBezTo>
                    <a:pt x="44" y="573"/>
                    <a:pt x="87" y="627"/>
                    <a:pt x="130" y="670"/>
                  </a:cubicBezTo>
                  <a:cubicBezTo>
                    <a:pt x="172" y="713"/>
                    <a:pt x="226" y="745"/>
                    <a:pt x="280" y="755"/>
                  </a:cubicBezTo>
                  <a:cubicBezTo>
                    <a:pt x="306" y="766"/>
                    <a:pt x="336" y="772"/>
                    <a:pt x="365" y="772"/>
                  </a:cubicBezTo>
                  <a:cubicBezTo>
                    <a:pt x="395" y="772"/>
                    <a:pt x="424" y="766"/>
                    <a:pt x="451" y="755"/>
                  </a:cubicBezTo>
                  <a:cubicBezTo>
                    <a:pt x="483" y="745"/>
                    <a:pt x="515" y="734"/>
                    <a:pt x="537" y="713"/>
                  </a:cubicBezTo>
                  <a:cubicBezTo>
                    <a:pt x="551" y="698"/>
                    <a:pt x="570" y="684"/>
                    <a:pt x="588" y="669"/>
                  </a:cubicBezTo>
                  <a:lnTo>
                    <a:pt x="588" y="669"/>
                  </a:lnTo>
                  <a:lnTo>
                    <a:pt x="526" y="1109"/>
                  </a:lnTo>
                  <a:lnTo>
                    <a:pt x="537" y="1130"/>
                  </a:lnTo>
                  <a:lnTo>
                    <a:pt x="719" y="1066"/>
                  </a:lnTo>
                  <a:lnTo>
                    <a:pt x="762" y="766"/>
                  </a:lnTo>
                  <a:cubicBezTo>
                    <a:pt x="772" y="702"/>
                    <a:pt x="783" y="648"/>
                    <a:pt x="783" y="595"/>
                  </a:cubicBezTo>
                  <a:cubicBezTo>
                    <a:pt x="783" y="552"/>
                    <a:pt x="794" y="509"/>
                    <a:pt x="794" y="466"/>
                  </a:cubicBezTo>
                  <a:cubicBezTo>
                    <a:pt x="794" y="434"/>
                    <a:pt x="794" y="391"/>
                    <a:pt x="794" y="359"/>
                  </a:cubicBezTo>
                  <a:cubicBezTo>
                    <a:pt x="783" y="327"/>
                    <a:pt x="783" y="295"/>
                    <a:pt x="772" y="263"/>
                  </a:cubicBezTo>
                  <a:cubicBezTo>
                    <a:pt x="762" y="220"/>
                    <a:pt x="730" y="166"/>
                    <a:pt x="697" y="134"/>
                  </a:cubicBezTo>
                  <a:cubicBezTo>
                    <a:pt x="665" y="91"/>
                    <a:pt x="622" y="59"/>
                    <a:pt x="580" y="38"/>
                  </a:cubicBezTo>
                  <a:cubicBezTo>
                    <a:pt x="537" y="16"/>
                    <a:pt x="494" y="5"/>
                    <a:pt x="440" y="5"/>
                  </a:cubicBezTo>
                  <a:cubicBezTo>
                    <a:pt x="425" y="2"/>
                    <a:pt x="409"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512;p55">
              <a:extLst>
                <a:ext uri="{FF2B5EF4-FFF2-40B4-BE49-F238E27FC236}">
                  <a16:creationId xmlns:a16="http://schemas.microsoft.com/office/drawing/2014/main" id="{BB3E9378-7B25-5AC5-FCA2-12ADB0C5385B}"/>
                </a:ext>
              </a:extLst>
            </p:cNvPr>
            <p:cNvSpPr/>
            <p:nvPr/>
          </p:nvSpPr>
          <p:spPr>
            <a:xfrm>
              <a:off x="-1739214" y="2632393"/>
              <a:ext cx="37631" cy="45975"/>
            </a:xfrm>
            <a:custGeom>
              <a:avLst/>
              <a:gdLst/>
              <a:ahLst/>
              <a:cxnLst/>
              <a:rect l="l" t="t" r="r" b="b"/>
              <a:pathLst>
                <a:path w="911" h="1113" extrusionOk="0">
                  <a:moveTo>
                    <a:pt x="403" y="171"/>
                  </a:moveTo>
                  <a:cubicBezTo>
                    <a:pt x="452" y="171"/>
                    <a:pt x="496" y="193"/>
                    <a:pt x="525" y="229"/>
                  </a:cubicBezTo>
                  <a:cubicBezTo>
                    <a:pt x="600" y="293"/>
                    <a:pt x="654" y="390"/>
                    <a:pt x="675" y="486"/>
                  </a:cubicBezTo>
                  <a:cubicBezTo>
                    <a:pt x="707" y="572"/>
                    <a:pt x="718" y="679"/>
                    <a:pt x="707" y="775"/>
                  </a:cubicBezTo>
                  <a:cubicBezTo>
                    <a:pt x="686" y="850"/>
                    <a:pt x="643" y="904"/>
                    <a:pt x="568" y="925"/>
                  </a:cubicBezTo>
                  <a:cubicBezTo>
                    <a:pt x="551" y="931"/>
                    <a:pt x="533" y="934"/>
                    <a:pt x="515" y="934"/>
                  </a:cubicBezTo>
                  <a:cubicBezTo>
                    <a:pt x="465" y="934"/>
                    <a:pt x="414" y="914"/>
                    <a:pt x="375" y="883"/>
                  </a:cubicBezTo>
                  <a:cubicBezTo>
                    <a:pt x="311" y="808"/>
                    <a:pt x="257" y="722"/>
                    <a:pt x="236" y="625"/>
                  </a:cubicBezTo>
                  <a:cubicBezTo>
                    <a:pt x="193" y="529"/>
                    <a:pt x="182" y="433"/>
                    <a:pt x="204" y="336"/>
                  </a:cubicBezTo>
                  <a:cubicBezTo>
                    <a:pt x="215" y="261"/>
                    <a:pt x="268" y="197"/>
                    <a:pt x="332" y="186"/>
                  </a:cubicBezTo>
                  <a:cubicBezTo>
                    <a:pt x="356" y="176"/>
                    <a:pt x="380" y="171"/>
                    <a:pt x="403" y="171"/>
                  </a:cubicBezTo>
                  <a:close/>
                  <a:moveTo>
                    <a:pt x="415" y="0"/>
                  </a:moveTo>
                  <a:cubicBezTo>
                    <a:pt x="290" y="0"/>
                    <a:pt x="169" y="55"/>
                    <a:pt x="86" y="154"/>
                  </a:cubicBezTo>
                  <a:cubicBezTo>
                    <a:pt x="32" y="218"/>
                    <a:pt x="11" y="293"/>
                    <a:pt x="0" y="379"/>
                  </a:cubicBezTo>
                  <a:cubicBezTo>
                    <a:pt x="0" y="486"/>
                    <a:pt x="11" y="583"/>
                    <a:pt x="43" y="690"/>
                  </a:cubicBezTo>
                  <a:cubicBezTo>
                    <a:pt x="75" y="786"/>
                    <a:pt x="118" y="872"/>
                    <a:pt x="182" y="958"/>
                  </a:cubicBezTo>
                  <a:cubicBezTo>
                    <a:pt x="225" y="1022"/>
                    <a:pt x="300" y="1065"/>
                    <a:pt x="375" y="1097"/>
                  </a:cubicBezTo>
                  <a:cubicBezTo>
                    <a:pt x="418" y="1108"/>
                    <a:pt x="458" y="1113"/>
                    <a:pt x="498" y="1113"/>
                  </a:cubicBezTo>
                  <a:cubicBezTo>
                    <a:pt x="539" y="1113"/>
                    <a:pt x="579" y="1108"/>
                    <a:pt x="622" y="1097"/>
                  </a:cubicBezTo>
                  <a:cubicBezTo>
                    <a:pt x="697" y="1075"/>
                    <a:pt x="772" y="1022"/>
                    <a:pt x="825" y="958"/>
                  </a:cubicBezTo>
                  <a:cubicBezTo>
                    <a:pt x="868" y="893"/>
                    <a:pt x="900" y="808"/>
                    <a:pt x="900" y="733"/>
                  </a:cubicBezTo>
                  <a:cubicBezTo>
                    <a:pt x="911" y="625"/>
                    <a:pt x="900" y="518"/>
                    <a:pt x="857" y="422"/>
                  </a:cubicBezTo>
                  <a:cubicBezTo>
                    <a:pt x="836" y="325"/>
                    <a:pt x="782" y="240"/>
                    <a:pt x="718" y="154"/>
                  </a:cubicBezTo>
                  <a:cubicBezTo>
                    <a:pt x="665" y="90"/>
                    <a:pt x="600" y="47"/>
                    <a:pt x="525" y="15"/>
                  </a:cubicBezTo>
                  <a:cubicBezTo>
                    <a:pt x="489" y="5"/>
                    <a:pt x="451" y="0"/>
                    <a:pt x="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513;p55">
              <a:extLst>
                <a:ext uri="{FF2B5EF4-FFF2-40B4-BE49-F238E27FC236}">
                  <a16:creationId xmlns:a16="http://schemas.microsoft.com/office/drawing/2014/main" id="{14FE14DA-D22A-0E26-0915-3C38EEF0A32B}"/>
                </a:ext>
              </a:extLst>
            </p:cNvPr>
            <p:cNvSpPr/>
            <p:nvPr/>
          </p:nvSpPr>
          <p:spPr>
            <a:xfrm>
              <a:off x="-1700260" y="2619918"/>
              <a:ext cx="37631" cy="46058"/>
            </a:xfrm>
            <a:custGeom>
              <a:avLst/>
              <a:gdLst/>
              <a:ahLst/>
              <a:cxnLst/>
              <a:rect l="l" t="t" r="r" b="b"/>
              <a:pathLst>
                <a:path w="911" h="1115" extrusionOk="0">
                  <a:moveTo>
                    <a:pt x="391" y="175"/>
                  </a:moveTo>
                  <a:cubicBezTo>
                    <a:pt x="438" y="175"/>
                    <a:pt x="487" y="193"/>
                    <a:pt x="525" y="231"/>
                  </a:cubicBezTo>
                  <a:cubicBezTo>
                    <a:pt x="600" y="295"/>
                    <a:pt x="643" y="392"/>
                    <a:pt x="675" y="488"/>
                  </a:cubicBezTo>
                  <a:cubicBezTo>
                    <a:pt x="707" y="574"/>
                    <a:pt x="718" y="681"/>
                    <a:pt x="707" y="777"/>
                  </a:cubicBezTo>
                  <a:cubicBezTo>
                    <a:pt x="686" y="842"/>
                    <a:pt x="632" y="906"/>
                    <a:pt x="568" y="927"/>
                  </a:cubicBezTo>
                  <a:cubicBezTo>
                    <a:pt x="548" y="933"/>
                    <a:pt x="529" y="936"/>
                    <a:pt x="510" y="936"/>
                  </a:cubicBezTo>
                  <a:cubicBezTo>
                    <a:pt x="459" y="936"/>
                    <a:pt x="414" y="916"/>
                    <a:pt x="375" y="885"/>
                  </a:cubicBezTo>
                  <a:cubicBezTo>
                    <a:pt x="311" y="810"/>
                    <a:pt x="257" y="724"/>
                    <a:pt x="236" y="627"/>
                  </a:cubicBezTo>
                  <a:cubicBezTo>
                    <a:pt x="193" y="531"/>
                    <a:pt x="182" y="435"/>
                    <a:pt x="204" y="327"/>
                  </a:cubicBezTo>
                  <a:cubicBezTo>
                    <a:pt x="224" y="231"/>
                    <a:pt x="306" y="175"/>
                    <a:pt x="391" y="175"/>
                  </a:cubicBezTo>
                  <a:close/>
                  <a:moveTo>
                    <a:pt x="407" y="1"/>
                  </a:moveTo>
                  <a:cubicBezTo>
                    <a:pt x="367" y="1"/>
                    <a:pt x="327" y="6"/>
                    <a:pt x="289" y="17"/>
                  </a:cubicBezTo>
                  <a:cubicBezTo>
                    <a:pt x="204" y="38"/>
                    <a:pt x="139" y="92"/>
                    <a:pt x="86" y="156"/>
                  </a:cubicBezTo>
                  <a:cubicBezTo>
                    <a:pt x="43" y="220"/>
                    <a:pt x="11" y="295"/>
                    <a:pt x="11" y="381"/>
                  </a:cubicBezTo>
                  <a:cubicBezTo>
                    <a:pt x="0" y="488"/>
                    <a:pt x="22" y="585"/>
                    <a:pt x="54" y="692"/>
                  </a:cubicBezTo>
                  <a:cubicBezTo>
                    <a:pt x="75" y="788"/>
                    <a:pt x="129" y="874"/>
                    <a:pt x="182" y="960"/>
                  </a:cubicBezTo>
                  <a:cubicBezTo>
                    <a:pt x="236" y="1024"/>
                    <a:pt x="300" y="1067"/>
                    <a:pt x="386" y="1099"/>
                  </a:cubicBezTo>
                  <a:cubicBezTo>
                    <a:pt x="423" y="1110"/>
                    <a:pt x="463" y="1115"/>
                    <a:pt x="504" y="1115"/>
                  </a:cubicBezTo>
                  <a:cubicBezTo>
                    <a:pt x="544" y="1115"/>
                    <a:pt x="584" y="1110"/>
                    <a:pt x="622" y="1099"/>
                  </a:cubicBezTo>
                  <a:cubicBezTo>
                    <a:pt x="697" y="1077"/>
                    <a:pt x="772" y="1024"/>
                    <a:pt x="825" y="960"/>
                  </a:cubicBezTo>
                  <a:cubicBezTo>
                    <a:pt x="868" y="895"/>
                    <a:pt x="900" y="820"/>
                    <a:pt x="900" y="735"/>
                  </a:cubicBezTo>
                  <a:cubicBezTo>
                    <a:pt x="911" y="627"/>
                    <a:pt x="889" y="531"/>
                    <a:pt x="857" y="424"/>
                  </a:cubicBezTo>
                  <a:cubicBezTo>
                    <a:pt x="836" y="327"/>
                    <a:pt x="782" y="242"/>
                    <a:pt x="729" y="156"/>
                  </a:cubicBezTo>
                  <a:cubicBezTo>
                    <a:pt x="675" y="92"/>
                    <a:pt x="600" y="49"/>
                    <a:pt x="525" y="17"/>
                  </a:cubicBezTo>
                  <a:cubicBezTo>
                    <a:pt x="488" y="6"/>
                    <a:pt x="447" y="1"/>
                    <a:pt x="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514;p55">
              <a:extLst>
                <a:ext uri="{FF2B5EF4-FFF2-40B4-BE49-F238E27FC236}">
                  <a16:creationId xmlns:a16="http://schemas.microsoft.com/office/drawing/2014/main" id="{59EFBA57-F911-923B-F8EA-858911C7EF7B}"/>
                </a:ext>
              </a:extLst>
            </p:cNvPr>
            <p:cNvSpPr/>
            <p:nvPr/>
          </p:nvSpPr>
          <p:spPr>
            <a:xfrm>
              <a:off x="-1660892" y="2607526"/>
              <a:ext cx="37218" cy="46058"/>
            </a:xfrm>
            <a:custGeom>
              <a:avLst/>
              <a:gdLst/>
              <a:ahLst/>
              <a:cxnLst/>
              <a:rect l="l" t="t" r="r" b="b"/>
              <a:pathLst>
                <a:path w="901" h="1115" extrusionOk="0">
                  <a:moveTo>
                    <a:pt x="384" y="175"/>
                  </a:moveTo>
                  <a:cubicBezTo>
                    <a:pt x="433" y="175"/>
                    <a:pt x="483" y="193"/>
                    <a:pt x="526" y="231"/>
                  </a:cubicBezTo>
                  <a:cubicBezTo>
                    <a:pt x="590" y="295"/>
                    <a:pt x="644" y="392"/>
                    <a:pt x="665" y="488"/>
                  </a:cubicBezTo>
                  <a:cubicBezTo>
                    <a:pt x="708" y="574"/>
                    <a:pt x="708" y="681"/>
                    <a:pt x="697" y="777"/>
                  </a:cubicBezTo>
                  <a:cubicBezTo>
                    <a:pt x="686" y="842"/>
                    <a:pt x="633" y="906"/>
                    <a:pt x="558" y="927"/>
                  </a:cubicBezTo>
                  <a:cubicBezTo>
                    <a:pt x="541" y="933"/>
                    <a:pt x="523" y="936"/>
                    <a:pt x="504" y="936"/>
                  </a:cubicBezTo>
                  <a:cubicBezTo>
                    <a:pt x="455" y="936"/>
                    <a:pt x="404" y="916"/>
                    <a:pt x="365" y="885"/>
                  </a:cubicBezTo>
                  <a:cubicBezTo>
                    <a:pt x="301" y="810"/>
                    <a:pt x="247" y="724"/>
                    <a:pt x="226" y="627"/>
                  </a:cubicBezTo>
                  <a:cubicBezTo>
                    <a:pt x="194" y="531"/>
                    <a:pt x="183" y="435"/>
                    <a:pt x="194" y="327"/>
                  </a:cubicBezTo>
                  <a:cubicBezTo>
                    <a:pt x="214" y="231"/>
                    <a:pt x="296" y="175"/>
                    <a:pt x="384" y="175"/>
                  </a:cubicBezTo>
                  <a:close/>
                  <a:moveTo>
                    <a:pt x="398" y="1"/>
                  </a:moveTo>
                  <a:cubicBezTo>
                    <a:pt x="357" y="1"/>
                    <a:pt x="317" y="6"/>
                    <a:pt x="279" y="17"/>
                  </a:cubicBezTo>
                  <a:cubicBezTo>
                    <a:pt x="204" y="38"/>
                    <a:pt x="129" y="81"/>
                    <a:pt x="86" y="145"/>
                  </a:cubicBezTo>
                  <a:cubicBezTo>
                    <a:pt x="33" y="220"/>
                    <a:pt x="11" y="295"/>
                    <a:pt x="1" y="381"/>
                  </a:cubicBezTo>
                  <a:cubicBezTo>
                    <a:pt x="1" y="488"/>
                    <a:pt x="11" y="585"/>
                    <a:pt x="44" y="681"/>
                  </a:cubicBezTo>
                  <a:cubicBezTo>
                    <a:pt x="76" y="777"/>
                    <a:pt x="119" y="874"/>
                    <a:pt x="183" y="949"/>
                  </a:cubicBezTo>
                  <a:cubicBezTo>
                    <a:pt x="226" y="1024"/>
                    <a:pt x="301" y="1067"/>
                    <a:pt x="376" y="1099"/>
                  </a:cubicBezTo>
                  <a:cubicBezTo>
                    <a:pt x="413" y="1110"/>
                    <a:pt x="453" y="1115"/>
                    <a:pt x="495" y="1115"/>
                  </a:cubicBezTo>
                  <a:cubicBezTo>
                    <a:pt x="536" y="1115"/>
                    <a:pt x="579" y="1110"/>
                    <a:pt x="622" y="1099"/>
                  </a:cubicBezTo>
                  <a:cubicBezTo>
                    <a:pt x="697" y="1077"/>
                    <a:pt x="761" y="1035"/>
                    <a:pt x="815" y="970"/>
                  </a:cubicBezTo>
                  <a:cubicBezTo>
                    <a:pt x="869" y="895"/>
                    <a:pt x="890" y="820"/>
                    <a:pt x="901" y="735"/>
                  </a:cubicBezTo>
                  <a:cubicBezTo>
                    <a:pt x="901" y="627"/>
                    <a:pt x="890" y="531"/>
                    <a:pt x="858" y="435"/>
                  </a:cubicBezTo>
                  <a:cubicBezTo>
                    <a:pt x="826" y="327"/>
                    <a:pt x="783" y="242"/>
                    <a:pt x="719" y="156"/>
                  </a:cubicBezTo>
                  <a:cubicBezTo>
                    <a:pt x="665" y="92"/>
                    <a:pt x="601" y="49"/>
                    <a:pt x="526" y="17"/>
                  </a:cubicBezTo>
                  <a:cubicBezTo>
                    <a:pt x="483" y="6"/>
                    <a:pt x="440"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515;p55">
              <a:extLst>
                <a:ext uri="{FF2B5EF4-FFF2-40B4-BE49-F238E27FC236}">
                  <a16:creationId xmlns:a16="http://schemas.microsoft.com/office/drawing/2014/main" id="{B3D79C06-0A0A-6D2A-D342-56DFA66E0A6A}"/>
                </a:ext>
              </a:extLst>
            </p:cNvPr>
            <p:cNvSpPr/>
            <p:nvPr/>
          </p:nvSpPr>
          <p:spPr>
            <a:xfrm>
              <a:off x="-2018922" y="2510772"/>
              <a:ext cx="339999" cy="117269"/>
            </a:xfrm>
            <a:custGeom>
              <a:avLst/>
              <a:gdLst/>
              <a:ahLst/>
              <a:cxnLst/>
              <a:rect l="l" t="t" r="r" b="b"/>
              <a:pathLst>
                <a:path w="7918" h="2731" extrusionOk="0">
                  <a:moveTo>
                    <a:pt x="7734" y="1"/>
                  </a:moveTo>
                  <a:cubicBezTo>
                    <a:pt x="7717" y="1"/>
                    <a:pt x="7699" y="4"/>
                    <a:pt x="7682" y="10"/>
                  </a:cubicBezTo>
                  <a:lnTo>
                    <a:pt x="139" y="2399"/>
                  </a:lnTo>
                  <a:cubicBezTo>
                    <a:pt x="43" y="2431"/>
                    <a:pt x="0" y="2517"/>
                    <a:pt x="32" y="2603"/>
                  </a:cubicBezTo>
                  <a:lnTo>
                    <a:pt x="32" y="2614"/>
                  </a:lnTo>
                  <a:cubicBezTo>
                    <a:pt x="49" y="2682"/>
                    <a:pt x="115" y="2730"/>
                    <a:pt x="184" y="2730"/>
                  </a:cubicBezTo>
                  <a:cubicBezTo>
                    <a:pt x="201" y="2730"/>
                    <a:pt x="219" y="2727"/>
                    <a:pt x="236" y="2721"/>
                  </a:cubicBezTo>
                  <a:lnTo>
                    <a:pt x="7789" y="331"/>
                  </a:lnTo>
                  <a:cubicBezTo>
                    <a:pt x="7875" y="299"/>
                    <a:pt x="7918" y="214"/>
                    <a:pt x="7897" y="128"/>
                  </a:cubicBezTo>
                  <a:lnTo>
                    <a:pt x="7886" y="117"/>
                  </a:lnTo>
                  <a:cubicBezTo>
                    <a:pt x="7869" y="49"/>
                    <a:pt x="7804" y="1"/>
                    <a:pt x="7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516;p55">
              <a:extLst>
                <a:ext uri="{FF2B5EF4-FFF2-40B4-BE49-F238E27FC236}">
                  <a16:creationId xmlns:a16="http://schemas.microsoft.com/office/drawing/2014/main" id="{D59C9EF9-A079-4943-DA69-E4462A38E420}"/>
                </a:ext>
              </a:extLst>
            </p:cNvPr>
            <p:cNvSpPr/>
            <p:nvPr/>
          </p:nvSpPr>
          <p:spPr>
            <a:xfrm>
              <a:off x="-2008359" y="2596824"/>
              <a:ext cx="171202" cy="63852"/>
            </a:xfrm>
            <a:custGeom>
              <a:avLst/>
              <a:gdLst/>
              <a:ahLst/>
              <a:cxnLst/>
              <a:rect l="l" t="t" r="r" b="b"/>
              <a:pathLst>
                <a:path w="3987" h="1487" extrusionOk="0">
                  <a:moveTo>
                    <a:pt x="3802" y="0"/>
                  </a:moveTo>
                  <a:cubicBezTo>
                    <a:pt x="3785" y="0"/>
                    <a:pt x="3768" y="3"/>
                    <a:pt x="3751" y="10"/>
                  </a:cubicBezTo>
                  <a:lnTo>
                    <a:pt x="129" y="1156"/>
                  </a:lnTo>
                  <a:cubicBezTo>
                    <a:pt x="43" y="1188"/>
                    <a:pt x="1" y="1274"/>
                    <a:pt x="22" y="1360"/>
                  </a:cubicBezTo>
                  <a:lnTo>
                    <a:pt x="22" y="1370"/>
                  </a:lnTo>
                  <a:cubicBezTo>
                    <a:pt x="48" y="1439"/>
                    <a:pt x="115" y="1487"/>
                    <a:pt x="184" y="1487"/>
                  </a:cubicBezTo>
                  <a:cubicBezTo>
                    <a:pt x="202" y="1487"/>
                    <a:pt x="219" y="1484"/>
                    <a:pt x="236" y="1477"/>
                  </a:cubicBezTo>
                  <a:lnTo>
                    <a:pt x="3847" y="331"/>
                  </a:lnTo>
                  <a:cubicBezTo>
                    <a:pt x="3933" y="310"/>
                    <a:pt x="3986" y="213"/>
                    <a:pt x="3954" y="127"/>
                  </a:cubicBezTo>
                  <a:lnTo>
                    <a:pt x="3954" y="117"/>
                  </a:lnTo>
                  <a:cubicBezTo>
                    <a:pt x="3928" y="48"/>
                    <a:pt x="3868" y="0"/>
                    <a:pt x="3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5223BA6-13B4-A79D-2357-BC41159785B8}"/>
              </a:ext>
            </a:extLst>
          </p:cNvPr>
          <p:cNvSpPr txBox="1"/>
          <p:nvPr/>
        </p:nvSpPr>
        <p:spPr>
          <a:xfrm>
            <a:off x="1203436" y="2890350"/>
            <a:ext cx="6769498" cy="1569660"/>
          </a:xfrm>
          <a:prstGeom prst="rect">
            <a:avLst/>
          </a:prstGeom>
          <a:noFill/>
        </p:spPr>
        <p:txBody>
          <a:bodyPr wrap="square">
            <a:spAutoFit/>
          </a:bodyPr>
          <a:lstStyle/>
          <a:p>
            <a:pPr algn="ctr"/>
            <a:r>
              <a:rPr lang="en-SG" sz="1600" b="1" dirty="0">
                <a:solidFill>
                  <a:schemeClr val="bg2"/>
                </a:solidFill>
                <a:latin typeface="PT Sans" panose="020B0503020203020204" pitchFamily="34" charset="0"/>
              </a:rPr>
              <a:t>Note that this also comes at the </a:t>
            </a:r>
            <a:r>
              <a:rPr lang="en-SG" sz="1600" b="1" dirty="0">
                <a:solidFill>
                  <a:srgbClr val="FF0000"/>
                </a:solidFill>
                <a:latin typeface="PT Sans" panose="020B0503020203020204" pitchFamily="34" charset="0"/>
              </a:rPr>
              <a:t>cost of misclassifying the majority class </a:t>
            </a:r>
            <a:r>
              <a:rPr lang="en-SG" sz="1600" b="1" dirty="0">
                <a:solidFill>
                  <a:schemeClr val="bg2"/>
                </a:solidFill>
                <a:latin typeface="PT Sans" panose="020B0503020203020204" pitchFamily="34" charset="0"/>
              </a:rPr>
              <a:t>and could harm customer relationships and business opportunities.</a:t>
            </a:r>
          </a:p>
          <a:p>
            <a:pPr algn="ctr"/>
            <a:endParaRPr lang="en-SG" sz="1600" b="1" dirty="0">
              <a:solidFill>
                <a:schemeClr val="bg2"/>
              </a:solidFill>
              <a:latin typeface="PT Sans" panose="020B0503020203020204" pitchFamily="34" charset="0"/>
            </a:endParaRPr>
          </a:p>
          <a:p>
            <a:pPr algn="ctr"/>
            <a:r>
              <a:rPr lang="en-SG" sz="1600" b="1" dirty="0">
                <a:solidFill>
                  <a:schemeClr val="bg2"/>
                </a:solidFill>
                <a:latin typeface="PT Sans" panose="020B0503020203020204" pitchFamily="34" charset="0"/>
              </a:rPr>
              <a:t>Ultimately, the decision on the trade-off between the majority and minority class would depend on the bank’s risk tolerance, values, and business objectives.</a:t>
            </a:r>
          </a:p>
        </p:txBody>
      </p:sp>
    </p:spTree>
    <p:extLst>
      <p:ext uri="{BB962C8B-B14F-4D97-AF65-F5344CB8AC3E}">
        <p14:creationId xmlns:p14="http://schemas.microsoft.com/office/powerpoint/2010/main" val="124493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26" name="Title 1">
            <a:extLst>
              <a:ext uri="{FF2B5EF4-FFF2-40B4-BE49-F238E27FC236}">
                <a16:creationId xmlns:a16="http://schemas.microsoft.com/office/drawing/2014/main" id="{56E01455-CA2E-A44A-E54A-3F5D999E77BE}"/>
              </a:ext>
            </a:extLst>
          </p:cNvPr>
          <p:cNvSpPr txBox="1">
            <a:spLocks/>
          </p:cNvSpPr>
          <p:nvPr/>
        </p:nvSpPr>
        <p:spPr>
          <a:xfrm>
            <a:off x="720000" y="16252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sz="3400" dirty="0"/>
              <a:t>STUFF THAT WERE NOT IMPLEMENTED</a:t>
            </a:r>
          </a:p>
        </p:txBody>
      </p:sp>
      <p:sp>
        <p:nvSpPr>
          <p:cNvPr id="2" name="TextBox 1">
            <a:extLst>
              <a:ext uri="{FF2B5EF4-FFF2-40B4-BE49-F238E27FC236}">
                <a16:creationId xmlns:a16="http://schemas.microsoft.com/office/drawing/2014/main" id="{8A1896F8-9660-EF7E-00E2-CDD305E96813}"/>
              </a:ext>
            </a:extLst>
          </p:cNvPr>
          <p:cNvSpPr txBox="1"/>
          <p:nvPr/>
        </p:nvSpPr>
        <p:spPr>
          <a:xfrm>
            <a:off x="1187249" y="1514455"/>
            <a:ext cx="6769497" cy="646331"/>
          </a:xfrm>
          <a:prstGeom prst="rect">
            <a:avLst/>
          </a:prstGeom>
          <a:noFill/>
        </p:spPr>
        <p:txBody>
          <a:bodyPr wrap="square" rtlCol="0">
            <a:spAutoFit/>
          </a:bodyPr>
          <a:lstStyle/>
          <a:p>
            <a:pPr algn="ctr"/>
            <a:r>
              <a:rPr lang="en-SG" sz="1800" b="1" u="sng" dirty="0">
                <a:solidFill>
                  <a:schemeClr val="bg2"/>
                </a:solidFill>
                <a:latin typeface="PT Sans" panose="020B0503020203020204" pitchFamily="34" charset="0"/>
              </a:rPr>
              <a:t>SMOTE Oversampling method</a:t>
            </a:r>
          </a:p>
          <a:p>
            <a:pPr algn="ctr"/>
            <a:r>
              <a:rPr lang="en-SG" sz="1800" b="1" dirty="0">
                <a:solidFill>
                  <a:schemeClr val="bg2"/>
                </a:solidFill>
                <a:latin typeface="PT Sans" panose="020B0503020203020204" pitchFamily="34" charset="0"/>
              </a:rPr>
              <a:t>-&gt; Seemed to worsen my model’s performance overall. </a:t>
            </a:r>
          </a:p>
        </p:txBody>
      </p:sp>
      <p:sp>
        <p:nvSpPr>
          <p:cNvPr id="3" name="TextBox 2">
            <a:extLst>
              <a:ext uri="{FF2B5EF4-FFF2-40B4-BE49-F238E27FC236}">
                <a16:creationId xmlns:a16="http://schemas.microsoft.com/office/drawing/2014/main" id="{A7684DCF-EE07-BFA0-2959-51D92FF15440}"/>
              </a:ext>
            </a:extLst>
          </p:cNvPr>
          <p:cNvSpPr txBox="1"/>
          <p:nvPr/>
        </p:nvSpPr>
        <p:spPr>
          <a:xfrm>
            <a:off x="1187250" y="2795940"/>
            <a:ext cx="6769497" cy="1200329"/>
          </a:xfrm>
          <a:prstGeom prst="rect">
            <a:avLst/>
          </a:prstGeom>
          <a:noFill/>
        </p:spPr>
        <p:txBody>
          <a:bodyPr wrap="square" rtlCol="0">
            <a:spAutoFit/>
          </a:bodyPr>
          <a:lstStyle/>
          <a:p>
            <a:pPr algn="ctr"/>
            <a:r>
              <a:rPr lang="en-SG" sz="1800" b="1" u="sng" dirty="0">
                <a:solidFill>
                  <a:schemeClr val="bg2"/>
                </a:solidFill>
                <a:latin typeface="PT Sans" panose="020B0503020203020204" pitchFamily="34" charset="0"/>
              </a:rPr>
              <a:t>ROC Curve during Final Model Evaluation</a:t>
            </a:r>
          </a:p>
          <a:p>
            <a:pPr algn="ctr"/>
            <a:r>
              <a:rPr lang="en-SG" sz="1800" b="1" dirty="0">
                <a:solidFill>
                  <a:schemeClr val="bg2"/>
                </a:solidFill>
                <a:latin typeface="PT Sans" panose="020B0503020203020204" pitchFamily="34" charset="0"/>
              </a:rPr>
              <a:t>-&gt; Imbalanced test dataset -&gt; Changed focus to recall scores instead -&gt; Used PR curve instead of ROC curve for more accurate interpretation</a:t>
            </a:r>
          </a:p>
        </p:txBody>
      </p:sp>
    </p:spTree>
    <p:extLst>
      <p:ext uri="{BB962C8B-B14F-4D97-AF65-F5344CB8AC3E}">
        <p14:creationId xmlns:p14="http://schemas.microsoft.com/office/powerpoint/2010/main" val="1380716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1" name="Google Shape;461;p33"/>
          <p:cNvSpPr txBox="1">
            <a:spLocks noGrp="1"/>
          </p:cNvSpPr>
          <p:nvPr>
            <p:ph type="title"/>
          </p:nvPr>
        </p:nvSpPr>
        <p:spPr>
          <a:xfrm>
            <a:off x="838975" y="151178"/>
            <a:ext cx="77426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EXPLORATORY DATA ANALYSIS (EDA)</a:t>
            </a:r>
            <a:endParaRPr sz="3200" dirty="0"/>
          </a:p>
        </p:txBody>
      </p:sp>
      <p:grpSp>
        <p:nvGrpSpPr>
          <p:cNvPr id="483" name="Google Shape;483;p33"/>
          <p:cNvGrpSpPr/>
          <p:nvPr/>
        </p:nvGrpSpPr>
        <p:grpSpPr>
          <a:xfrm>
            <a:off x="8261522" y="1269894"/>
            <a:ext cx="514236" cy="485618"/>
            <a:chOff x="7504900" y="945000"/>
            <a:chExt cx="919100" cy="867950"/>
          </a:xfrm>
        </p:grpSpPr>
        <p:sp>
          <p:nvSpPr>
            <p:cNvPr id="484" name="Google Shape;484;p33"/>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461;p33">
            <a:extLst>
              <a:ext uri="{FF2B5EF4-FFF2-40B4-BE49-F238E27FC236}">
                <a16:creationId xmlns:a16="http://schemas.microsoft.com/office/drawing/2014/main" id="{82B43145-A8B1-74D3-6A42-664D475E7E0B}"/>
              </a:ext>
            </a:extLst>
          </p:cNvPr>
          <p:cNvSpPr txBox="1">
            <a:spLocks/>
          </p:cNvSpPr>
          <p:nvPr/>
        </p:nvSpPr>
        <p:spPr>
          <a:xfrm>
            <a:off x="838975" y="697194"/>
            <a:ext cx="774260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3200" dirty="0"/>
              <a:t>CHART 1</a:t>
            </a:r>
          </a:p>
        </p:txBody>
      </p:sp>
      <p:pic>
        <p:nvPicPr>
          <p:cNvPr id="17" name="Picture 16">
            <a:extLst>
              <a:ext uri="{FF2B5EF4-FFF2-40B4-BE49-F238E27FC236}">
                <a16:creationId xmlns:a16="http://schemas.microsoft.com/office/drawing/2014/main" id="{DEBBABA9-01F2-81CA-5787-484B42CB89FB}"/>
              </a:ext>
            </a:extLst>
          </p:cNvPr>
          <p:cNvPicPr>
            <a:picLocks noChangeAspect="1"/>
          </p:cNvPicPr>
          <p:nvPr/>
        </p:nvPicPr>
        <p:blipFill>
          <a:blip r:embed="rId3"/>
          <a:stretch>
            <a:fillRect/>
          </a:stretch>
        </p:blipFill>
        <p:spPr>
          <a:xfrm>
            <a:off x="2599105" y="1332837"/>
            <a:ext cx="3945790" cy="3149887"/>
          </a:xfrm>
          <a:prstGeom prst="rect">
            <a:avLst/>
          </a:prstGeom>
        </p:spPr>
      </p:pic>
      <p:sp>
        <p:nvSpPr>
          <p:cNvPr id="18" name="TextBox 17">
            <a:extLst>
              <a:ext uri="{FF2B5EF4-FFF2-40B4-BE49-F238E27FC236}">
                <a16:creationId xmlns:a16="http://schemas.microsoft.com/office/drawing/2014/main" id="{E9AD4B90-49BF-02A1-503C-65E0EE9E2EF2}"/>
              </a:ext>
            </a:extLst>
          </p:cNvPr>
          <p:cNvSpPr txBox="1"/>
          <p:nvPr/>
        </p:nvSpPr>
        <p:spPr>
          <a:xfrm>
            <a:off x="5833060" y="1985640"/>
            <a:ext cx="2299896" cy="369332"/>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SG" sz="1800" b="1" dirty="0">
                <a:solidFill>
                  <a:srgbClr val="FF0000"/>
                </a:solidFill>
                <a:latin typeface="PT Sans" panose="020B0503020203020204" pitchFamily="34" charset="0"/>
              </a:rPr>
              <a:t>DATA IMBALANCE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grpSp>
        <p:nvGrpSpPr>
          <p:cNvPr id="717" name="Google Shape;717;p38"/>
          <p:cNvGrpSpPr/>
          <p:nvPr/>
        </p:nvGrpSpPr>
        <p:grpSpPr>
          <a:xfrm rot="-5400000">
            <a:off x="8266834" y="214772"/>
            <a:ext cx="664392" cy="664396"/>
            <a:chOff x="7707338" y="2159269"/>
            <a:chExt cx="1157477" cy="1157484"/>
          </a:xfrm>
        </p:grpSpPr>
        <p:sp>
          <p:nvSpPr>
            <p:cNvPr id="718" name="Google Shape;718;p38"/>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719" name="Google Shape;719;p38"/>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720" name="Google Shape;720;p38"/>
          <p:cNvGrpSpPr/>
          <p:nvPr/>
        </p:nvGrpSpPr>
        <p:grpSpPr>
          <a:xfrm rot="5400000">
            <a:off x="249773" y="4244861"/>
            <a:ext cx="664392" cy="664396"/>
            <a:chOff x="7707338" y="2159269"/>
            <a:chExt cx="1157477" cy="1157484"/>
          </a:xfrm>
        </p:grpSpPr>
        <p:sp>
          <p:nvSpPr>
            <p:cNvPr id="721" name="Google Shape;721;p38"/>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722" name="Google Shape;722;p38"/>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grpSp>
        <p:nvGrpSpPr>
          <p:cNvPr id="723" name="Google Shape;723;p38"/>
          <p:cNvGrpSpPr/>
          <p:nvPr/>
        </p:nvGrpSpPr>
        <p:grpSpPr>
          <a:xfrm>
            <a:off x="8416992" y="4440261"/>
            <a:ext cx="514236" cy="485618"/>
            <a:chOff x="7504900" y="945000"/>
            <a:chExt cx="919100" cy="867950"/>
          </a:xfrm>
        </p:grpSpPr>
        <p:sp>
          <p:nvSpPr>
            <p:cNvPr id="724" name="Google Shape;724;p38"/>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38"/>
          <p:cNvGrpSpPr/>
          <p:nvPr/>
        </p:nvGrpSpPr>
        <p:grpSpPr>
          <a:xfrm>
            <a:off x="205764" y="198150"/>
            <a:ext cx="514236" cy="485618"/>
            <a:chOff x="7504900" y="945000"/>
            <a:chExt cx="919100" cy="867950"/>
          </a:xfrm>
        </p:grpSpPr>
        <p:sp>
          <p:nvSpPr>
            <p:cNvPr id="734" name="Google Shape;734;p38"/>
            <p:cNvSpPr/>
            <p:nvPr/>
          </p:nvSpPr>
          <p:spPr>
            <a:xfrm>
              <a:off x="75049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785195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8199000" y="94500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75049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785195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8199000" y="1266475"/>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75049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785195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8199000" y="1587950"/>
              <a:ext cx="225000" cy="225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1">
            <a:extLst>
              <a:ext uri="{FF2B5EF4-FFF2-40B4-BE49-F238E27FC236}">
                <a16:creationId xmlns:a16="http://schemas.microsoft.com/office/drawing/2014/main" id="{BE046B76-F5A3-9D4D-0392-C7BD0BC25D19}"/>
              </a:ext>
            </a:extLst>
          </p:cNvPr>
          <p:cNvSpPr txBox="1">
            <a:spLocks/>
          </p:cNvSpPr>
          <p:nvPr/>
        </p:nvSpPr>
        <p:spPr>
          <a:xfrm>
            <a:off x="3066166" y="2099838"/>
            <a:ext cx="301166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9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900"/>
              <a:buFont typeface="Poppins"/>
              <a:buNone/>
              <a:defRPr sz="3900" b="1" i="0" u="none" strike="noStrike" cap="none">
                <a:solidFill>
                  <a:schemeClr val="dk1"/>
                </a:solidFill>
                <a:latin typeface="Poppins"/>
                <a:ea typeface="Poppins"/>
                <a:cs typeface="Poppins"/>
                <a:sym typeface="Poppins"/>
              </a:defRPr>
            </a:lvl9pPr>
          </a:lstStyle>
          <a:p>
            <a:pPr algn="ctr"/>
            <a:r>
              <a:rPr lang="en-SG" sz="3400" dirty="0"/>
              <a:t>THANK YOU!</a:t>
            </a:r>
          </a:p>
        </p:txBody>
      </p:sp>
      <p:pic>
        <p:nvPicPr>
          <p:cNvPr id="8" name="Graphic 7" descr="Bank outline">
            <a:extLst>
              <a:ext uri="{FF2B5EF4-FFF2-40B4-BE49-F238E27FC236}">
                <a16:creationId xmlns:a16="http://schemas.microsoft.com/office/drawing/2014/main" id="{77012DDD-EFBF-B9EF-FBC8-84374CFA87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405731">
            <a:off x="2306517" y="1280044"/>
            <a:ext cx="914400" cy="914400"/>
          </a:xfrm>
          <a:prstGeom prst="rect">
            <a:avLst/>
          </a:prstGeom>
        </p:spPr>
      </p:pic>
      <p:grpSp>
        <p:nvGrpSpPr>
          <p:cNvPr id="9" name="Google Shape;1545;p55">
            <a:extLst>
              <a:ext uri="{FF2B5EF4-FFF2-40B4-BE49-F238E27FC236}">
                <a16:creationId xmlns:a16="http://schemas.microsoft.com/office/drawing/2014/main" id="{FA63465E-6361-E447-279D-58F13CE3453F}"/>
              </a:ext>
            </a:extLst>
          </p:cNvPr>
          <p:cNvGrpSpPr/>
          <p:nvPr/>
        </p:nvGrpSpPr>
        <p:grpSpPr>
          <a:xfrm rot="1107725">
            <a:off x="6428215" y="1145230"/>
            <a:ext cx="884389" cy="1130004"/>
            <a:chOff x="5759352" y="3733685"/>
            <a:chExt cx="1178871" cy="1506270"/>
          </a:xfrm>
        </p:grpSpPr>
        <p:grpSp>
          <p:nvGrpSpPr>
            <p:cNvPr id="10" name="Google Shape;1546;p55">
              <a:extLst>
                <a:ext uri="{FF2B5EF4-FFF2-40B4-BE49-F238E27FC236}">
                  <a16:creationId xmlns:a16="http://schemas.microsoft.com/office/drawing/2014/main" id="{85427DA9-5E8C-DAC7-562D-8701635DA653}"/>
                </a:ext>
              </a:extLst>
            </p:cNvPr>
            <p:cNvGrpSpPr/>
            <p:nvPr/>
          </p:nvGrpSpPr>
          <p:grpSpPr>
            <a:xfrm>
              <a:off x="5759352" y="4915557"/>
              <a:ext cx="1178871" cy="324398"/>
              <a:chOff x="4252100" y="1337450"/>
              <a:chExt cx="497225" cy="136825"/>
            </a:xfrm>
          </p:grpSpPr>
          <p:sp>
            <p:nvSpPr>
              <p:cNvPr id="41" name="Google Shape;1547;p55">
                <a:extLst>
                  <a:ext uri="{FF2B5EF4-FFF2-40B4-BE49-F238E27FC236}">
                    <a16:creationId xmlns:a16="http://schemas.microsoft.com/office/drawing/2014/main" id="{4D2599C0-9925-23F0-2E4E-B45EEED0B10E}"/>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48;p55">
                <a:extLst>
                  <a:ext uri="{FF2B5EF4-FFF2-40B4-BE49-F238E27FC236}">
                    <a16:creationId xmlns:a16="http://schemas.microsoft.com/office/drawing/2014/main" id="{7D746D3E-FD02-E131-9CAD-56358FEEF29A}"/>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49;p55">
                <a:extLst>
                  <a:ext uri="{FF2B5EF4-FFF2-40B4-BE49-F238E27FC236}">
                    <a16:creationId xmlns:a16="http://schemas.microsoft.com/office/drawing/2014/main" id="{C0699A12-31B6-9822-D300-EACC8F2F42CC}"/>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50;p55">
                <a:extLst>
                  <a:ext uri="{FF2B5EF4-FFF2-40B4-BE49-F238E27FC236}">
                    <a16:creationId xmlns:a16="http://schemas.microsoft.com/office/drawing/2014/main" id="{1ECE0A46-A83C-64BF-9BAC-4DDC49228934}"/>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551;p55">
              <a:extLst>
                <a:ext uri="{FF2B5EF4-FFF2-40B4-BE49-F238E27FC236}">
                  <a16:creationId xmlns:a16="http://schemas.microsoft.com/office/drawing/2014/main" id="{29266EA7-91FF-5655-41B2-70DF0DB2EF06}"/>
                </a:ext>
              </a:extLst>
            </p:cNvPr>
            <p:cNvGrpSpPr/>
            <p:nvPr/>
          </p:nvGrpSpPr>
          <p:grpSpPr>
            <a:xfrm>
              <a:off x="5759352" y="4718583"/>
              <a:ext cx="1178871" cy="324398"/>
              <a:chOff x="4252100" y="1337450"/>
              <a:chExt cx="497225" cy="136825"/>
            </a:xfrm>
          </p:grpSpPr>
          <p:sp>
            <p:nvSpPr>
              <p:cNvPr id="37" name="Google Shape;1552;p55">
                <a:extLst>
                  <a:ext uri="{FF2B5EF4-FFF2-40B4-BE49-F238E27FC236}">
                    <a16:creationId xmlns:a16="http://schemas.microsoft.com/office/drawing/2014/main" id="{BFF0E590-CB6C-1AA9-D005-AEC52FEA057C}"/>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53;p55">
                <a:extLst>
                  <a:ext uri="{FF2B5EF4-FFF2-40B4-BE49-F238E27FC236}">
                    <a16:creationId xmlns:a16="http://schemas.microsoft.com/office/drawing/2014/main" id="{EEBF11B0-50FF-7CBB-43DB-BF152DD9FA29}"/>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54;p55">
                <a:extLst>
                  <a:ext uri="{FF2B5EF4-FFF2-40B4-BE49-F238E27FC236}">
                    <a16:creationId xmlns:a16="http://schemas.microsoft.com/office/drawing/2014/main" id="{E1DD0828-3F30-286D-7F19-611336CFD405}"/>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55;p55">
                <a:extLst>
                  <a:ext uri="{FF2B5EF4-FFF2-40B4-BE49-F238E27FC236}">
                    <a16:creationId xmlns:a16="http://schemas.microsoft.com/office/drawing/2014/main" id="{8F342343-5EEF-7B27-A371-EA69215299F8}"/>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556;p55">
              <a:extLst>
                <a:ext uri="{FF2B5EF4-FFF2-40B4-BE49-F238E27FC236}">
                  <a16:creationId xmlns:a16="http://schemas.microsoft.com/office/drawing/2014/main" id="{7365F3C8-1DD5-A72E-3FE3-359AD106B030}"/>
                </a:ext>
              </a:extLst>
            </p:cNvPr>
            <p:cNvGrpSpPr/>
            <p:nvPr/>
          </p:nvGrpSpPr>
          <p:grpSpPr>
            <a:xfrm>
              <a:off x="5759352" y="4521608"/>
              <a:ext cx="1178871" cy="324398"/>
              <a:chOff x="4252100" y="1337450"/>
              <a:chExt cx="497225" cy="136825"/>
            </a:xfrm>
          </p:grpSpPr>
          <p:sp>
            <p:nvSpPr>
              <p:cNvPr id="33" name="Google Shape;1557;p55">
                <a:extLst>
                  <a:ext uri="{FF2B5EF4-FFF2-40B4-BE49-F238E27FC236}">
                    <a16:creationId xmlns:a16="http://schemas.microsoft.com/office/drawing/2014/main" id="{F1EC15FE-DC16-A93D-63C0-96925FE47E47}"/>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58;p55">
                <a:extLst>
                  <a:ext uri="{FF2B5EF4-FFF2-40B4-BE49-F238E27FC236}">
                    <a16:creationId xmlns:a16="http://schemas.microsoft.com/office/drawing/2014/main" id="{E6AD7F8F-DF77-45ED-102A-1158FA32CA38}"/>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59;p55">
                <a:extLst>
                  <a:ext uri="{FF2B5EF4-FFF2-40B4-BE49-F238E27FC236}">
                    <a16:creationId xmlns:a16="http://schemas.microsoft.com/office/drawing/2014/main" id="{F1B7332F-B129-F4EA-86C1-D162E34BCE4D}"/>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60;p55">
                <a:extLst>
                  <a:ext uri="{FF2B5EF4-FFF2-40B4-BE49-F238E27FC236}">
                    <a16:creationId xmlns:a16="http://schemas.microsoft.com/office/drawing/2014/main" id="{A77BF944-5A77-BE09-6188-E14CC46B6318}"/>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561;p55">
              <a:extLst>
                <a:ext uri="{FF2B5EF4-FFF2-40B4-BE49-F238E27FC236}">
                  <a16:creationId xmlns:a16="http://schemas.microsoft.com/office/drawing/2014/main" id="{36EC2C75-6DFF-FFE1-9172-A7D6CA8A262F}"/>
                </a:ext>
              </a:extLst>
            </p:cNvPr>
            <p:cNvGrpSpPr/>
            <p:nvPr/>
          </p:nvGrpSpPr>
          <p:grpSpPr>
            <a:xfrm>
              <a:off x="5759352" y="4324634"/>
              <a:ext cx="1178871" cy="324398"/>
              <a:chOff x="4252100" y="1337450"/>
              <a:chExt cx="497225" cy="136825"/>
            </a:xfrm>
          </p:grpSpPr>
          <p:sp>
            <p:nvSpPr>
              <p:cNvPr id="29" name="Google Shape;1562;p55">
                <a:extLst>
                  <a:ext uri="{FF2B5EF4-FFF2-40B4-BE49-F238E27FC236}">
                    <a16:creationId xmlns:a16="http://schemas.microsoft.com/office/drawing/2014/main" id="{5BC53431-07D5-74FA-B7AF-9BFC5176594C}"/>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63;p55">
                <a:extLst>
                  <a:ext uri="{FF2B5EF4-FFF2-40B4-BE49-F238E27FC236}">
                    <a16:creationId xmlns:a16="http://schemas.microsoft.com/office/drawing/2014/main" id="{A2FB9753-756D-8BF5-1191-B0D260298A37}"/>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64;p55">
                <a:extLst>
                  <a:ext uri="{FF2B5EF4-FFF2-40B4-BE49-F238E27FC236}">
                    <a16:creationId xmlns:a16="http://schemas.microsoft.com/office/drawing/2014/main" id="{777C9DD6-4636-7AF5-57E6-BF7C0AC42840}"/>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65;p55">
                <a:extLst>
                  <a:ext uri="{FF2B5EF4-FFF2-40B4-BE49-F238E27FC236}">
                    <a16:creationId xmlns:a16="http://schemas.microsoft.com/office/drawing/2014/main" id="{3468E92D-1617-407F-F8C6-D33C32A7F5C9}"/>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566;p55">
              <a:extLst>
                <a:ext uri="{FF2B5EF4-FFF2-40B4-BE49-F238E27FC236}">
                  <a16:creationId xmlns:a16="http://schemas.microsoft.com/office/drawing/2014/main" id="{86E9D9B5-F9E8-D3AA-E5D0-BBCD2C3AE960}"/>
                </a:ext>
              </a:extLst>
            </p:cNvPr>
            <p:cNvGrpSpPr/>
            <p:nvPr/>
          </p:nvGrpSpPr>
          <p:grpSpPr>
            <a:xfrm>
              <a:off x="5759352" y="4127660"/>
              <a:ext cx="1178871" cy="324398"/>
              <a:chOff x="4252100" y="1337450"/>
              <a:chExt cx="497225" cy="136825"/>
            </a:xfrm>
          </p:grpSpPr>
          <p:sp>
            <p:nvSpPr>
              <p:cNvPr id="25" name="Google Shape;1567;p55">
                <a:extLst>
                  <a:ext uri="{FF2B5EF4-FFF2-40B4-BE49-F238E27FC236}">
                    <a16:creationId xmlns:a16="http://schemas.microsoft.com/office/drawing/2014/main" id="{55281B56-3FC3-40DC-0DE4-6AEB5C76205D}"/>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68;p55">
                <a:extLst>
                  <a:ext uri="{FF2B5EF4-FFF2-40B4-BE49-F238E27FC236}">
                    <a16:creationId xmlns:a16="http://schemas.microsoft.com/office/drawing/2014/main" id="{04DE2F8B-43AD-F322-B5DF-5FA1BDEC9ABA}"/>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69;p55">
                <a:extLst>
                  <a:ext uri="{FF2B5EF4-FFF2-40B4-BE49-F238E27FC236}">
                    <a16:creationId xmlns:a16="http://schemas.microsoft.com/office/drawing/2014/main" id="{BFCF3B41-164F-BE2E-4DA3-473F72786F19}"/>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70;p55">
                <a:extLst>
                  <a:ext uri="{FF2B5EF4-FFF2-40B4-BE49-F238E27FC236}">
                    <a16:creationId xmlns:a16="http://schemas.microsoft.com/office/drawing/2014/main" id="{9EB017E3-0EFE-99E3-A603-FF3F9CCA397A}"/>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71;p55">
              <a:extLst>
                <a:ext uri="{FF2B5EF4-FFF2-40B4-BE49-F238E27FC236}">
                  <a16:creationId xmlns:a16="http://schemas.microsoft.com/office/drawing/2014/main" id="{B8B3F0F5-2483-8B91-00CB-53895E7FEAD2}"/>
                </a:ext>
              </a:extLst>
            </p:cNvPr>
            <p:cNvGrpSpPr/>
            <p:nvPr/>
          </p:nvGrpSpPr>
          <p:grpSpPr>
            <a:xfrm>
              <a:off x="5759352" y="3930685"/>
              <a:ext cx="1178871" cy="324398"/>
              <a:chOff x="4252100" y="1337450"/>
              <a:chExt cx="497225" cy="136825"/>
            </a:xfrm>
          </p:grpSpPr>
          <p:sp>
            <p:nvSpPr>
              <p:cNvPr id="21" name="Google Shape;1572;p55">
                <a:extLst>
                  <a:ext uri="{FF2B5EF4-FFF2-40B4-BE49-F238E27FC236}">
                    <a16:creationId xmlns:a16="http://schemas.microsoft.com/office/drawing/2014/main" id="{2145E12D-D54B-8DC1-247E-0684181D14D1}"/>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73;p55">
                <a:extLst>
                  <a:ext uri="{FF2B5EF4-FFF2-40B4-BE49-F238E27FC236}">
                    <a16:creationId xmlns:a16="http://schemas.microsoft.com/office/drawing/2014/main" id="{8662DEE9-EE2E-29CF-2D49-FC4290F595E8}"/>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74;p55">
                <a:extLst>
                  <a:ext uri="{FF2B5EF4-FFF2-40B4-BE49-F238E27FC236}">
                    <a16:creationId xmlns:a16="http://schemas.microsoft.com/office/drawing/2014/main" id="{D47B4BCD-5606-F31A-D56B-A8F9E04D1AA6}"/>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75;p55">
                <a:extLst>
                  <a:ext uri="{FF2B5EF4-FFF2-40B4-BE49-F238E27FC236}">
                    <a16:creationId xmlns:a16="http://schemas.microsoft.com/office/drawing/2014/main" id="{8BA81DFE-51C7-EFF2-F8D1-C9E6FBD7C399}"/>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576;p55">
              <a:extLst>
                <a:ext uri="{FF2B5EF4-FFF2-40B4-BE49-F238E27FC236}">
                  <a16:creationId xmlns:a16="http://schemas.microsoft.com/office/drawing/2014/main" id="{FDE6514C-4FE7-BCEC-1F9C-157AE584C303}"/>
                </a:ext>
              </a:extLst>
            </p:cNvPr>
            <p:cNvGrpSpPr/>
            <p:nvPr/>
          </p:nvGrpSpPr>
          <p:grpSpPr>
            <a:xfrm>
              <a:off x="5759352" y="3733685"/>
              <a:ext cx="1178871" cy="324398"/>
              <a:chOff x="4252100" y="1337450"/>
              <a:chExt cx="497225" cy="136825"/>
            </a:xfrm>
          </p:grpSpPr>
          <p:sp>
            <p:nvSpPr>
              <p:cNvPr id="17" name="Google Shape;1577;p55">
                <a:extLst>
                  <a:ext uri="{FF2B5EF4-FFF2-40B4-BE49-F238E27FC236}">
                    <a16:creationId xmlns:a16="http://schemas.microsoft.com/office/drawing/2014/main" id="{FBBD34E6-1BF0-DE74-792B-A4E78476D83E}"/>
                  </a:ext>
                </a:extLst>
              </p:cNvPr>
              <p:cNvSpPr/>
              <p:nvPr/>
            </p:nvSpPr>
            <p:spPr>
              <a:xfrm>
                <a:off x="4252100" y="1376325"/>
                <a:ext cx="497225" cy="97950"/>
              </a:xfrm>
              <a:custGeom>
                <a:avLst/>
                <a:gdLst/>
                <a:ahLst/>
                <a:cxnLst/>
                <a:rect l="l" t="t" r="r" b="b"/>
                <a:pathLst>
                  <a:path w="19889" h="3918" extrusionOk="0">
                    <a:moveTo>
                      <a:pt x="1" y="0"/>
                    </a:moveTo>
                    <a:lnTo>
                      <a:pt x="1" y="2405"/>
                    </a:lnTo>
                    <a:cubicBezTo>
                      <a:pt x="1" y="3241"/>
                      <a:pt x="4451" y="3918"/>
                      <a:pt x="9952" y="3918"/>
                    </a:cubicBezTo>
                    <a:cubicBezTo>
                      <a:pt x="15439" y="3918"/>
                      <a:pt x="19889" y="3241"/>
                      <a:pt x="19889" y="2405"/>
                    </a:cubicBezTo>
                    <a:lnTo>
                      <a:pt x="198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8;p55">
                <a:extLst>
                  <a:ext uri="{FF2B5EF4-FFF2-40B4-BE49-F238E27FC236}">
                    <a16:creationId xmlns:a16="http://schemas.microsoft.com/office/drawing/2014/main" id="{6FE1BFAC-8221-103A-18AC-C94FFE4B8725}"/>
                  </a:ext>
                </a:extLst>
              </p:cNvPr>
              <p:cNvSpPr/>
              <p:nvPr/>
            </p:nvSpPr>
            <p:spPr>
              <a:xfrm>
                <a:off x="4252100" y="1337450"/>
                <a:ext cx="497225" cy="75625"/>
              </a:xfrm>
              <a:custGeom>
                <a:avLst/>
                <a:gdLst/>
                <a:ahLst/>
                <a:cxnLst/>
                <a:rect l="l" t="t" r="r" b="b"/>
                <a:pathLst>
                  <a:path w="19889" h="3025" extrusionOk="0">
                    <a:moveTo>
                      <a:pt x="9952" y="0"/>
                    </a:moveTo>
                    <a:cubicBezTo>
                      <a:pt x="4451" y="0"/>
                      <a:pt x="1" y="677"/>
                      <a:pt x="1" y="1512"/>
                    </a:cubicBezTo>
                    <a:cubicBezTo>
                      <a:pt x="1" y="2347"/>
                      <a:pt x="4451" y="3024"/>
                      <a:pt x="9952" y="3024"/>
                    </a:cubicBezTo>
                    <a:cubicBezTo>
                      <a:pt x="15439" y="3024"/>
                      <a:pt x="19889" y="2347"/>
                      <a:pt x="19889" y="1512"/>
                    </a:cubicBezTo>
                    <a:cubicBezTo>
                      <a:pt x="19889" y="677"/>
                      <a:pt x="15439" y="0"/>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9;p55">
                <a:extLst>
                  <a:ext uri="{FF2B5EF4-FFF2-40B4-BE49-F238E27FC236}">
                    <a16:creationId xmlns:a16="http://schemas.microsoft.com/office/drawing/2014/main" id="{AC3D7B2B-B40A-7206-A32E-2B5E06D939BA}"/>
                  </a:ext>
                </a:extLst>
              </p:cNvPr>
              <p:cNvSpPr/>
              <p:nvPr/>
            </p:nvSpPr>
            <p:spPr>
              <a:xfrm>
                <a:off x="4303225" y="1354000"/>
                <a:ext cx="395350" cy="34950"/>
              </a:xfrm>
              <a:custGeom>
                <a:avLst/>
                <a:gdLst/>
                <a:ahLst/>
                <a:cxnLst/>
                <a:rect l="l" t="t" r="r" b="b"/>
                <a:pathLst>
                  <a:path w="15814" h="1398" extrusionOk="0">
                    <a:moveTo>
                      <a:pt x="7907" y="1"/>
                    </a:moveTo>
                    <a:cubicBezTo>
                      <a:pt x="3543" y="1"/>
                      <a:pt x="1" y="303"/>
                      <a:pt x="1" y="692"/>
                    </a:cubicBezTo>
                    <a:cubicBezTo>
                      <a:pt x="1" y="1081"/>
                      <a:pt x="3543" y="1397"/>
                      <a:pt x="7907" y="1397"/>
                    </a:cubicBezTo>
                    <a:cubicBezTo>
                      <a:pt x="12271" y="1397"/>
                      <a:pt x="15813" y="1081"/>
                      <a:pt x="15813" y="692"/>
                    </a:cubicBezTo>
                    <a:cubicBezTo>
                      <a:pt x="15813" y="303"/>
                      <a:pt x="12271" y="1"/>
                      <a:pt x="7907" y="1"/>
                    </a:cubicBezTo>
                    <a:close/>
                  </a:path>
                </a:pathLst>
              </a:custGeom>
              <a:solidFill>
                <a:srgbClr val="EBAE39">
                  <a:alpha val="738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80;p55">
                <a:extLst>
                  <a:ext uri="{FF2B5EF4-FFF2-40B4-BE49-F238E27FC236}">
                    <a16:creationId xmlns:a16="http://schemas.microsoft.com/office/drawing/2014/main" id="{AD9031A8-C38F-C580-FCB8-63B954079B41}"/>
                  </a:ext>
                </a:extLst>
              </p:cNvPr>
              <p:cNvSpPr/>
              <p:nvPr/>
            </p:nvSpPr>
            <p:spPr>
              <a:xfrm>
                <a:off x="4303600" y="1354000"/>
                <a:ext cx="395325" cy="22350"/>
              </a:xfrm>
              <a:custGeom>
                <a:avLst/>
                <a:gdLst/>
                <a:ahLst/>
                <a:cxnLst/>
                <a:rect l="l" t="t" r="r" b="b"/>
                <a:pathLst>
                  <a:path w="15813" h="894" extrusionOk="0">
                    <a:moveTo>
                      <a:pt x="7906" y="1"/>
                    </a:moveTo>
                    <a:cubicBezTo>
                      <a:pt x="3543" y="1"/>
                      <a:pt x="0" y="303"/>
                      <a:pt x="0" y="692"/>
                    </a:cubicBezTo>
                    <a:cubicBezTo>
                      <a:pt x="0" y="764"/>
                      <a:pt x="115" y="836"/>
                      <a:pt x="331" y="893"/>
                    </a:cubicBezTo>
                    <a:cubicBezTo>
                      <a:pt x="1311" y="605"/>
                      <a:pt x="4335" y="404"/>
                      <a:pt x="7892" y="404"/>
                    </a:cubicBezTo>
                    <a:cubicBezTo>
                      <a:pt x="11464" y="404"/>
                      <a:pt x="14473" y="605"/>
                      <a:pt x="15453" y="893"/>
                    </a:cubicBezTo>
                    <a:cubicBezTo>
                      <a:pt x="15669" y="836"/>
                      <a:pt x="15798" y="764"/>
                      <a:pt x="15813" y="692"/>
                    </a:cubicBezTo>
                    <a:cubicBezTo>
                      <a:pt x="15813" y="303"/>
                      <a:pt x="12270" y="1"/>
                      <a:pt x="7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 name="Google Shape;1492;p55">
            <a:extLst>
              <a:ext uri="{FF2B5EF4-FFF2-40B4-BE49-F238E27FC236}">
                <a16:creationId xmlns:a16="http://schemas.microsoft.com/office/drawing/2014/main" id="{35E0D0C7-E240-F8C7-4039-FA279C7A5485}"/>
              </a:ext>
            </a:extLst>
          </p:cNvPr>
          <p:cNvGrpSpPr/>
          <p:nvPr/>
        </p:nvGrpSpPr>
        <p:grpSpPr>
          <a:xfrm>
            <a:off x="4071481" y="3100322"/>
            <a:ext cx="1001036" cy="738253"/>
            <a:chOff x="-2340071" y="2311282"/>
            <a:chExt cx="825393" cy="608717"/>
          </a:xfrm>
        </p:grpSpPr>
        <p:sp>
          <p:nvSpPr>
            <p:cNvPr id="46" name="Google Shape;1493;p55">
              <a:extLst>
                <a:ext uri="{FF2B5EF4-FFF2-40B4-BE49-F238E27FC236}">
                  <a16:creationId xmlns:a16="http://schemas.microsoft.com/office/drawing/2014/main" id="{A60F7DBF-9C58-7A69-3270-49F1B5581B59}"/>
                </a:ext>
              </a:extLst>
            </p:cNvPr>
            <p:cNvSpPr/>
            <p:nvPr/>
          </p:nvSpPr>
          <p:spPr>
            <a:xfrm>
              <a:off x="-2340071" y="2311282"/>
              <a:ext cx="825393" cy="608717"/>
            </a:xfrm>
            <a:custGeom>
              <a:avLst/>
              <a:gdLst/>
              <a:ahLst/>
              <a:cxnLst/>
              <a:rect l="l" t="t" r="r" b="b"/>
              <a:pathLst>
                <a:path w="19222" h="14176" extrusionOk="0">
                  <a:moveTo>
                    <a:pt x="14712" y="1"/>
                  </a:moveTo>
                  <a:cubicBezTo>
                    <a:pt x="14461" y="1"/>
                    <a:pt x="14204" y="39"/>
                    <a:pt x="13951" y="119"/>
                  </a:cubicBezTo>
                  <a:lnTo>
                    <a:pt x="2047" y="3879"/>
                  </a:lnTo>
                  <a:cubicBezTo>
                    <a:pt x="729" y="4297"/>
                    <a:pt x="1" y="5690"/>
                    <a:pt x="418" y="7008"/>
                  </a:cubicBezTo>
                  <a:lnTo>
                    <a:pt x="2133" y="12429"/>
                  </a:lnTo>
                  <a:cubicBezTo>
                    <a:pt x="2471" y="13495"/>
                    <a:pt x="3447" y="14176"/>
                    <a:pt x="4505" y="14176"/>
                  </a:cubicBezTo>
                  <a:cubicBezTo>
                    <a:pt x="4755" y="14176"/>
                    <a:pt x="5009" y="14138"/>
                    <a:pt x="5261" y="14058"/>
                  </a:cubicBezTo>
                  <a:lnTo>
                    <a:pt x="17176" y="10297"/>
                  </a:lnTo>
                  <a:cubicBezTo>
                    <a:pt x="18493" y="9879"/>
                    <a:pt x="19222" y="8487"/>
                    <a:pt x="18804" y="7158"/>
                  </a:cubicBezTo>
                  <a:lnTo>
                    <a:pt x="17090" y="1747"/>
                  </a:lnTo>
                  <a:cubicBezTo>
                    <a:pt x="16752" y="681"/>
                    <a:pt x="15776" y="1"/>
                    <a:pt x="1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94;p55">
              <a:extLst>
                <a:ext uri="{FF2B5EF4-FFF2-40B4-BE49-F238E27FC236}">
                  <a16:creationId xmlns:a16="http://schemas.microsoft.com/office/drawing/2014/main" id="{E2514349-A281-0893-5F30-3140F5A732B1}"/>
                </a:ext>
              </a:extLst>
            </p:cNvPr>
            <p:cNvSpPr/>
            <p:nvPr/>
          </p:nvSpPr>
          <p:spPr>
            <a:xfrm>
              <a:off x="-2199270" y="2639430"/>
              <a:ext cx="132513" cy="99664"/>
            </a:xfrm>
            <a:custGeom>
              <a:avLst/>
              <a:gdLst/>
              <a:ahLst/>
              <a:cxnLst/>
              <a:rect l="l" t="t" r="r" b="b"/>
              <a:pathLst>
                <a:path w="3086" h="2321" extrusionOk="0">
                  <a:moveTo>
                    <a:pt x="2192" y="1"/>
                  </a:moveTo>
                  <a:cubicBezTo>
                    <a:pt x="2129" y="1"/>
                    <a:pt x="2066" y="10"/>
                    <a:pt x="2004" y="30"/>
                  </a:cubicBezTo>
                  <a:lnTo>
                    <a:pt x="525" y="502"/>
                  </a:lnTo>
                  <a:cubicBezTo>
                    <a:pt x="193" y="609"/>
                    <a:pt x="0" y="962"/>
                    <a:pt x="107" y="1295"/>
                  </a:cubicBezTo>
                  <a:lnTo>
                    <a:pt x="289" y="1873"/>
                  </a:lnTo>
                  <a:cubicBezTo>
                    <a:pt x="376" y="2143"/>
                    <a:pt x="626" y="2321"/>
                    <a:pt x="894" y="2321"/>
                  </a:cubicBezTo>
                  <a:cubicBezTo>
                    <a:pt x="957" y="2321"/>
                    <a:pt x="1020" y="2311"/>
                    <a:pt x="1082" y="2291"/>
                  </a:cubicBezTo>
                  <a:lnTo>
                    <a:pt x="2572" y="1820"/>
                  </a:lnTo>
                  <a:cubicBezTo>
                    <a:pt x="2904" y="1712"/>
                    <a:pt x="3086" y="1359"/>
                    <a:pt x="2979" y="1027"/>
                  </a:cubicBezTo>
                  <a:lnTo>
                    <a:pt x="2797" y="448"/>
                  </a:lnTo>
                  <a:cubicBezTo>
                    <a:pt x="2710" y="178"/>
                    <a:pt x="2460" y="1"/>
                    <a:pt x="2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95;p55">
              <a:extLst>
                <a:ext uri="{FF2B5EF4-FFF2-40B4-BE49-F238E27FC236}">
                  <a16:creationId xmlns:a16="http://schemas.microsoft.com/office/drawing/2014/main" id="{351B613D-8DFC-0F66-6FC9-2AB8A9A63DFF}"/>
                </a:ext>
              </a:extLst>
            </p:cNvPr>
            <p:cNvSpPr/>
            <p:nvPr/>
          </p:nvSpPr>
          <p:spPr>
            <a:xfrm>
              <a:off x="-2173183" y="2657133"/>
              <a:ext cx="25488" cy="80192"/>
            </a:xfrm>
            <a:custGeom>
              <a:avLst/>
              <a:gdLst/>
              <a:ahLst/>
              <a:cxnLst/>
              <a:rect l="l" t="t" r="r" b="b"/>
              <a:pathLst>
                <a:path w="569" h="1790" fill="none" extrusionOk="0">
                  <a:moveTo>
                    <a:pt x="1" y="1"/>
                  </a:moveTo>
                  <a:lnTo>
                    <a:pt x="569" y="1790"/>
                  </a:lnTo>
                </a:path>
              </a:pathLst>
            </a:custGeom>
            <a:noFill/>
            <a:ln w="2150" cap="flat" cmpd="sng">
              <a:solidFill>
                <a:schemeClr val="accent3"/>
              </a:solidFill>
              <a:prstDash val="solid"/>
              <a:miter lim="107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96;p55">
              <a:extLst>
                <a:ext uri="{FF2B5EF4-FFF2-40B4-BE49-F238E27FC236}">
                  <a16:creationId xmlns:a16="http://schemas.microsoft.com/office/drawing/2014/main" id="{96AE3D9D-D4B6-C2E1-C0F1-F95B30C0776D}"/>
                </a:ext>
              </a:extLst>
            </p:cNvPr>
            <p:cNvSpPr/>
            <p:nvPr/>
          </p:nvSpPr>
          <p:spPr>
            <a:xfrm>
              <a:off x="-2187070" y="2690734"/>
              <a:ext cx="120499" cy="38438"/>
            </a:xfrm>
            <a:custGeom>
              <a:avLst/>
              <a:gdLst/>
              <a:ahLst/>
              <a:cxnLst/>
              <a:rect l="l" t="t" r="r" b="b"/>
              <a:pathLst>
                <a:path w="2690" h="858" fill="none" extrusionOk="0">
                  <a:moveTo>
                    <a:pt x="2689" y="1"/>
                  </a:moveTo>
                  <a:lnTo>
                    <a:pt x="0" y="858"/>
                  </a:lnTo>
                </a:path>
              </a:pathLst>
            </a:custGeom>
            <a:noFill/>
            <a:ln w="2150" cap="flat" cmpd="sng">
              <a:solidFill>
                <a:schemeClr val="accent3"/>
              </a:solidFill>
              <a:prstDash val="solid"/>
              <a:miter lim="107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97;p55">
              <a:extLst>
                <a:ext uri="{FF2B5EF4-FFF2-40B4-BE49-F238E27FC236}">
                  <a16:creationId xmlns:a16="http://schemas.microsoft.com/office/drawing/2014/main" id="{F4A885D3-5A94-5624-94CC-B6BFE5297D5B}"/>
                </a:ext>
              </a:extLst>
            </p:cNvPr>
            <p:cNvSpPr/>
            <p:nvPr/>
          </p:nvSpPr>
          <p:spPr>
            <a:xfrm>
              <a:off x="-2199075" y="2653773"/>
              <a:ext cx="120991" cy="38438"/>
            </a:xfrm>
            <a:custGeom>
              <a:avLst/>
              <a:gdLst/>
              <a:ahLst/>
              <a:cxnLst/>
              <a:rect l="l" t="t" r="r" b="b"/>
              <a:pathLst>
                <a:path w="2701" h="858" fill="none" extrusionOk="0">
                  <a:moveTo>
                    <a:pt x="2700" y="1"/>
                  </a:moveTo>
                  <a:lnTo>
                    <a:pt x="0" y="858"/>
                  </a:lnTo>
                </a:path>
              </a:pathLst>
            </a:custGeom>
            <a:noFill/>
            <a:ln w="2150" cap="flat" cmpd="sng">
              <a:solidFill>
                <a:schemeClr val="accent3"/>
              </a:solidFill>
              <a:prstDash val="solid"/>
              <a:miter lim="107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98;p55">
              <a:extLst>
                <a:ext uri="{FF2B5EF4-FFF2-40B4-BE49-F238E27FC236}">
                  <a16:creationId xmlns:a16="http://schemas.microsoft.com/office/drawing/2014/main" id="{40B06C1C-075A-E539-F31F-B7BDD1D6255B}"/>
                </a:ext>
              </a:extLst>
            </p:cNvPr>
            <p:cNvSpPr/>
            <p:nvPr/>
          </p:nvSpPr>
          <p:spPr>
            <a:xfrm>
              <a:off x="-2238412" y="2542781"/>
              <a:ext cx="62177" cy="70422"/>
            </a:xfrm>
            <a:custGeom>
              <a:avLst/>
              <a:gdLst/>
              <a:ahLst/>
              <a:cxnLst/>
              <a:rect l="l" t="t" r="r" b="b"/>
              <a:pathLst>
                <a:path w="1448" h="1640" extrusionOk="0">
                  <a:moveTo>
                    <a:pt x="724" y="271"/>
                  </a:moveTo>
                  <a:cubicBezTo>
                    <a:pt x="754" y="271"/>
                    <a:pt x="783" y="273"/>
                    <a:pt x="815" y="279"/>
                  </a:cubicBezTo>
                  <a:cubicBezTo>
                    <a:pt x="858" y="300"/>
                    <a:pt x="890" y="343"/>
                    <a:pt x="912" y="397"/>
                  </a:cubicBezTo>
                  <a:cubicBezTo>
                    <a:pt x="912" y="429"/>
                    <a:pt x="912" y="461"/>
                    <a:pt x="912" y="493"/>
                  </a:cubicBezTo>
                  <a:cubicBezTo>
                    <a:pt x="901" y="525"/>
                    <a:pt x="880" y="547"/>
                    <a:pt x="858" y="568"/>
                  </a:cubicBezTo>
                  <a:cubicBezTo>
                    <a:pt x="826" y="600"/>
                    <a:pt x="794" y="611"/>
                    <a:pt x="762" y="622"/>
                  </a:cubicBezTo>
                  <a:lnTo>
                    <a:pt x="440" y="729"/>
                  </a:lnTo>
                  <a:lnTo>
                    <a:pt x="333" y="375"/>
                  </a:lnTo>
                  <a:lnTo>
                    <a:pt x="633" y="279"/>
                  </a:lnTo>
                  <a:cubicBezTo>
                    <a:pt x="665" y="273"/>
                    <a:pt x="695" y="271"/>
                    <a:pt x="724" y="271"/>
                  </a:cubicBezTo>
                  <a:close/>
                  <a:moveTo>
                    <a:pt x="997" y="825"/>
                  </a:moveTo>
                  <a:cubicBezTo>
                    <a:pt x="1030" y="825"/>
                    <a:pt x="1072" y="836"/>
                    <a:pt x="1105" y="857"/>
                  </a:cubicBezTo>
                  <a:cubicBezTo>
                    <a:pt x="1126" y="879"/>
                    <a:pt x="1147" y="911"/>
                    <a:pt x="1158" y="943"/>
                  </a:cubicBezTo>
                  <a:cubicBezTo>
                    <a:pt x="1169" y="986"/>
                    <a:pt x="1169" y="1018"/>
                    <a:pt x="1158" y="1061"/>
                  </a:cubicBezTo>
                  <a:cubicBezTo>
                    <a:pt x="1147" y="1093"/>
                    <a:pt x="1126" y="1125"/>
                    <a:pt x="1105" y="1147"/>
                  </a:cubicBezTo>
                  <a:cubicBezTo>
                    <a:pt x="1072" y="1179"/>
                    <a:pt x="1030" y="1200"/>
                    <a:pt x="987" y="1211"/>
                  </a:cubicBezTo>
                  <a:lnTo>
                    <a:pt x="633" y="1329"/>
                  </a:lnTo>
                  <a:lnTo>
                    <a:pt x="526" y="954"/>
                  </a:lnTo>
                  <a:lnTo>
                    <a:pt x="869" y="847"/>
                  </a:lnTo>
                  <a:cubicBezTo>
                    <a:pt x="912" y="825"/>
                    <a:pt x="955" y="825"/>
                    <a:pt x="997" y="825"/>
                  </a:cubicBezTo>
                  <a:close/>
                  <a:moveTo>
                    <a:pt x="847" y="0"/>
                  </a:moveTo>
                  <a:cubicBezTo>
                    <a:pt x="772" y="0"/>
                    <a:pt x="687" y="11"/>
                    <a:pt x="601" y="43"/>
                  </a:cubicBezTo>
                  <a:lnTo>
                    <a:pt x="1" y="225"/>
                  </a:lnTo>
                  <a:lnTo>
                    <a:pt x="451" y="1639"/>
                  </a:lnTo>
                  <a:lnTo>
                    <a:pt x="1062" y="1447"/>
                  </a:lnTo>
                  <a:cubicBezTo>
                    <a:pt x="1137" y="1425"/>
                    <a:pt x="1201" y="1404"/>
                    <a:pt x="1255" y="1361"/>
                  </a:cubicBezTo>
                  <a:cubicBezTo>
                    <a:pt x="1308" y="1329"/>
                    <a:pt x="1351" y="1275"/>
                    <a:pt x="1394" y="1222"/>
                  </a:cubicBezTo>
                  <a:cubicBezTo>
                    <a:pt x="1426" y="1179"/>
                    <a:pt x="1437" y="1125"/>
                    <a:pt x="1447" y="1061"/>
                  </a:cubicBezTo>
                  <a:cubicBezTo>
                    <a:pt x="1447" y="997"/>
                    <a:pt x="1447" y="932"/>
                    <a:pt x="1426" y="868"/>
                  </a:cubicBezTo>
                  <a:cubicBezTo>
                    <a:pt x="1405" y="814"/>
                    <a:pt x="1372" y="761"/>
                    <a:pt x="1330" y="707"/>
                  </a:cubicBezTo>
                  <a:cubicBezTo>
                    <a:pt x="1287" y="664"/>
                    <a:pt x="1233" y="632"/>
                    <a:pt x="1180" y="622"/>
                  </a:cubicBezTo>
                  <a:cubicBezTo>
                    <a:pt x="1141" y="609"/>
                    <a:pt x="1103" y="600"/>
                    <a:pt x="1065" y="597"/>
                  </a:cubicBezTo>
                  <a:lnTo>
                    <a:pt x="1065" y="597"/>
                  </a:lnTo>
                  <a:cubicBezTo>
                    <a:pt x="1099" y="563"/>
                    <a:pt x="1126" y="522"/>
                    <a:pt x="1147" y="472"/>
                  </a:cubicBezTo>
                  <a:cubicBezTo>
                    <a:pt x="1169" y="407"/>
                    <a:pt x="1169" y="322"/>
                    <a:pt x="1147" y="257"/>
                  </a:cubicBezTo>
                  <a:cubicBezTo>
                    <a:pt x="1126" y="182"/>
                    <a:pt x="1083" y="129"/>
                    <a:pt x="1040" y="75"/>
                  </a:cubicBezTo>
                  <a:cubicBezTo>
                    <a:pt x="987" y="32"/>
                    <a:pt x="922" y="11"/>
                    <a:pt x="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99;p55">
              <a:extLst>
                <a:ext uri="{FF2B5EF4-FFF2-40B4-BE49-F238E27FC236}">
                  <a16:creationId xmlns:a16="http://schemas.microsoft.com/office/drawing/2014/main" id="{A4B4C629-1853-45E5-CB32-2B69CDEDAED9}"/>
                </a:ext>
              </a:extLst>
            </p:cNvPr>
            <p:cNvSpPr/>
            <p:nvPr/>
          </p:nvSpPr>
          <p:spPr>
            <a:xfrm>
              <a:off x="-2166144" y="2524832"/>
              <a:ext cx="57540" cy="71796"/>
            </a:xfrm>
            <a:custGeom>
              <a:avLst/>
              <a:gdLst/>
              <a:ahLst/>
              <a:cxnLst/>
              <a:rect l="l" t="t" r="r" b="b"/>
              <a:pathLst>
                <a:path w="1340" h="1672" extrusionOk="0">
                  <a:moveTo>
                    <a:pt x="322" y="354"/>
                  </a:moveTo>
                  <a:cubicBezTo>
                    <a:pt x="343" y="386"/>
                    <a:pt x="364" y="418"/>
                    <a:pt x="386" y="450"/>
                  </a:cubicBezTo>
                  <a:lnTo>
                    <a:pt x="461" y="557"/>
                  </a:lnTo>
                  <a:lnTo>
                    <a:pt x="514" y="622"/>
                  </a:lnTo>
                  <a:lnTo>
                    <a:pt x="687" y="841"/>
                  </a:lnTo>
                  <a:lnTo>
                    <a:pt x="306" y="962"/>
                  </a:lnTo>
                  <a:lnTo>
                    <a:pt x="322" y="697"/>
                  </a:lnTo>
                  <a:lnTo>
                    <a:pt x="322" y="590"/>
                  </a:lnTo>
                  <a:lnTo>
                    <a:pt x="322" y="472"/>
                  </a:lnTo>
                  <a:lnTo>
                    <a:pt x="322" y="365"/>
                  </a:lnTo>
                  <a:lnTo>
                    <a:pt x="322" y="354"/>
                  </a:lnTo>
                  <a:close/>
                  <a:moveTo>
                    <a:pt x="343" y="0"/>
                  </a:moveTo>
                  <a:lnTo>
                    <a:pt x="97" y="86"/>
                  </a:lnTo>
                  <a:lnTo>
                    <a:pt x="0" y="1672"/>
                  </a:lnTo>
                  <a:lnTo>
                    <a:pt x="268" y="1586"/>
                  </a:lnTo>
                  <a:lnTo>
                    <a:pt x="290" y="1222"/>
                  </a:lnTo>
                  <a:lnTo>
                    <a:pt x="851" y="1049"/>
                  </a:lnTo>
                  <a:lnTo>
                    <a:pt x="851" y="1049"/>
                  </a:lnTo>
                  <a:lnTo>
                    <a:pt x="1072" y="1329"/>
                  </a:lnTo>
                  <a:lnTo>
                    <a:pt x="1339" y="1243"/>
                  </a:lnTo>
                  <a:lnTo>
                    <a:pt x="3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00;p55">
              <a:extLst>
                <a:ext uri="{FF2B5EF4-FFF2-40B4-BE49-F238E27FC236}">
                  <a16:creationId xmlns:a16="http://schemas.microsoft.com/office/drawing/2014/main" id="{DD6749AC-C213-941E-5D51-5F01E7D5C1CA}"/>
                </a:ext>
              </a:extLst>
            </p:cNvPr>
            <p:cNvSpPr/>
            <p:nvPr/>
          </p:nvSpPr>
          <p:spPr>
            <a:xfrm>
              <a:off x="-2118309" y="2497694"/>
              <a:ext cx="72268" cy="77764"/>
            </a:xfrm>
            <a:custGeom>
              <a:avLst/>
              <a:gdLst/>
              <a:ahLst/>
              <a:cxnLst/>
              <a:rect l="l" t="t" r="r" b="b"/>
              <a:pathLst>
                <a:path w="1683" h="1811" extrusionOk="0">
                  <a:moveTo>
                    <a:pt x="1243" y="0"/>
                  </a:moveTo>
                  <a:lnTo>
                    <a:pt x="975" y="86"/>
                  </a:lnTo>
                  <a:lnTo>
                    <a:pt x="1104" y="504"/>
                  </a:lnTo>
                  <a:cubicBezTo>
                    <a:pt x="1125" y="568"/>
                    <a:pt x="1136" y="622"/>
                    <a:pt x="1158" y="675"/>
                  </a:cubicBezTo>
                  <a:cubicBezTo>
                    <a:pt x="1179" y="718"/>
                    <a:pt x="1190" y="772"/>
                    <a:pt x="1211" y="814"/>
                  </a:cubicBezTo>
                  <a:cubicBezTo>
                    <a:pt x="1233" y="868"/>
                    <a:pt x="1243" y="911"/>
                    <a:pt x="1265" y="954"/>
                  </a:cubicBezTo>
                  <a:cubicBezTo>
                    <a:pt x="1275" y="997"/>
                    <a:pt x="1297" y="1029"/>
                    <a:pt x="1318" y="1072"/>
                  </a:cubicBezTo>
                  <a:cubicBezTo>
                    <a:pt x="1321" y="1083"/>
                    <a:pt x="1325" y="1093"/>
                    <a:pt x="1329" y="1103"/>
                  </a:cubicBezTo>
                  <a:lnTo>
                    <a:pt x="1329" y="1103"/>
                  </a:lnTo>
                  <a:lnTo>
                    <a:pt x="236" y="322"/>
                  </a:lnTo>
                  <a:lnTo>
                    <a:pt x="0" y="397"/>
                  </a:lnTo>
                  <a:lnTo>
                    <a:pt x="450" y="1811"/>
                  </a:lnTo>
                  <a:lnTo>
                    <a:pt x="708" y="1725"/>
                  </a:lnTo>
                  <a:lnTo>
                    <a:pt x="536" y="1179"/>
                  </a:lnTo>
                  <a:cubicBezTo>
                    <a:pt x="525" y="1157"/>
                    <a:pt x="515" y="1136"/>
                    <a:pt x="515" y="1114"/>
                  </a:cubicBezTo>
                  <a:cubicBezTo>
                    <a:pt x="504" y="1093"/>
                    <a:pt x="493" y="1072"/>
                    <a:pt x="483" y="1050"/>
                  </a:cubicBezTo>
                  <a:cubicBezTo>
                    <a:pt x="472" y="1029"/>
                    <a:pt x="461" y="997"/>
                    <a:pt x="450" y="954"/>
                  </a:cubicBezTo>
                  <a:cubicBezTo>
                    <a:pt x="429" y="922"/>
                    <a:pt x="418" y="879"/>
                    <a:pt x="397" y="825"/>
                  </a:cubicBezTo>
                  <a:cubicBezTo>
                    <a:pt x="385" y="795"/>
                    <a:pt x="369" y="760"/>
                    <a:pt x="352" y="723"/>
                  </a:cubicBezTo>
                  <a:lnTo>
                    <a:pt x="352" y="723"/>
                  </a:lnTo>
                  <a:lnTo>
                    <a:pt x="1447" y="1489"/>
                  </a:lnTo>
                  <a:lnTo>
                    <a:pt x="1683" y="1414"/>
                  </a:lnTo>
                  <a:lnTo>
                    <a:pt x="1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55">
              <a:extLst>
                <a:ext uri="{FF2B5EF4-FFF2-40B4-BE49-F238E27FC236}">
                  <a16:creationId xmlns:a16="http://schemas.microsoft.com/office/drawing/2014/main" id="{95242958-253E-13AF-F29A-DD17F21EE089}"/>
                </a:ext>
              </a:extLst>
            </p:cNvPr>
            <p:cNvSpPr/>
            <p:nvPr/>
          </p:nvSpPr>
          <p:spPr>
            <a:xfrm>
              <a:off x="-2049305" y="2476052"/>
              <a:ext cx="72740" cy="77335"/>
            </a:xfrm>
            <a:custGeom>
              <a:avLst/>
              <a:gdLst/>
              <a:ahLst/>
              <a:cxnLst/>
              <a:rect l="l" t="t" r="r" b="b"/>
              <a:pathLst>
                <a:path w="1694" h="1801" extrusionOk="0">
                  <a:moveTo>
                    <a:pt x="1222" y="1"/>
                  </a:moveTo>
                  <a:lnTo>
                    <a:pt x="901" y="108"/>
                  </a:lnTo>
                  <a:lnTo>
                    <a:pt x="471" y="938"/>
                  </a:lnTo>
                  <a:lnTo>
                    <a:pt x="268" y="301"/>
                  </a:lnTo>
                  <a:lnTo>
                    <a:pt x="1" y="386"/>
                  </a:lnTo>
                  <a:lnTo>
                    <a:pt x="451" y="1801"/>
                  </a:lnTo>
                  <a:lnTo>
                    <a:pt x="718" y="1715"/>
                  </a:lnTo>
                  <a:lnTo>
                    <a:pt x="565" y="1233"/>
                  </a:lnTo>
                  <a:lnTo>
                    <a:pt x="565" y="1233"/>
                  </a:lnTo>
                  <a:lnTo>
                    <a:pt x="681" y="1015"/>
                  </a:lnTo>
                  <a:lnTo>
                    <a:pt x="1372" y="1511"/>
                  </a:lnTo>
                  <a:lnTo>
                    <a:pt x="1693" y="1404"/>
                  </a:lnTo>
                  <a:lnTo>
                    <a:pt x="807" y="780"/>
                  </a:lnTo>
                  <a:lnTo>
                    <a:pt x="12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55">
              <a:extLst>
                <a:ext uri="{FF2B5EF4-FFF2-40B4-BE49-F238E27FC236}">
                  <a16:creationId xmlns:a16="http://schemas.microsoft.com/office/drawing/2014/main" id="{EFD5BFAC-2BA3-9951-11CA-01DB63E98B4B}"/>
                </a:ext>
              </a:extLst>
            </p:cNvPr>
            <p:cNvSpPr/>
            <p:nvPr/>
          </p:nvSpPr>
          <p:spPr>
            <a:xfrm>
              <a:off x="-1806085" y="2358455"/>
              <a:ext cx="147714" cy="113662"/>
            </a:xfrm>
            <a:custGeom>
              <a:avLst/>
              <a:gdLst/>
              <a:ahLst/>
              <a:cxnLst/>
              <a:rect l="l" t="t" r="r" b="b"/>
              <a:pathLst>
                <a:path w="3440" h="2647" extrusionOk="0">
                  <a:moveTo>
                    <a:pt x="2240" y="439"/>
                  </a:moveTo>
                  <a:lnTo>
                    <a:pt x="3075" y="771"/>
                  </a:lnTo>
                  <a:lnTo>
                    <a:pt x="2743" y="1607"/>
                  </a:lnTo>
                  <a:lnTo>
                    <a:pt x="1907" y="1286"/>
                  </a:lnTo>
                  <a:lnTo>
                    <a:pt x="2240" y="439"/>
                  </a:lnTo>
                  <a:close/>
                  <a:moveTo>
                    <a:pt x="697" y="1114"/>
                  </a:moveTo>
                  <a:lnTo>
                    <a:pt x="1543" y="1436"/>
                  </a:lnTo>
                  <a:lnTo>
                    <a:pt x="1211" y="2282"/>
                  </a:lnTo>
                  <a:lnTo>
                    <a:pt x="365" y="1950"/>
                  </a:lnTo>
                  <a:lnTo>
                    <a:pt x="697" y="1114"/>
                  </a:lnTo>
                  <a:close/>
                  <a:moveTo>
                    <a:pt x="1125" y="0"/>
                  </a:moveTo>
                  <a:lnTo>
                    <a:pt x="793" y="846"/>
                  </a:lnTo>
                  <a:lnTo>
                    <a:pt x="536" y="750"/>
                  </a:lnTo>
                  <a:lnTo>
                    <a:pt x="0" y="2111"/>
                  </a:lnTo>
                  <a:lnTo>
                    <a:pt x="1372" y="2646"/>
                  </a:lnTo>
                  <a:lnTo>
                    <a:pt x="1618" y="2014"/>
                  </a:lnTo>
                  <a:lnTo>
                    <a:pt x="2132" y="2218"/>
                  </a:lnTo>
                  <a:lnTo>
                    <a:pt x="2325" y="1746"/>
                  </a:lnTo>
                  <a:lnTo>
                    <a:pt x="2904" y="1971"/>
                  </a:lnTo>
                  <a:lnTo>
                    <a:pt x="3440" y="611"/>
                  </a:lnTo>
                  <a:lnTo>
                    <a:pt x="2079" y="75"/>
                  </a:lnTo>
                  <a:lnTo>
                    <a:pt x="1972" y="332"/>
                  </a:lnTo>
                  <a:lnTo>
                    <a:pt x="11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55">
              <a:extLst>
                <a:ext uri="{FF2B5EF4-FFF2-40B4-BE49-F238E27FC236}">
                  <a16:creationId xmlns:a16="http://schemas.microsoft.com/office/drawing/2014/main" id="{DC20D368-768E-EA76-C29F-F857ADFDC553}"/>
                </a:ext>
              </a:extLst>
            </p:cNvPr>
            <p:cNvSpPr/>
            <p:nvPr/>
          </p:nvSpPr>
          <p:spPr>
            <a:xfrm>
              <a:off x="-2164574" y="2766647"/>
              <a:ext cx="35896" cy="49156"/>
            </a:xfrm>
            <a:custGeom>
              <a:avLst/>
              <a:gdLst/>
              <a:ahLst/>
              <a:cxnLst/>
              <a:rect l="l" t="t" r="r" b="b"/>
              <a:pathLst>
                <a:path w="869" h="1190" extrusionOk="0">
                  <a:moveTo>
                    <a:pt x="354" y="0"/>
                  </a:moveTo>
                  <a:lnTo>
                    <a:pt x="247" y="43"/>
                  </a:lnTo>
                  <a:lnTo>
                    <a:pt x="1" y="279"/>
                  </a:lnTo>
                  <a:lnTo>
                    <a:pt x="97" y="440"/>
                  </a:lnTo>
                  <a:lnTo>
                    <a:pt x="235" y="302"/>
                  </a:lnTo>
                  <a:lnTo>
                    <a:pt x="440" y="958"/>
                  </a:lnTo>
                  <a:lnTo>
                    <a:pt x="440" y="958"/>
                  </a:lnTo>
                  <a:lnTo>
                    <a:pt x="258" y="1018"/>
                  </a:lnTo>
                  <a:lnTo>
                    <a:pt x="322" y="1190"/>
                  </a:lnTo>
                  <a:lnTo>
                    <a:pt x="869" y="1018"/>
                  </a:lnTo>
                  <a:lnTo>
                    <a:pt x="804" y="836"/>
                  </a:lnTo>
                  <a:lnTo>
                    <a:pt x="633" y="893"/>
                  </a:lnTo>
                  <a:lnTo>
                    <a:pt x="3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55">
              <a:extLst>
                <a:ext uri="{FF2B5EF4-FFF2-40B4-BE49-F238E27FC236}">
                  <a16:creationId xmlns:a16="http://schemas.microsoft.com/office/drawing/2014/main" id="{3ED1C5A9-A977-4EF7-C297-8CA0341A9212}"/>
                </a:ext>
              </a:extLst>
            </p:cNvPr>
            <p:cNvSpPr/>
            <p:nvPr/>
          </p:nvSpPr>
          <p:spPr>
            <a:xfrm>
              <a:off x="-2132683" y="2756732"/>
              <a:ext cx="40316" cy="49321"/>
            </a:xfrm>
            <a:custGeom>
              <a:avLst/>
              <a:gdLst/>
              <a:ahLst/>
              <a:cxnLst/>
              <a:rect l="l" t="t" r="r" b="b"/>
              <a:pathLst>
                <a:path w="976" h="1194" extrusionOk="0">
                  <a:moveTo>
                    <a:pt x="407" y="0"/>
                  </a:moveTo>
                  <a:cubicBezTo>
                    <a:pt x="364" y="0"/>
                    <a:pt x="324" y="8"/>
                    <a:pt x="279" y="15"/>
                  </a:cubicBezTo>
                  <a:cubicBezTo>
                    <a:pt x="172" y="58"/>
                    <a:pt x="75" y="133"/>
                    <a:pt x="32" y="240"/>
                  </a:cubicBezTo>
                  <a:cubicBezTo>
                    <a:pt x="11" y="305"/>
                    <a:pt x="0" y="358"/>
                    <a:pt x="0" y="423"/>
                  </a:cubicBezTo>
                  <a:lnTo>
                    <a:pt x="172" y="465"/>
                  </a:lnTo>
                  <a:cubicBezTo>
                    <a:pt x="172" y="423"/>
                    <a:pt x="182" y="380"/>
                    <a:pt x="193" y="348"/>
                  </a:cubicBezTo>
                  <a:cubicBezTo>
                    <a:pt x="204" y="315"/>
                    <a:pt x="225" y="283"/>
                    <a:pt x="247" y="251"/>
                  </a:cubicBezTo>
                  <a:cubicBezTo>
                    <a:pt x="268" y="230"/>
                    <a:pt x="290" y="219"/>
                    <a:pt x="322" y="208"/>
                  </a:cubicBezTo>
                  <a:cubicBezTo>
                    <a:pt x="343" y="198"/>
                    <a:pt x="375" y="198"/>
                    <a:pt x="397" y="198"/>
                  </a:cubicBezTo>
                  <a:cubicBezTo>
                    <a:pt x="429" y="198"/>
                    <a:pt x="450" y="208"/>
                    <a:pt x="461" y="230"/>
                  </a:cubicBezTo>
                  <a:cubicBezTo>
                    <a:pt x="482" y="251"/>
                    <a:pt x="493" y="273"/>
                    <a:pt x="504" y="294"/>
                  </a:cubicBezTo>
                  <a:cubicBezTo>
                    <a:pt x="515" y="315"/>
                    <a:pt x="515" y="348"/>
                    <a:pt x="504" y="369"/>
                  </a:cubicBezTo>
                  <a:cubicBezTo>
                    <a:pt x="504" y="401"/>
                    <a:pt x="493" y="423"/>
                    <a:pt x="482" y="455"/>
                  </a:cubicBezTo>
                  <a:cubicBezTo>
                    <a:pt x="472" y="487"/>
                    <a:pt x="461" y="519"/>
                    <a:pt x="450" y="551"/>
                  </a:cubicBezTo>
                  <a:cubicBezTo>
                    <a:pt x="440" y="573"/>
                    <a:pt x="429" y="605"/>
                    <a:pt x="418" y="626"/>
                  </a:cubicBezTo>
                  <a:lnTo>
                    <a:pt x="215" y="1076"/>
                  </a:lnTo>
                  <a:lnTo>
                    <a:pt x="300" y="1194"/>
                  </a:lnTo>
                  <a:lnTo>
                    <a:pt x="975" y="980"/>
                  </a:lnTo>
                  <a:lnTo>
                    <a:pt x="922" y="798"/>
                  </a:lnTo>
                  <a:lnTo>
                    <a:pt x="496" y="928"/>
                  </a:lnTo>
                  <a:lnTo>
                    <a:pt x="496" y="928"/>
                  </a:lnTo>
                  <a:lnTo>
                    <a:pt x="611" y="690"/>
                  </a:lnTo>
                  <a:cubicBezTo>
                    <a:pt x="622" y="648"/>
                    <a:pt x="643" y="605"/>
                    <a:pt x="654" y="562"/>
                  </a:cubicBezTo>
                  <a:cubicBezTo>
                    <a:pt x="665" y="530"/>
                    <a:pt x="675" y="498"/>
                    <a:pt x="686" y="465"/>
                  </a:cubicBezTo>
                  <a:cubicBezTo>
                    <a:pt x="707" y="401"/>
                    <a:pt x="707" y="348"/>
                    <a:pt x="707" y="283"/>
                  </a:cubicBezTo>
                  <a:cubicBezTo>
                    <a:pt x="707" y="262"/>
                    <a:pt x="697" y="240"/>
                    <a:pt x="697" y="219"/>
                  </a:cubicBezTo>
                  <a:cubicBezTo>
                    <a:pt x="675" y="165"/>
                    <a:pt x="643" y="112"/>
                    <a:pt x="600" y="80"/>
                  </a:cubicBezTo>
                  <a:cubicBezTo>
                    <a:pt x="557" y="37"/>
                    <a:pt x="515" y="15"/>
                    <a:pt x="461" y="5"/>
                  </a:cubicBezTo>
                  <a:cubicBezTo>
                    <a:pt x="442" y="2"/>
                    <a:pt x="424" y="0"/>
                    <a:pt x="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55">
              <a:extLst>
                <a:ext uri="{FF2B5EF4-FFF2-40B4-BE49-F238E27FC236}">
                  <a16:creationId xmlns:a16="http://schemas.microsoft.com/office/drawing/2014/main" id="{17AA2F72-6805-AAEE-9D6F-44BDB57088A8}"/>
                </a:ext>
              </a:extLst>
            </p:cNvPr>
            <p:cNvSpPr/>
            <p:nvPr/>
          </p:nvSpPr>
          <p:spPr>
            <a:xfrm>
              <a:off x="-2100834" y="2744092"/>
              <a:ext cx="38127" cy="48949"/>
            </a:xfrm>
            <a:custGeom>
              <a:avLst/>
              <a:gdLst/>
              <a:ahLst/>
              <a:cxnLst/>
              <a:rect l="l" t="t" r="r" b="b"/>
              <a:pathLst>
                <a:path w="923" h="1185" extrusionOk="0">
                  <a:moveTo>
                    <a:pt x="622" y="0"/>
                  </a:moveTo>
                  <a:lnTo>
                    <a:pt x="1" y="193"/>
                  </a:lnTo>
                  <a:lnTo>
                    <a:pt x="54" y="364"/>
                  </a:lnTo>
                  <a:lnTo>
                    <a:pt x="418" y="252"/>
                  </a:lnTo>
                  <a:lnTo>
                    <a:pt x="418" y="252"/>
                  </a:lnTo>
                  <a:lnTo>
                    <a:pt x="247" y="621"/>
                  </a:lnTo>
                  <a:lnTo>
                    <a:pt x="333" y="739"/>
                  </a:lnTo>
                  <a:lnTo>
                    <a:pt x="397" y="696"/>
                  </a:lnTo>
                  <a:cubicBezTo>
                    <a:pt x="408" y="675"/>
                    <a:pt x="429" y="664"/>
                    <a:pt x="451" y="664"/>
                  </a:cubicBezTo>
                  <a:cubicBezTo>
                    <a:pt x="461" y="654"/>
                    <a:pt x="483" y="643"/>
                    <a:pt x="494" y="643"/>
                  </a:cubicBezTo>
                  <a:cubicBezTo>
                    <a:pt x="516" y="635"/>
                    <a:pt x="539" y="628"/>
                    <a:pt x="562" y="628"/>
                  </a:cubicBezTo>
                  <a:cubicBezTo>
                    <a:pt x="571" y="628"/>
                    <a:pt x="581" y="629"/>
                    <a:pt x="590" y="632"/>
                  </a:cubicBezTo>
                  <a:cubicBezTo>
                    <a:pt x="622" y="632"/>
                    <a:pt x="654" y="643"/>
                    <a:pt x="676" y="664"/>
                  </a:cubicBezTo>
                  <a:cubicBezTo>
                    <a:pt x="697" y="696"/>
                    <a:pt x="708" y="718"/>
                    <a:pt x="719" y="750"/>
                  </a:cubicBezTo>
                  <a:cubicBezTo>
                    <a:pt x="729" y="793"/>
                    <a:pt x="729" y="825"/>
                    <a:pt x="719" y="857"/>
                  </a:cubicBezTo>
                  <a:cubicBezTo>
                    <a:pt x="719" y="889"/>
                    <a:pt x="697" y="921"/>
                    <a:pt x="676" y="943"/>
                  </a:cubicBezTo>
                  <a:cubicBezTo>
                    <a:pt x="654" y="964"/>
                    <a:pt x="622" y="986"/>
                    <a:pt x="590" y="996"/>
                  </a:cubicBezTo>
                  <a:cubicBezTo>
                    <a:pt x="569" y="1007"/>
                    <a:pt x="536" y="1007"/>
                    <a:pt x="504" y="1007"/>
                  </a:cubicBezTo>
                  <a:cubicBezTo>
                    <a:pt x="472" y="1007"/>
                    <a:pt x="440" y="996"/>
                    <a:pt x="419" y="986"/>
                  </a:cubicBezTo>
                  <a:cubicBezTo>
                    <a:pt x="376" y="964"/>
                    <a:pt x="344" y="943"/>
                    <a:pt x="311" y="911"/>
                  </a:cubicBezTo>
                  <a:lnTo>
                    <a:pt x="194" y="1050"/>
                  </a:lnTo>
                  <a:cubicBezTo>
                    <a:pt x="258" y="1104"/>
                    <a:pt x="333" y="1146"/>
                    <a:pt x="419" y="1179"/>
                  </a:cubicBezTo>
                  <a:cubicBezTo>
                    <a:pt x="442" y="1182"/>
                    <a:pt x="468" y="1185"/>
                    <a:pt x="496" y="1185"/>
                  </a:cubicBezTo>
                  <a:cubicBezTo>
                    <a:pt x="543" y="1185"/>
                    <a:pt x="592" y="1178"/>
                    <a:pt x="633" y="1157"/>
                  </a:cubicBezTo>
                  <a:cubicBezTo>
                    <a:pt x="708" y="1146"/>
                    <a:pt x="761" y="1104"/>
                    <a:pt x="815" y="1061"/>
                  </a:cubicBezTo>
                  <a:cubicBezTo>
                    <a:pt x="858" y="1007"/>
                    <a:pt x="890" y="954"/>
                    <a:pt x="911" y="889"/>
                  </a:cubicBezTo>
                  <a:cubicBezTo>
                    <a:pt x="922" y="825"/>
                    <a:pt x="922" y="750"/>
                    <a:pt x="901" y="686"/>
                  </a:cubicBezTo>
                  <a:cubicBezTo>
                    <a:pt x="890" y="643"/>
                    <a:pt x="869" y="600"/>
                    <a:pt x="836" y="568"/>
                  </a:cubicBezTo>
                  <a:cubicBezTo>
                    <a:pt x="804" y="536"/>
                    <a:pt x="772" y="504"/>
                    <a:pt x="740" y="482"/>
                  </a:cubicBezTo>
                  <a:cubicBezTo>
                    <a:pt x="697" y="461"/>
                    <a:pt x="654" y="450"/>
                    <a:pt x="611" y="450"/>
                  </a:cubicBezTo>
                  <a:cubicBezTo>
                    <a:pt x="596" y="447"/>
                    <a:pt x="581" y="446"/>
                    <a:pt x="567" y="446"/>
                  </a:cubicBezTo>
                  <a:cubicBezTo>
                    <a:pt x="540" y="446"/>
                    <a:pt x="516" y="450"/>
                    <a:pt x="492" y="456"/>
                  </a:cubicBezTo>
                  <a:lnTo>
                    <a:pt x="492" y="456"/>
                  </a:lnTo>
                  <a:lnTo>
                    <a:pt x="676" y="54"/>
                  </a:lnTo>
                  <a:lnTo>
                    <a:pt x="6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55">
              <a:extLst>
                <a:ext uri="{FF2B5EF4-FFF2-40B4-BE49-F238E27FC236}">
                  <a16:creationId xmlns:a16="http://schemas.microsoft.com/office/drawing/2014/main" id="{DA34234E-4367-0DC7-B81E-D72614FD02FF}"/>
                </a:ext>
              </a:extLst>
            </p:cNvPr>
            <p:cNvSpPr/>
            <p:nvPr/>
          </p:nvSpPr>
          <p:spPr>
            <a:xfrm>
              <a:off x="-2024247" y="2721042"/>
              <a:ext cx="37631" cy="46512"/>
            </a:xfrm>
            <a:custGeom>
              <a:avLst/>
              <a:gdLst/>
              <a:ahLst/>
              <a:cxnLst/>
              <a:rect l="l" t="t" r="r" b="b"/>
              <a:pathLst>
                <a:path w="911" h="1126" extrusionOk="0">
                  <a:moveTo>
                    <a:pt x="384" y="366"/>
                  </a:moveTo>
                  <a:lnTo>
                    <a:pt x="484" y="686"/>
                  </a:lnTo>
                  <a:lnTo>
                    <a:pt x="484" y="686"/>
                  </a:lnTo>
                  <a:lnTo>
                    <a:pt x="217" y="772"/>
                  </a:lnTo>
                  <a:lnTo>
                    <a:pt x="384" y="366"/>
                  </a:lnTo>
                  <a:close/>
                  <a:moveTo>
                    <a:pt x="472" y="1"/>
                  </a:moveTo>
                  <a:lnTo>
                    <a:pt x="322" y="54"/>
                  </a:lnTo>
                  <a:lnTo>
                    <a:pt x="0" y="858"/>
                  </a:lnTo>
                  <a:lnTo>
                    <a:pt x="129" y="987"/>
                  </a:lnTo>
                  <a:lnTo>
                    <a:pt x="539" y="863"/>
                  </a:lnTo>
                  <a:lnTo>
                    <a:pt x="622" y="1126"/>
                  </a:lnTo>
                  <a:lnTo>
                    <a:pt x="804" y="1062"/>
                  </a:lnTo>
                  <a:lnTo>
                    <a:pt x="724" y="807"/>
                  </a:lnTo>
                  <a:lnTo>
                    <a:pt x="911" y="751"/>
                  </a:lnTo>
                  <a:lnTo>
                    <a:pt x="847" y="569"/>
                  </a:lnTo>
                  <a:lnTo>
                    <a:pt x="668" y="626"/>
                  </a:lnTo>
                  <a:lnTo>
                    <a:pt x="4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55">
              <a:extLst>
                <a:ext uri="{FF2B5EF4-FFF2-40B4-BE49-F238E27FC236}">
                  <a16:creationId xmlns:a16="http://schemas.microsoft.com/office/drawing/2014/main" id="{98B7EAFC-9624-6D0F-67BA-A77855B183F5}"/>
                </a:ext>
              </a:extLst>
            </p:cNvPr>
            <p:cNvSpPr/>
            <p:nvPr/>
          </p:nvSpPr>
          <p:spPr>
            <a:xfrm>
              <a:off x="-1987977" y="2708236"/>
              <a:ext cx="36351" cy="49652"/>
            </a:xfrm>
            <a:custGeom>
              <a:avLst/>
              <a:gdLst/>
              <a:ahLst/>
              <a:cxnLst/>
              <a:rect l="l" t="t" r="r" b="b"/>
              <a:pathLst>
                <a:path w="880" h="1202" extrusionOk="0">
                  <a:moveTo>
                    <a:pt x="579" y="0"/>
                  </a:moveTo>
                  <a:lnTo>
                    <a:pt x="1" y="182"/>
                  </a:lnTo>
                  <a:lnTo>
                    <a:pt x="76" y="654"/>
                  </a:lnTo>
                  <a:lnTo>
                    <a:pt x="215" y="750"/>
                  </a:lnTo>
                  <a:cubicBezTo>
                    <a:pt x="237" y="729"/>
                    <a:pt x="258" y="707"/>
                    <a:pt x="290" y="686"/>
                  </a:cubicBezTo>
                  <a:cubicBezTo>
                    <a:pt x="312" y="664"/>
                    <a:pt x="322" y="654"/>
                    <a:pt x="344" y="643"/>
                  </a:cubicBezTo>
                  <a:cubicBezTo>
                    <a:pt x="365" y="632"/>
                    <a:pt x="387" y="632"/>
                    <a:pt x="397" y="622"/>
                  </a:cubicBezTo>
                  <a:cubicBezTo>
                    <a:pt x="419" y="616"/>
                    <a:pt x="437" y="614"/>
                    <a:pt x="455" y="614"/>
                  </a:cubicBezTo>
                  <a:cubicBezTo>
                    <a:pt x="472" y="614"/>
                    <a:pt x="488" y="616"/>
                    <a:pt x="504" y="622"/>
                  </a:cubicBezTo>
                  <a:cubicBezTo>
                    <a:pt x="579" y="632"/>
                    <a:pt x="633" y="686"/>
                    <a:pt x="654" y="761"/>
                  </a:cubicBezTo>
                  <a:cubicBezTo>
                    <a:pt x="665" y="793"/>
                    <a:pt x="665" y="825"/>
                    <a:pt x="654" y="857"/>
                  </a:cubicBezTo>
                  <a:cubicBezTo>
                    <a:pt x="644" y="889"/>
                    <a:pt x="633" y="922"/>
                    <a:pt x="612" y="954"/>
                  </a:cubicBezTo>
                  <a:cubicBezTo>
                    <a:pt x="579" y="975"/>
                    <a:pt x="547" y="997"/>
                    <a:pt x="515" y="1007"/>
                  </a:cubicBezTo>
                  <a:cubicBezTo>
                    <a:pt x="472" y="1018"/>
                    <a:pt x="429" y="1018"/>
                    <a:pt x="387" y="1018"/>
                  </a:cubicBezTo>
                  <a:cubicBezTo>
                    <a:pt x="333" y="1007"/>
                    <a:pt x="279" y="986"/>
                    <a:pt x="237" y="954"/>
                  </a:cubicBezTo>
                  <a:lnTo>
                    <a:pt x="162" y="1104"/>
                  </a:lnTo>
                  <a:cubicBezTo>
                    <a:pt x="215" y="1147"/>
                    <a:pt x="290" y="1179"/>
                    <a:pt x="354" y="1189"/>
                  </a:cubicBezTo>
                  <a:cubicBezTo>
                    <a:pt x="383" y="1198"/>
                    <a:pt x="412" y="1201"/>
                    <a:pt x="440" y="1201"/>
                  </a:cubicBezTo>
                  <a:cubicBezTo>
                    <a:pt x="485" y="1201"/>
                    <a:pt x="529" y="1192"/>
                    <a:pt x="569" y="1179"/>
                  </a:cubicBezTo>
                  <a:cubicBezTo>
                    <a:pt x="644" y="1157"/>
                    <a:pt x="697" y="1114"/>
                    <a:pt x="751" y="1072"/>
                  </a:cubicBezTo>
                  <a:cubicBezTo>
                    <a:pt x="794" y="1018"/>
                    <a:pt x="826" y="954"/>
                    <a:pt x="847" y="889"/>
                  </a:cubicBezTo>
                  <a:cubicBezTo>
                    <a:pt x="879" y="761"/>
                    <a:pt x="837" y="622"/>
                    <a:pt x="740" y="525"/>
                  </a:cubicBezTo>
                  <a:cubicBezTo>
                    <a:pt x="672" y="465"/>
                    <a:pt x="584" y="431"/>
                    <a:pt x="496" y="431"/>
                  </a:cubicBezTo>
                  <a:cubicBezTo>
                    <a:pt x="459" y="431"/>
                    <a:pt x="422" y="437"/>
                    <a:pt x="387" y="450"/>
                  </a:cubicBezTo>
                  <a:cubicBezTo>
                    <a:pt x="354" y="461"/>
                    <a:pt x="322" y="472"/>
                    <a:pt x="301" y="482"/>
                  </a:cubicBezTo>
                  <a:cubicBezTo>
                    <a:pt x="273" y="501"/>
                    <a:pt x="253" y="511"/>
                    <a:pt x="234" y="528"/>
                  </a:cubicBezTo>
                  <a:lnTo>
                    <a:pt x="234" y="528"/>
                  </a:lnTo>
                  <a:lnTo>
                    <a:pt x="200" y="309"/>
                  </a:lnTo>
                  <a:lnTo>
                    <a:pt x="633" y="172"/>
                  </a:lnTo>
                  <a:lnTo>
                    <a:pt x="5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55">
              <a:extLst>
                <a:ext uri="{FF2B5EF4-FFF2-40B4-BE49-F238E27FC236}">
                  <a16:creationId xmlns:a16="http://schemas.microsoft.com/office/drawing/2014/main" id="{C2115384-0BE1-DEB6-9537-528E8A0107A9}"/>
                </a:ext>
              </a:extLst>
            </p:cNvPr>
            <p:cNvSpPr/>
            <p:nvPr/>
          </p:nvSpPr>
          <p:spPr>
            <a:xfrm>
              <a:off x="-1948569" y="2699355"/>
              <a:ext cx="32798" cy="46099"/>
            </a:xfrm>
            <a:custGeom>
              <a:avLst/>
              <a:gdLst/>
              <a:ahLst/>
              <a:cxnLst/>
              <a:rect l="l" t="t" r="r" b="b"/>
              <a:pathLst>
                <a:path w="794" h="1116" extrusionOk="0">
                  <a:moveTo>
                    <a:pt x="386" y="518"/>
                  </a:moveTo>
                  <a:cubicBezTo>
                    <a:pt x="405" y="518"/>
                    <a:pt x="424" y="521"/>
                    <a:pt x="440" y="526"/>
                  </a:cubicBezTo>
                  <a:cubicBezTo>
                    <a:pt x="472" y="537"/>
                    <a:pt x="504" y="547"/>
                    <a:pt x="525" y="579"/>
                  </a:cubicBezTo>
                  <a:cubicBezTo>
                    <a:pt x="547" y="601"/>
                    <a:pt x="568" y="633"/>
                    <a:pt x="579" y="665"/>
                  </a:cubicBezTo>
                  <a:cubicBezTo>
                    <a:pt x="590" y="697"/>
                    <a:pt x="600" y="740"/>
                    <a:pt x="590" y="772"/>
                  </a:cubicBezTo>
                  <a:cubicBezTo>
                    <a:pt x="590" y="804"/>
                    <a:pt x="568" y="847"/>
                    <a:pt x="547" y="869"/>
                  </a:cubicBezTo>
                  <a:cubicBezTo>
                    <a:pt x="525" y="890"/>
                    <a:pt x="493" y="912"/>
                    <a:pt x="461" y="922"/>
                  </a:cubicBezTo>
                  <a:cubicBezTo>
                    <a:pt x="441" y="928"/>
                    <a:pt x="421" y="931"/>
                    <a:pt x="401" y="931"/>
                  </a:cubicBezTo>
                  <a:cubicBezTo>
                    <a:pt x="347" y="931"/>
                    <a:pt x="297" y="911"/>
                    <a:pt x="258" y="879"/>
                  </a:cubicBezTo>
                  <a:cubicBezTo>
                    <a:pt x="225" y="847"/>
                    <a:pt x="215" y="815"/>
                    <a:pt x="204" y="783"/>
                  </a:cubicBezTo>
                  <a:cubicBezTo>
                    <a:pt x="193" y="751"/>
                    <a:pt x="183" y="708"/>
                    <a:pt x="193" y="676"/>
                  </a:cubicBezTo>
                  <a:cubicBezTo>
                    <a:pt x="204" y="644"/>
                    <a:pt x="215" y="612"/>
                    <a:pt x="236" y="579"/>
                  </a:cubicBezTo>
                  <a:cubicBezTo>
                    <a:pt x="268" y="558"/>
                    <a:pt x="300" y="537"/>
                    <a:pt x="333" y="526"/>
                  </a:cubicBezTo>
                  <a:cubicBezTo>
                    <a:pt x="349" y="521"/>
                    <a:pt x="367" y="518"/>
                    <a:pt x="386" y="518"/>
                  </a:cubicBezTo>
                  <a:close/>
                  <a:moveTo>
                    <a:pt x="300" y="1"/>
                  </a:moveTo>
                  <a:lnTo>
                    <a:pt x="118" y="54"/>
                  </a:lnTo>
                  <a:lnTo>
                    <a:pt x="54" y="344"/>
                  </a:lnTo>
                  <a:cubicBezTo>
                    <a:pt x="33" y="397"/>
                    <a:pt x="22" y="451"/>
                    <a:pt x="22" y="494"/>
                  </a:cubicBezTo>
                  <a:cubicBezTo>
                    <a:pt x="11" y="537"/>
                    <a:pt x="0" y="579"/>
                    <a:pt x="0" y="633"/>
                  </a:cubicBezTo>
                  <a:cubicBezTo>
                    <a:pt x="0" y="665"/>
                    <a:pt x="0" y="708"/>
                    <a:pt x="0" y="751"/>
                  </a:cubicBezTo>
                  <a:cubicBezTo>
                    <a:pt x="0" y="783"/>
                    <a:pt x="11" y="815"/>
                    <a:pt x="22" y="847"/>
                  </a:cubicBezTo>
                  <a:cubicBezTo>
                    <a:pt x="33" y="901"/>
                    <a:pt x="65" y="944"/>
                    <a:pt x="97" y="987"/>
                  </a:cubicBezTo>
                  <a:cubicBezTo>
                    <a:pt x="129" y="1019"/>
                    <a:pt x="161" y="1051"/>
                    <a:pt x="215" y="1072"/>
                  </a:cubicBezTo>
                  <a:cubicBezTo>
                    <a:pt x="258" y="1094"/>
                    <a:pt x="300" y="1115"/>
                    <a:pt x="354" y="1115"/>
                  </a:cubicBezTo>
                  <a:cubicBezTo>
                    <a:pt x="408" y="1115"/>
                    <a:pt x="461" y="1115"/>
                    <a:pt x="515" y="1094"/>
                  </a:cubicBezTo>
                  <a:cubicBezTo>
                    <a:pt x="579" y="1083"/>
                    <a:pt x="643" y="1040"/>
                    <a:pt x="686" y="997"/>
                  </a:cubicBezTo>
                  <a:cubicBezTo>
                    <a:pt x="729" y="944"/>
                    <a:pt x="761" y="879"/>
                    <a:pt x="772" y="815"/>
                  </a:cubicBezTo>
                  <a:cubicBezTo>
                    <a:pt x="793" y="740"/>
                    <a:pt x="783" y="665"/>
                    <a:pt x="761" y="601"/>
                  </a:cubicBezTo>
                  <a:cubicBezTo>
                    <a:pt x="740" y="537"/>
                    <a:pt x="708" y="483"/>
                    <a:pt x="665" y="440"/>
                  </a:cubicBezTo>
                  <a:cubicBezTo>
                    <a:pt x="622" y="397"/>
                    <a:pt x="568" y="365"/>
                    <a:pt x="504" y="354"/>
                  </a:cubicBezTo>
                  <a:cubicBezTo>
                    <a:pt x="477" y="344"/>
                    <a:pt x="448" y="338"/>
                    <a:pt x="418" y="338"/>
                  </a:cubicBezTo>
                  <a:cubicBezTo>
                    <a:pt x="389" y="338"/>
                    <a:pt x="359" y="344"/>
                    <a:pt x="333" y="354"/>
                  </a:cubicBezTo>
                  <a:cubicBezTo>
                    <a:pt x="300" y="365"/>
                    <a:pt x="268" y="376"/>
                    <a:pt x="236" y="397"/>
                  </a:cubicBezTo>
                  <a:cubicBezTo>
                    <a:pt x="228" y="401"/>
                    <a:pt x="221" y="408"/>
                    <a:pt x="213" y="415"/>
                  </a:cubicBezTo>
                  <a:lnTo>
                    <a:pt x="213" y="415"/>
                  </a:lnTo>
                  <a:cubicBezTo>
                    <a:pt x="218" y="399"/>
                    <a:pt x="222" y="382"/>
                    <a:pt x="225" y="365"/>
                  </a:cubicBezTo>
                  <a:lnTo>
                    <a:pt x="311" y="12"/>
                  </a:lnTo>
                  <a:lnTo>
                    <a:pt x="3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55">
              <a:extLst>
                <a:ext uri="{FF2B5EF4-FFF2-40B4-BE49-F238E27FC236}">
                  <a16:creationId xmlns:a16="http://schemas.microsoft.com/office/drawing/2014/main" id="{FD9DC668-B91E-0F3C-1209-3E82C25A70B5}"/>
                </a:ext>
              </a:extLst>
            </p:cNvPr>
            <p:cNvSpPr/>
            <p:nvPr/>
          </p:nvSpPr>
          <p:spPr>
            <a:xfrm>
              <a:off x="-1883961" y="2674157"/>
              <a:ext cx="30154" cy="51345"/>
            </a:xfrm>
            <a:custGeom>
              <a:avLst/>
              <a:gdLst/>
              <a:ahLst/>
              <a:cxnLst/>
              <a:rect l="l" t="t" r="r" b="b"/>
              <a:pathLst>
                <a:path w="730" h="1243" extrusionOk="0">
                  <a:moveTo>
                    <a:pt x="676" y="0"/>
                  </a:moveTo>
                  <a:lnTo>
                    <a:pt x="1" y="214"/>
                  </a:lnTo>
                  <a:lnTo>
                    <a:pt x="65" y="386"/>
                  </a:lnTo>
                  <a:lnTo>
                    <a:pt x="525" y="248"/>
                  </a:lnTo>
                  <a:lnTo>
                    <a:pt x="525" y="248"/>
                  </a:lnTo>
                  <a:lnTo>
                    <a:pt x="397" y="1243"/>
                  </a:lnTo>
                  <a:lnTo>
                    <a:pt x="622" y="1179"/>
                  </a:lnTo>
                  <a:lnTo>
                    <a:pt x="729" y="107"/>
                  </a:lnTo>
                  <a:lnTo>
                    <a:pt x="6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55">
              <a:extLst>
                <a:ext uri="{FF2B5EF4-FFF2-40B4-BE49-F238E27FC236}">
                  <a16:creationId xmlns:a16="http://schemas.microsoft.com/office/drawing/2014/main" id="{1AAB46B1-DE8E-8042-2229-686AE0AA14F2}"/>
                </a:ext>
              </a:extLst>
            </p:cNvPr>
            <p:cNvSpPr/>
            <p:nvPr/>
          </p:nvSpPr>
          <p:spPr>
            <a:xfrm>
              <a:off x="-1847651" y="2666886"/>
              <a:ext cx="37218" cy="45810"/>
            </a:xfrm>
            <a:custGeom>
              <a:avLst/>
              <a:gdLst/>
              <a:ahLst/>
              <a:cxnLst/>
              <a:rect l="l" t="t" r="r" b="b"/>
              <a:pathLst>
                <a:path w="901" h="1109" extrusionOk="0">
                  <a:moveTo>
                    <a:pt x="374" y="184"/>
                  </a:moveTo>
                  <a:cubicBezTo>
                    <a:pt x="385" y="184"/>
                    <a:pt x="396" y="185"/>
                    <a:pt x="407" y="187"/>
                  </a:cubicBezTo>
                  <a:cubicBezTo>
                    <a:pt x="429" y="187"/>
                    <a:pt x="450" y="198"/>
                    <a:pt x="472" y="208"/>
                  </a:cubicBezTo>
                  <a:cubicBezTo>
                    <a:pt x="493" y="230"/>
                    <a:pt x="504" y="251"/>
                    <a:pt x="515" y="273"/>
                  </a:cubicBezTo>
                  <a:cubicBezTo>
                    <a:pt x="525" y="294"/>
                    <a:pt x="525" y="326"/>
                    <a:pt x="515" y="348"/>
                  </a:cubicBezTo>
                  <a:cubicBezTo>
                    <a:pt x="504" y="369"/>
                    <a:pt x="493" y="390"/>
                    <a:pt x="472" y="412"/>
                  </a:cubicBezTo>
                  <a:cubicBezTo>
                    <a:pt x="450" y="423"/>
                    <a:pt x="429" y="444"/>
                    <a:pt x="397" y="455"/>
                  </a:cubicBezTo>
                  <a:cubicBezTo>
                    <a:pt x="375" y="455"/>
                    <a:pt x="359" y="459"/>
                    <a:pt x="340" y="459"/>
                  </a:cubicBezTo>
                  <a:cubicBezTo>
                    <a:pt x="331" y="459"/>
                    <a:pt x="322" y="458"/>
                    <a:pt x="311" y="455"/>
                  </a:cubicBezTo>
                  <a:cubicBezTo>
                    <a:pt x="290" y="455"/>
                    <a:pt x="268" y="444"/>
                    <a:pt x="247" y="433"/>
                  </a:cubicBezTo>
                  <a:cubicBezTo>
                    <a:pt x="225" y="412"/>
                    <a:pt x="215" y="390"/>
                    <a:pt x="204" y="369"/>
                  </a:cubicBezTo>
                  <a:cubicBezTo>
                    <a:pt x="193" y="348"/>
                    <a:pt x="193" y="315"/>
                    <a:pt x="204" y="294"/>
                  </a:cubicBezTo>
                  <a:cubicBezTo>
                    <a:pt x="215" y="273"/>
                    <a:pt x="225" y="251"/>
                    <a:pt x="247" y="230"/>
                  </a:cubicBezTo>
                  <a:cubicBezTo>
                    <a:pt x="282" y="203"/>
                    <a:pt x="324" y="184"/>
                    <a:pt x="374" y="184"/>
                  </a:cubicBezTo>
                  <a:close/>
                  <a:moveTo>
                    <a:pt x="547" y="605"/>
                  </a:moveTo>
                  <a:cubicBezTo>
                    <a:pt x="579" y="615"/>
                    <a:pt x="611" y="626"/>
                    <a:pt x="632" y="648"/>
                  </a:cubicBezTo>
                  <a:cubicBezTo>
                    <a:pt x="654" y="658"/>
                    <a:pt x="675" y="690"/>
                    <a:pt x="675" y="712"/>
                  </a:cubicBezTo>
                  <a:cubicBezTo>
                    <a:pt x="686" y="744"/>
                    <a:pt x="686" y="776"/>
                    <a:pt x="675" y="798"/>
                  </a:cubicBezTo>
                  <a:cubicBezTo>
                    <a:pt x="675" y="830"/>
                    <a:pt x="654" y="851"/>
                    <a:pt x="632" y="873"/>
                  </a:cubicBezTo>
                  <a:cubicBezTo>
                    <a:pt x="611" y="894"/>
                    <a:pt x="579" y="915"/>
                    <a:pt x="547" y="926"/>
                  </a:cubicBezTo>
                  <a:lnTo>
                    <a:pt x="547" y="915"/>
                  </a:lnTo>
                  <a:cubicBezTo>
                    <a:pt x="524" y="923"/>
                    <a:pt x="501" y="931"/>
                    <a:pt x="478" y="931"/>
                  </a:cubicBezTo>
                  <a:cubicBezTo>
                    <a:pt x="469" y="931"/>
                    <a:pt x="460" y="929"/>
                    <a:pt x="450" y="926"/>
                  </a:cubicBezTo>
                  <a:cubicBezTo>
                    <a:pt x="418" y="926"/>
                    <a:pt x="397" y="915"/>
                    <a:pt x="375" y="894"/>
                  </a:cubicBezTo>
                  <a:cubicBezTo>
                    <a:pt x="343" y="883"/>
                    <a:pt x="332" y="862"/>
                    <a:pt x="322" y="830"/>
                  </a:cubicBezTo>
                  <a:cubicBezTo>
                    <a:pt x="311" y="798"/>
                    <a:pt x="311" y="765"/>
                    <a:pt x="322" y="744"/>
                  </a:cubicBezTo>
                  <a:cubicBezTo>
                    <a:pt x="332" y="712"/>
                    <a:pt x="343" y="680"/>
                    <a:pt x="365" y="669"/>
                  </a:cubicBezTo>
                  <a:cubicBezTo>
                    <a:pt x="386" y="637"/>
                    <a:pt x="418" y="626"/>
                    <a:pt x="450" y="615"/>
                  </a:cubicBezTo>
                  <a:cubicBezTo>
                    <a:pt x="482" y="605"/>
                    <a:pt x="515" y="605"/>
                    <a:pt x="547" y="605"/>
                  </a:cubicBezTo>
                  <a:close/>
                  <a:moveTo>
                    <a:pt x="394" y="0"/>
                  </a:moveTo>
                  <a:cubicBezTo>
                    <a:pt x="348" y="0"/>
                    <a:pt x="303" y="8"/>
                    <a:pt x="257" y="15"/>
                  </a:cubicBezTo>
                  <a:cubicBezTo>
                    <a:pt x="204" y="37"/>
                    <a:pt x="150" y="69"/>
                    <a:pt x="107" y="112"/>
                  </a:cubicBezTo>
                  <a:cubicBezTo>
                    <a:pt x="65" y="155"/>
                    <a:pt x="32" y="198"/>
                    <a:pt x="11" y="251"/>
                  </a:cubicBezTo>
                  <a:cubicBezTo>
                    <a:pt x="0" y="305"/>
                    <a:pt x="0" y="358"/>
                    <a:pt x="11" y="412"/>
                  </a:cubicBezTo>
                  <a:cubicBezTo>
                    <a:pt x="22" y="444"/>
                    <a:pt x="32" y="465"/>
                    <a:pt x="54" y="487"/>
                  </a:cubicBezTo>
                  <a:cubicBezTo>
                    <a:pt x="65" y="498"/>
                    <a:pt x="86" y="519"/>
                    <a:pt x="107" y="530"/>
                  </a:cubicBezTo>
                  <a:cubicBezTo>
                    <a:pt x="129" y="551"/>
                    <a:pt x="150" y="562"/>
                    <a:pt x="182" y="573"/>
                  </a:cubicBezTo>
                  <a:cubicBezTo>
                    <a:pt x="195" y="573"/>
                    <a:pt x="211" y="576"/>
                    <a:pt x="226" y="579"/>
                  </a:cubicBezTo>
                  <a:lnTo>
                    <a:pt x="226" y="579"/>
                  </a:lnTo>
                  <a:cubicBezTo>
                    <a:pt x="211" y="593"/>
                    <a:pt x="195" y="608"/>
                    <a:pt x="182" y="626"/>
                  </a:cubicBezTo>
                  <a:cubicBezTo>
                    <a:pt x="161" y="648"/>
                    <a:pt x="150" y="680"/>
                    <a:pt x="140" y="712"/>
                  </a:cubicBezTo>
                  <a:cubicBezTo>
                    <a:pt x="129" y="733"/>
                    <a:pt x="118" y="765"/>
                    <a:pt x="118" y="798"/>
                  </a:cubicBezTo>
                  <a:cubicBezTo>
                    <a:pt x="118" y="830"/>
                    <a:pt x="129" y="873"/>
                    <a:pt x="140" y="905"/>
                  </a:cubicBezTo>
                  <a:cubicBezTo>
                    <a:pt x="150" y="958"/>
                    <a:pt x="193" y="1001"/>
                    <a:pt x="236" y="1033"/>
                  </a:cubicBezTo>
                  <a:cubicBezTo>
                    <a:pt x="279" y="1065"/>
                    <a:pt x="343" y="1098"/>
                    <a:pt x="407" y="1108"/>
                  </a:cubicBezTo>
                  <a:cubicBezTo>
                    <a:pt x="472" y="1108"/>
                    <a:pt x="536" y="1108"/>
                    <a:pt x="600" y="1087"/>
                  </a:cubicBezTo>
                  <a:cubicBezTo>
                    <a:pt x="665" y="1065"/>
                    <a:pt x="729" y="1033"/>
                    <a:pt x="772" y="990"/>
                  </a:cubicBezTo>
                  <a:cubicBezTo>
                    <a:pt x="815" y="948"/>
                    <a:pt x="847" y="894"/>
                    <a:pt x="868" y="830"/>
                  </a:cubicBezTo>
                  <a:cubicBezTo>
                    <a:pt x="900" y="744"/>
                    <a:pt x="879" y="648"/>
                    <a:pt x="825" y="573"/>
                  </a:cubicBezTo>
                  <a:cubicBezTo>
                    <a:pt x="804" y="551"/>
                    <a:pt x="782" y="530"/>
                    <a:pt x="761" y="508"/>
                  </a:cubicBezTo>
                  <a:cubicBezTo>
                    <a:pt x="729" y="487"/>
                    <a:pt x="697" y="476"/>
                    <a:pt x="665" y="465"/>
                  </a:cubicBezTo>
                  <a:cubicBezTo>
                    <a:pt x="650" y="460"/>
                    <a:pt x="635" y="458"/>
                    <a:pt x="620" y="456"/>
                  </a:cubicBezTo>
                  <a:lnTo>
                    <a:pt x="620" y="456"/>
                  </a:lnTo>
                  <a:cubicBezTo>
                    <a:pt x="631" y="445"/>
                    <a:pt x="643" y="434"/>
                    <a:pt x="654" y="423"/>
                  </a:cubicBezTo>
                  <a:cubicBezTo>
                    <a:pt x="665" y="401"/>
                    <a:pt x="675" y="369"/>
                    <a:pt x="686" y="348"/>
                  </a:cubicBezTo>
                  <a:cubicBezTo>
                    <a:pt x="697" y="326"/>
                    <a:pt x="697" y="305"/>
                    <a:pt x="707" y="273"/>
                  </a:cubicBezTo>
                  <a:cubicBezTo>
                    <a:pt x="707" y="251"/>
                    <a:pt x="697" y="230"/>
                    <a:pt x="697" y="198"/>
                  </a:cubicBezTo>
                  <a:cubicBezTo>
                    <a:pt x="675" y="144"/>
                    <a:pt x="643" y="101"/>
                    <a:pt x="600" y="69"/>
                  </a:cubicBezTo>
                  <a:cubicBezTo>
                    <a:pt x="557" y="37"/>
                    <a:pt x="504" y="15"/>
                    <a:pt x="450" y="5"/>
                  </a:cubicBezTo>
                  <a:cubicBezTo>
                    <a:pt x="431" y="2"/>
                    <a:pt x="413" y="0"/>
                    <a:pt x="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511;p55">
              <a:extLst>
                <a:ext uri="{FF2B5EF4-FFF2-40B4-BE49-F238E27FC236}">
                  <a16:creationId xmlns:a16="http://schemas.microsoft.com/office/drawing/2014/main" id="{393D325D-82EB-036A-0C31-BEDD77543E62}"/>
                </a:ext>
              </a:extLst>
            </p:cNvPr>
            <p:cNvSpPr/>
            <p:nvPr/>
          </p:nvSpPr>
          <p:spPr>
            <a:xfrm>
              <a:off x="-1813157" y="2654907"/>
              <a:ext cx="32798" cy="46719"/>
            </a:xfrm>
            <a:custGeom>
              <a:avLst/>
              <a:gdLst/>
              <a:ahLst/>
              <a:cxnLst/>
              <a:rect l="l" t="t" r="r" b="b"/>
              <a:pathLst>
                <a:path w="794" h="1131" extrusionOk="0">
                  <a:moveTo>
                    <a:pt x="387" y="190"/>
                  </a:moveTo>
                  <a:cubicBezTo>
                    <a:pt x="405" y="190"/>
                    <a:pt x="424" y="193"/>
                    <a:pt x="440" y="198"/>
                  </a:cubicBezTo>
                  <a:cubicBezTo>
                    <a:pt x="472" y="198"/>
                    <a:pt x="505" y="220"/>
                    <a:pt x="526" y="241"/>
                  </a:cubicBezTo>
                  <a:cubicBezTo>
                    <a:pt x="547" y="263"/>
                    <a:pt x="569" y="295"/>
                    <a:pt x="580" y="338"/>
                  </a:cubicBezTo>
                  <a:cubicBezTo>
                    <a:pt x="590" y="370"/>
                    <a:pt x="590" y="402"/>
                    <a:pt x="580" y="434"/>
                  </a:cubicBezTo>
                  <a:cubicBezTo>
                    <a:pt x="569" y="466"/>
                    <a:pt x="558" y="498"/>
                    <a:pt x="537" y="520"/>
                  </a:cubicBezTo>
                  <a:cubicBezTo>
                    <a:pt x="505" y="541"/>
                    <a:pt x="472" y="563"/>
                    <a:pt x="440" y="573"/>
                  </a:cubicBezTo>
                  <a:cubicBezTo>
                    <a:pt x="430" y="579"/>
                    <a:pt x="416" y="581"/>
                    <a:pt x="401" y="581"/>
                  </a:cubicBezTo>
                  <a:cubicBezTo>
                    <a:pt x="387" y="581"/>
                    <a:pt x="371" y="579"/>
                    <a:pt x="355" y="573"/>
                  </a:cubicBezTo>
                  <a:cubicBezTo>
                    <a:pt x="322" y="573"/>
                    <a:pt x="290" y="552"/>
                    <a:pt x="269" y="530"/>
                  </a:cubicBezTo>
                  <a:cubicBezTo>
                    <a:pt x="247" y="509"/>
                    <a:pt x="226" y="477"/>
                    <a:pt x="215" y="445"/>
                  </a:cubicBezTo>
                  <a:cubicBezTo>
                    <a:pt x="205" y="413"/>
                    <a:pt x="205" y="380"/>
                    <a:pt x="215" y="338"/>
                  </a:cubicBezTo>
                  <a:cubicBezTo>
                    <a:pt x="215" y="305"/>
                    <a:pt x="226" y="273"/>
                    <a:pt x="247" y="252"/>
                  </a:cubicBezTo>
                  <a:cubicBezTo>
                    <a:pt x="269" y="230"/>
                    <a:pt x="301" y="209"/>
                    <a:pt x="333" y="198"/>
                  </a:cubicBezTo>
                  <a:cubicBezTo>
                    <a:pt x="349" y="193"/>
                    <a:pt x="368" y="190"/>
                    <a:pt x="387" y="190"/>
                  </a:cubicBezTo>
                  <a:close/>
                  <a:moveTo>
                    <a:pt x="393" y="1"/>
                  </a:moveTo>
                  <a:cubicBezTo>
                    <a:pt x="356" y="1"/>
                    <a:pt x="321" y="9"/>
                    <a:pt x="290" y="16"/>
                  </a:cubicBezTo>
                  <a:cubicBezTo>
                    <a:pt x="215" y="38"/>
                    <a:pt x="162" y="80"/>
                    <a:pt x="108" y="134"/>
                  </a:cubicBezTo>
                  <a:cubicBezTo>
                    <a:pt x="65" y="177"/>
                    <a:pt x="33" y="241"/>
                    <a:pt x="22" y="316"/>
                  </a:cubicBezTo>
                  <a:cubicBezTo>
                    <a:pt x="1" y="380"/>
                    <a:pt x="12" y="455"/>
                    <a:pt x="33" y="520"/>
                  </a:cubicBezTo>
                  <a:cubicBezTo>
                    <a:pt x="44" y="573"/>
                    <a:pt x="87" y="627"/>
                    <a:pt x="130" y="670"/>
                  </a:cubicBezTo>
                  <a:cubicBezTo>
                    <a:pt x="172" y="713"/>
                    <a:pt x="226" y="745"/>
                    <a:pt x="280" y="755"/>
                  </a:cubicBezTo>
                  <a:cubicBezTo>
                    <a:pt x="306" y="766"/>
                    <a:pt x="336" y="772"/>
                    <a:pt x="365" y="772"/>
                  </a:cubicBezTo>
                  <a:cubicBezTo>
                    <a:pt x="395" y="772"/>
                    <a:pt x="424" y="766"/>
                    <a:pt x="451" y="755"/>
                  </a:cubicBezTo>
                  <a:cubicBezTo>
                    <a:pt x="483" y="745"/>
                    <a:pt x="515" y="734"/>
                    <a:pt x="537" y="713"/>
                  </a:cubicBezTo>
                  <a:cubicBezTo>
                    <a:pt x="551" y="698"/>
                    <a:pt x="570" y="684"/>
                    <a:pt x="588" y="669"/>
                  </a:cubicBezTo>
                  <a:lnTo>
                    <a:pt x="588" y="669"/>
                  </a:lnTo>
                  <a:lnTo>
                    <a:pt x="526" y="1109"/>
                  </a:lnTo>
                  <a:lnTo>
                    <a:pt x="537" y="1130"/>
                  </a:lnTo>
                  <a:lnTo>
                    <a:pt x="719" y="1066"/>
                  </a:lnTo>
                  <a:lnTo>
                    <a:pt x="762" y="766"/>
                  </a:lnTo>
                  <a:cubicBezTo>
                    <a:pt x="772" y="702"/>
                    <a:pt x="783" y="648"/>
                    <a:pt x="783" y="595"/>
                  </a:cubicBezTo>
                  <a:cubicBezTo>
                    <a:pt x="783" y="552"/>
                    <a:pt x="794" y="509"/>
                    <a:pt x="794" y="466"/>
                  </a:cubicBezTo>
                  <a:cubicBezTo>
                    <a:pt x="794" y="434"/>
                    <a:pt x="794" y="391"/>
                    <a:pt x="794" y="359"/>
                  </a:cubicBezTo>
                  <a:cubicBezTo>
                    <a:pt x="783" y="327"/>
                    <a:pt x="783" y="295"/>
                    <a:pt x="772" y="263"/>
                  </a:cubicBezTo>
                  <a:cubicBezTo>
                    <a:pt x="762" y="220"/>
                    <a:pt x="730" y="166"/>
                    <a:pt x="697" y="134"/>
                  </a:cubicBezTo>
                  <a:cubicBezTo>
                    <a:pt x="665" y="91"/>
                    <a:pt x="622" y="59"/>
                    <a:pt x="580" y="38"/>
                  </a:cubicBezTo>
                  <a:cubicBezTo>
                    <a:pt x="537" y="16"/>
                    <a:pt x="494" y="5"/>
                    <a:pt x="440" y="5"/>
                  </a:cubicBezTo>
                  <a:cubicBezTo>
                    <a:pt x="425" y="2"/>
                    <a:pt x="409"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1512;p55">
              <a:extLst>
                <a:ext uri="{FF2B5EF4-FFF2-40B4-BE49-F238E27FC236}">
                  <a16:creationId xmlns:a16="http://schemas.microsoft.com/office/drawing/2014/main" id="{BB3E9378-7B25-5AC5-FCA2-12ADB0C5385B}"/>
                </a:ext>
              </a:extLst>
            </p:cNvPr>
            <p:cNvSpPr/>
            <p:nvPr/>
          </p:nvSpPr>
          <p:spPr>
            <a:xfrm>
              <a:off x="-1739214" y="2632393"/>
              <a:ext cx="37631" cy="45975"/>
            </a:xfrm>
            <a:custGeom>
              <a:avLst/>
              <a:gdLst/>
              <a:ahLst/>
              <a:cxnLst/>
              <a:rect l="l" t="t" r="r" b="b"/>
              <a:pathLst>
                <a:path w="911" h="1113" extrusionOk="0">
                  <a:moveTo>
                    <a:pt x="403" y="171"/>
                  </a:moveTo>
                  <a:cubicBezTo>
                    <a:pt x="452" y="171"/>
                    <a:pt x="496" y="193"/>
                    <a:pt x="525" y="229"/>
                  </a:cubicBezTo>
                  <a:cubicBezTo>
                    <a:pt x="600" y="293"/>
                    <a:pt x="654" y="390"/>
                    <a:pt x="675" y="486"/>
                  </a:cubicBezTo>
                  <a:cubicBezTo>
                    <a:pt x="707" y="572"/>
                    <a:pt x="718" y="679"/>
                    <a:pt x="707" y="775"/>
                  </a:cubicBezTo>
                  <a:cubicBezTo>
                    <a:pt x="686" y="850"/>
                    <a:pt x="643" y="904"/>
                    <a:pt x="568" y="925"/>
                  </a:cubicBezTo>
                  <a:cubicBezTo>
                    <a:pt x="551" y="931"/>
                    <a:pt x="533" y="934"/>
                    <a:pt x="515" y="934"/>
                  </a:cubicBezTo>
                  <a:cubicBezTo>
                    <a:pt x="465" y="934"/>
                    <a:pt x="414" y="914"/>
                    <a:pt x="375" y="883"/>
                  </a:cubicBezTo>
                  <a:cubicBezTo>
                    <a:pt x="311" y="808"/>
                    <a:pt x="257" y="722"/>
                    <a:pt x="236" y="625"/>
                  </a:cubicBezTo>
                  <a:cubicBezTo>
                    <a:pt x="193" y="529"/>
                    <a:pt x="182" y="433"/>
                    <a:pt x="204" y="336"/>
                  </a:cubicBezTo>
                  <a:cubicBezTo>
                    <a:pt x="215" y="261"/>
                    <a:pt x="268" y="197"/>
                    <a:pt x="332" y="186"/>
                  </a:cubicBezTo>
                  <a:cubicBezTo>
                    <a:pt x="356" y="176"/>
                    <a:pt x="380" y="171"/>
                    <a:pt x="403" y="171"/>
                  </a:cubicBezTo>
                  <a:close/>
                  <a:moveTo>
                    <a:pt x="415" y="0"/>
                  </a:moveTo>
                  <a:cubicBezTo>
                    <a:pt x="290" y="0"/>
                    <a:pt x="169" y="55"/>
                    <a:pt x="86" y="154"/>
                  </a:cubicBezTo>
                  <a:cubicBezTo>
                    <a:pt x="32" y="218"/>
                    <a:pt x="11" y="293"/>
                    <a:pt x="0" y="379"/>
                  </a:cubicBezTo>
                  <a:cubicBezTo>
                    <a:pt x="0" y="486"/>
                    <a:pt x="11" y="583"/>
                    <a:pt x="43" y="690"/>
                  </a:cubicBezTo>
                  <a:cubicBezTo>
                    <a:pt x="75" y="786"/>
                    <a:pt x="118" y="872"/>
                    <a:pt x="182" y="958"/>
                  </a:cubicBezTo>
                  <a:cubicBezTo>
                    <a:pt x="225" y="1022"/>
                    <a:pt x="300" y="1065"/>
                    <a:pt x="375" y="1097"/>
                  </a:cubicBezTo>
                  <a:cubicBezTo>
                    <a:pt x="418" y="1108"/>
                    <a:pt x="458" y="1113"/>
                    <a:pt x="498" y="1113"/>
                  </a:cubicBezTo>
                  <a:cubicBezTo>
                    <a:pt x="539" y="1113"/>
                    <a:pt x="579" y="1108"/>
                    <a:pt x="622" y="1097"/>
                  </a:cubicBezTo>
                  <a:cubicBezTo>
                    <a:pt x="697" y="1075"/>
                    <a:pt x="772" y="1022"/>
                    <a:pt x="825" y="958"/>
                  </a:cubicBezTo>
                  <a:cubicBezTo>
                    <a:pt x="868" y="893"/>
                    <a:pt x="900" y="808"/>
                    <a:pt x="900" y="733"/>
                  </a:cubicBezTo>
                  <a:cubicBezTo>
                    <a:pt x="911" y="625"/>
                    <a:pt x="900" y="518"/>
                    <a:pt x="857" y="422"/>
                  </a:cubicBezTo>
                  <a:cubicBezTo>
                    <a:pt x="836" y="325"/>
                    <a:pt x="782" y="240"/>
                    <a:pt x="718" y="154"/>
                  </a:cubicBezTo>
                  <a:cubicBezTo>
                    <a:pt x="665" y="90"/>
                    <a:pt x="600" y="47"/>
                    <a:pt x="525" y="15"/>
                  </a:cubicBezTo>
                  <a:cubicBezTo>
                    <a:pt x="489" y="5"/>
                    <a:pt x="451" y="0"/>
                    <a:pt x="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1513;p55">
              <a:extLst>
                <a:ext uri="{FF2B5EF4-FFF2-40B4-BE49-F238E27FC236}">
                  <a16:creationId xmlns:a16="http://schemas.microsoft.com/office/drawing/2014/main" id="{14FE14DA-D22A-0E26-0915-3C38EEF0A32B}"/>
                </a:ext>
              </a:extLst>
            </p:cNvPr>
            <p:cNvSpPr/>
            <p:nvPr/>
          </p:nvSpPr>
          <p:spPr>
            <a:xfrm>
              <a:off x="-1700260" y="2619918"/>
              <a:ext cx="37631" cy="46058"/>
            </a:xfrm>
            <a:custGeom>
              <a:avLst/>
              <a:gdLst/>
              <a:ahLst/>
              <a:cxnLst/>
              <a:rect l="l" t="t" r="r" b="b"/>
              <a:pathLst>
                <a:path w="911" h="1115" extrusionOk="0">
                  <a:moveTo>
                    <a:pt x="391" y="175"/>
                  </a:moveTo>
                  <a:cubicBezTo>
                    <a:pt x="438" y="175"/>
                    <a:pt x="487" y="193"/>
                    <a:pt x="525" y="231"/>
                  </a:cubicBezTo>
                  <a:cubicBezTo>
                    <a:pt x="600" y="295"/>
                    <a:pt x="643" y="392"/>
                    <a:pt x="675" y="488"/>
                  </a:cubicBezTo>
                  <a:cubicBezTo>
                    <a:pt x="707" y="574"/>
                    <a:pt x="718" y="681"/>
                    <a:pt x="707" y="777"/>
                  </a:cubicBezTo>
                  <a:cubicBezTo>
                    <a:pt x="686" y="842"/>
                    <a:pt x="632" y="906"/>
                    <a:pt x="568" y="927"/>
                  </a:cubicBezTo>
                  <a:cubicBezTo>
                    <a:pt x="548" y="933"/>
                    <a:pt x="529" y="936"/>
                    <a:pt x="510" y="936"/>
                  </a:cubicBezTo>
                  <a:cubicBezTo>
                    <a:pt x="459" y="936"/>
                    <a:pt x="414" y="916"/>
                    <a:pt x="375" y="885"/>
                  </a:cubicBezTo>
                  <a:cubicBezTo>
                    <a:pt x="311" y="810"/>
                    <a:pt x="257" y="724"/>
                    <a:pt x="236" y="627"/>
                  </a:cubicBezTo>
                  <a:cubicBezTo>
                    <a:pt x="193" y="531"/>
                    <a:pt x="182" y="435"/>
                    <a:pt x="204" y="327"/>
                  </a:cubicBezTo>
                  <a:cubicBezTo>
                    <a:pt x="224" y="231"/>
                    <a:pt x="306" y="175"/>
                    <a:pt x="391" y="175"/>
                  </a:cubicBezTo>
                  <a:close/>
                  <a:moveTo>
                    <a:pt x="407" y="1"/>
                  </a:moveTo>
                  <a:cubicBezTo>
                    <a:pt x="367" y="1"/>
                    <a:pt x="327" y="6"/>
                    <a:pt x="289" y="17"/>
                  </a:cubicBezTo>
                  <a:cubicBezTo>
                    <a:pt x="204" y="38"/>
                    <a:pt x="139" y="92"/>
                    <a:pt x="86" y="156"/>
                  </a:cubicBezTo>
                  <a:cubicBezTo>
                    <a:pt x="43" y="220"/>
                    <a:pt x="11" y="295"/>
                    <a:pt x="11" y="381"/>
                  </a:cubicBezTo>
                  <a:cubicBezTo>
                    <a:pt x="0" y="488"/>
                    <a:pt x="22" y="585"/>
                    <a:pt x="54" y="692"/>
                  </a:cubicBezTo>
                  <a:cubicBezTo>
                    <a:pt x="75" y="788"/>
                    <a:pt x="129" y="874"/>
                    <a:pt x="182" y="960"/>
                  </a:cubicBezTo>
                  <a:cubicBezTo>
                    <a:pt x="236" y="1024"/>
                    <a:pt x="300" y="1067"/>
                    <a:pt x="386" y="1099"/>
                  </a:cubicBezTo>
                  <a:cubicBezTo>
                    <a:pt x="423" y="1110"/>
                    <a:pt x="463" y="1115"/>
                    <a:pt x="504" y="1115"/>
                  </a:cubicBezTo>
                  <a:cubicBezTo>
                    <a:pt x="544" y="1115"/>
                    <a:pt x="584" y="1110"/>
                    <a:pt x="622" y="1099"/>
                  </a:cubicBezTo>
                  <a:cubicBezTo>
                    <a:pt x="697" y="1077"/>
                    <a:pt x="772" y="1024"/>
                    <a:pt x="825" y="960"/>
                  </a:cubicBezTo>
                  <a:cubicBezTo>
                    <a:pt x="868" y="895"/>
                    <a:pt x="900" y="820"/>
                    <a:pt x="900" y="735"/>
                  </a:cubicBezTo>
                  <a:cubicBezTo>
                    <a:pt x="911" y="627"/>
                    <a:pt x="889" y="531"/>
                    <a:pt x="857" y="424"/>
                  </a:cubicBezTo>
                  <a:cubicBezTo>
                    <a:pt x="836" y="327"/>
                    <a:pt x="782" y="242"/>
                    <a:pt x="729" y="156"/>
                  </a:cubicBezTo>
                  <a:cubicBezTo>
                    <a:pt x="675" y="92"/>
                    <a:pt x="600" y="49"/>
                    <a:pt x="525" y="17"/>
                  </a:cubicBezTo>
                  <a:cubicBezTo>
                    <a:pt x="488" y="6"/>
                    <a:pt x="447" y="1"/>
                    <a:pt x="4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1514;p55">
              <a:extLst>
                <a:ext uri="{FF2B5EF4-FFF2-40B4-BE49-F238E27FC236}">
                  <a16:creationId xmlns:a16="http://schemas.microsoft.com/office/drawing/2014/main" id="{59EFBA57-F911-923B-F8EA-858911C7EF7B}"/>
                </a:ext>
              </a:extLst>
            </p:cNvPr>
            <p:cNvSpPr/>
            <p:nvPr/>
          </p:nvSpPr>
          <p:spPr>
            <a:xfrm>
              <a:off x="-1660892" y="2607526"/>
              <a:ext cx="37218" cy="46058"/>
            </a:xfrm>
            <a:custGeom>
              <a:avLst/>
              <a:gdLst/>
              <a:ahLst/>
              <a:cxnLst/>
              <a:rect l="l" t="t" r="r" b="b"/>
              <a:pathLst>
                <a:path w="901" h="1115" extrusionOk="0">
                  <a:moveTo>
                    <a:pt x="384" y="175"/>
                  </a:moveTo>
                  <a:cubicBezTo>
                    <a:pt x="433" y="175"/>
                    <a:pt x="483" y="193"/>
                    <a:pt x="526" y="231"/>
                  </a:cubicBezTo>
                  <a:cubicBezTo>
                    <a:pt x="590" y="295"/>
                    <a:pt x="644" y="392"/>
                    <a:pt x="665" y="488"/>
                  </a:cubicBezTo>
                  <a:cubicBezTo>
                    <a:pt x="708" y="574"/>
                    <a:pt x="708" y="681"/>
                    <a:pt x="697" y="777"/>
                  </a:cubicBezTo>
                  <a:cubicBezTo>
                    <a:pt x="686" y="842"/>
                    <a:pt x="633" y="906"/>
                    <a:pt x="558" y="927"/>
                  </a:cubicBezTo>
                  <a:cubicBezTo>
                    <a:pt x="541" y="933"/>
                    <a:pt x="523" y="936"/>
                    <a:pt x="504" y="936"/>
                  </a:cubicBezTo>
                  <a:cubicBezTo>
                    <a:pt x="455" y="936"/>
                    <a:pt x="404" y="916"/>
                    <a:pt x="365" y="885"/>
                  </a:cubicBezTo>
                  <a:cubicBezTo>
                    <a:pt x="301" y="810"/>
                    <a:pt x="247" y="724"/>
                    <a:pt x="226" y="627"/>
                  </a:cubicBezTo>
                  <a:cubicBezTo>
                    <a:pt x="194" y="531"/>
                    <a:pt x="183" y="435"/>
                    <a:pt x="194" y="327"/>
                  </a:cubicBezTo>
                  <a:cubicBezTo>
                    <a:pt x="214" y="231"/>
                    <a:pt x="296" y="175"/>
                    <a:pt x="384" y="175"/>
                  </a:cubicBezTo>
                  <a:close/>
                  <a:moveTo>
                    <a:pt x="398" y="1"/>
                  </a:moveTo>
                  <a:cubicBezTo>
                    <a:pt x="357" y="1"/>
                    <a:pt x="317" y="6"/>
                    <a:pt x="279" y="17"/>
                  </a:cubicBezTo>
                  <a:cubicBezTo>
                    <a:pt x="204" y="38"/>
                    <a:pt x="129" y="81"/>
                    <a:pt x="86" y="145"/>
                  </a:cubicBezTo>
                  <a:cubicBezTo>
                    <a:pt x="33" y="220"/>
                    <a:pt x="11" y="295"/>
                    <a:pt x="1" y="381"/>
                  </a:cubicBezTo>
                  <a:cubicBezTo>
                    <a:pt x="1" y="488"/>
                    <a:pt x="11" y="585"/>
                    <a:pt x="44" y="681"/>
                  </a:cubicBezTo>
                  <a:cubicBezTo>
                    <a:pt x="76" y="777"/>
                    <a:pt x="119" y="874"/>
                    <a:pt x="183" y="949"/>
                  </a:cubicBezTo>
                  <a:cubicBezTo>
                    <a:pt x="226" y="1024"/>
                    <a:pt x="301" y="1067"/>
                    <a:pt x="376" y="1099"/>
                  </a:cubicBezTo>
                  <a:cubicBezTo>
                    <a:pt x="413" y="1110"/>
                    <a:pt x="453" y="1115"/>
                    <a:pt x="495" y="1115"/>
                  </a:cubicBezTo>
                  <a:cubicBezTo>
                    <a:pt x="536" y="1115"/>
                    <a:pt x="579" y="1110"/>
                    <a:pt x="622" y="1099"/>
                  </a:cubicBezTo>
                  <a:cubicBezTo>
                    <a:pt x="697" y="1077"/>
                    <a:pt x="761" y="1035"/>
                    <a:pt x="815" y="970"/>
                  </a:cubicBezTo>
                  <a:cubicBezTo>
                    <a:pt x="869" y="895"/>
                    <a:pt x="890" y="820"/>
                    <a:pt x="901" y="735"/>
                  </a:cubicBezTo>
                  <a:cubicBezTo>
                    <a:pt x="901" y="627"/>
                    <a:pt x="890" y="531"/>
                    <a:pt x="858" y="435"/>
                  </a:cubicBezTo>
                  <a:cubicBezTo>
                    <a:pt x="826" y="327"/>
                    <a:pt x="783" y="242"/>
                    <a:pt x="719" y="156"/>
                  </a:cubicBezTo>
                  <a:cubicBezTo>
                    <a:pt x="665" y="92"/>
                    <a:pt x="601" y="49"/>
                    <a:pt x="526" y="17"/>
                  </a:cubicBezTo>
                  <a:cubicBezTo>
                    <a:pt x="483" y="6"/>
                    <a:pt x="440" y="1"/>
                    <a:pt x="3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1515;p55">
              <a:extLst>
                <a:ext uri="{FF2B5EF4-FFF2-40B4-BE49-F238E27FC236}">
                  <a16:creationId xmlns:a16="http://schemas.microsoft.com/office/drawing/2014/main" id="{B3D79C06-0A0A-6D2A-D342-56DFA66E0A6A}"/>
                </a:ext>
              </a:extLst>
            </p:cNvPr>
            <p:cNvSpPr/>
            <p:nvPr/>
          </p:nvSpPr>
          <p:spPr>
            <a:xfrm>
              <a:off x="-2018922" y="2510772"/>
              <a:ext cx="339999" cy="117269"/>
            </a:xfrm>
            <a:custGeom>
              <a:avLst/>
              <a:gdLst/>
              <a:ahLst/>
              <a:cxnLst/>
              <a:rect l="l" t="t" r="r" b="b"/>
              <a:pathLst>
                <a:path w="7918" h="2731" extrusionOk="0">
                  <a:moveTo>
                    <a:pt x="7734" y="1"/>
                  </a:moveTo>
                  <a:cubicBezTo>
                    <a:pt x="7717" y="1"/>
                    <a:pt x="7699" y="4"/>
                    <a:pt x="7682" y="10"/>
                  </a:cubicBezTo>
                  <a:lnTo>
                    <a:pt x="139" y="2399"/>
                  </a:lnTo>
                  <a:cubicBezTo>
                    <a:pt x="43" y="2431"/>
                    <a:pt x="0" y="2517"/>
                    <a:pt x="32" y="2603"/>
                  </a:cubicBezTo>
                  <a:lnTo>
                    <a:pt x="32" y="2614"/>
                  </a:lnTo>
                  <a:cubicBezTo>
                    <a:pt x="49" y="2682"/>
                    <a:pt x="115" y="2730"/>
                    <a:pt x="184" y="2730"/>
                  </a:cubicBezTo>
                  <a:cubicBezTo>
                    <a:pt x="201" y="2730"/>
                    <a:pt x="219" y="2727"/>
                    <a:pt x="236" y="2721"/>
                  </a:cubicBezTo>
                  <a:lnTo>
                    <a:pt x="7789" y="331"/>
                  </a:lnTo>
                  <a:cubicBezTo>
                    <a:pt x="7875" y="299"/>
                    <a:pt x="7918" y="214"/>
                    <a:pt x="7897" y="128"/>
                  </a:cubicBezTo>
                  <a:lnTo>
                    <a:pt x="7886" y="117"/>
                  </a:lnTo>
                  <a:cubicBezTo>
                    <a:pt x="7869" y="49"/>
                    <a:pt x="7804" y="1"/>
                    <a:pt x="77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1516;p55">
              <a:extLst>
                <a:ext uri="{FF2B5EF4-FFF2-40B4-BE49-F238E27FC236}">
                  <a16:creationId xmlns:a16="http://schemas.microsoft.com/office/drawing/2014/main" id="{D59C9EF9-A079-4943-DA69-E4462A38E420}"/>
                </a:ext>
              </a:extLst>
            </p:cNvPr>
            <p:cNvSpPr/>
            <p:nvPr/>
          </p:nvSpPr>
          <p:spPr>
            <a:xfrm>
              <a:off x="-2008359" y="2596824"/>
              <a:ext cx="171202" cy="63852"/>
            </a:xfrm>
            <a:custGeom>
              <a:avLst/>
              <a:gdLst/>
              <a:ahLst/>
              <a:cxnLst/>
              <a:rect l="l" t="t" r="r" b="b"/>
              <a:pathLst>
                <a:path w="3987" h="1487" extrusionOk="0">
                  <a:moveTo>
                    <a:pt x="3802" y="0"/>
                  </a:moveTo>
                  <a:cubicBezTo>
                    <a:pt x="3785" y="0"/>
                    <a:pt x="3768" y="3"/>
                    <a:pt x="3751" y="10"/>
                  </a:cubicBezTo>
                  <a:lnTo>
                    <a:pt x="129" y="1156"/>
                  </a:lnTo>
                  <a:cubicBezTo>
                    <a:pt x="43" y="1188"/>
                    <a:pt x="1" y="1274"/>
                    <a:pt x="22" y="1360"/>
                  </a:cubicBezTo>
                  <a:lnTo>
                    <a:pt x="22" y="1370"/>
                  </a:lnTo>
                  <a:cubicBezTo>
                    <a:pt x="48" y="1439"/>
                    <a:pt x="115" y="1487"/>
                    <a:pt x="184" y="1487"/>
                  </a:cubicBezTo>
                  <a:cubicBezTo>
                    <a:pt x="202" y="1487"/>
                    <a:pt x="219" y="1484"/>
                    <a:pt x="236" y="1477"/>
                  </a:cubicBezTo>
                  <a:lnTo>
                    <a:pt x="3847" y="331"/>
                  </a:lnTo>
                  <a:cubicBezTo>
                    <a:pt x="3933" y="310"/>
                    <a:pt x="3986" y="213"/>
                    <a:pt x="3954" y="127"/>
                  </a:cubicBezTo>
                  <a:lnTo>
                    <a:pt x="3954" y="117"/>
                  </a:lnTo>
                  <a:cubicBezTo>
                    <a:pt x="3928" y="48"/>
                    <a:pt x="3868" y="0"/>
                    <a:pt x="3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169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 name="Google Shape;461;p33">
            <a:extLst>
              <a:ext uri="{FF2B5EF4-FFF2-40B4-BE49-F238E27FC236}">
                <a16:creationId xmlns:a16="http://schemas.microsoft.com/office/drawing/2014/main" id="{7FD5A266-9751-8AC7-76EF-D774A4F9A6F2}"/>
              </a:ext>
            </a:extLst>
          </p:cNvPr>
          <p:cNvSpPr txBox="1">
            <a:spLocks noGrp="1"/>
          </p:cNvSpPr>
          <p:nvPr>
            <p:ph type="title"/>
          </p:nvPr>
        </p:nvSpPr>
        <p:spPr>
          <a:xfrm>
            <a:off x="838975" y="151178"/>
            <a:ext cx="77426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EXPLORATORY DATA ANALYSIS (EDA)</a:t>
            </a:r>
            <a:endParaRPr sz="3200" dirty="0"/>
          </a:p>
        </p:txBody>
      </p:sp>
      <p:sp>
        <p:nvSpPr>
          <p:cNvPr id="6" name="Google Shape;461;p33">
            <a:extLst>
              <a:ext uri="{FF2B5EF4-FFF2-40B4-BE49-F238E27FC236}">
                <a16:creationId xmlns:a16="http://schemas.microsoft.com/office/drawing/2014/main" id="{2EB2E5B2-C2AA-8C7F-879D-3E843875D3C0}"/>
              </a:ext>
            </a:extLst>
          </p:cNvPr>
          <p:cNvSpPr txBox="1">
            <a:spLocks/>
          </p:cNvSpPr>
          <p:nvPr/>
        </p:nvSpPr>
        <p:spPr>
          <a:xfrm>
            <a:off x="838975" y="697194"/>
            <a:ext cx="774260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3200" dirty="0"/>
              <a:t>CHART 2</a:t>
            </a:r>
          </a:p>
        </p:txBody>
      </p:sp>
      <p:pic>
        <p:nvPicPr>
          <p:cNvPr id="9" name="Picture 8">
            <a:extLst>
              <a:ext uri="{FF2B5EF4-FFF2-40B4-BE49-F238E27FC236}">
                <a16:creationId xmlns:a16="http://schemas.microsoft.com/office/drawing/2014/main" id="{6D592721-1889-B8C3-1B3C-2E06EA7D4338}"/>
              </a:ext>
            </a:extLst>
          </p:cNvPr>
          <p:cNvPicPr>
            <a:picLocks noChangeAspect="1"/>
          </p:cNvPicPr>
          <p:nvPr/>
        </p:nvPicPr>
        <p:blipFill>
          <a:blip r:embed="rId3"/>
          <a:stretch>
            <a:fillRect/>
          </a:stretch>
        </p:blipFill>
        <p:spPr>
          <a:xfrm>
            <a:off x="1654845" y="1269894"/>
            <a:ext cx="6110868" cy="3362684"/>
          </a:xfrm>
          <a:prstGeom prst="rect">
            <a:avLst/>
          </a:prstGeom>
        </p:spPr>
      </p:pic>
    </p:spTree>
    <p:extLst>
      <p:ext uri="{BB962C8B-B14F-4D97-AF65-F5344CB8AC3E}">
        <p14:creationId xmlns:p14="http://schemas.microsoft.com/office/powerpoint/2010/main" val="2098704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461;p33">
            <a:extLst>
              <a:ext uri="{FF2B5EF4-FFF2-40B4-BE49-F238E27FC236}">
                <a16:creationId xmlns:a16="http://schemas.microsoft.com/office/drawing/2014/main" id="{8FCED32B-9531-92C4-B63D-59AD42113D5D}"/>
              </a:ext>
            </a:extLst>
          </p:cNvPr>
          <p:cNvSpPr txBox="1">
            <a:spLocks noGrp="1"/>
          </p:cNvSpPr>
          <p:nvPr>
            <p:ph type="title"/>
          </p:nvPr>
        </p:nvSpPr>
        <p:spPr>
          <a:xfrm>
            <a:off x="838975" y="151178"/>
            <a:ext cx="77426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EXPLORATORY DATA ANALYSIS (EDA)</a:t>
            </a:r>
            <a:endParaRPr sz="3200" dirty="0"/>
          </a:p>
        </p:txBody>
      </p:sp>
      <p:sp>
        <p:nvSpPr>
          <p:cNvPr id="4" name="Google Shape;461;p33">
            <a:extLst>
              <a:ext uri="{FF2B5EF4-FFF2-40B4-BE49-F238E27FC236}">
                <a16:creationId xmlns:a16="http://schemas.microsoft.com/office/drawing/2014/main" id="{6FA3B557-3981-551F-E06A-3ABB3D4B2024}"/>
              </a:ext>
            </a:extLst>
          </p:cNvPr>
          <p:cNvSpPr txBox="1">
            <a:spLocks/>
          </p:cNvSpPr>
          <p:nvPr/>
        </p:nvSpPr>
        <p:spPr>
          <a:xfrm>
            <a:off x="838975" y="697194"/>
            <a:ext cx="774260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3200" dirty="0"/>
              <a:t>CHART 3</a:t>
            </a:r>
          </a:p>
        </p:txBody>
      </p:sp>
      <p:pic>
        <p:nvPicPr>
          <p:cNvPr id="6" name="Picture 5">
            <a:extLst>
              <a:ext uri="{FF2B5EF4-FFF2-40B4-BE49-F238E27FC236}">
                <a16:creationId xmlns:a16="http://schemas.microsoft.com/office/drawing/2014/main" id="{250347EE-4544-4065-9854-D428706964C5}"/>
              </a:ext>
            </a:extLst>
          </p:cNvPr>
          <p:cNvPicPr>
            <a:picLocks noChangeAspect="1"/>
          </p:cNvPicPr>
          <p:nvPr/>
        </p:nvPicPr>
        <p:blipFill>
          <a:blip r:embed="rId3"/>
          <a:stretch>
            <a:fillRect/>
          </a:stretch>
        </p:blipFill>
        <p:spPr>
          <a:xfrm>
            <a:off x="2287510" y="1200799"/>
            <a:ext cx="4568980" cy="3408604"/>
          </a:xfrm>
          <a:prstGeom prst="rect">
            <a:avLst/>
          </a:prstGeom>
        </p:spPr>
      </p:pic>
    </p:spTree>
    <p:extLst>
      <p:ext uri="{BB962C8B-B14F-4D97-AF65-F5344CB8AC3E}">
        <p14:creationId xmlns:p14="http://schemas.microsoft.com/office/powerpoint/2010/main" val="1621506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461;p33">
            <a:extLst>
              <a:ext uri="{FF2B5EF4-FFF2-40B4-BE49-F238E27FC236}">
                <a16:creationId xmlns:a16="http://schemas.microsoft.com/office/drawing/2014/main" id="{FF38D5E4-623B-B829-B2EA-2E2CEC8FE416}"/>
              </a:ext>
            </a:extLst>
          </p:cNvPr>
          <p:cNvSpPr txBox="1">
            <a:spLocks noGrp="1"/>
          </p:cNvSpPr>
          <p:nvPr>
            <p:ph type="title"/>
          </p:nvPr>
        </p:nvSpPr>
        <p:spPr>
          <a:xfrm>
            <a:off x="838975" y="151178"/>
            <a:ext cx="77426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EXPLORATORY DATA ANALYSIS (EDA)</a:t>
            </a:r>
            <a:endParaRPr sz="3200" dirty="0"/>
          </a:p>
        </p:txBody>
      </p:sp>
      <p:sp>
        <p:nvSpPr>
          <p:cNvPr id="9" name="Google Shape;461;p33">
            <a:extLst>
              <a:ext uri="{FF2B5EF4-FFF2-40B4-BE49-F238E27FC236}">
                <a16:creationId xmlns:a16="http://schemas.microsoft.com/office/drawing/2014/main" id="{131C39F7-18CF-5C20-391E-677B5B29C1F1}"/>
              </a:ext>
            </a:extLst>
          </p:cNvPr>
          <p:cNvSpPr txBox="1">
            <a:spLocks/>
          </p:cNvSpPr>
          <p:nvPr/>
        </p:nvSpPr>
        <p:spPr>
          <a:xfrm>
            <a:off x="838975" y="697194"/>
            <a:ext cx="774260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3200" dirty="0"/>
              <a:t>CHART 4</a:t>
            </a:r>
          </a:p>
        </p:txBody>
      </p:sp>
      <p:pic>
        <p:nvPicPr>
          <p:cNvPr id="11" name="Picture 10">
            <a:extLst>
              <a:ext uri="{FF2B5EF4-FFF2-40B4-BE49-F238E27FC236}">
                <a16:creationId xmlns:a16="http://schemas.microsoft.com/office/drawing/2014/main" id="{990F883F-9153-D9D5-B9DF-90611179E4BD}"/>
              </a:ext>
            </a:extLst>
          </p:cNvPr>
          <p:cNvPicPr>
            <a:picLocks noChangeAspect="1"/>
          </p:cNvPicPr>
          <p:nvPr/>
        </p:nvPicPr>
        <p:blipFill>
          <a:blip r:embed="rId3"/>
          <a:stretch>
            <a:fillRect/>
          </a:stretch>
        </p:blipFill>
        <p:spPr>
          <a:xfrm>
            <a:off x="2146261" y="1269894"/>
            <a:ext cx="4851477" cy="3611655"/>
          </a:xfrm>
          <a:prstGeom prst="rect">
            <a:avLst/>
          </a:prstGeom>
        </p:spPr>
      </p:pic>
    </p:spTree>
    <p:extLst>
      <p:ext uri="{BB962C8B-B14F-4D97-AF65-F5344CB8AC3E}">
        <p14:creationId xmlns:p14="http://schemas.microsoft.com/office/powerpoint/2010/main" val="150488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61;p33">
            <a:extLst>
              <a:ext uri="{FF2B5EF4-FFF2-40B4-BE49-F238E27FC236}">
                <a16:creationId xmlns:a16="http://schemas.microsoft.com/office/drawing/2014/main" id="{258F6088-2A83-8A2B-DB35-F8D72CAC9DD5}"/>
              </a:ext>
            </a:extLst>
          </p:cNvPr>
          <p:cNvSpPr txBox="1">
            <a:spLocks noGrp="1"/>
          </p:cNvSpPr>
          <p:nvPr>
            <p:ph type="title"/>
          </p:nvPr>
        </p:nvSpPr>
        <p:spPr>
          <a:xfrm>
            <a:off x="838975" y="151178"/>
            <a:ext cx="774260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EXPLORATORY DATA ANALYSIS (EDA)</a:t>
            </a:r>
            <a:endParaRPr sz="3200" dirty="0"/>
          </a:p>
        </p:txBody>
      </p:sp>
      <p:sp>
        <p:nvSpPr>
          <p:cNvPr id="6" name="Google Shape;461;p33">
            <a:extLst>
              <a:ext uri="{FF2B5EF4-FFF2-40B4-BE49-F238E27FC236}">
                <a16:creationId xmlns:a16="http://schemas.microsoft.com/office/drawing/2014/main" id="{E5DA27F4-1002-27F3-7CC6-8B390318381C}"/>
              </a:ext>
            </a:extLst>
          </p:cNvPr>
          <p:cNvSpPr txBox="1">
            <a:spLocks/>
          </p:cNvSpPr>
          <p:nvPr/>
        </p:nvSpPr>
        <p:spPr>
          <a:xfrm>
            <a:off x="838975" y="697194"/>
            <a:ext cx="7742608"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400"/>
              <a:buFont typeface="Poppins"/>
              <a:buNone/>
              <a:defRPr sz="3400" b="1" i="0" u="none" strike="noStrike" cap="none">
                <a:solidFill>
                  <a:schemeClr val="dk1"/>
                </a:solidFill>
                <a:latin typeface="Poppins"/>
                <a:ea typeface="Poppins"/>
                <a:cs typeface="Poppins"/>
                <a:sym typeface="Poppins"/>
              </a:defRPr>
            </a:lvl9pPr>
          </a:lstStyle>
          <a:p>
            <a:r>
              <a:rPr lang="en-SG" sz="3200" dirty="0"/>
              <a:t>CHART 5</a:t>
            </a:r>
          </a:p>
        </p:txBody>
      </p:sp>
      <p:pic>
        <p:nvPicPr>
          <p:cNvPr id="8" name="Picture 7">
            <a:extLst>
              <a:ext uri="{FF2B5EF4-FFF2-40B4-BE49-F238E27FC236}">
                <a16:creationId xmlns:a16="http://schemas.microsoft.com/office/drawing/2014/main" id="{1519BF63-AB2B-8F0F-F79F-DE74057825E4}"/>
              </a:ext>
            </a:extLst>
          </p:cNvPr>
          <p:cNvPicPr>
            <a:picLocks noChangeAspect="1"/>
          </p:cNvPicPr>
          <p:nvPr/>
        </p:nvPicPr>
        <p:blipFill>
          <a:blip r:embed="rId3"/>
          <a:stretch>
            <a:fillRect/>
          </a:stretch>
        </p:blipFill>
        <p:spPr>
          <a:xfrm>
            <a:off x="1279420" y="1194297"/>
            <a:ext cx="6861717" cy="3392700"/>
          </a:xfrm>
          <a:prstGeom prst="rect">
            <a:avLst/>
          </a:prstGeom>
        </p:spPr>
      </p:pic>
    </p:spTree>
    <p:extLst>
      <p:ext uri="{BB962C8B-B14F-4D97-AF65-F5344CB8AC3E}">
        <p14:creationId xmlns:p14="http://schemas.microsoft.com/office/powerpoint/2010/main" val="355560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81A0-4FB9-6F30-F1DD-02D3E1A9CFA6}"/>
              </a:ext>
            </a:extLst>
          </p:cNvPr>
          <p:cNvSpPr>
            <a:spLocks noGrp="1"/>
          </p:cNvSpPr>
          <p:nvPr>
            <p:ph type="title"/>
          </p:nvPr>
        </p:nvSpPr>
        <p:spPr>
          <a:xfrm>
            <a:off x="720000" y="162527"/>
            <a:ext cx="7704000" cy="572700"/>
          </a:xfrm>
        </p:spPr>
        <p:txBody>
          <a:bodyPr/>
          <a:lstStyle/>
          <a:p>
            <a:r>
              <a:rPr lang="en-SG" dirty="0"/>
              <a:t>FEATURE ENGINEERING</a:t>
            </a:r>
          </a:p>
        </p:txBody>
      </p:sp>
      <p:sp>
        <p:nvSpPr>
          <p:cNvPr id="3" name="TextBox 2">
            <a:extLst>
              <a:ext uri="{FF2B5EF4-FFF2-40B4-BE49-F238E27FC236}">
                <a16:creationId xmlns:a16="http://schemas.microsoft.com/office/drawing/2014/main" id="{0E7F6856-58B1-F222-A62D-474432E7AD12}"/>
              </a:ext>
            </a:extLst>
          </p:cNvPr>
          <p:cNvSpPr txBox="1"/>
          <p:nvPr/>
        </p:nvSpPr>
        <p:spPr>
          <a:xfrm>
            <a:off x="1187249" y="1317385"/>
            <a:ext cx="6769497" cy="646331"/>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Dropped unnecessary column ‘</a:t>
            </a:r>
            <a:r>
              <a:rPr lang="en-SG" sz="1800" b="1" dirty="0" err="1">
                <a:solidFill>
                  <a:schemeClr val="bg2"/>
                </a:solidFill>
                <a:latin typeface="PT Sans" panose="020B0503020203020204" pitchFamily="34" charset="0"/>
              </a:rPr>
              <a:t>Customer_ID</a:t>
            </a:r>
            <a:r>
              <a:rPr lang="en-SG" sz="1800" b="1" dirty="0">
                <a:solidFill>
                  <a:schemeClr val="bg2"/>
                </a:solidFill>
                <a:latin typeface="PT Sans" panose="020B0503020203020204" pitchFamily="34" charset="0"/>
              </a:rPr>
              <a:t>’ so that it would not be considered a feature and used in the prediction.</a:t>
            </a:r>
          </a:p>
        </p:txBody>
      </p:sp>
      <p:pic>
        <p:nvPicPr>
          <p:cNvPr id="5" name="Picture 4">
            <a:extLst>
              <a:ext uri="{FF2B5EF4-FFF2-40B4-BE49-F238E27FC236}">
                <a16:creationId xmlns:a16="http://schemas.microsoft.com/office/drawing/2014/main" id="{78B45D6E-08BE-47FC-4C18-DA0146FC97F3}"/>
              </a:ext>
            </a:extLst>
          </p:cNvPr>
          <p:cNvPicPr>
            <a:picLocks noChangeAspect="1"/>
          </p:cNvPicPr>
          <p:nvPr/>
        </p:nvPicPr>
        <p:blipFill>
          <a:blip r:embed="rId2"/>
          <a:stretch>
            <a:fillRect/>
          </a:stretch>
        </p:blipFill>
        <p:spPr>
          <a:xfrm>
            <a:off x="2339143" y="1955817"/>
            <a:ext cx="4465707" cy="381033"/>
          </a:xfrm>
          <a:prstGeom prst="rect">
            <a:avLst/>
          </a:prstGeom>
        </p:spPr>
      </p:pic>
      <p:sp>
        <p:nvSpPr>
          <p:cNvPr id="6" name="TextBox 5">
            <a:extLst>
              <a:ext uri="{FF2B5EF4-FFF2-40B4-BE49-F238E27FC236}">
                <a16:creationId xmlns:a16="http://schemas.microsoft.com/office/drawing/2014/main" id="{03C18F13-20C7-812C-3825-72C411044C3D}"/>
              </a:ext>
            </a:extLst>
          </p:cNvPr>
          <p:cNvSpPr txBox="1"/>
          <p:nvPr/>
        </p:nvSpPr>
        <p:spPr>
          <a:xfrm>
            <a:off x="1187249" y="2810289"/>
            <a:ext cx="6769497" cy="923330"/>
          </a:xfrm>
          <a:prstGeom prst="rect">
            <a:avLst/>
          </a:prstGeom>
          <a:noFill/>
        </p:spPr>
        <p:txBody>
          <a:bodyPr wrap="square" rtlCol="0">
            <a:spAutoFit/>
          </a:bodyPr>
          <a:lstStyle/>
          <a:p>
            <a:pPr algn="ctr"/>
            <a:r>
              <a:rPr lang="en-SG" sz="1800" b="1" dirty="0">
                <a:solidFill>
                  <a:schemeClr val="bg2"/>
                </a:solidFill>
                <a:latin typeface="PT Sans" panose="020B0503020203020204" pitchFamily="34" charset="0"/>
              </a:rPr>
              <a:t>Encode categorical features such as Gender, Education, and Marriage Status into a binary representation for the model to be used in machine learning later.</a:t>
            </a:r>
          </a:p>
        </p:txBody>
      </p:sp>
      <p:pic>
        <p:nvPicPr>
          <p:cNvPr id="9" name="Picture 8">
            <a:extLst>
              <a:ext uri="{FF2B5EF4-FFF2-40B4-BE49-F238E27FC236}">
                <a16:creationId xmlns:a16="http://schemas.microsoft.com/office/drawing/2014/main" id="{EAF0F698-E8F0-386D-A96A-EC510B25BEC8}"/>
              </a:ext>
            </a:extLst>
          </p:cNvPr>
          <p:cNvPicPr>
            <a:picLocks noChangeAspect="1"/>
          </p:cNvPicPr>
          <p:nvPr/>
        </p:nvPicPr>
        <p:blipFill>
          <a:blip r:embed="rId3"/>
          <a:stretch>
            <a:fillRect/>
          </a:stretch>
        </p:blipFill>
        <p:spPr>
          <a:xfrm>
            <a:off x="2415349" y="3752766"/>
            <a:ext cx="4313294" cy="602032"/>
          </a:xfrm>
          <a:prstGeom prst="rect">
            <a:avLst/>
          </a:prstGeom>
        </p:spPr>
      </p:pic>
      <p:sp>
        <p:nvSpPr>
          <p:cNvPr id="7" name="TextBox 6">
            <a:extLst>
              <a:ext uri="{FF2B5EF4-FFF2-40B4-BE49-F238E27FC236}">
                <a16:creationId xmlns:a16="http://schemas.microsoft.com/office/drawing/2014/main" id="{57F4D110-4AE7-805A-FAA2-EFE290A07649}"/>
              </a:ext>
            </a:extLst>
          </p:cNvPr>
          <p:cNvSpPr txBox="1"/>
          <p:nvPr/>
        </p:nvSpPr>
        <p:spPr>
          <a:xfrm>
            <a:off x="2285996" y="2578295"/>
            <a:ext cx="4572000" cy="338554"/>
          </a:xfrm>
          <a:prstGeom prst="rect">
            <a:avLst/>
          </a:prstGeom>
          <a:noFill/>
        </p:spPr>
        <p:txBody>
          <a:bodyPr wrap="square">
            <a:spAutoFit/>
          </a:bodyPr>
          <a:lstStyle/>
          <a:p>
            <a:pPr algn="ctr"/>
            <a:r>
              <a:rPr lang="en-US" sz="1600" b="1" dirty="0">
                <a:solidFill>
                  <a:schemeClr val="tx1"/>
                </a:solidFill>
                <a:effectLst/>
                <a:latin typeface="PT Sans" panose="020B0503020203020204" pitchFamily="34" charset="0"/>
              </a:rPr>
              <a:t>How do you represent your data as features?</a:t>
            </a:r>
          </a:p>
        </p:txBody>
      </p:sp>
      <p:sp>
        <p:nvSpPr>
          <p:cNvPr id="12" name="TextBox 11">
            <a:extLst>
              <a:ext uri="{FF2B5EF4-FFF2-40B4-BE49-F238E27FC236}">
                <a16:creationId xmlns:a16="http://schemas.microsoft.com/office/drawing/2014/main" id="{FB3A9DB7-9858-3F5D-9F8A-D7CC6912970D}"/>
              </a:ext>
            </a:extLst>
          </p:cNvPr>
          <p:cNvSpPr txBox="1"/>
          <p:nvPr/>
        </p:nvSpPr>
        <p:spPr>
          <a:xfrm>
            <a:off x="1747297" y="661971"/>
            <a:ext cx="5649402" cy="338554"/>
          </a:xfrm>
          <a:prstGeom prst="rect">
            <a:avLst/>
          </a:prstGeom>
          <a:noFill/>
        </p:spPr>
        <p:txBody>
          <a:bodyPr wrap="square">
            <a:spAutoFit/>
          </a:bodyPr>
          <a:lstStyle/>
          <a:p>
            <a:pPr algn="ctr"/>
            <a:r>
              <a:rPr lang="en-US" sz="1600" b="1" dirty="0">
                <a:solidFill>
                  <a:schemeClr val="tx1"/>
                </a:solidFill>
                <a:latin typeface="PT Sans" panose="020B0503020203020204" pitchFamily="34" charset="0"/>
              </a:rPr>
              <a:t>Did you process the features in any way?</a:t>
            </a:r>
            <a:endParaRPr lang="en-SG" sz="1600" b="1" dirty="0">
              <a:solidFill>
                <a:schemeClr val="tx1"/>
              </a:solidFill>
              <a:latin typeface="PT Sans" panose="020B0503020203020204" pitchFamily="34" charset="0"/>
            </a:endParaRPr>
          </a:p>
        </p:txBody>
      </p:sp>
    </p:spTree>
    <p:extLst>
      <p:ext uri="{BB962C8B-B14F-4D97-AF65-F5344CB8AC3E}">
        <p14:creationId xmlns:p14="http://schemas.microsoft.com/office/powerpoint/2010/main" val="3947253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6"/>
          <p:cNvSpPr txBox="1">
            <a:spLocks noGrp="1"/>
          </p:cNvSpPr>
          <p:nvPr>
            <p:ph type="title"/>
          </p:nvPr>
        </p:nvSpPr>
        <p:spPr>
          <a:xfrm>
            <a:off x="1571615" y="417977"/>
            <a:ext cx="3938100" cy="11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grpSp>
        <p:nvGrpSpPr>
          <p:cNvPr id="626" name="Google Shape;626;p36"/>
          <p:cNvGrpSpPr/>
          <p:nvPr/>
        </p:nvGrpSpPr>
        <p:grpSpPr>
          <a:xfrm rot="5400000" flipH="1">
            <a:off x="831515" y="779190"/>
            <a:ext cx="664392" cy="664396"/>
            <a:chOff x="7707338" y="2159269"/>
            <a:chExt cx="1157477" cy="1157484"/>
          </a:xfrm>
        </p:grpSpPr>
        <p:sp>
          <p:nvSpPr>
            <p:cNvPr id="627" name="Google Shape;627;p36"/>
            <p:cNvSpPr/>
            <p:nvPr/>
          </p:nvSpPr>
          <p:spPr>
            <a:xfrm rot="2700000">
              <a:off x="7999824" y="2191906"/>
              <a:ext cx="525070" cy="1044765"/>
            </a:xfrm>
            <a:custGeom>
              <a:avLst/>
              <a:gdLst/>
              <a:ahLst/>
              <a:cxnLst/>
              <a:rect l="l" t="t" r="r" b="b"/>
              <a:pathLst>
                <a:path w="21003" h="41791" extrusionOk="0">
                  <a:moveTo>
                    <a:pt x="20788" y="0"/>
                  </a:moveTo>
                  <a:lnTo>
                    <a:pt x="0" y="20788"/>
                  </a:lnTo>
                  <a:lnTo>
                    <a:pt x="21003" y="41791"/>
                  </a:lnTo>
                </a:path>
              </a:pathLst>
            </a:custGeom>
            <a:noFill/>
            <a:ln w="9525" cap="flat" cmpd="sng">
              <a:solidFill>
                <a:schemeClr val="dk1"/>
              </a:solidFill>
              <a:prstDash val="solid"/>
              <a:round/>
              <a:headEnd type="none" w="med" len="med"/>
              <a:tailEnd type="none" w="med" len="med"/>
            </a:ln>
          </p:spPr>
          <p:txBody>
            <a:bodyPr/>
            <a:lstStyle/>
            <a:p>
              <a:endParaRPr lang="en-SG"/>
            </a:p>
          </p:txBody>
        </p:sp>
        <p:cxnSp>
          <p:nvCxnSpPr>
            <p:cNvPr id="628" name="Google Shape;628;p36"/>
            <p:cNvCxnSpPr/>
            <p:nvPr/>
          </p:nvCxnSpPr>
          <p:spPr>
            <a:xfrm rot="2700000">
              <a:off x="7913494" y="2922702"/>
              <a:ext cx="1114542" cy="0"/>
            </a:xfrm>
            <a:prstGeom prst="straightConnector1">
              <a:avLst/>
            </a:prstGeom>
            <a:noFill/>
            <a:ln w="9525" cap="flat" cmpd="sng">
              <a:solidFill>
                <a:schemeClr val="dk1"/>
              </a:solidFill>
              <a:prstDash val="solid"/>
              <a:round/>
              <a:headEnd type="none" w="med" len="med"/>
              <a:tailEnd type="none" w="med" len="med"/>
            </a:ln>
          </p:spPr>
        </p:cxnSp>
      </p:grpSp>
      <p:pic>
        <p:nvPicPr>
          <p:cNvPr id="5" name="Picture 4">
            <a:extLst>
              <a:ext uri="{FF2B5EF4-FFF2-40B4-BE49-F238E27FC236}">
                <a16:creationId xmlns:a16="http://schemas.microsoft.com/office/drawing/2014/main" id="{4C5C5FA1-9B22-46CB-4589-6CAEECF69BC3}"/>
              </a:ext>
            </a:extLst>
          </p:cNvPr>
          <p:cNvPicPr>
            <a:picLocks noChangeAspect="1"/>
          </p:cNvPicPr>
          <p:nvPr/>
        </p:nvPicPr>
        <p:blipFill>
          <a:blip r:embed="rId3"/>
          <a:stretch>
            <a:fillRect/>
          </a:stretch>
        </p:blipFill>
        <p:spPr>
          <a:xfrm>
            <a:off x="4933655" y="2339985"/>
            <a:ext cx="1960960" cy="2205316"/>
          </a:xfrm>
          <a:prstGeom prst="rect">
            <a:avLst/>
          </a:prstGeom>
        </p:spPr>
      </p:pic>
      <p:pic>
        <p:nvPicPr>
          <p:cNvPr id="7" name="Picture 6">
            <a:extLst>
              <a:ext uri="{FF2B5EF4-FFF2-40B4-BE49-F238E27FC236}">
                <a16:creationId xmlns:a16="http://schemas.microsoft.com/office/drawing/2014/main" id="{E9F2D303-C73B-53A1-CD1F-E0323F3178B9}"/>
              </a:ext>
            </a:extLst>
          </p:cNvPr>
          <p:cNvPicPr>
            <a:picLocks noChangeAspect="1"/>
          </p:cNvPicPr>
          <p:nvPr/>
        </p:nvPicPr>
        <p:blipFill>
          <a:blip r:embed="rId4"/>
          <a:stretch>
            <a:fillRect/>
          </a:stretch>
        </p:blipFill>
        <p:spPr>
          <a:xfrm>
            <a:off x="5878456" y="2091135"/>
            <a:ext cx="2065199" cy="160034"/>
          </a:xfrm>
          <a:prstGeom prst="rect">
            <a:avLst/>
          </a:prstGeom>
        </p:spPr>
      </p:pic>
      <p:sp>
        <p:nvSpPr>
          <p:cNvPr id="10" name="TextBox 9">
            <a:extLst>
              <a:ext uri="{FF2B5EF4-FFF2-40B4-BE49-F238E27FC236}">
                <a16:creationId xmlns:a16="http://schemas.microsoft.com/office/drawing/2014/main" id="{4F4CD3CB-E889-24D3-213B-47AAFF0FF887}"/>
              </a:ext>
            </a:extLst>
          </p:cNvPr>
          <p:cNvSpPr txBox="1"/>
          <p:nvPr/>
        </p:nvSpPr>
        <p:spPr>
          <a:xfrm>
            <a:off x="1571615" y="1735004"/>
            <a:ext cx="3935573" cy="1754326"/>
          </a:xfrm>
          <a:prstGeom prst="rect">
            <a:avLst/>
          </a:prstGeom>
          <a:noFill/>
        </p:spPr>
        <p:txBody>
          <a:bodyPr wrap="square" rtlCol="0">
            <a:spAutoFit/>
          </a:bodyPr>
          <a:lstStyle/>
          <a:p>
            <a:r>
              <a:rPr lang="en-SG" sz="1800" b="1" dirty="0">
                <a:solidFill>
                  <a:schemeClr val="bg2"/>
                </a:solidFill>
                <a:latin typeface="PT Sans" panose="020B0503020203020204" pitchFamily="34" charset="0"/>
              </a:rPr>
              <a:t>Since there are no missing values and duplicate rows, there is not much data cleaning required. </a:t>
            </a:r>
          </a:p>
          <a:p>
            <a:endParaRPr lang="en-SG" sz="1800" b="1" dirty="0">
              <a:solidFill>
                <a:schemeClr val="bg2"/>
              </a:solidFill>
              <a:latin typeface="PT Sans" panose="020B0503020203020204" pitchFamily="34" charset="0"/>
            </a:endParaRPr>
          </a:p>
          <a:p>
            <a:r>
              <a:rPr lang="en-SG" sz="1800" b="1" dirty="0">
                <a:solidFill>
                  <a:schemeClr val="bg2"/>
                </a:solidFill>
                <a:latin typeface="PT Sans" panose="020B0503020203020204" pitchFamily="34" charset="0"/>
              </a:rPr>
              <a:t>There were also no errors in the datatypes of the columns.</a:t>
            </a:r>
          </a:p>
        </p:txBody>
      </p:sp>
      <p:pic>
        <p:nvPicPr>
          <p:cNvPr id="3" name="Picture 2">
            <a:extLst>
              <a:ext uri="{FF2B5EF4-FFF2-40B4-BE49-F238E27FC236}">
                <a16:creationId xmlns:a16="http://schemas.microsoft.com/office/drawing/2014/main" id="{F4080E04-8053-9E0D-EB2C-A80A776432BB}"/>
              </a:ext>
            </a:extLst>
          </p:cNvPr>
          <p:cNvPicPr>
            <a:picLocks noChangeAspect="1"/>
          </p:cNvPicPr>
          <p:nvPr/>
        </p:nvPicPr>
        <p:blipFill>
          <a:blip r:embed="rId5"/>
          <a:stretch>
            <a:fillRect/>
          </a:stretch>
        </p:blipFill>
        <p:spPr>
          <a:xfrm>
            <a:off x="6963175" y="2673223"/>
            <a:ext cx="1960960" cy="1872078"/>
          </a:xfrm>
          <a:prstGeom prst="rect">
            <a:avLst/>
          </a:prstGeom>
        </p:spPr>
      </p:pic>
      <p:sp>
        <p:nvSpPr>
          <p:cNvPr id="2" name="TextBox 1">
            <a:extLst>
              <a:ext uri="{FF2B5EF4-FFF2-40B4-BE49-F238E27FC236}">
                <a16:creationId xmlns:a16="http://schemas.microsoft.com/office/drawing/2014/main" id="{A0F581A6-7F1B-7D2E-E5C2-15C94C5C423E}"/>
              </a:ext>
            </a:extLst>
          </p:cNvPr>
          <p:cNvSpPr txBox="1"/>
          <p:nvPr/>
        </p:nvSpPr>
        <p:spPr>
          <a:xfrm>
            <a:off x="602309" y="1444497"/>
            <a:ext cx="5649402" cy="338554"/>
          </a:xfrm>
          <a:prstGeom prst="rect">
            <a:avLst/>
          </a:prstGeom>
          <a:noFill/>
        </p:spPr>
        <p:txBody>
          <a:bodyPr wrap="square">
            <a:spAutoFit/>
          </a:bodyPr>
          <a:lstStyle/>
          <a:p>
            <a:pPr algn="ctr"/>
            <a:r>
              <a:rPr lang="en-US" sz="1600" b="1" dirty="0">
                <a:solidFill>
                  <a:schemeClr val="tx1"/>
                </a:solidFill>
                <a:latin typeface="PT Sans" panose="020B0503020203020204" pitchFamily="34" charset="0"/>
              </a:rPr>
              <a:t>Did you process the features in any way?</a:t>
            </a:r>
            <a:endParaRPr lang="en-SG" sz="1600" b="1" dirty="0">
              <a:solidFill>
                <a:schemeClr val="tx1"/>
              </a:solidFill>
              <a:latin typeface="PT Sans" panose="020B0503020203020204" pitchFamily="34" charset="0"/>
            </a:endParaRPr>
          </a:p>
        </p:txBody>
      </p:sp>
    </p:spTree>
  </p:cSld>
  <p:clrMapOvr>
    <a:masterClrMapping/>
  </p:clrMapOvr>
</p:sld>
</file>

<file path=ppt/theme/theme1.xml><?xml version="1.0" encoding="utf-8"?>
<a:theme xmlns:a="http://schemas.openxmlformats.org/drawingml/2006/main" name="General Banking Activities Business Meeting by Slidesgo">
  <a:themeElements>
    <a:clrScheme name="Simple Light">
      <a:dk1>
        <a:srgbClr val="37316E"/>
      </a:dk1>
      <a:lt1>
        <a:srgbClr val="FAFAFA"/>
      </a:lt1>
      <a:dk2>
        <a:srgbClr val="4545A0"/>
      </a:dk2>
      <a:lt2>
        <a:srgbClr val="FF903E"/>
      </a:lt2>
      <a:accent1>
        <a:srgbClr val="EBAE39"/>
      </a:accent1>
      <a:accent2>
        <a:srgbClr val="F2D25E"/>
      </a:accent2>
      <a:accent3>
        <a:srgbClr val="7C7CF7"/>
      </a:accent3>
      <a:accent4>
        <a:srgbClr val="DCDCFF"/>
      </a:accent4>
      <a:accent5>
        <a:srgbClr val="FFFFFF"/>
      </a:accent5>
      <a:accent6>
        <a:srgbClr val="FFFFFF"/>
      </a:accent6>
      <a:hlink>
        <a:srgbClr val="37316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4457</TotalTime>
  <Words>2331</Words>
  <Application>Microsoft Office PowerPoint</Application>
  <PresentationFormat>On-screen Show (16:9)</PresentationFormat>
  <Paragraphs>174</Paragraphs>
  <Slides>30</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PT Sans</vt:lpstr>
      <vt:lpstr>Consolas</vt:lpstr>
      <vt:lpstr>Söhne</vt:lpstr>
      <vt:lpstr>Montserrat</vt:lpstr>
      <vt:lpstr>Arial</vt:lpstr>
      <vt:lpstr>Alata</vt:lpstr>
      <vt:lpstr>Poppins</vt:lpstr>
      <vt:lpstr>General Banking Activities Business Meeting by Slidesgo</vt:lpstr>
      <vt:lpstr>  CREDIT RISK   MANAGEMENT</vt:lpstr>
      <vt:lpstr>HOW IS YOUR PREDICTION TASK DEFINED? AND WHAT IS THE MEANING OF THE OUTPUT VARIABLE?</vt:lpstr>
      <vt:lpstr>EXPLORATORY DATA ANALYSIS (EDA)</vt:lpstr>
      <vt:lpstr>EXPLORATORY DATA ANALYSIS (EDA)</vt:lpstr>
      <vt:lpstr>EXPLORATORY DATA ANALYSIS (EDA)</vt:lpstr>
      <vt:lpstr>EXPLORATORY DATA ANALYSIS (EDA)</vt:lpstr>
      <vt:lpstr>EXPLORATORY DATA ANALYSIS (EDA)</vt:lpstr>
      <vt:lpstr>FEATURE ENGINEERING</vt:lpstr>
      <vt:lpstr>DATA CLEANING</vt:lpstr>
      <vt:lpstr>DATA PREPARATION</vt:lpstr>
      <vt:lpstr>FEATURE ENGINEERING</vt:lpstr>
      <vt:lpstr>FEATURE ENGINEERING</vt:lpstr>
      <vt:lpstr>SELECTING A MODEL</vt:lpstr>
      <vt:lpstr>SELECTING A MODEL</vt:lpstr>
      <vt:lpstr>PowerPoint Presentation</vt:lpstr>
      <vt:lpstr>PowerPoint Presentation</vt:lpstr>
      <vt:lpstr>PowerPoint Presentation</vt:lpstr>
      <vt:lpstr>PowerPoint Presentation</vt:lpstr>
      <vt:lpstr>MODEL EVALUATION</vt:lpstr>
      <vt:lpstr>PowerPoint Presentation</vt:lpstr>
      <vt:lpstr>PowerPoint Presentation</vt:lpstr>
      <vt:lpstr>PowerPoint Presentation</vt:lpstr>
      <vt:lpstr>PowerPoint Presentation</vt:lpstr>
      <vt:lpstr>PowerPoint Presentation</vt:lpstr>
      <vt:lpstr>DUMMY MODEL</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AIML CA1 PART A: CLASSIFICATION  RISK   MANAGEMENT</dc:title>
  <cp:lastModifiedBy>EDWARD TAN YUAN CHONG</cp:lastModifiedBy>
  <cp:revision>26</cp:revision>
  <dcterms:modified xsi:type="dcterms:W3CDTF">2023-08-28T12:24:52Z</dcterms:modified>
</cp:coreProperties>
</file>