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7"/>
  </p:notesMasterIdLst>
  <p:sldIdLst>
    <p:sldId id="256" r:id="rId2"/>
    <p:sldId id="352" r:id="rId3"/>
    <p:sldId id="340" r:id="rId4"/>
    <p:sldId id="353" r:id="rId5"/>
    <p:sldId id="354" r:id="rId6"/>
    <p:sldId id="272" r:id="rId7"/>
    <p:sldId id="259" r:id="rId8"/>
    <p:sldId id="341" r:id="rId9"/>
    <p:sldId id="343" r:id="rId10"/>
    <p:sldId id="344" r:id="rId11"/>
    <p:sldId id="346" r:id="rId12"/>
    <p:sldId id="347" r:id="rId13"/>
    <p:sldId id="348" r:id="rId14"/>
    <p:sldId id="351" r:id="rId15"/>
    <p:sldId id="264" r:id="rId16"/>
  </p:sldIdLst>
  <p:sldSz cx="9144000" cy="5143500" type="screen16x9"/>
  <p:notesSz cx="6858000" cy="9144000"/>
  <p:embeddedFontLst>
    <p:embeddedFont>
      <p:font typeface="Kulim Park" panose="020B0604020202020204" charset="0"/>
      <p:regular r:id="rId18"/>
      <p:bold r:id="rId19"/>
      <p:italic r:id="rId20"/>
      <p:boldItalic r:id="rId21"/>
    </p:embeddedFont>
    <p:embeddedFont>
      <p:font typeface="Kulim Park SemiBold" panose="020B0604020202020204" charset="0"/>
      <p:regular r:id="rId22"/>
      <p:bold r:id="rId23"/>
      <p:italic r:id="rId24"/>
      <p:boldItalic r:id="rId25"/>
    </p:embeddedFont>
    <p:embeddedFont>
      <p:font typeface="Manrope" panose="020B0604020202020204" charset="0"/>
      <p:regular r:id="rId26"/>
      <p:bold r:id="rId27"/>
    </p:embeddedFont>
    <p:embeddedFont>
      <p:font typeface="Nunito Light" pitchFamily="2" charset="0"/>
      <p:regular r:id="rId28"/>
      <p: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0E0CCC-0B1B-4BB7-87B8-9C8151341437}">
  <a:tblStyle styleId="{E20E0CCC-0B1B-4BB7-87B8-9C81513414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98AC20-F660-46C6-8FBF-97A0C0D428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24dc392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24dc392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31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4dc392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4dc3920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78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24dc3920de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24dc3920de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4dc392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4dc3920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66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93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24dc392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24dc392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97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37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47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31">
    <p:spTree>
      <p:nvGrpSpPr>
        <p:cNvPr id="1" name="Shape 290"/>
        <p:cNvGrpSpPr/>
        <p:nvPr/>
      </p:nvGrpSpPr>
      <p:grpSpPr>
        <a:xfrm>
          <a:off x="0" y="0"/>
          <a:ext cx="0" cy="0"/>
          <a:chOff x="0" y="0"/>
          <a:chExt cx="0" cy="0"/>
        </a:xfrm>
      </p:grpSpPr>
      <p:sp>
        <p:nvSpPr>
          <p:cNvPr id="291" name="Google Shape;291;p33"/>
          <p:cNvSpPr/>
          <p:nvPr/>
        </p:nvSpPr>
        <p:spPr>
          <a:xfrm rot="-9940055">
            <a:off x="6313853" y="-224555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rot="10800000" flipH="1">
            <a:off x="-4512131" y="0"/>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rot="405705">
            <a:off x="6781192" y="537430"/>
            <a:ext cx="7309974" cy="6849668"/>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rot="10221505">
            <a:off x="2162666" y="4072255"/>
            <a:ext cx="7826058" cy="2877843"/>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rot="1275851">
            <a:off x="-7113372" y="1815710"/>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rot="-1244159" flipH="1">
            <a:off x="-7039848" y="-79298"/>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txBox="1">
            <a:spLocks noGrp="1"/>
          </p:cNvSpPr>
          <p:nvPr>
            <p:ph type="title"/>
          </p:nvPr>
        </p:nvSpPr>
        <p:spPr>
          <a:xfrm>
            <a:off x="2014775" y="1710525"/>
            <a:ext cx="51141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33"/>
          <p:cNvSpPr txBox="1">
            <a:spLocks noGrp="1"/>
          </p:cNvSpPr>
          <p:nvPr>
            <p:ph type="subTitle" idx="1"/>
          </p:nvPr>
        </p:nvSpPr>
        <p:spPr>
          <a:xfrm>
            <a:off x="2014925" y="2255348"/>
            <a:ext cx="51141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9" name="Google Shape;299;p33"/>
          <p:cNvSpPr txBox="1">
            <a:spLocks noGrp="1"/>
          </p:cNvSpPr>
          <p:nvPr>
            <p:ph type="title" idx="2"/>
          </p:nvPr>
        </p:nvSpPr>
        <p:spPr>
          <a:xfrm>
            <a:off x="2014780" y="3258850"/>
            <a:ext cx="51138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33"/>
          <p:cNvSpPr txBox="1">
            <a:spLocks noGrp="1"/>
          </p:cNvSpPr>
          <p:nvPr>
            <p:ph type="subTitle" idx="3"/>
          </p:nvPr>
        </p:nvSpPr>
        <p:spPr>
          <a:xfrm>
            <a:off x="2015075" y="3803672"/>
            <a:ext cx="51138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1" name="Google Shape;301;p33"/>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3"/>
        <p:cNvGrpSpPr/>
        <p:nvPr/>
      </p:nvGrpSpPr>
      <p:grpSpPr>
        <a:xfrm>
          <a:off x="0" y="0"/>
          <a:ext cx="0" cy="0"/>
          <a:chOff x="0" y="0"/>
          <a:chExt cx="0" cy="0"/>
        </a:xfrm>
      </p:grpSpPr>
      <p:sp>
        <p:nvSpPr>
          <p:cNvPr id="514" name="Google Shape;514;p4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8"/>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8"/>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0"/>
        <p:cNvGrpSpPr/>
        <p:nvPr/>
      </p:nvGrpSpPr>
      <p:grpSpPr>
        <a:xfrm>
          <a:off x="0" y="0"/>
          <a:ext cx="0" cy="0"/>
          <a:chOff x="0" y="0"/>
          <a:chExt cx="0" cy="0"/>
        </a:xfrm>
      </p:grpSpPr>
      <p:sp>
        <p:nvSpPr>
          <p:cNvPr id="521" name="Google Shape;521;p4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9"/>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526"/>
        <p:cNvGrpSpPr/>
        <p:nvPr/>
      </p:nvGrpSpPr>
      <p:grpSpPr>
        <a:xfrm>
          <a:off x="0" y="0"/>
          <a:ext cx="0" cy="0"/>
          <a:chOff x="0" y="0"/>
          <a:chExt cx="0" cy="0"/>
        </a:xfrm>
      </p:grpSpPr>
      <p:sp>
        <p:nvSpPr>
          <p:cNvPr id="527" name="Google Shape;527;p50"/>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535"/>
        <p:cNvGrpSpPr/>
        <p:nvPr/>
      </p:nvGrpSpPr>
      <p:grpSpPr>
        <a:xfrm>
          <a:off x="0" y="0"/>
          <a:ext cx="0" cy="0"/>
          <a:chOff x="0" y="0"/>
          <a:chExt cx="0" cy="0"/>
        </a:xfrm>
      </p:grpSpPr>
      <p:sp>
        <p:nvSpPr>
          <p:cNvPr id="536" name="Google Shape;536;p51"/>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1"/>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1"/>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1"/>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1"/>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7">
    <p:spTree>
      <p:nvGrpSpPr>
        <p:cNvPr id="1" name="Shape 155"/>
        <p:cNvGrpSpPr/>
        <p:nvPr/>
      </p:nvGrpSpPr>
      <p:grpSpPr>
        <a:xfrm>
          <a:off x="0" y="0"/>
          <a:ext cx="0" cy="0"/>
          <a:chOff x="0" y="0"/>
          <a:chExt cx="0" cy="0"/>
        </a:xfrm>
      </p:grpSpPr>
      <p:sp>
        <p:nvSpPr>
          <p:cNvPr id="156" name="Google Shape;156;p17"/>
          <p:cNvSpPr/>
          <p:nvPr/>
        </p:nvSpPr>
        <p:spPr>
          <a:xfrm rot="-9339447">
            <a:off x="7118442" y="32165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rot="10285603" flipH="1">
            <a:off x="-6088365" y="-16178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649785" flipH="1">
            <a:off x="-1251909" y="-487200"/>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813319" flipH="1">
            <a:off x="7653159" y="-35663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rot="-9989847" flipH="1">
            <a:off x="-4910832" y="2960605"/>
            <a:ext cx="7826215" cy="287790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323977" flipH="1">
            <a:off x="6050295" y="-977077"/>
            <a:ext cx="7826148" cy="287787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txBox="1">
            <a:spLocks noGrp="1"/>
          </p:cNvSpPr>
          <p:nvPr>
            <p:ph type="title"/>
          </p:nvPr>
        </p:nvSpPr>
        <p:spPr>
          <a:xfrm>
            <a:off x="1987675" y="1412700"/>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7"/>
          <p:cNvSpPr txBox="1">
            <a:spLocks noGrp="1"/>
          </p:cNvSpPr>
          <p:nvPr>
            <p:ph type="subTitle" idx="1"/>
          </p:nvPr>
        </p:nvSpPr>
        <p:spPr>
          <a:xfrm>
            <a:off x="1987700" y="2292125"/>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4" name="Google Shape;164;p17"/>
          <p:cNvSpPr txBox="1">
            <a:spLocks noGrp="1"/>
          </p:cNvSpPr>
          <p:nvPr>
            <p:ph type="title" idx="2" hasCustomPrompt="1"/>
          </p:nvPr>
        </p:nvSpPr>
        <p:spPr>
          <a:xfrm>
            <a:off x="845800"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7"/>
          <p:cNvSpPr txBox="1">
            <a:spLocks noGrp="1"/>
          </p:cNvSpPr>
          <p:nvPr>
            <p:ph type="title" idx="3"/>
          </p:nvPr>
        </p:nvSpPr>
        <p:spPr>
          <a:xfrm>
            <a:off x="1928100" y="316274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17"/>
          <p:cNvSpPr txBox="1">
            <a:spLocks noGrp="1"/>
          </p:cNvSpPr>
          <p:nvPr>
            <p:ph type="subTitle" idx="4"/>
          </p:nvPr>
        </p:nvSpPr>
        <p:spPr>
          <a:xfrm>
            <a:off x="1928125" y="404217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7" name="Google Shape;167;p17"/>
          <p:cNvSpPr txBox="1">
            <a:spLocks noGrp="1"/>
          </p:cNvSpPr>
          <p:nvPr>
            <p:ph type="title" idx="5"/>
          </p:nvPr>
        </p:nvSpPr>
        <p:spPr>
          <a:xfrm>
            <a:off x="6000750" y="141268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 name="Google Shape;168;p17"/>
          <p:cNvSpPr txBox="1">
            <a:spLocks noGrp="1"/>
          </p:cNvSpPr>
          <p:nvPr>
            <p:ph type="subTitle" idx="6"/>
          </p:nvPr>
        </p:nvSpPr>
        <p:spPr>
          <a:xfrm>
            <a:off x="6000775" y="229210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 name="Google Shape;169;p17"/>
          <p:cNvSpPr txBox="1">
            <a:spLocks noGrp="1"/>
          </p:cNvSpPr>
          <p:nvPr>
            <p:ph type="title" idx="7"/>
          </p:nvPr>
        </p:nvSpPr>
        <p:spPr>
          <a:xfrm>
            <a:off x="5981196" y="316273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7"/>
          <p:cNvSpPr txBox="1">
            <a:spLocks noGrp="1"/>
          </p:cNvSpPr>
          <p:nvPr>
            <p:ph type="subTitle" idx="8"/>
          </p:nvPr>
        </p:nvSpPr>
        <p:spPr>
          <a:xfrm>
            <a:off x="5981200" y="4042161"/>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1" name="Google Shape;171;p17"/>
          <p:cNvSpPr txBox="1">
            <a:spLocks noGrp="1"/>
          </p:cNvSpPr>
          <p:nvPr>
            <p:ph type="title" idx="9" hasCustomPrompt="1"/>
          </p:nvPr>
        </p:nvSpPr>
        <p:spPr>
          <a:xfrm>
            <a:off x="8457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7"/>
          <p:cNvSpPr txBox="1">
            <a:spLocks noGrp="1"/>
          </p:cNvSpPr>
          <p:nvPr>
            <p:ph type="title" idx="13" hasCustomPrompt="1"/>
          </p:nvPr>
        </p:nvSpPr>
        <p:spPr>
          <a:xfrm>
            <a:off x="4895098"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7"/>
          <p:cNvSpPr txBox="1">
            <a:spLocks noGrp="1"/>
          </p:cNvSpPr>
          <p:nvPr>
            <p:ph type="title" idx="14" hasCustomPrompt="1"/>
          </p:nvPr>
        </p:nvSpPr>
        <p:spPr>
          <a:xfrm>
            <a:off x="48950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7"/>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208"/>
        <p:cNvGrpSpPr/>
        <p:nvPr/>
      </p:nvGrpSpPr>
      <p:grpSpPr>
        <a:xfrm>
          <a:off x="0" y="0"/>
          <a:ext cx="0" cy="0"/>
          <a:chOff x="0" y="0"/>
          <a:chExt cx="0" cy="0"/>
        </a:xfrm>
      </p:grpSpPr>
      <p:sp>
        <p:nvSpPr>
          <p:cNvPr id="209" name="Google Shape;209;p23"/>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6" name="Google Shape;216;p23"/>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230"/>
        <p:cNvGrpSpPr/>
        <p:nvPr/>
      </p:nvGrpSpPr>
      <p:grpSpPr>
        <a:xfrm>
          <a:off x="0" y="0"/>
          <a:ext cx="0" cy="0"/>
          <a:chOff x="0" y="0"/>
          <a:chExt cx="0" cy="0"/>
        </a:xfrm>
      </p:grpSpPr>
      <p:sp>
        <p:nvSpPr>
          <p:cNvPr id="231" name="Google Shape;231;p26"/>
          <p:cNvSpPr/>
          <p:nvPr/>
        </p:nvSpPr>
        <p:spPr>
          <a:xfrm rot="-3394465">
            <a:off x="-4398774" y="421144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flipH="1">
            <a:off x="-5015841"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rot="-3952094" flipH="1">
            <a:off x="-4776410" y="665034"/>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rot="649760">
            <a:off x="-4213998" y="5351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rot="-813319" flipH="1">
            <a:off x="4527346" y="-34147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rot="10285603" flipH="1">
            <a:off x="4806347" y="33637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rot="5626330" flipH="1">
            <a:off x="3918525" y="675664"/>
            <a:ext cx="7826010" cy="287782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txBox="1">
            <a:spLocks noGrp="1"/>
          </p:cNvSpPr>
          <p:nvPr>
            <p:ph type="body" idx="1"/>
          </p:nvPr>
        </p:nvSpPr>
        <p:spPr>
          <a:xfrm>
            <a:off x="1514900" y="1868725"/>
            <a:ext cx="3850500" cy="2352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239" name="Google Shape;239;p26"/>
          <p:cNvSpPr txBox="1">
            <a:spLocks noGrp="1"/>
          </p:cNvSpPr>
          <p:nvPr>
            <p:ph type="title"/>
          </p:nvPr>
        </p:nvSpPr>
        <p:spPr>
          <a:xfrm>
            <a:off x="1514900" y="922175"/>
            <a:ext cx="4812300" cy="900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7">
  <p:cSld name="CUSTOM_38">
    <p:spTree>
      <p:nvGrpSpPr>
        <p:cNvPr id="1" name="Shape 261"/>
        <p:cNvGrpSpPr/>
        <p:nvPr/>
      </p:nvGrpSpPr>
      <p:grpSpPr>
        <a:xfrm>
          <a:off x="0" y="0"/>
          <a:ext cx="0" cy="0"/>
          <a:chOff x="0" y="0"/>
          <a:chExt cx="0" cy="0"/>
        </a:xfrm>
      </p:grpSpPr>
      <p:sp>
        <p:nvSpPr>
          <p:cNvPr id="262" name="Google Shape;262;p3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0" name="Google Shape;270;p30"/>
          <p:cNvSpPr txBox="1">
            <a:spLocks noGrp="1"/>
          </p:cNvSpPr>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Char char="●"/>
              <a:defRPr/>
            </a:lvl1pPr>
            <a:lvl2pPr marL="914400" lvl="1" indent="-330200" algn="ctr" rtl="0">
              <a:lnSpc>
                <a:spcPct val="100000"/>
              </a:lnSpc>
              <a:spcBef>
                <a:spcPts val="0"/>
              </a:spcBef>
              <a:spcAft>
                <a:spcPts val="0"/>
              </a:spcAft>
              <a:buSzPts val="1600"/>
              <a:buChar char="○"/>
              <a:defRPr/>
            </a:lvl2pPr>
            <a:lvl3pPr marL="1371600" lvl="2" indent="-330200" algn="ctr" rtl="0">
              <a:lnSpc>
                <a:spcPct val="100000"/>
              </a:lnSpc>
              <a:spcBef>
                <a:spcPts val="1600"/>
              </a:spcBef>
              <a:spcAft>
                <a:spcPts val="0"/>
              </a:spcAft>
              <a:buSzPts val="1600"/>
              <a:buChar char="■"/>
              <a:defRPr/>
            </a:lvl3pPr>
            <a:lvl4pPr marL="1828800" lvl="3" indent="-330200" algn="ctr" rtl="0">
              <a:lnSpc>
                <a:spcPct val="100000"/>
              </a:lnSpc>
              <a:spcBef>
                <a:spcPts val="1600"/>
              </a:spcBef>
              <a:spcAft>
                <a:spcPts val="0"/>
              </a:spcAft>
              <a:buSzPts val="1600"/>
              <a:buChar char="●"/>
              <a:defRPr/>
            </a:lvl4pPr>
            <a:lvl5pPr marL="2286000" lvl="4" indent="-330200" algn="ctr" rtl="0">
              <a:lnSpc>
                <a:spcPct val="100000"/>
              </a:lnSpc>
              <a:spcBef>
                <a:spcPts val="1600"/>
              </a:spcBef>
              <a:spcAft>
                <a:spcPts val="0"/>
              </a:spcAft>
              <a:buSzPts val="1600"/>
              <a:buChar char="○"/>
              <a:defRPr/>
            </a:lvl5pPr>
            <a:lvl6pPr marL="2743200" lvl="5" indent="-330200" algn="ctr" rtl="0">
              <a:lnSpc>
                <a:spcPct val="100000"/>
              </a:lnSpc>
              <a:spcBef>
                <a:spcPts val="1600"/>
              </a:spcBef>
              <a:spcAft>
                <a:spcPts val="0"/>
              </a:spcAft>
              <a:buSzPts val="1600"/>
              <a:buChar char="■"/>
              <a:defRPr/>
            </a:lvl6pPr>
            <a:lvl7pPr marL="3200400" lvl="6" indent="-330200" algn="ctr" rtl="0">
              <a:lnSpc>
                <a:spcPct val="100000"/>
              </a:lnSpc>
              <a:spcBef>
                <a:spcPts val="1600"/>
              </a:spcBef>
              <a:spcAft>
                <a:spcPts val="0"/>
              </a:spcAft>
              <a:buSzPts val="1600"/>
              <a:buChar char="●"/>
              <a:defRPr/>
            </a:lvl7pPr>
            <a:lvl8pPr marL="3657600" lvl="7" indent="-330200" algn="ctr" rtl="0">
              <a:lnSpc>
                <a:spcPct val="100000"/>
              </a:lnSpc>
              <a:spcBef>
                <a:spcPts val="1600"/>
              </a:spcBef>
              <a:spcAft>
                <a:spcPts val="0"/>
              </a:spcAft>
              <a:buSzPts val="1600"/>
              <a:buChar char="○"/>
              <a:defRPr/>
            </a:lvl8pPr>
            <a:lvl9pPr marL="4114800" lvl="8" indent="-330200" algn="ctr" rtl="0">
              <a:lnSpc>
                <a:spcPct val="100000"/>
              </a:lnSpc>
              <a:spcBef>
                <a:spcPts val="1600"/>
              </a:spcBef>
              <a:spcAft>
                <a:spcPts val="160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3" r:id="rId6"/>
    <p:sldLayoutId id="2147483669" r:id="rId7"/>
    <p:sldLayoutId id="2147483672" r:id="rId8"/>
    <p:sldLayoutId id="2147483676" r:id="rId9"/>
    <p:sldLayoutId id="2147483679" r:id="rId10"/>
    <p:sldLayoutId id="2147483694" r:id="rId11"/>
    <p:sldLayoutId id="2147483695" r:id="rId12"/>
    <p:sldLayoutId id="2147483696" r:id="rId13"/>
    <p:sldLayoutId id="214748369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FF0000"/>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gowthamvarma/singapore-bus-data-land-transport-authorit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tablebuilder.singstat.gov.sg/table/TS/M65135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ablebuilder.singstat.gov.sg/table/TS/M651351" TargetMode="External"/><Relationship Id="rId2" Type="http://schemas.openxmlformats.org/officeDocument/2006/relationships/hyperlink" Target="https://www.kaggle.com/datasets/gowthamvarma/singapore-bus-data-land-transport-authority"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tablebuilder.singstat.gov.sg/table/TS/M651351" TargetMode="External"/><Relationship Id="rId2" Type="http://schemas.openxmlformats.org/officeDocument/2006/relationships/hyperlink" Target="https://www.kaggle.com/datasets/gowthamvarma/singapore-bus-data-land-transport-authority"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tablebuilder.singstat.gov.sg/table/TS/M651351" TargetMode="External"/><Relationship Id="rId2" Type="http://schemas.openxmlformats.org/officeDocument/2006/relationships/hyperlink" Target="https://www.kaggle.com/datasets/gowthamvarma/singapore-bus-data-land-transport-authority"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57"/>
          <p:cNvSpPr txBox="1">
            <a:spLocks noGrp="1"/>
          </p:cNvSpPr>
          <p:nvPr>
            <p:ph type="subTitle" idx="1"/>
          </p:nvPr>
        </p:nvSpPr>
        <p:spPr>
          <a:xfrm>
            <a:off x="1962750" y="380161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NAME: EDWARD TAN YUAN CHONG</a:t>
            </a:r>
          </a:p>
        </p:txBody>
      </p:sp>
      <p:sp>
        <p:nvSpPr>
          <p:cNvPr id="557" name="Google Shape;557;p57"/>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Kulim Park"/>
                <a:ea typeface="Kulim Park"/>
                <a:cs typeface="Kulim Park"/>
                <a:sym typeface="Kulim Park"/>
              </a:rPr>
              <a:t>ANALYSIS OF </a:t>
            </a:r>
            <a:r>
              <a:rPr lang="en" sz="3600" dirty="0">
                <a:solidFill>
                  <a:schemeClr val="dk2"/>
                </a:solidFill>
                <a:latin typeface="Kulim Park"/>
                <a:ea typeface="Kulim Park"/>
                <a:cs typeface="Kulim Park"/>
                <a:sym typeface="Kulim Park"/>
              </a:rPr>
              <a:t>BUS RIDERSHIPS</a:t>
            </a:r>
            <a:endParaRPr sz="3600" dirty="0">
              <a:solidFill>
                <a:schemeClr val="dk2"/>
              </a:solidFill>
              <a:latin typeface="Kulim Park"/>
              <a:ea typeface="Kulim Park"/>
              <a:cs typeface="Kulim Park"/>
              <a:sym typeface="Kulim Par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 name="Google Shape;614;p61">
            <a:extLst>
              <a:ext uri="{FF2B5EF4-FFF2-40B4-BE49-F238E27FC236}">
                <a16:creationId xmlns:a16="http://schemas.microsoft.com/office/drawing/2014/main" id="{DC3AEAC9-2A3D-ED24-7F90-FFDD736A3074}"/>
              </a:ext>
            </a:extLst>
          </p:cNvPr>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OBJECTIVE </a:t>
            </a:r>
            <a:r>
              <a:rPr lang="en" sz="3000" dirty="0">
                <a:solidFill>
                  <a:schemeClr val="lt1"/>
                </a:solidFill>
              </a:rPr>
              <a:t>#1</a:t>
            </a:r>
            <a:endParaRPr sz="3000" dirty="0">
              <a:solidFill>
                <a:schemeClr val="lt1"/>
              </a:solidFill>
            </a:endParaRPr>
          </a:p>
        </p:txBody>
      </p:sp>
      <p:sp>
        <p:nvSpPr>
          <p:cNvPr id="8" name="Google Shape;614;p61">
            <a:extLst>
              <a:ext uri="{FF2B5EF4-FFF2-40B4-BE49-F238E27FC236}">
                <a16:creationId xmlns:a16="http://schemas.microsoft.com/office/drawing/2014/main" id="{1E8EBA43-5D94-D150-43A6-0090F571FF9C}"/>
              </a:ext>
            </a:extLst>
          </p:cNvPr>
          <p:cNvSpPr txBox="1">
            <a:spLocks/>
          </p:cNvSpPr>
          <p:nvPr/>
        </p:nvSpPr>
        <p:spPr>
          <a:xfrm>
            <a:off x="720000" y="895244"/>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2" name="Google Shape;705;p70">
            <a:extLst>
              <a:ext uri="{FF2B5EF4-FFF2-40B4-BE49-F238E27FC236}">
                <a16:creationId xmlns:a16="http://schemas.microsoft.com/office/drawing/2014/main" id="{81BCD158-EF35-6800-2C2E-FBA2FEA59771}"/>
              </a:ext>
            </a:extLst>
          </p:cNvPr>
          <p:cNvSpPr txBox="1">
            <a:spLocks/>
          </p:cNvSpPr>
          <p:nvPr/>
        </p:nvSpPr>
        <p:spPr>
          <a:xfrm>
            <a:off x="466277" y="1368934"/>
            <a:ext cx="8211443"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Correlation coefficient = 0.88  </a:t>
            </a:r>
            <a:r>
              <a:rPr lang="en-US" sz="1800" b="1" dirty="0">
                <a:sym typeface="Wingdings" panose="05000000000000000000" pitchFamily="2" charset="2"/>
              </a:rPr>
              <a:t>Strong positive linear </a:t>
            </a:r>
            <a:r>
              <a:rPr lang="en-US" sz="1800" dirty="0">
                <a:sym typeface="Wingdings" panose="05000000000000000000" pitchFamily="2" charset="2"/>
              </a:rPr>
              <a:t>relationship between number of stops made and distance covered  As bus services in Singapore have a </a:t>
            </a:r>
            <a:r>
              <a:rPr lang="en-US" sz="1800" b="1" dirty="0">
                <a:sym typeface="Wingdings" panose="05000000000000000000" pitchFamily="2" charset="2"/>
              </a:rPr>
              <a:t>higher number of stops made</a:t>
            </a:r>
            <a:r>
              <a:rPr lang="en-US" sz="1800" dirty="0">
                <a:sym typeface="Wingdings" panose="05000000000000000000" pitchFamily="2" charset="2"/>
              </a:rPr>
              <a:t>, </a:t>
            </a:r>
            <a:r>
              <a:rPr lang="en-US" sz="1800" b="1" dirty="0">
                <a:sym typeface="Wingdings" panose="05000000000000000000" pitchFamily="2" charset="2"/>
              </a:rPr>
              <a:t>distance covered is higher </a:t>
            </a:r>
            <a:r>
              <a:rPr lang="en-US" sz="1800" dirty="0">
                <a:sym typeface="Wingdings" panose="05000000000000000000" pitchFamily="2" charset="2"/>
              </a:rPr>
              <a:t>as well. </a:t>
            </a:r>
          </a:p>
        </p:txBody>
      </p:sp>
      <p:sp>
        <p:nvSpPr>
          <p:cNvPr id="3" name="Google Shape;705;p70">
            <a:extLst>
              <a:ext uri="{FF2B5EF4-FFF2-40B4-BE49-F238E27FC236}">
                <a16:creationId xmlns:a16="http://schemas.microsoft.com/office/drawing/2014/main" id="{E33B01FB-51AA-159F-2E3A-82CA4E2F5097}"/>
              </a:ext>
            </a:extLst>
          </p:cNvPr>
          <p:cNvSpPr txBox="1">
            <a:spLocks/>
          </p:cNvSpPr>
          <p:nvPr/>
        </p:nvSpPr>
        <p:spPr>
          <a:xfrm>
            <a:off x="553906" y="2470904"/>
            <a:ext cx="8036184" cy="1217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b="1" dirty="0">
                <a:sym typeface="Wingdings" panose="05000000000000000000" pitchFamily="2" charset="2"/>
              </a:rPr>
              <a:t>Higher distribution </a:t>
            </a:r>
            <a:r>
              <a:rPr lang="en-US" sz="1800" dirty="0">
                <a:sym typeface="Wingdings" panose="05000000000000000000" pitchFamily="2" charset="2"/>
              </a:rPr>
              <a:t>of bus services with </a:t>
            </a:r>
            <a:r>
              <a:rPr lang="en-US" sz="1800" b="1" dirty="0">
                <a:sym typeface="Wingdings" panose="05000000000000000000" pitchFamily="2" charset="2"/>
              </a:rPr>
              <a:t>lower coverage</a:t>
            </a:r>
            <a:r>
              <a:rPr lang="en-US" sz="1800" dirty="0">
                <a:sym typeface="Wingdings" panose="05000000000000000000" pitchFamily="2" charset="2"/>
              </a:rPr>
              <a:t>  </a:t>
            </a:r>
            <a:r>
              <a:rPr lang="en-US" sz="1800" b="1" dirty="0">
                <a:sym typeface="Wingdings" panose="05000000000000000000" pitchFamily="2" charset="2"/>
              </a:rPr>
              <a:t>Low number of stops made </a:t>
            </a:r>
            <a:r>
              <a:rPr lang="en-US" sz="1800" dirty="0">
                <a:sym typeface="Wingdings" panose="05000000000000000000" pitchFamily="2" charset="2"/>
              </a:rPr>
              <a:t>+</a:t>
            </a:r>
            <a:r>
              <a:rPr lang="en-US" sz="1800" b="1" dirty="0">
                <a:sym typeface="Wingdings" panose="05000000000000000000" pitchFamily="2" charset="2"/>
              </a:rPr>
              <a:t> low distance covered </a:t>
            </a:r>
            <a:r>
              <a:rPr lang="en-US" sz="1800" dirty="0">
                <a:sym typeface="Wingdings" panose="05000000000000000000" pitchFamily="2" charset="2"/>
              </a:rPr>
              <a:t> More bus services focused on </a:t>
            </a:r>
            <a:r>
              <a:rPr lang="en-US" sz="1800" b="1" dirty="0">
                <a:sym typeface="Wingdings" panose="05000000000000000000" pitchFamily="2" charset="2"/>
              </a:rPr>
              <a:t>covering a smaller area </a:t>
            </a:r>
            <a:r>
              <a:rPr lang="en-US" sz="1800" dirty="0">
                <a:sym typeface="Wingdings" panose="05000000000000000000" pitchFamily="2" charset="2"/>
              </a:rPr>
              <a:t> </a:t>
            </a:r>
            <a:r>
              <a:rPr lang="en-US" sz="1800" b="1" dirty="0">
                <a:sym typeface="Wingdings" panose="05000000000000000000" pitchFamily="2" charset="2"/>
              </a:rPr>
              <a:t>More frequent and convenient </a:t>
            </a:r>
            <a:r>
              <a:rPr lang="en-US" sz="1800" dirty="0">
                <a:sym typeface="Wingdings" panose="05000000000000000000" pitchFamily="2" charset="2"/>
              </a:rPr>
              <a:t>commute</a:t>
            </a:r>
          </a:p>
        </p:txBody>
      </p:sp>
      <p:sp>
        <p:nvSpPr>
          <p:cNvPr id="4" name="Google Shape;705;p70">
            <a:extLst>
              <a:ext uri="{FF2B5EF4-FFF2-40B4-BE49-F238E27FC236}">
                <a16:creationId xmlns:a16="http://schemas.microsoft.com/office/drawing/2014/main" id="{EC1EB8E8-5149-713A-22E9-896FE30908EB}"/>
              </a:ext>
            </a:extLst>
          </p:cNvPr>
          <p:cNvSpPr txBox="1">
            <a:spLocks/>
          </p:cNvSpPr>
          <p:nvPr/>
        </p:nvSpPr>
        <p:spPr>
          <a:xfrm>
            <a:off x="553906" y="3642492"/>
            <a:ext cx="8036184"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There are also bus services with </a:t>
            </a:r>
            <a:r>
              <a:rPr lang="en-US" sz="1800" b="1" dirty="0">
                <a:sym typeface="Wingdings" panose="05000000000000000000" pitchFamily="2" charset="2"/>
              </a:rPr>
              <a:t>higher coverage </a:t>
            </a:r>
            <a:r>
              <a:rPr lang="en-US" sz="1800" dirty="0">
                <a:sym typeface="Wingdings" panose="05000000000000000000" pitchFamily="2" charset="2"/>
              </a:rPr>
              <a:t>as well  </a:t>
            </a:r>
            <a:r>
              <a:rPr lang="en-US" sz="1800" b="1" dirty="0">
                <a:sym typeface="Wingdings" panose="05000000000000000000" pitchFamily="2" charset="2"/>
              </a:rPr>
              <a:t>High number of stops made</a:t>
            </a:r>
            <a:r>
              <a:rPr lang="en-US" sz="1800" dirty="0">
                <a:sym typeface="Wingdings" panose="05000000000000000000" pitchFamily="2" charset="2"/>
              </a:rPr>
              <a:t> + </a:t>
            </a:r>
            <a:r>
              <a:rPr lang="en-US" sz="1800" b="1" dirty="0">
                <a:sym typeface="Wingdings" panose="05000000000000000000" pitchFamily="2" charset="2"/>
              </a:rPr>
              <a:t>high distance covered </a:t>
            </a:r>
            <a:r>
              <a:rPr lang="en-US" sz="1800" dirty="0">
                <a:sym typeface="Wingdings" panose="05000000000000000000" pitchFamily="2" charset="2"/>
              </a:rPr>
              <a:t> LTA ensures to </a:t>
            </a:r>
            <a:r>
              <a:rPr lang="en-US" sz="1800" b="1" dirty="0">
                <a:sym typeface="Wingdings" panose="05000000000000000000" pitchFamily="2" charset="2"/>
              </a:rPr>
              <a:t>provide best of both worlds </a:t>
            </a:r>
            <a:r>
              <a:rPr lang="en-US" sz="1800" dirty="0">
                <a:sym typeface="Wingdings" panose="05000000000000000000" pitchFamily="2" charset="2"/>
              </a:rPr>
              <a:t>– bus services with </a:t>
            </a:r>
            <a:r>
              <a:rPr lang="en-US" sz="1800" b="1" dirty="0">
                <a:sym typeface="Wingdings" panose="05000000000000000000" pitchFamily="2" charset="2"/>
              </a:rPr>
              <a:t>frequent and convenient travels </a:t>
            </a:r>
            <a:r>
              <a:rPr lang="en-US" sz="1800" dirty="0">
                <a:sym typeface="Wingdings" panose="05000000000000000000" pitchFamily="2" charset="2"/>
              </a:rPr>
              <a:t>and bus services with </a:t>
            </a:r>
            <a:r>
              <a:rPr lang="en-US" sz="1800" b="1" dirty="0">
                <a:sym typeface="Wingdings" panose="05000000000000000000" pitchFamily="2" charset="2"/>
              </a:rPr>
              <a:t>larger coverage </a:t>
            </a:r>
            <a:r>
              <a:rPr lang="en-US" sz="1800" dirty="0">
                <a:sym typeface="Wingdings" panose="05000000000000000000" pitchFamily="2" charset="2"/>
              </a:rPr>
              <a:t> Fit the needs of population</a:t>
            </a:r>
          </a:p>
        </p:txBody>
      </p:sp>
      <p:sp>
        <p:nvSpPr>
          <p:cNvPr id="5" name="Google Shape;614;p61">
            <a:extLst>
              <a:ext uri="{FF2B5EF4-FFF2-40B4-BE49-F238E27FC236}">
                <a16:creationId xmlns:a16="http://schemas.microsoft.com/office/drawing/2014/main" id="{22FBB854-18D3-FCC3-0ABA-C3247A0DD11D}"/>
              </a:ext>
            </a:extLst>
          </p:cNvPr>
          <p:cNvSpPr txBox="1">
            <a:spLocks/>
          </p:cNvSpPr>
          <p:nvPr/>
        </p:nvSpPr>
        <p:spPr>
          <a:xfrm>
            <a:off x="720000" y="447622"/>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#1 – BUS ROUTES </a:t>
            </a:r>
          </a:p>
        </p:txBody>
      </p:sp>
      <p:pic>
        <p:nvPicPr>
          <p:cNvPr id="9" name="Picture 8">
            <a:extLst>
              <a:ext uri="{FF2B5EF4-FFF2-40B4-BE49-F238E27FC236}">
                <a16:creationId xmlns:a16="http://schemas.microsoft.com/office/drawing/2014/main" id="{539A4010-9C12-849C-9186-CF35FAF2CED0}"/>
              </a:ext>
            </a:extLst>
          </p:cNvPr>
          <p:cNvPicPr>
            <a:picLocks noChangeAspect="1"/>
          </p:cNvPicPr>
          <p:nvPr/>
        </p:nvPicPr>
        <p:blipFill>
          <a:blip r:embed="rId3"/>
          <a:stretch>
            <a:fillRect/>
          </a:stretch>
        </p:blipFill>
        <p:spPr>
          <a:xfrm>
            <a:off x="2302734" y="924806"/>
            <a:ext cx="4538527" cy="4235958"/>
          </a:xfrm>
          <a:prstGeom prst="rect">
            <a:avLst/>
          </a:prstGeom>
        </p:spPr>
      </p:pic>
    </p:spTree>
    <p:extLst>
      <p:ext uri="{BB962C8B-B14F-4D97-AF65-F5344CB8AC3E}">
        <p14:creationId xmlns:p14="http://schemas.microsoft.com/office/powerpoint/2010/main" val="202329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9"/>
        <p:cNvGrpSpPr/>
        <p:nvPr/>
      </p:nvGrpSpPr>
      <p:grpSpPr>
        <a:xfrm>
          <a:off x="0" y="0"/>
          <a:ext cx="0" cy="0"/>
          <a:chOff x="0" y="0"/>
          <a:chExt cx="0" cy="0"/>
        </a:xfrm>
      </p:grpSpPr>
      <p:sp>
        <p:nvSpPr>
          <p:cNvPr id="611" name="Google Shape;611;p61"/>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1"/>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 </a:t>
            </a:r>
            <a:r>
              <a:rPr lang="en" dirty="0">
                <a:solidFill>
                  <a:schemeClr val="lt1"/>
                </a:solidFill>
              </a:rPr>
              <a:t>#2</a:t>
            </a:r>
            <a:endParaRPr dirty="0">
              <a:solidFill>
                <a:schemeClr val="lt1"/>
              </a:solidFill>
            </a:endParaRPr>
          </a:p>
        </p:txBody>
      </p:sp>
      <p:sp>
        <p:nvSpPr>
          <p:cNvPr id="615" name="Google Shape;615;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4;p61">
            <a:extLst>
              <a:ext uri="{FF2B5EF4-FFF2-40B4-BE49-F238E27FC236}">
                <a16:creationId xmlns:a16="http://schemas.microsoft.com/office/drawing/2014/main" id="{CE1391BD-EE5F-02E3-288D-17B886F74CFC}"/>
              </a:ext>
            </a:extLst>
          </p:cNvPr>
          <p:cNvSpPr txBox="1">
            <a:spLocks/>
          </p:cNvSpPr>
          <p:nvPr/>
        </p:nvSpPr>
        <p:spPr>
          <a:xfrm>
            <a:off x="720000" y="776572"/>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4" name="Google Shape;614;p61">
            <a:extLst>
              <a:ext uri="{FF2B5EF4-FFF2-40B4-BE49-F238E27FC236}">
                <a16:creationId xmlns:a16="http://schemas.microsoft.com/office/drawing/2014/main" id="{94891DD3-95BA-378C-DFB3-DD95E7BD40B5}"/>
              </a:ext>
            </a:extLst>
          </p:cNvPr>
          <p:cNvSpPr txBox="1">
            <a:spLocks/>
          </p:cNvSpPr>
          <p:nvPr/>
        </p:nvSpPr>
        <p:spPr>
          <a:xfrm>
            <a:off x="720000" y="346373"/>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#3 – BUS STOPS</a:t>
            </a:r>
          </a:p>
        </p:txBody>
      </p:sp>
      <p:sp>
        <p:nvSpPr>
          <p:cNvPr id="7" name="Google Shape;705;p70">
            <a:extLst>
              <a:ext uri="{FF2B5EF4-FFF2-40B4-BE49-F238E27FC236}">
                <a16:creationId xmlns:a16="http://schemas.microsoft.com/office/drawing/2014/main" id="{6314D537-9A83-D8E6-4C85-3C86CBA64F63}"/>
              </a:ext>
            </a:extLst>
          </p:cNvPr>
          <p:cNvSpPr txBox="1">
            <a:spLocks/>
          </p:cNvSpPr>
          <p:nvPr/>
        </p:nvSpPr>
        <p:spPr>
          <a:xfrm>
            <a:off x="508696" y="1562082"/>
            <a:ext cx="8211443"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SBST would have the </a:t>
            </a:r>
            <a:r>
              <a:rPr lang="en-US" sz="1800" b="1" dirty="0">
                <a:sym typeface="Wingdings" panose="05000000000000000000" pitchFamily="2" charset="2"/>
              </a:rPr>
              <a:t>best coverage </a:t>
            </a:r>
            <a:r>
              <a:rPr lang="en-US" sz="1800" dirty="0">
                <a:sym typeface="Wingdings" panose="05000000000000000000" pitchFamily="2" charset="2"/>
              </a:rPr>
              <a:t>of land area  Shown by bus stops used by SBST throughout Singapore  Followed by SMRT, GAS and TTS  SBST is a </a:t>
            </a:r>
            <a:r>
              <a:rPr lang="en-US" sz="1800" b="1" dirty="0">
                <a:sym typeface="Wingdings" panose="05000000000000000000" pitchFamily="2" charset="2"/>
              </a:rPr>
              <a:t>more prominent </a:t>
            </a:r>
            <a:r>
              <a:rPr lang="en-US" sz="1800" dirty="0">
                <a:sym typeface="Wingdings" panose="05000000000000000000" pitchFamily="2" charset="2"/>
              </a:rPr>
              <a:t>operator that is widely used by commuters in </a:t>
            </a:r>
            <a:r>
              <a:rPr lang="en-US" sz="1800" dirty="0" err="1">
                <a:sym typeface="Wingdings" panose="05000000000000000000" pitchFamily="2" charset="2"/>
              </a:rPr>
              <a:t>Singpapore</a:t>
            </a:r>
            <a:r>
              <a:rPr lang="en-US" sz="1800" dirty="0">
                <a:sym typeface="Wingdings" panose="05000000000000000000" pitchFamily="2" charset="2"/>
              </a:rPr>
              <a:t> due to </a:t>
            </a:r>
            <a:r>
              <a:rPr lang="en-US" sz="1800" b="1" dirty="0">
                <a:sym typeface="Wingdings" panose="05000000000000000000" pitchFamily="2" charset="2"/>
              </a:rPr>
              <a:t>high accessibility </a:t>
            </a:r>
            <a:r>
              <a:rPr lang="en-US" sz="1800" dirty="0">
                <a:sym typeface="Wingdings" panose="05000000000000000000" pitchFamily="2" charset="2"/>
              </a:rPr>
              <a:t>to SBST buses </a:t>
            </a:r>
            <a:r>
              <a:rPr lang="en-US" sz="1800" b="1" dirty="0">
                <a:sym typeface="Wingdings" panose="05000000000000000000" pitchFamily="2" charset="2"/>
              </a:rPr>
              <a:t> Contribute most towards ridership</a:t>
            </a:r>
            <a:r>
              <a:rPr lang="en-US" sz="1800" dirty="0">
                <a:sym typeface="Wingdings" panose="05000000000000000000" pitchFamily="2" charset="2"/>
              </a:rPr>
              <a:t>.</a:t>
            </a:r>
          </a:p>
        </p:txBody>
      </p:sp>
      <p:sp>
        <p:nvSpPr>
          <p:cNvPr id="8" name="Google Shape;705;p70">
            <a:extLst>
              <a:ext uri="{FF2B5EF4-FFF2-40B4-BE49-F238E27FC236}">
                <a16:creationId xmlns:a16="http://schemas.microsoft.com/office/drawing/2014/main" id="{CE4A4F79-AEB5-9434-AF6D-7D9D0835BE90}"/>
              </a:ext>
            </a:extLst>
          </p:cNvPr>
          <p:cNvSpPr txBox="1">
            <a:spLocks/>
          </p:cNvSpPr>
          <p:nvPr/>
        </p:nvSpPr>
        <p:spPr>
          <a:xfrm>
            <a:off x="423862" y="3340692"/>
            <a:ext cx="8211443"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Each operator except SBST focuses on providing their services to each region in Singapore  SMRT – North of Singapore  GAS – East of Singapore  TTS – West of Singapore  </a:t>
            </a:r>
            <a:r>
              <a:rPr lang="en-US" sz="1800" b="1" dirty="0">
                <a:sym typeface="Wingdings" panose="05000000000000000000" pitchFamily="2" charset="2"/>
              </a:rPr>
              <a:t>Indicates proper planning of deployment of services </a:t>
            </a:r>
            <a:r>
              <a:rPr lang="en-US" sz="1800" dirty="0">
                <a:sym typeface="Wingdings" panose="05000000000000000000" pitchFamily="2" charset="2"/>
              </a:rPr>
              <a:t> </a:t>
            </a:r>
            <a:r>
              <a:rPr lang="en-US" sz="1800" b="1" dirty="0">
                <a:sym typeface="Wingdings" panose="05000000000000000000" pitchFamily="2" charset="2"/>
              </a:rPr>
              <a:t>Maximize ridership </a:t>
            </a:r>
            <a:r>
              <a:rPr lang="en-US" sz="1800" dirty="0">
                <a:sym typeface="Wingdings" panose="05000000000000000000" pitchFamily="2" charset="2"/>
              </a:rPr>
              <a:t> Highlights</a:t>
            </a:r>
            <a:r>
              <a:rPr lang="en-US" sz="1800" b="1" dirty="0">
                <a:sym typeface="Wingdings" panose="05000000000000000000" pitchFamily="2" charset="2"/>
              </a:rPr>
              <a:t> importance of proper planning of deployment of services</a:t>
            </a:r>
          </a:p>
        </p:txBody>
      </p:sp>
      <p:pic>
        <p:nvPicPr>
          <p:cNvPr id="9" name="Picture 8">
            <a:extLst>
              <a:ext uri="{FF2B5EF4-FFF2-40B4-BE49-F238E27FC236}">
                <a16:creationId xmlns:a16="http://schemas.microsoft.com/office/drawing/2014/main" id="{ECE2D204-C9C4-5BE7-3C13-BAE8589F4861}"/>
              </a:ext>
            </a:extLst>
          </p:cNvPr>
          <p:cNvPicPr>
            <a:picLocks noChangeAspect="1"/>
          </p:cNvPicPr>
          <p:nvPr/>
        </p:nvPicPr>
        <p:blipFill>
          <a:blip r:embed="rId3"/>
          <a:stretch>
            <a:fillRect/>
          </a:stretch>
        </p:blipFill>
        <p:spPr>
          <a:xfrm>
            <a:off x="289560" y="937941"/>
            <a:ext cx="8564880" cy="3831912"/>
          </a:xfrm>
          <a:prstGeom prst="rect">
            <a:avLst/>
          </a:prstGeom>
        </p:spPr>
      </p:pic>
    </p:spTree>
    <p:extLst>
      <p:ext uri="{BB962C8B-B14F-4D97-AF65-F5344CB8AC3E}">
        <p14:creationId xmlns:p14="http://schemas.microsoft.com/office/powerpoint/2010/main" val="401987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9"/>
        <p:cNvGrpSpPr/>
        <p:nvPr/>
      </p:nvGrpSpPr>
      <p:grpSpPr>
        <a:xfrm>
          <a:off x="0" y="0"/>
          <a:ext cx="0" cy="0"/>
          <a:chOff x="0" y="0"/>
          <a:chExt cx="0" cy="0"/>
        </a:xfrm>
      </p:grpSpPr>
      <p:sp>
        <p:nvSpPr>
          <p:cNvPr id="611" name="Google Shape;611;p61"/>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1"/>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 </a:t>
            </a:r>
            <a:r>
              <a:rPr lang="en" dirty="0">
                <a:solidFill>
                  <a:schemeClr val="lt1"/>
                </a:solidFill>
              </a:rPr>
              <a:t>#2</a:t>
            </a:r>
            <a:endParaRPr dirty="0">
              <a:solidFill>
                <a:schemeClr val="lt1"/>
              </a:solidFill>
            </a:endParaRPr>
          </a:p>
        </p:txBody>
      </p:sp>
      <p:sp>
        <p:nvSpPr>
          <p:cNvPr id="615" name="Google Shape;615;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4;p61">
            <a:extLst>
              <a:ext uri="{FF2B5EF4-FFF2-40B4-BE49-F238E27FC236}">
                <a16:creationId xmlns:a16="http://schemas.microsoft.com/office/drawing/2014/main" id="{CE1391BD-EE5F-02E3-288D-17B886F74CFC}"/>
              </a:ext>
            </a:extLst>
          </p:cNvPr>
          <p:cNvSpPr txBox="1">
            <a:spLocks/>
          </p:cNvSpPr>
          <p:nvPr/>
        </p:nvSpPr>
        <p:spPr>
          <a:xfrm>
            <a:off x="720000" y="776572"/>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4" name="Google Shape;614;p61">
            <a:extLst>
              <a:ext uri="{FF2B5EF4-FFF2-40B4-BE49-F238E27FC236}">
                <a16:creationId xmlns:a16="http://schemas.microsoft.com/office/drawing/2014/main" id="{94891DD3-95BA-378C-DFB3-DD95E7BD40B5}"/>
              </a:ext>
            </a:extLst>
          </p:cNvPr>
          <p:cNvSpPr txBox="1">
            <a:spLocks/>
          </p:cNvSpPr>
          <p:nvPr/>
        </p:nvSpPr>
        <p:spPr>
          <a:xfrm>
            <a:off x="720000" y="346373"/>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#1 – BUS ROUTES</a:t>
            </a:r>
          </a:p>
        </p:txBody>
      </p:sp>
      <p:sp>
        <p:nvSpPr>
          <p:cNvPr id="5" name="Google Shape;705;p70">
            <a:extLst>
              <a:ext uri="{FF2B5EF4-FFF2-40B4-BE49-F238E27FC236}">
                <a16:creationId xmlns:a16="http://schemas.microsoft.com/office/drawing/2014/main" id="{EE1D4A9A-869B-076C-55A8-B90B2342A544}"/>
              </a:ext>
            </a:extLst>
          </p:cNvPr>
          <p:cNvSpPr txBox="1">
            <a:spLocks/>
          </p:cNvSpPr>
          <p:nvPr/>
        </p:nvSpPr>
        <p:spPr>
          <a:xfrm>
            <a:off x="466277" y="1368934"/>
            <a:ext cx="8211443" cy="101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FEEDER, TOWNLINK, INDUSTRIAL  </a:t>
            </a:r>
            <a:r>
              <a:rPr lang="en-US" sz="1800" b="1" dirty="0">
                <a:sym typeface="Wingdings" panose="05000000000000000000" pitchFamily="2" charset="2"/>
              </a:rPr>
              <a:t>Greater distribution </a:t>
            </a:r>
            <a:r>
              <a:rPr lang="en-US" sz="1800" dirty="0">
                <a:sym typeface="Wingdings" panose="05000000000000000000" pitchFamily="2" charset="2"/>
              </a:rPr>
              <a:t>of bus services with </a:t>
            </a:r>
            <a:r>
              <a:rPr lang="en-US" sz="1800" b="1" dirty="0">
                <a:sym typeface="Wingdings" panose="05000000000000000000" pitchFamily="2" charset="2"/>
              </a:rPr>
              <a:t>low number of stops </a:t>
            </a:r>
            <a:r>
              <a:rPr lang="en-US" sz="1800" dirty="0">
                <a:sym typeface="Wingdings" panose="05000000000000000000" pitchFamily="2" charset="2"/>
              </a:rPr>
              <a:t>and </a:t>
            </a:r>
            <a:r>
              <a:rPr lang="en-US" sz="1800" b="1" dirty="0">
                <a:sym typeface="Wingdings" panose="05000000000000000000" pitchFamily="2" charset="2"/>
              </a:rPr>
              <a:t>low distance covered </a:t>
            </a:r>
            <a:r>
              <a:rPr lang="en-US" sz="1800" dirty="0">
                <a:sym typeface="Wingdings" panose="05000000000000000000" pitchFamily="2" charset="2"/>
              </a:rPr>
              <a:t> EXPRESS  </a:t>
            </a:r>
            <a:r>
              <a:rPr lang="en-US" sz="1800" b="1" dirty="0">
                <a:sym typeface="Wingdings" panose="05000000000000000000" pitchFamily="2" charset="2"/>
              </a:rPr>
              <a:t>High number of stops </a:t>
            </a:r>
            <a:r>
              <a:rPr lang="en-US" sz="1800" dirty="0">
                <a:sym typeface="Wingdings" panose="05000000000000000000" pitchFamily="2" charset="2"/>
              </a:rPr>
              <a:t>and </a:t>
            </a:r>
            <a:r>
              <a:rPr lang="en-US" sz="1800" b="1" dirty="0">
                <a:sym typeface="Wingdings" panose="05000000000000000000" pitchFamily="2" charset="2"/>
              </a:rPr>
              <a:t>high distance covered </a:t>
            </a:r>
            <a:r>
              <a:rPr lang="en-US" sz="1800" dirty="0">
                <a:sym typeface="Wingdings" panose="05000000000000000000" pitchFamily="2" charset="2"/>
              </a:rPr>
              <a:t> </a:t>
            </a:r>
            <a:r>
              <a:rPr lang="en-US" sz="1800" b="1" dirty="0">
                <a:sym typeface="Wingdings" panose="05000000000000000000" pitchFamily="2" charset="2"/>
              </a:rPr>
              <a:t>Low accessibility </a:t>
            </a:r>
            <a:r>
              <a:rPr lang="en-US" sz="1800" dirty="0">
                <a:sym typeface="Wingdings" panose="05000000000000000000" pitchFamily="2" charset="2"/>
              </a:rPr>
              <a:t>of bus stops.</a:t>
            </a:r>
          </a:p>
        </p:txBody>
      </p:sp>
      <p:sp>
        <p:nvSpPr>
          <p:cNvPr id="7" name="Google Shape;705;p70">
            <a:extLst>
              <a:ext uri="{FF2B5EF4-FFF2-40B4-BE49-F238E27FC236}">
                <a16:creationId xmlns:a16="http://schemas.microsoft.com/office/drawing/2014/main" id="{6314D537-9A83-D8E6-4C85-3C86CBA64F63}"/>
              </a:ext>
            </a:extLst>
          </p:cNvPr>
          <p:cNvSpPr txBox="1">
            <a:spLocks/>
          </p:cNvSpPr>
          <p:nvPr/>
        </p:nvSpPr>
        <p:spPr>
          <a:xfrm>
            <a:off x="423862" y="2864071"/>
            <a:ext cx="8211443"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TRUNK  </a:t>
            </a:r>
            <a:r>
              <a:rPr lang="en-US" sz="1800" b="1" dirty="0">
                <a:sym typeface="Wingdings" panose="05000000000000000000" pitchFamily="2" charset="2"/>
              </a:rPr>
              <a:t>Higher distribution </a:t>
            </a:r>
            <a:r>
              <a:rPr lang="en-US" sz="1800" dirty="0">
                <a:sym typeface="Wingdings" panose="05000000000000000000" pitchFamily="2" charset="2"/>
              </a:rPr>
              <a:t>of bus services with </a:t>
            </a:r>
            <a:r>
              <a:rPr lang="en-US" sz="1800" b="1" dirty="0">
                <a:sym typeface="Wingdings" panose="05000000000000000000" pitchFamily="2" charset="2"/>
              </a:rPr>
              <a:t>lower distance covered </a:t>
            </a:r>
            <a:r>
              <a:rPr lang="en-US" sz="1800" dirty="0">
                <a:sym typeface="Wingdings" panose="05000000000000000000" pitchFamily="2" charset="2"/>
              </a:rPr>
              <a:t>but a </a:t>
            </a:r>
            <a:r>
              <a:rPr lang="en-US" sz="1800" b="1" dirty="0">
                <a:sym typeface="Wingdings" panose="05000000000000000000" pitchFamily="2" charset="2"/>
              </a:rPr>
              <a:t>higher number of stops made </a:t>
            </a:r>
            <a:r>
              <a:rPr lang="en-US" sz="1800" dirty="0">
                <a:sym typeface="Wingdings" panose="05000000000000000000" pitchFamily="2" charset="2"/>
              </a:rPr>
              <a:t> More stops in a smaller area  </a:t>
            </a:r>
            <a:r>
              <a:rPr lang="en-US" sz="1800" b="1" dirty="0">
                <a:sym typeface="Wingdings" panose="05000000000000000000" pitchFamily="2" charset="2"/>
              </a:rPr>
              <a:t>More convenient and accessible </a:t>
            </a:r>
            <a:r>
              <a:rPr lang="en-US" sz="1800" dirty="0">
                <a:sym typeface="Wingdings" panose="05000000000000000000" pitchFamily="2" charset="2"/>
              </a:rPr>
              <a:t> TRUNKs are </a:t>
            </a:r>
            <a:r>
              <a:rPr lang="en-US" sz="1800" b="1" dirty="0">
                <a:sym typeface="Wingdings" panose="05000000000000000000" pitchFamily="2" charset="2"/>
              </a:rPr>
              <a:t>more popular </a:t>
            </a:r>
            <a:r>
              <a:rPr lang="en-US" sz="1800" dirty="0">
                <a:sym typeface="Wingdings" panose="05000000000000000000" pitchFamily="2" charset="2"/>
              </a:rPr>
              <a:t>for commuters  More </a:t>
            </a:r>
            <a:r>
              <a:rPr lang="en-US" sz="1800" dirty="0" err="1">
                <a:sym typeface="Wingdings" panose="05000000000000000000" pitchFamily="2" charset="2"/>
              </a:rPr>
              <a:t>favoured</a:t>
            </a:r>
            <a:r>
              <a:rPr lang="en-US" sz="1800" dirty="0">
                <a:sym typeface="Wingdings" panose="05000000000000000000" pitchFamily="2" charset="2"/>
              </a:rPr>
              <a:t> by operators hence higher number of counts of TRUNK buses as well.</a:t>
            </a:r>
          </a:p>
        </p:txBody>
      </p:sp>
      <p:pic>
        <p:nvPicPr>
          <p:cNvPr id="6" name="Picture 5">
            <a:extLst>
              <a:ext uri="{FF2B5EF4-FFF2-40B4-BE49-F238E27FC236}">
                <a16:creationId xmlns:a16="http://schemas.microsoft.com/office/drawing/2014/main" id="{245F49E7-2A07-41CA-816B-7DCA2BF52661}"/>
              </a:ext>
            </a:extLst>
          </p:cNvPr>
          <p:cNvPicPr>
            <a:picLocks noChangeAspect="1"/>
          </p:cNvPicPr>
          <p:nvPr/>
        </p:nvPicPr>
        <p:blipFill>
          <a:blip r:embed="rId3"/>
          <a:stretch>
            <a:fillRect/>
          </a:stretch>
        </p:blipFill>
        <p:spPr>
          <a:xfrm>
            <a:off x="83817" y="1240465"/>
            <a:ext cx="8976362" cy="3308867"/>
          </a:xfrm>
          <a:prstGeom prst="rect">
            <a:avLst/>
          </a:prstGeom>
        </p:spPr>
      </p:pic>
    </p:spTree>
    <p:extLst>
      <p:ext uri="{BB962C8B-B14F-4D97-AF65-F5344CB8AC3E}">
        <p14:creationId xmlns:p14="http://schemas.microsoft.com/office/powerpoint/2010/main" val="38717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8" name="Google Shape;614;p61">
            <a:extLst>
              <a:ext uri="{FF2B5EF4-FFF2-40B4-BE49-F238E27FC236}">
                <a16:creationId xmlns:a16="http://schemas.microsoft.com/office/drawing/2014/main" id="{1E8EBA43-5D94-D150-43A6-0090F571FF9C}"/>
              </a:ext>
            </a:extLst>
          </p:cNvPr>
          <p:cNvSpPr txBox="1">
            <a:spLocks/>
          </p:cNvSpPr>
          <p:nvPr/>
        </p:nvSpPr>
        <p:spPr>
          <a:xfrm>
            <a:off x="720000" y="895244"/>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2" name="Google Shape;705;p70">
            <a:extLst>
              <a:ext uri="{FF2B5EF4-FFF2-40B4-BE49-F238E27FC236}">
                <a16:creationId xmlns:a16="http://schemas.microsoft.com/office/drawing/2014/main" id="{81BCD158-EF35-6800-2C2E-FBA2FEA59771}"/>
              </a:ext>
            </a:extLst>
          </p:cNvPr>
          <p:cNvSpPr txBox="1">
            <a:spLocks/>
          </p:cNvSpPr>
          <p:nvPr/>
        </p:nvSpPr>
        <p:spPr>
          <a:xfrm>
            <a:off x="466276" y="1553144"/>
            <a:ext cx="8211443" cy="1518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SBST  </a:t>
            </a:r>
            <a:r>
              <a:rPr lang="en-US" sz="1800" b="1" dirty="0">
                <a:sym typeface="Wingdings" panose="05000000000000000000" pitchFamily="2" charset="2"/>
              </a:rPr>
              <a:t>Highest number of bus services </a:t>
            </a:r>
            <a:r>
              <a:rPr lang="en-US" sz="1800" dirty="0">
                <a:sym typeface="Wingdings" panose="05000000000000000000" pitchFamily="2" charset="2"/>
              </a:rPr>
              <a:t> Provide service to </a:t>
            </a:r>
            <a:r>
              <a:rPr lang="en-US" sz="1800" b="1" dirty="0">
                <a:sym typeface="Wingdings" panose="05000000000000000000" pitchFamily="2" charset="2"/>
              </a:rPr>
              <a:t>larger area </a:t>
            </a:r>
            <a:r>
              <a:rPr lang="en-US" sz="1800" dirty="0">
                <a:sym typeface="Wingdings" panose="05000000000000000000" pitchFamily="2" charset="2"/>
              </a:rPr>
              <a:t> Cater to </a:t>
            </a:r>
            <a:r>
              <a:rPr lang="en-US" sz="1800" b="1" dirty="0">
                <a:sym typeface="Wingdings" panose="05000000000000000000" pitchFamily="2" charset="2"/>
              </a:rPr>
              <a:t>higher number of commuters </a:t>
            </a:r>
            <a:r>
              <a:rPr lang="en-US" sz="1800" dirty="0">
                <a:sym typeface="Wingdings" panose="05000000000000000000" pitchFamily="2" charset="2"/>
              </a:rPr>
              <a:t> </a:t>
            </a:r>
            <a:r>
              <a:rPr lang="en-US" sz="1800" b="1" dirty="0">
                <a:sym typeface="Wingdings" panose="05000000000000000000" pitchFamily="2" charset="2"/>
              </a:rPr>
              <a:t>Contribute more </a:t>
            </a:r>
            <a:r>
              <a:rPr lang="en-US" sz="1800" dirty="0">
                <a:sym typeface="Wingdings" panose="05000000000000000000" pitchFamily="2" charset="2"/>
              </a:rPr>
              <a:t>towards bus ridership.</a:t>
            </a:r>
          </a:p>
        </p:txBody>
      </p:sp>
      <p:sp>
        <p:nvSpPr>
          <p:cNvPr id="3" name="Google Shape;705;p70">
            <a:extLst>
              <a:ext uri="{FF2B5EF4-FFF2-40B4-BE49-F238E27FC236}">
                <a16:creationId xmlns:a16="http://schemas.microsoft.com/office/drawing/2014/main" id="{E33B01FB-51AA-159F-2E3A-82CA4E2F5097}"/>
              </a:ext>
            </a:extLst>
          </p:cNvPr>
          <p:cNvSpPr txBox="1">
            <a:spLocks/>
          </p:cNvSpPr>
          <p:nvPr/>
        </p:nvSpPr>
        <p:spPr>
          <a:xfrm>
            <a:off x="553905" y="2630578"/>
            <a:ext cx="8036184" cy="1217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SBST  </a:t>
            </a:r>
            <a:r>
              <a:rPr lang="en-US" sz="1800" b="1" dirty="0">
                <a:sym typeface="Wingdings" panose="05000000000000000000" pitchFamily="2" charset="2"/>
              </a:rPr>
              <a:t>Highest number of TRUNK </a:t>
            </a:r>
            <a:r>
              <a:rPr lang="en-US" sz="1800" dirty="0">
                <a:sym typeface="Wingdings" panose="05000000000000000000" pitchFamily="2" charset="2"/>
              </a:rPr>
              <a:t>buses  </a:t>
            </a:r>
            <a:r>
              <a:rPr lang="en-US" sz="1800" b="1" dirty="0">
                <a:sym typeface="Wingdings" panose="05000000000000000000" pitchFamily="2" charset="2"/>
              </a:rPr>
              <a:t>more convenience and accessibility </a:t>
            </a:r>
            <a:r>
              <a:rPr lang="en-US" sz="1800" dirty="0">
                <a:sym typeface="Wingdings" panose="05000000000000000000" pitchFamily="2" charset="2"/>
              </a:rPr>
              <a:t>for commuters  </a:t>
            </a:r>
            <a:r>
              <a:rPr lang="en-US" sz="1800" b="1" dirty="0">
                <a:sym typeface="Wingdings" panose="05000000000000000000" pitchFamily="2" charset="2"/>
              </a:rPr>
              <a:t>More ridership </a:t>
            </a:r>
            <a:r>
              <a:rPr lang="en-US" sz="1800" dirty="0">
                <a:sym typeface="Wingdings" panose="05000000000000000000" pitchFamily="2" charset="2"/>
              </a:rPr>
              <a:t>for SBST</a:t>
            </a:r>
          </a:p>
        </p:txBody>
      </p:sp>
      <p:sp>
        <p:nvSpPr>
          <p:cNvPr id="5" name="Google Shape;614;p61">
            <a:extLst>
              <a:ext uri="{FF2B5EF4-FFF2-40B4-BE49-F238E27FC236}">
                <a16:creationId xmlns:a16="http://schemas.microsoft.com/office/drawing/2014/main" id="{22FBB854-18D3-FCC3-0ABA-C3247A0DD11D}"/>
              </a:ext>
            </a:extLst>
          </p:cNvPr>
          <p:cNvSpPr txBox="1">
            <a:spLocks/>
          </p:cNvSpPr>
          <p:nvPr/>
        </p:nvSpPr>
        <p:spPr>
          <a:xfrm>
            <a:off x="720000" y="447622"/>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#2 – BUS SERVICES </a:t>
            </a:r>
          </a:p>
        </p:txBody>
      </p:sp>
      <p:sp>
        <p:nvSpPr>
          <p:cNvPr id="4" name="Google Shape;705;p70">
            <a:extLst>
              <a:ext uri="{FF2B5EF4-FFF2-40B4-BE49-F238E27FC236}">
                <a16:creationId xmlns:a16="http://schemas.microsoft.com/office/drawing/2014/main" id="{E87AF76F-6E4E-06C8-9BD5-2C76DFB8506B}"/>
              </a:ext>
            </a:extLst>
          </p:cNvPr>
          <p:cNvSpPr txBox="1">
            <a:spLocks/>
          </p:cNvSpPr>
          <p:nvPr/>
        </p:nvSpPr>
        <p:spPr>
          <a:xfrm>
            <a:off x="553905" y="3421824"/>
            <a:ext cx="8036184" cy="1217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SBST and GAS  Bus services of </a:t>
            </a:r>
            <a:r>
              <a:rPr lang="en-US" sz="1800" b="1" dirty="0">
                <a:sym typeface="Wingdings" panose="05000000000000000000" pitchFamily="2" charset="2"/>
              </a:rPr>
              <a:t>multiple bus categories </a:t>
            </a:r>
            <a:r>
              <a:rPr lang="en-US" sz="1800" dirty="0">
                <a:sym typeface="Wingdings" panose="05000000000000000000" pitchFamily="2" charset="2"/>
              </a:rPr>
              <a:t> Provide</a:t>
            </a:r>
            <a:r>
              <a:rPr lang="en-US" sz="1800" b="1" dirty="0">
                <a:sym typeface="Wingdings" panose="05000000000000000000" pitchFamily="2" charset="2"/>
              </a:rPr>
              <a:t> higher number of differing services </a:t>
            </a:r>
            <a:r>
              <a:rPr lang="en-US" sz="1800" dirty="0">
                <a:sym typeface="Wingdings" panose="05000000000000000000" pitchFamily="2" charset="2"/>
              </a:rPr>
              <a:t>to commuters  focus on having a </a:t>
            </a:r>
            <a:r>
              <a:rPr lang="en-US" sz="1800" b="1" dirty="0">
                <a:sym typeface="Wingdings" panose="05000000000000000000" pitchFamily="2" charset="2"/>
              </a:rPr>
              <a:t>variety of bus categories </a:t>
            </a:r>
            <a:endParaRPr lang="en-US" sz="1800" dirty="0">
              <a:sym typeface="Wingdings" panose="05000000000000000000" pitchFamily="2" charset="2"/>
            </a:endParaRPr>
          </a:p>
        </p:txBody>
      </p:sp>
      <p:sp>
        <p:nvSpPr>
          <p:cNvPr id="10" name="Google Shape;614;p61">
            <a:extLst>
              <a:ext uri="{FF2B5EF4-FFF2-40B4-BE49-F238E27FC236}">
                <a16:creationId xmlns:a16="http://schemas.microsoft.com/office/drawing/2014/main" id="{86133BA0-031A-2AD5-0834-3745DC2AF4F8}"/>
              </a:ext>
            </a:extLst>
          </p:cNvPr>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OBJECTIVE </a:t>
            </a:r>
            <a:r>
              <a:rPr lang="en" sz="3000" dirty="0">
                <a:solidFill>
                  <a:schemeClr val="lt1"/>
                </a:solidFill>
              </a:rPr>
              <a:t>#2</a:t>
            </a:r>
            <a:endParaRPr sz="3000" dirty="0">
              <a:solidFill>
                <a:schemeClr val="lt1"/>
              </a:solidFill>
            </a:endParaRPr>
          </a:p>
        </p:txBody>
      </p:sp>
      <p:pic>
        <p:nvPicPr>
          <p:cNvPr id="9" name="Picture 8" descr="Chart, sunburst chart&#10;&#10;Description automatically generated">
            <a:extLst>
              <a:ext uri="{FF2B5EF4-FFF2-40B4-BE49-F238E27FC236}">
                <a16:creationId xmlns:a16="http://schemas.microsoft.com/office/drawing/2014/main" id="{A0BC6793-F405-11F7-55E5-27C385E55D1A}"/>
              </a:ext>
            </a:extLst>
          </p:cNvPr>
          <p:cNvPicPr>
            <a:picLocks noChangeAspect="1"/>
          </p:cNvPicPr>
          <p:nvPr/>
        </p:nvPicPr>
        <p:blipFill>
          <a:blip r:embed="rId3"/>
          <a:stretch>
            <a:fillRect/>
          </a:stretch>
        </p:blipFill>
        <p:spPr>
          <a:xfrm>
            <a:off x="1880011" y="975982"/>
            <a:ext cx="5383971" cy="4037978"/>
          </a:xfrm>
          <a:prstGeom prst="rect">
            <a:avLst/>
          </a:prstGeom>
        </p:spPr>
      </p:pic>
    </p:spTree>
    <p:extLst>
      <p:ext uri="{BB962C8B-B14F-4D97-AF65-F5344CB8AC3E}">
        <p14:creationId xmlns:p14="http://schemas.microsoft.com/office/powerpoint/2010/main" val="412262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0"/>
          <p:cNvSpPr txBox="1">
            <a:spLocks noGrp="1"/>
          </p:cNvSpPr>
          <p:nvPr>
            <p:ph type="title" idx="15"/>
          </p:nvPr>
        </p:nvSpPr>
        <p:spPr>
          <a:xfrm flipH="1">
            <a:off x="838180" y="3337868"/>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sp>
        <p:nvSpPr>
          <p:cNvPr id="50" name="Google Shape;590;p60">
            <a:extLst>
              <a:ext uri="{FF2B5EF4-FFF2-40B4-BE49-F238E27FC236}">
                <a16:creationId xmlns:a16="http://schemas.microsoft.com/office/drawing/2014/main" id="{A050689D-126D-1C5E-B446-FCD7A17973D8}"/>
              </a:ext>
            </a:extLst>
          </p:cNvPr>
          <p:cNvSpPr/>
          <p:nvPr/>
        </p:nvSpPr>
        <p:spPr>
          <a:xfrm>
            <a:off x="907533" y="3877076"/>
            <a:ext cx="812700" cy="583369"/>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 name="Google Shape;596;p60">
            <a:extLst>
              <a:ext uri="{FF2B5EF4-FFF2-40B4-BE49-F238E27FC236}">
                <a16:creationId xmlns:a16="http://schemas.microsoft.com/office/drawing/2014/main" id="{1DFEA6BE-7857-605D-891E-CE4BEBB136B2}"/>
              </a:ext>
            </a:extLst>
          </p:cNvPr>
          <p:cNvSpPr txBox="1">
            <a:spLocks/>
          </p:cNvSpPr>
          <p:nvPr/>
        </p:nvSpPr>
        <p:spPr>
          <a:xfrm>
            <a:off x="838180" y="3908189"/>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200"/>
              <a:t>01</a:t>
            </a:r>
          </a:p>
        </p:txBody>
      </p:sp>
      <p:sp>
        <p:nvSpPr>
          <p:cNvPr id="52" name="Google Shape;594;p60">
            <a:extLst>
              <a:ext uri="{FF2B5EF4-FFF2-40B4-BE49-F238E27FC236}">
                <a16:creationId xmlns:a16="http://schemas.microsoft.com/office/drawing/2014/main" id="{B0E79333-6E9A-9A38-F6AF-2D8BB72FD020}"/>
              </a:ext>
            </a:extLst>
          </p:cNvPr>
          <p:cNvSpPr txBox="1">
            <a:spLocks/>
          </p:cNvSpPr>
          <p:nvPr/>
        </p:nvSpPr>
        <p:spPr>
          <a:xfrm>
            <a:off x="1570369" y="3773808"/>
            <a:ext cx="6353172" cy="74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400" dirty="0"/>
              <a:t>I</a:t>
            </a:r>
            <a:r>
              <a:rPr lang="en-US" sz="1400" dirty="0" err="1"/>
              <a:t>ncrease</a:t>
            </a:r>
            <a:r>
              <a:rPr lang="en-US" sz="1400" dirty="0"/>
              <a:t> the number of bus services that have higher distance covered and higher number of stops to provide more buses with greater coverage</a:t>
            </a:r>
            <a:endParaRPr lang="en-SG" sz="1400" dirty="0"/>
          </a:p>
        </p:txBody>
      </p:sp>
      <p:sp>
        <p:nvSpPr>
          <p:cNvPr id="57" name="Google Shape;596;p60">
            <a:extLst>
              <a:ext uri="{FF2B5EF4-FFF2-40B4-BE49-F238E27FC236}">
                <a16:creationId xmlns:a16="http://schemas.microsoft.com/office/drawing/2014/main" id="{4B216917-20AB-E2D2-80B3-A603353B1898}"/>
              </a:ext>
            </a:extLst>
          </p:cNvPr>
          <p:cNvSpPr txBox="1">
            <a:spLocks/>
          </p:cNvSpPr>
          <p:nvPr/>
        </p:nvSpPr>
        <p:spPr>
          <a:xfrm>
            <a:off x="838180" y="4549050"/>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200" dirty="0"/>
              <a:t>02</a:t>
            </a:r>
          </a:p>
        </p:txBody>
      </p:sp>
      <p:sp>
        <p:nvSpPr>
          <p:cNvPr id="58" name="Google Shape;594;p60">
            <a:extLst>
              <a:ext uri="{FF2B5EF4-FFF2-40B4-BE49-F238E27FC236}">
                <a16:creationId xmlns:a16="http://schemas.microsoft.com/office/drawing/2014/main" id="{0A661E08-D4DC-1AF6-C03E-B325738BC5E0}"/>
              </a:ext>
            </a:extLst>
          </p:cNvPr>
          <p:cNvSpPr txBox="1">
            <a:spLocks/>
          </p:cNvSpPr>
          <p:nvPr/>
        </p:nvSpPr>
        <p:spPr>
          <a:xfrm>
            <a:off x="2002173" y="4402200"/>
            <a:ext cx="6353172" cy="74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endParaRPr lang="en-SG" sz="1200" dirty="0"/>
          </a:p>
        </p:txBody>
      </p:sp>
      <p:sp>
        <p:nvSpPr>
          <p:cNvPr id="2" name="Google Shape;594;p60">
            <a:extLst>
              <a:ext uri="{FF2B5EF4-FFF2-40B4-BE49-F238E27FC236}">
                <a16:creationId xmlns:a16="http://schemas.microsoft.com/office/drawing/2014/main" id="{C60BBD01-9E90-A748-8D89-2611DF19BAE1}"/>
              </a:ext>
            </a:extLst>
          </p:cNvPr>
          <p:cNvSpPr txBox="1">
            <a:spLocks/>
          </p:cNvSpPr>
          <p:nvPr/>
        </p:nvSpPr>
        <p:spPr>
          <a:xfrm>
            <a:off x="1570369" y="4402200"/>
            <a:ext cx="6353172" cy="74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400" dirty="0"/>
              <a:t>  Operators should increase their number of bus services on bus categories such as INDUSTRIAL and EXPRESS to accommodate towards more commuters    </a:t>
            </a:r>
          </a:p>
        </p:txBody>
      </p:sp>
      <p:sp>
        <p:nvSpPr>
          <p:cNvPr id="3" name="Google Shape;590;p60">
            <a:extLst>
              <a:ext uri="{FF2B5EF4-FFF2-40B4-BE49-F238E27FC236}">
                <a16:creationId xmlns:a16="http://schemas.microsoft.com/office/drawing/2014/main" id="{451A7C7F-0823-E592-871C-077F5ACC23D8}"/>
              </a:ext>
            </a:extLst>
          </p:cNvPr>
          <p:cNvSpPr/>
          <p:nvPr/>
        </p:nvSpPr>
        <p:spPr>
          <a:xfrm>
            <a:off x="920113" y="4481165"/>
            <a:ext cx="812700" cy="583369"/>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 name="Google Shape;589;p60">
            <a:extLst>
              <a:ext uri="{FF2B5EF4-FFF2-40B4-BE49-F238E27FC236}">
                <a16:creationId xmlns:a16="http://schemas.microsoft.com/office/drawing/2014/main" id="{4B1FFC9C-2322-0686-8B3F-1501E069A904}"/>
              </a:ext>
            </a:extLst>
          </p:cNvPr>
          <p:cNvSpPr txBox="1">
            <a:spLocks/>
          </p:cNvSpPr>
          <p:nvPr/>
        </p:nvSpPr>
        <p:spPr>
          <a:xfrm flipH="1">
            <a:off x="838180" y="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t>CONCLUSIONS</a:t>
            </a:r>
          </a:p>
        </p:txBody>
      </p:sp>
      <p:sp>
        <p:nvSpPr>
          <p:cNvPr id="5" name="Google Shape;705;p70">
            <a:extLst>
              <a:ext uri="{FF2B5EF4-FFF2-40B4-BE49-F238E27FC236}">
                <a16:creationId xmlns:a16="http://schemas.microsoft.com/office/drawing/2014/main" id="{2C033EB5-338B-352F-A3AD-0AF095E9E3E5}"/>
              </a:ext>
            </a:extLst>
          </p:cNvPr>
          <p:cNvSpPr txBox="1">
            <a:spLocks/>
          </p:cNvSpPr>
          <p:nvPr/>
        </p:nvSpPr>
        <p:spPr>
          <a:xfrm>
            <a:off x="466278" y="581573"/>
            <a:ext cx="8211443" cy="1277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0" indent="0" algn="ctr">
              <a:buNone/>
            </a:pPr>
            <a:r>
              <a:rPr lang="en-US" sz="1500" b="1" dirty="0">
                <a:sym typeface="Wingdings" panose="05000000000000000000" pitchFamily="2" charset="2"/>
              </a:rPr>
              <a:t>OBJECTIVE #1 [DATASETS #1,#2,#4] </a:t>
            </a:r>
            <a:r>
              <a:rPr lang="en-US" sz="1500" dirty="0">
                <a:sym typeface="Wingdings" panose="05000000000000000000" pitchFamily="2" charset="2"/>
              </a:rPr>
              <a:t>: </a:t>
            </a:r>
          </a:p>
          <a:p>
            <a:pPr marL="0" indent="0" algn="ctr">
              <a:buNone/>
            </a:pPr>
            <a:r>
              <a:rPr lang="en-US" sz="1500" dirty="0">
                <a:sym typeface="Wingdings" panose="05000000000000000000" pitchFamily="2" charset="2"/>
              </a:rPr>
              <a:t>&gt; </a:t>
            </a:r>
            <a:r>
              <a:rPr lang="en-US" sz="1500" dirty="0" err="1">
                <a:sym typeface="Wingdings" panose="05000000000000000000" pitchFamily="2" charset="2"/>
              </a:rPr>
              <a:t>Riderships</a:t>
            </a:r>
            <a:r>
              <a:rPr lang="en-US" sz="1500" dirty="0">
                <a:sym typeface="Wingdings" panose="05000000000000000000" pitchFamily="2" charset="2"/>
              </a:rPr>
              <a:t> of buses are the highest compared to other public transport modes.</a:t>
            </a:r>
          </a:p>
          <a:p>
            <a:pPr marL="0" indent="0" algn="ctr">
              <a:buNone/>
            </a:pPr>
            <a:r>
              <a:rPr lang="en-US" sz="1500" dirty="0">
                <a:sym typeface="Wingdings" panose="05000000000000000000" pitchFamily="2" charset="2"/>
              </a:rPr>
              <a:t>&gt; Likely due to frequent arrivals, proper management of arrival timings and convenience.</a:t>
            </a:r>
          </a:p>
          <a:p>
            <a:pPr marL="0" indent="0" algn="ctr">
              <a:buNone/>
            </a:pPr>
            <a:r>
              <a:rPr lang="en-US" sz="1500" dirty="0">
                <a:sym typeface="Wingdings" panose="05000000000000000000" pitchFamily="2" charset="2"/>
              </a:rPr>
              <a:t>&gt;Buses fit the needs of the population &gt; Buses that are convenient and accessible, and buses that have greater coverage</a:t>
            </a:r>
          </a:p>
        </p:txBody>
      </p:sp>
      <p:sp>
        <p:nvSpPr>
          <p:cNvPr id="6" name="Google Shape;705;p70">
            <a:extLst>
              <a:ext uri="{FF2B5EF4-FFF2-40B4-BE49-F238E27FC236}">
                <a16:creationId xmlns:a16="http://schemas.microsoft.com/office/drawing/2014/main" id="{5985853D-1A38-8357-9223-CFC604FFBDA6}"/>
              </a:ext>
            </a:extLst>
          </p:cNvPr>
          <p:cNvSpPr txBox="1">
            <a:spLocks/>
          </p:cNvSpPr>
          <p:nvPr/>
        </p:nvSpPr>
        <p:spPr>
          <a:xfrm>
            <a:off x="466278" y="1880000"/>
            <a:ext cx="8211443" cy="1277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0" indent="0" algn="ctr">
              <a:buNone/>
            </a:pPr>
            <a:r>
              <a:rPr lang="en-US" sz="1500" b="1" dirty="0">
                <a:sym typeface="Wingdings" panose="05000000000000000000" pitchFamily="2" charset="2"/>
              </a:rPr>
              <a:t>OBJECTIVE #2 [DATASETS #1,#2,#3] </a:t>
            </a:r>
            <a:r>
              <a:rPr lang="en-US" sz="1500" dirty="0">
                <a:sym typeface="Wingdings" panose="05000000000000000000" pitchFamily="2" charset="2"/>
              </a:rPr>
              <a:t>: </a:t>
            </a:r>
          </a:p>
          <a:p>
            <a:pPr marL="0" indent="0" algn="ctr">
              <a:buNone/>
            </a:pPr>
            <a:r>
              <a:rPr lang="en-US" sz="1500" dirty="0">
                <a:sym typeface="Wingdings" panose="05000000000000000000" pitchFamily="2" charset="2"/>
              </a:rPr>
              <a:t>&gt; Operators prioritize proper planning of deployment of services to </a:t>
            </a:r>
            <a:r>
              <a:rPr lang="en-US" sz="1500" dirty="0" err="1">
                <a:sym typeface="Wingdings" panose="05000000000000000000" pitchFamily="2" charset="2"/>
              </a:rPr>
              <a:t>maximise</a:t>
            </a:r>
            <a:r>
              <a:rPr lang="en-US" sz="1500" dirty="0">
                <a:sym typeface="Wingdings" panose="05000000000000000000" pitchFamily="2" charset="2"/>
              </a:rPr>
              <a:t> </a:t>
            </a:r>
            <a:r>
              <a:rPr lang="en-US" sz="1500" dirty="0" err="1">
                <a:sym typeface="Wingdings" panose="05000000000000000000" pitchFamily="2" charset="2"/>
              </a:rPr>
              <a:t>riderships</a:t>
            </a:r>
            <a:endParaRPr lang="en-US" sz="1500" dirty="0">
              <a:sym typeface="Wingdings" panose="05000000000000000000" pitchFamily="2" charset="2"/>
            </a:endParaRPr>
          </a:p>
          <a:p>
            <a:pPr marL="0" indent="0" algn="ctr">
              <a:buNone/>
            </a:pPr>
            <a:r>
              <a:rPr lang="en-US" sz="1500" dirty="0">
                <a:sym typeface="Wingdings" panose="05000000000000000000" pitchFamily="2" charset="2"/>
              </a:rPr>
              <a:t>&gt; Operators such as SBST and GAS focus on providing a variety of bus categories compared to SMRT and TTS</a:t>
            </a:r>
          </a:p>
          <a:p>
            <a:pPr marL="0" indent="0" algn="ctr">
              <a:buNone/>
            </a:pPr>
            <a:r>
              <a:rPr lang="en-US" sz="1500" dirty="0">
                <a:sym typeface="Wingdings" panose="05000000000000000000" pitchFamily="2" charset="2"/>
              </a:rPr>
              <a:t>&gt; SBST would contribute most towards ridership due to higher coverage &gt; more accessibility and convenience and being more prominent   </a:t>
            </a:r>
          </a:p>
        </p:txBody>
      </p:sp>
    </p:spTree>
    <p:extLst>
      <p:ext uri="{BB962C8B-B14F-4D97-AF65-F5344CB8AC3E}">
        <p14:creationId xmlns:p14="http://schemas.microsoft.com/office/powerpoint/2010/main" val="207512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P spid="50" grpId="0" animBg="1"/>
      <p:bldP spid="51" grpId="0"/>
      <p:bldP spid="52" grpId="0"/>
      <p:bldP spid="57" grpId="0"/>
      <p:bldP spid="58" grpId="0"/>
      <p:bldP spid="2" grpId="0"/>
      <p:bldP spid="3" grpId="0" animBg="1"/>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5"/>
          <p:cNvSpPr txBox="1">
            <a:spLocks noGrp="1"/>
          </p:cNvSpPr>
          <p:nvPr>
            <p:ph type="title"/>
          </p:nvPr>
        </p:nvSpPr>
        <p:spPr>
          <a:xfrm>
            <a:off x="1749750" y="2014620"/>
            <a:ext cx="5644500" cy="11142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lt1"/>
                </a:solidFill>
              </a:rPr>
              <a:t>THANK YOU</a:t>
            </a:r>
            <a:r>
              <a:rPr lang="en" sz="7200" dirty="0"/>
              <a:t>!</a:t>
            </a:r>
            <a:endParaRPr sz="7200" dirty="0"/>
          </a:p>
        </p:txBody>
      </p:sp>
      <p:pic>
        <p:nvPicPr>
          <p:cNvPr id="3" name="Graphic 2" descr="Bus with solid fill">
            <a:extLst>
              <a:ext uri="{FF2B5EF4-FFF2-40B4-BE49-F238E27FC236}">
                <a16:creationId xmlns:a16="http://schemas.microsoft.com/office/drawing/2014/main" id="{310BBA86-ABB2-2402-B5BA-0A382241AE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1390650"/>
            <a:ext cx="914400" cy="914400"/>
          </a:xfrm>
          <a:prstGeom prst="rect">
            <a:avLst/>
          </a:prstGeom>
        </p:spPr>
      </p:pic>
      <p:pic>
        <p:nvPicPr>
          <p:cNvPr id="5" name="Graphic 4" descr="Bus outline">
            <a:extLst>
              <a:ext uri="{FF2B5EF4-FFF2-40B4-BE49-F238E27FC236}">
                <a16:creationId xmlns:a16="http://schemas.microsoft.com/office/drawing/2014/main" id="{0C10EF86-6FC5-4BBC-2639-E3C1C20708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114800" y="2758440"/>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aphicFrame>
        <p:nvGraphicFramePr>
          <p:cNvPr id="18" name="Table 6">
            <a:extLst>
              <a:ext uri="{FF2B5EF4-FFF2-40B4-BE49-F238E27FC236}">
                <a16:creationId xmlns:a16="http://schemas.microsoft.com/office/drawing/2014/main" id="{DBA57EDA-3B40-3076-9A50-52ED4747460F}"/>
              </a:ext>
            </a:extLst>
          </p:cNvPr>
          <p:cNvGraphicFramePr>
            <a:graphicFrameLocks noGrp="1"/>
          </p:cNvGraphicFramePr>
          <p:nvPr>
            <p:extLst>
              <p:ext uri="{D42A27DB-BD31-4B8C-83A1-F6EECF244321}">
                <p14:modId xmlns:p14="http://schemas.microsoft.com/office/powerpoint/2010/main" val="3154346809"/>
              </p:ext>
            </p:extLst>
          </p:nvPr>
        </p:nvGraphicFramePr>
        <p:xfrm>
          <a:off x="1323338" y="1516745"/>
          <a:ext cx="6812280" cy="2832958"/>
        </p:xfrm>
        <a:graphic>
          <a:graphicData uri="http://schemas.openxmlformats.org/drawingml/2006/table">
            <a:tbl>
              <a:tblPr firstCol="1" bandRow="1">
                <a:tableStyleId>{A098AC20-F660-46C6-8FBF-97A0C0D428DF}</a:tableStyleId>
              </a:tblPr>
              <a:tblGrid>
                <a:gridCol w="1432560">
                  <a:extLst>
                    <a:ext uri="{9D8B030D-6E8A-4147-A177-3AD203B41FA5}">
                      <a16:colId xmlns:a16="http://schemas.microsoft.com/office/drawing/2014/main" val="1628930765"/>
                    </a:ext>
                  </a:extLst>
                </a:gridCol>
                <a:gridCol w="3108960">
                  <a:extLst>
                    <a:ext uri="{9D8B030D-6E8A-4147-A177-3AD203B41FA5}">
                      <a16:colId xmlns:a16="http://schemas.microsoft.com/office/drawing/2014/main" val="520373613"/>
                    </a:ext>
                  </a:extLst>
                </a:gridCol>
                <a:gridCol w="2270760">
                  <a:extLst>
                    <a:ext uri="{9D8B030D-6E8A-4147-A177-3AD203B41FA5}">
                      <a16:colId xmlns:a16="http://schemas.microsoft.com/office/drawing/2014/main" val="1989872018"/>
                    </a:ext>
                  </a:extLst>
                </a:gridCol>
              </a:tblGrid>
              <a:tr h="384824">
                <a:tc>
                  <a:txBody>
                    <a:bodyPr/>
                    <a:lstStyle/>
                    <a:p>
                      <a:pPr algn="ctr"/>
                      <a:r>
                        <a:rPr lang="en-SG" dirty="0" err="1">
                          <a:latin typeface="Raleway" pitchFamily="2" charset="0"/>
                        </a:rPr>
                        <a:t>ServiceNo</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Bus service Number</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1078300781"/>
                  </a:ext>
                </a:extLst>
              </a:tr>
              <a:tr h="375494">
                <a:tc>
                  <a:txBody>
                    <a:bodyPr/>
                    <a:lstStyle/>
                    <a:p>
                      <a:pPr algn="ctr"/>
                      <a:r>
                        <a:rPr lang="en-SG" dirty="0">
                          <a:latin typeface="Raleway" pitchFamily="2" charset="0"/>
                        </a:rPr>
                        <a:t>Operator</a:t>
                      </a:r>
                    </a:p>
                  </a:txBody>
                  <a:tcPr>
                    <a:solidFill>
                      <a:schemeClr val="accent2"/>
                    </a:solidFill>
                  </a:tcPr>
                </a:tc>
                <a:tc>
                  <a:txBody>
                    <a:bodyPr/>
                    <a:lstStyle/>
                    <a:p>
                      <a:pPr algn="ctr"/>
                      <a:r>
                        <a:rPr lang="en-SG" dirty="0">
                          <a:latin typeface="Raleway" pitchFamily="2" charset="0"/>
                        </a:rPr>
                        <a:t>Bus operator e.g. SBST,SMRT</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852714601"/>
                  </a:ext>
                </a:extLst>
              </a:tr>
              <a:tr h="494197">
                <a:tc>
                  <a:txBody>
                    <a:bodyPr/>
                    <a:lstStyle/>
                    <a:p>
                      <a:pPr algn="ctr"/>
                      <a:r>
                        <a:rPr lang="en-SG" dirty="0">
                          <a:latin typeface="Raleway" pitchFamily="2" charset="0"/>
                        </a:rPr>
                        <a:t>Direction</a:t>
                      </a:r>
                    </a:p>
                  </a:txBody>
                  <a:tcPr>
                    <a:solidFill>
                      <a:schemeClr val="accent2"/>
                    </a:solidFill>
                  </a:tcPr>
                </a:tc>
                <a:tc>
                  <a:txBody>
                    <a:bodyPr/>
                    <a:lstStyle/>
                    <a:p>
                      <a:pPr algn="ctr"/>
                      <a:r>
                        <a:rPr lang="en-SG" dirty="0">
                          <a:latin typeface="Raleway" pitchFamily="2" charset="0"/>
                        </a:rPr>
                        <a:t>Direction of bus, 1 = inbound, 2 = outbound</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3982016014"/>
                  </a:ext>
                </a:extLst>
              </a:tr>
              <a:tr h="494197">
                <a:tc>
                  <a:txBody>
                    <a:bodyPr/>
                    <a:lstStyle/>
                    <a:p>
                      <a:pPr algn="ctr"/>
                      <a:r>
                        <a:rPr lang="en-SG" dirty="0">
                          <a:latin typeface="Raleway" pitchFamily="2" charset="0"/>
                        </a:rPr>
                        <a:t>Stop Sequence</a:t>
                      </a:r>
                    </a:p>
                  </a:txBody>
                  <a:tcPr>
                    <a:solidFill>
                      <a:schemeClr val="accent2"/>
                    </a:solidFill>
                  </a:tcPr>
                </a:tc>
                <a:tc>
                  <a:txBody>
                    <a:bodyPr/>
                    <a:lstStyle/>
                    <a:p>
                      <a:pPr algn="ctr"/>
                      <a:r>
                        <a:rPr lang="en-SG" dirty="0">
                          <a:latin typeface="Raleway" pitchFamily="2" charset="0"/>
                        </a:rPr>
                        <a:t>Cumulative stop sequence of the bus</a:t>
                      </a:r>
                    </a:p>
                  </a:txBody>
                  <a:tcPr>
                    <a:solidFill>
                      <a:schemeClr val="accent2"/>
                    </a:solidFill>
                  </a:tcPr>
                </a:tc>
                <a:tc>
                  <a:txBody>
                    <a:bodyPr/>
                    <a:lstStyle/>
                    <a:p>
                      <a:pPr algn="ctr"/>
                      <a:r>
                        <a:rPr lang="en-SG" dirty="0">
                          <a:latin typeface="Raleway" pitchFamily="2" charset="0"/>
                        </a:rPr>
                        <a:t>int</a:t>
                      </a:r>
                    </a:p>
                  </a:txBody>
                  <a:tcPr>
                    <a:solidFill>
                      <a:schemeClr val="accent2"/>
                    </a:solidFill>
                  </a:tcPr>
                </a:tc>
                <a:extLst>
                  <a:ext uri="{0D108BD9-81ED-4DB2-BD59-A6C34878D82A}">
                    <a16:rowId xmlns:a16="http://schemas.microsoft.com/office/drawing/2014/main" val="2479468922"/>
                  </a:ext>
                </a:extLst>
              </a:tr>
              <a:tr h="494197">
                <a:tc>
                  <a:txBody>
                    <a:bodyPr/>
                    <a:lstStyle/>
                    <a:p>
                      <a:pPr algn="ctr"/>
                      <a:r>
                        <a:rPr lang="en-SG" dirty="0" err="1">
                          <a:latin typeface="Raleway" pitchFamily="2" charset="0"/>
                        </a:rPr>
                        <a:t>BusStopCode</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Code of the bus stop used</a:t>
                      </a:r>
                    </a:p>
                  </a:txBody>
                  <a:tcPr>
                    <a:solidFill>
                      <a:schemeClr val="accent2"/>
                    </a:solidFill>
                  </a:tcPr>
                </a:tc>
                <a:tc>
                  <a:txBody>
                    <a:bodyPr/>
                    <a:lstStyle/>
                    <a:p>
                      <a:pPr algn="ctr"/>
                      <a:r>
                        <a:rPr lang="en-SG" dirty="0">
                          <a:latin typeface="Raleway" pitchFamily="2" charset="0"/>
                        </a:rPr>
                        <a:t>Object</a:t>
                      </a:r>
                    </a:p>
                    <a:p>
                      <a:pPr algn="ctr"/>
                      <a:endParaRPr lang="en-SG" dirty="0">
                        <a:latin typeface="Raleway" pitchFamily="2" charset="0"/>
                      </a:endParaRPr>
                    </a:p>
                  </a:txBody>
                  <a:tcPr>
                    <a:solidFill>
                      <a:schemeClr val="accent2"/>
                    </a:solidFill>
                  </a:tcPr>
                </a:tc>
                <a:extLst>
                  <a:ext uri="{0D108BD9-81ED-4DB2-BD59-A6C34878D82A}">
                    <a16:rowId xmlns:a16="http://schemas.microsoft.com/office/drawing/2014/main" val="3984695596"/>
                  </a:ext>
                </a:extLst>
              </a:tr>
              <a:tr h="494197">
                <a:tc>
                  <a:txBody>
                    <a:bodyPr/>
                    <a:lstStyle/>
                    <a:p>
                      <a:pPr algn="ctr"/>
                      <a:r>
                        <a:rPr lang="en-SG" dirty="0">
                          <a:latin typeface="Raleway" pitchFamily="2" charset="0"/>
                        </a:rPr>
                        <a:t>Distance</a:t>
                      </a:r>
                    </a:p>
                  </a:txBody>
                  <a:tcPr>
                    <a:solidFill>
                      <a:schemeClr val="accent2"/>
                    </a:solidFill>
                  </a:tcPr>
                </a:tc>
                <a:tc>
                  <a:txBody>
                    <a:bodyPr/>
                    <a:lstStyle/>
                    <a:p>
                      <a:pPr algn="ctr"/>
                      <a:r>
                        <a:rPr lang="en-SG" dirty="0">
                          <a:latin typeface="Raleway" pitchFamily="2" charset="0"/>
                        </a:rPr>
                        <a:t>Cumulative Distance covered by bus</a:t>
                      </a:r>
                    </a:p>
                  </a:txBody>
                  <a:tcPr>
                    <a:solidFill>
                      <a:schemeClr val="accent2"/>
                    </a:solidFill>
                  </a:tcPr>
                </a:tc>
                <a:tc>
                  <a:txBody>
                    <a:bodyPr/>
                    <a:lstStyle/>
                    <a:p>
                      <a:pPr algn="ctr"/>
                      <a:r>
                        <a:rPr lang="en-SG" dirty="0">
                          <a:latin typeface="Raleway" pitchFamily="2" charset="0"/>
                        </a:rPr>
                        <a:t>float</a:t>
                      </a:r>
                    </a:p>
                  </a:txBody>
                  <a:tcPr>
                    <a:solidFill>
                      <a:schemeClr val="accent2"/>
                    </a:solidFill>
                  </a:tcPr>
                </a:tc>
                <a:extLst>
                  <a:ext uri="{0D108BD9-81ED-4DB2-BD59-A6C34878D82A}">
                    <a16:rowId xmlns:a16="http://schemas.microsoft.com/office/drawing/2014/main" val="1750520975"/>
                  </a:ext>
                </a:extLst>
              </a:tr>
            </a:tbl>
          </a:graphicData>
        </a:graphic>
      </p:graphicFrame>
      <p:graphicFrame>
        <p:nvGraphicFramePr>
          <p:cNvPr id="19" name="Table 7">
            <a:extLst>
              <a:ext uri="{FF2B5EF4-FFF2-40B4-BE49-F238E27FC236}">
                <a16:creationId xmlns:a16="http://schemas.microsoft.com/office/drawing/2014/main" id="{D42ADDD8-17D8-A7BA-C7FC-645948525555}"/>
              </a:ext>
            </a:extLst>
          </p:cNvPr>
          <p:cNvGraphicFramePr>
            <a:graphicFrameLocks noGrp="1"/>
          </p:cNvGraphicFramePr>
          <p:nvPr>
            <p:extLst>
              <p:ext uri="{D42A27DB-BD31-4B8C-83A1-F6EECF244321}">
                <p14:modId xmlns:p14="http://schemas.microsoft.com/office/powerpoint/2010/main" val="1931040812"/>
              </p:ext>
            </p:extLst>
          </p:nvPr>
        </p:nvGraphicFramePr>
        <p:xfrm>
          <a:off x="1323338" y="1003480"/>
          <a:ext cx="6812280" cy="518160"/>
        </p:xfrm>
        <a:graphic>
          <a:graphicData uri="http://schemas.openxmlformats.org/drawingml/2006/table">
            <a:tbl>
              <a:tblPr firstRow="1" bandRow="1">
                <a:tableStyleId>{A098AC20-F660-46C6-8FBF-97A0C0D428DF}</a:tableStyleId>
              </a:tblPr>
              <a:tblGrid>
                <a:gridCol w="1432560">
                  <a:extLst>
                    <a:ext uri="{9D8B030D-6E8A-4147-A177-3AD203B41FA5}">
                      <a16:colId xmlns:a16="http://schemas.microsoft.com/office/drawing/2014/main" val="3375941993"/>
                    </a:ext>
                  </a:extLst>
                </a:gridCol>
                <a:gridCol w="3108960">
                  <a:extLst>
                    <a:ext uri="{9D8B030D-6E8A-4147-A177-3AD203B41FA5}">
                      <a16:colId xmlns:a16="http://schemas.microsoft.com/office/drawing/2014/main" val="1252339218"/>
                    </a:ext>
                  </a:extLst>
                </a:gridCol>
                <a:gridCol w="2270760">
                  <a:extLst>
                    <a:ext uri="{9D8B030D-6E8A-4147-A177-3AD203B41FA5}">
                      <a16:colId xmlns:a16="http://schemas.microsoft.com/office/drawing/2014/main" val="1863059404"/>
                    </a:ext>
                  </a:extLst>
                </a:gridCol>
              </a:tblGrid>
              <a:tr h="494197">
                <a:tc>
                  <a:txBody>
                    <a:bodyPr/>
                    <a:lstStyle/>
                    <a:p>
                      <a:pPr algn="ctr"/>
                      <a:r>
                        <a:rPr lang="en-SG" b="1" dirty="0">
                          <a:latin typeface="Raleway" pitchFamily="2" charset="0"/>
                        </a:rPr>
                        <a:t>VARIABLE NAME</a:t>
                      </a:r>
                    </a:p>
                  </a:txBody>
                  <a:tcPr>
                    <a:solidFill>
                      <a:schemeClr val="accent3"/>
                    </a:solidFill>
                  </a:tcPr>
                </a:tc>
                <a:tc>
                  <a:txBody>
                    <a:bodyPr/>
                    <a:lstStyle/>
                    <a:p>
                      <a:pPr algn="ctr"/>
                      <a:r>
                        <a:rPr lang="en-SG" b="1" dirty="0">
                          <a:latin typeface="Raleway" pitchFamily="2" charset="0"/>
                        </a:rPr>
                        <a:t>DESCRIPTION</a:t>
                      </a:r>
                    </a:p>
                  </a:txBody>
                  <a:tcPr>
                    <a:solidFill>
                      <a:schemeClr val="accent3"/>
                    </a:solidFill>
                  </a:tcPr>
                </a:tc>
                <a:tc>
                  <a:txBody>
                    <a:bodyPr/>
                    <a:lstStyle/>
                    <a:p>
                      <a:pPr algn="ctr"/>
                      <a:r>
                        <a:rPr lang="en-SG" b="1" dirty="0">
                          <a:latin typeface="Raleway" pitchFamily="2" charset="0"/>
                        </a:rPr>
                        <a:t>DATA TYPE</a:t>
                      </a:r>
                    </a:p>
                  </a:txBody>
                  <a:tcPr>
                    <a:solidFill>
                      <a:schemeClr val="accent3"/>
                    </a:solidFill>
                  </a:tcPr>
                </a:tc>
                <a:extLst>
                  <a:ext uri="{0D108BD9-81ED-4DB2-BD59-A6C34878D82A}">
                    <a16:rowId xmlns:a16="http://schemas.microsoft.com/office/drawing/2014/main" val="2454618911"/>
                  </a:ext>
                </a:extLst>
              </a:tr>
            </a:tbl>
          </a:graphicData>
        </a:graphic>
      </p:graphicFrame>
      <p:sp>
        <p:nvSpPr>
          <p:cNvPr id="20" name="Rectangle 19">
            <a:extLst>
              <a:ext uri="{FF2B5EF4-FFF2-40B4-BE49-F238E27FC236}">
                <a16:creationId xmlns:a16="http://schemas.microsoft.com/office/drawing/2014/main" id="{584CB57B-B120-5E91-D29D-5A908484F368}"/>
              </a:ext>
            </a:extLst>
          </p:cNvPr>
          <p:cNvSpPr/>
          <p:nvPr/>
        </p:nvSpPr>
        <p:spPr>
          <a:xfrm>
            <a:off x="2750820" y="1596390"/>
            <a:ext cx="3794760"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Google Shape;594;p60">
            <a:extLst>
              <a:ext uri="{FF2B5EF4-FFF2-40B4-BE49-F238E27FC236}">
                <a16:creationId xmlns:a16="http://schemas.microsoft.com/office/drawing/2014/main" id="{6FAAEF46-58F3-D4CC-47D8-FD9FC1A0CF37}"/>
              </a:ext>
            </a:extLst>
          </p:cNvPr>
          <p:cNvSpPr txBox="1">
            <a:spLocks/>
          </p:cNvSpPr>
          <p:nvPr/>
        </p:nvSpPr>
        <p:spPr>
          <a:xfrm>
            <a:off x="3178917" y="1676835"/>
            <a:ext cx="2938565" cy="367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dirty="0"/>
              <a:t>DATASET #1: BUS ROUTES</a:t>
            </a:r>
          </a:p>
        </p:txBody>
      </p:sp>
      <p:sp>
        <p:nvSpPr>
          <p:cNvPr id="22" name="Google Shape;595;p60">
            <a:extLst>
              <a:ext uri="{FF2B5EF4-FFF2-40B4-BE49-F238E27FC236}">
                <a16:creationId xmlns:a16="http://schemas.microsoft.com/office/drawing/2014/main" id="{8968A9A6-7DB3-4BED-3BAD-1A3FD132417B}"/>
              </a:ext>
            </a:extLst>
          </p:cNvPr>
          <p:cNvSpPr txBox="1">
            <a:spLocks/>
          </p:cNvSpPr>
          <p:nvPr/>
        </p:nvSpPr>
        <p:spPr>
          <a:xfrm>
            <a:off x="2750819" y="2044694"/>
            <a:ext cx="3794760" cy="15024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Raleway" pitchFamily="2" charset="0"/>
            </a:endParaRPr>
          </a:p>
        </p:txBody>
      </p:sp>
      <p:sp>
        <p:nvSpPr>
          <p:cNvPr id="23" name="Google Shape;595;p60">
            <a:extLst>
              <a:ext uri="{FF2B5EF4-FFF2-40B4-BE49-F238E27FC236}">
                <a16:creationId xmlns:a16="http://schemas.microsoft.com/office/drawing/2014/main" id="{E40AEDCB-0BF7-BCDB-82F6-0A0FE33FCBE5}"/>
              </a:ext>
            </a:extLst>
          </p:cNvPr>
          <p:cNvSpPr txBox="1">
            <a:spLocks/>
          </p:cNvSpPr>
          <p:nvPr/>
        </p:nvSpPr>
        <p:spPr>
          <a:xfrm>
            <a:off x="2769661" y="2050277"/>
            <a:ext cx="3775917" cy="14968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aleway" pitchFamily="2" charset="0"/>
              </a:rPr>
              <a:t>The dataset consists of in-depth information of each bus’s routes, such as service number, operator, direction, stop sequence, bus stop code, cumulative distance and first and last bus on certain days.</a:t>
            </a:r>
          </a:p>
        </p:txBody>
      </p:sp>
      <p:sp>
        <p:nvSpPr>
          <p:cNvPr id="24" name="Google Shape;563;p58">
            <a:extLst>
              <a:ext uri="{FF2B5EF4-FFF2-40B4-BE49-F238E27FC236}">
                <a16:creationId xmlns:a16="http://schemas.microsoft.com/office/drawing/2014/main" id="{32CA27DD-B628-AC2D-686E-082FDBEBFE86}"/>
              </a:ext>
            </a:extLst>
          </p:cNvPr>
          <p:cNvSpPr txBox="1">
            <a:spLocks noGrp="1"/>
          </p:cNvSpPr>
          <p:nvPr>
            <p:ph type="title"/>
          </p:nvPr>
        </p:nvSpPr>
        <p:spPr>
          <a:xfrm flipH="1">
            <a:off x="0" y="-36870"/>
            <a:ext cx="914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DATASETS</a:t>
            </a:r>
            <a:r>
              <a:rPr lang="en" dirty="0"/>
              <a:t> USED</a:t>
            </a:r>
            <a:endParaRPr dirty="0"/>
          </a:p>
        </p:txBody>
      </p:sp>
      <p:sp>
        <p:nvSpPr>
          <p:cNvPr id="25" name="TextBox 24">
            <a:extLst>
              <a:ext uri="{FF2B5EF4-FFF2-40B4-BE49-F238E27FC236}">
                <a16:creationId xmlns:a16="http://schemas.microsoft.com/office/drawing/2014/main" id="{14E96091-02B2-5BEB-65CA-52025CCCC9CF}"/>
              </a:ext>
            </a:extLst>
          </p:cNvPr>
          <p:cNvSpPr txBox="1"/>
          <p:nvPr/>
        </p:nvSpPr>
        <p:spPr>
          <a:xfrm>
            <a:off x="-60960" y="4835723"/>
            <a:ext cx="9204960" cy="307777"/>
          </a:xfrm>
          <a:prstGeom prst="rect">
            <a:avLst/>
          </a:prstGeom>
          <a:noFill/>
        </p:spPr>
        <p:txBody>
          <a:bodyPr wrap="square">
            <a:spAutoFit/>
          </a:bodyPr>
          <a:lstStyle/>
          <a:p>
            <a:pPr algn="ctr"/>
            <a:r>
              <a:rPr lang="en-SG" dirty="0">
                <a:latin typeface="Kulim Park" panose="020B0604020202020204" charset="0"/>
              </a:rPr>
              <a:t>LINK TO DATASET #1 - #3: </a:t>
            </a:r>
            <a:r>
              <a:rPr lang="en-SG" dirty="0">
                <a:latin typeface="Kulim Park" panose="020B0604020202020204" charset="0"/>
                <a:hlinkClick r:id="rId3"/>
              </a:rPr>
              <a:t>LINK 1</a:t>
            </a:r>
            <a:r>
              <a:rPr lang="en-SG" dirty="0">
                <a:latin typeface="Kulim Park" panose="020B0604020202020204" charset="0"/>
              </a:rPr>
              <a:t>					LINK TO DATASET #4 : </a:t>
            </a:r>
            <a:r>
              <a:rPr lang="en-SG" dirty="0">
                <a:latin typeface="Kulim Park" panose="020B0604020202020204" charset="0"/>
                <a:hlinkClick r:id="rId4"/>
              </a:rPr>
              <a:t>LINK 2</a:t>
            </a:r>
            <a:endParaRPr lang="en-SG" dirty="0">
              <a:latin typeface="Kulim Park" panose="020B0604020202020204" charset="0"/>
            </a:endParaRPr>
          </a:p>
        </p:txBody>
      </p:sp>
      <p:sp>
        <p:nvSpPr>
          <p:cNvPr id="3" name="TextBox 2">
            <a:extLst>
              <a:ext uri="{FF2B5EF4-FFF2-40B4-BE49-F238E27FC236}">
                <a16:creationId xmlns:a16="http://schemas.microsoft.com/office/drawing/2014/main" id="{EDC05E0D-5BD2-8D11-26CC-09A99E00B132}"/>
              </a:ext>
            </a:extLst>
          </p:cNvPr>
          <p:cNvSpPr txBox="1"/>
          <p:nvPr/>
        </p:nvSpPr>
        <p:spPr>
          <a:xfrm>
            <a:off x="2331083" y="4408047"/>
            <a:ext cx="4796790" cy="369332"/>
          </a:xfrm>
          <a:prstGeom prst="rect">
            <a:avLst/>
          </a:prstGeom>
          <a:noFill/>
        </p:spPr>
        <p:txBody>
          <a:bodyPr wrap="square">
            <a:spAutoFit/>
          </a:bodyPr>
          <a:lstStyle/>
          <a:p>
            <a:pPr algn="ctr"/>
            <a:r>
              <a:rPr lang="en-US" sz="1800" b="0" i="0" dirty="0">
                <a:solidFill>
                  <a:schemeClr val="tx1"/>
                </a:solidFill>
                <a:effectLst/>
                <a:latin typeface="Raleway" pitchFamily="2" charset="0"/>
              </a:rPr>
              <a:t>Dataset #1 has 20393 rows and 12 columns.</a:t>
            </a:r>
            <a:endParaRPr lang="en-SG" sz="1800" dirty="0">
              <a:solidFill>
                <a:schemeClr val="tx1"/>
              </a:solidFill>
              <a:latin typeface="Raleway" pitchFamily="2" charset="0"/>
            </a:endParaRPr>
          </a:p>
        </p:txBody>
      </p:sp>
    </p:spTree>
    <p:extLst>
      <p:ext uri="{BB962C8B-B14F-4D97-AF65-F5344CB8AC3E}">
        <p14:creationId xmlns:p14="http://schemas.microsoft.com/office/powerpoint/2010/main" val="262766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20C3739-9690-CE6D-C47A-D358650BAAC5}"/>
              </a:ext>
            </a:extLst>
          </p:cNvPr>
          <p:cNvGraphicFramePr>
            <a:graphicFrameLocks noGrp="1"/>
          </p:cNvGraphicFramePr>
          <p:nvPr>
            <p:extLst>
              <p:ext uri="{D42A27DB-BD31-4B8C-83A1-F6EECF244321}">
                <p14:modId xmlns:p14="http://schemas.microsoft.com/office/powerpoint/2010/main" val="1430797513"/>
              </p:ext>
            </p:extLst>
          </p:nvPr>
        </p:nvGraphicFramePr>
        <p:xfrm>
          <a:off x="1264920" y="501650"/>
          <a:ext cx="6812280" cy="518160"/>
        </p:xfrm>
        <a:graphic>
          <a:graphicData uri="http://schemas.openxmlformats.org/drawingml/2006/table">
            <a:tbl>
              <a:tblPr firstRow="1" bandRow="1">
                <a:tableStyleId>{A098AC20-F660-46C6-8FBF-97A0C0D428DF}</a:tableStyleId>
              </a:tblPr>
              <a:tblGrid>
                <a:gridCol w="1432560">
                  <a:extLst>
                    <a:ext uri="{9D8B030D-6E8A-4147-A177-3AD203B41FA5}">
                      <a16:colId xmlns:a16="http://schemas.microsoft.com/office/drawing/2014/main" val="3375941993"/>
                    </a:ext>
                  </a:extLst>
                </a:gridCol>
                <a:gridCol w="3108960">
                  <a:extLst>
                    <a:ext uri="{9D8B030D-6E8A-4147-A177-3AD203B41FA5}">
                      <a16:colId xmlns:a16="http://schemas.microsoft.com/office/drawing/2014/main" val="1252339218"/>
                    </a:ext>
                  </a:extLst>
                </a:gridCol>
                <a:gridCol w="2270760">
                  <a:extLst>
                    <a:ext uri="{9D8B030D-6E8A-4147-A177-3AD203B41FA5}">
                      <a16:colId xmlns:a16="http://schemas.microsoft.com/office/drawing/2014/main" val="1863059404"/>
                    </a:ext>
                  </a:extLst>
                </a:gridCol>
              </a:tblGrid>
              <a:tr h="494197">
                <a:tc>
                  <a:txBody>
                    <a:bodyPr/>
                    <a:lstStyle/>
                    <a:p>
                      <a:pPr algn="ctr"/>
                      <a:r>
                        <a:rPr lang="en-SG" b="1" dirty="0">
                          <a:latin typeface="Raleway" pitchFamily="2" charset="0"/>
                        </a:rPr>
                        <a:t>VARIABLE NAME</a:t>
                      </a:r>
                    </a:p>
                  </a:txBody>
                  <a:tcPr>
                    <a:solidFill>
                      <a:schemeClr val="accent3"/>
                    </a:solidFill>
                  </a:tcPr>
                </a:tc>
                <a:tc>
                  <a:txBody>
                    <a:bodyPr/>
                    <a:lstStyle/>
                    <a:p>
                      <a:pPr algn="ctr"/>
                      <a:r>
                        <a:rPr lang="en-SG" b="1" dirty="0">
                          <a:latin typeface="Raleway" pitchFamily="2" charset="0"/>
                        </a:rPr>
                        <a:t>DESCRIPTION</a:t>
                      </a:r>
                    </a:p>
                  </a:txBody>
                  <a:tcPr>
                    <a:solidFill>
                      <a:schemeClr val="accent3"/>
                    </a:solidFill>
                  </a:tcPr>
                </a:tc>
                <a:tc>
                  <a:txBody>
                    <a:bodyPr/>
                    <a:lstStyle/>
                    <a:p>
                      <a:pPr algn="ctr"/>
                      <a:r>
                        <a:rPr lang="en-SG" b="1" dirty="0">
                          <a:latin typeface="Raleway" pitchFamily="2" charset="0"/>
                        </a:rPr>
                        <a:t>DATA TYPE</a:t>
                      </a:r>
                    </a:p>
                  </a:txBody>
                  <a:tcPr>
                    <a:solidFill>
                      <a:schemeClr val="accent3"/>
                    </a:solidFill>
                  </a:tcPr>
                </a:tc>
                <a:extLst>
                  <a:ext uri="{0D108BD9-81ED-4DB2-BD59-A6C34878D82A}">
                    <a16:rowId xmlns:a16="http://schemas.microsoft.com/office/drawing/2014/main" val="2454618911"/>
                  </a:ext>
                </a:extLst>
              </a:tr>
            </a:tbl>
          </a:graphicData>
        </a:graphic>
      </p:graphicFrame>
      <p:graphicFrame>
        <p:nvGraphicFramePr>
          <p:cNvPr id="18" name="Table 6">
            <a:extLst>
              <a:ext uri="{FF2B5EF4-FFF2-40B4-BE49-F238E27FC236}">
                <a16:creationId xmlns:a16="http://schemas.microsoft.com/office/drawing/2014/main" id="{0B1D15FF-1DE8-E92E-FAF9-BE28BE6E86A3}"/>
              </a:ext>
            </a:extLst>
          </p:cNvPr>
          <p:cNvGraphicFramePr>
            <a:graphicFrameLocks noGrp="1"/>
          </p:cNvGraphicFramePr>
          <p:nvPr>
            <p:extLst>
              <p:ext uri="{D42A27DB-BD31-4B8C-83A1-F6EECF244321}">
                <p14:modId xmlns:p14="http://schemas.microsoft.com/office/powerpoint/2010/main" val="2146741340"/>
              </p:ext>
            </p:extLst>
          </p:nvPr>
        </p:nvGraphicFramePr>
        <p:xfrm>
          <a:off x="1264920" y="1019810"/>
          <a:ext cx="6812280" cy="3535680"/>
        </p:xfrm>
        <a:graphic>
          <a:graphicData uri="http://schemas.openxmlformats.org/drawingml/2006/table">
            <a:tbl>
              <a:tblPr firstCol="1" bandRow="1">
                <a:tableStyleId>{A098AC20-F660-46C6-8FBF-97A0C0D428DF}</a:tableStyleId>
              </a:tblPr>
              <a:tblGrid>
                <a:gridCol w="1432560">
                  <a:extLst>
                    <a:ext uri="{9D8B030D-6E8A-4147-A177-3AD203B41FA5}">
                      <a16:colId xmlns:a16="http://schemas.microsoft.com/office/drawing/2014/main" val="1628930765"/>
                    </a:ext>
                  </a:extLst>
                </a:gridCol>
                <a:gridCol w="3108960">
                  <a:extLst>
                    <a:ext uri="{9D8B030D-6E8A-4147-A177-3AD203B41FA5}">
                      <a16:colId xmlns:a16="http://schemas.microsoft.com/office/drawing/2014/main" val="520373613"/>
                    </a:ext>
                  </a:extLst>
                </a:gridCol>
                <a:gridCol w="2270760">
                  <a:extLst>
                    <a:ext uri="{9D8B030D-6E8A-4147-A177-3AD203B41FA5}">
                      <a16:colId xmlns:a16="http://schemas.microsoft.com/office/drawing/2014/main" val="1989872018"/>
                    </a:ext>
                  </a:extLst>
                </a:gridCol>
              </a:tblGrid>
              <a:tr h="277560">
                <a:tc>
                  <a:txBody>
                    <a:bodyPr/>
                    <a:lstStyle/>
                    <a:p>
                      <a:pPr algn="ctr"/>
                      <a:r>
                        <a:rPr lang="en-SG" dirty="0" err="1">
                          <a:latin typeface="Raleway" pitchFamily="2" charset="0"/>
                        </a:rPr>
                        <a:t>ServiceNo</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Bus service Number</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1078300781"/>
                  </a:ext>
                </a:extLst>
              </a:tr>
              <a:tr h="277560">
                <a:tc>
                  <a:txBody>
                    <a:bodyPr/>
                    <a:lstStyle/>
                    <a:p>
                      <a:pPr algn="ctr"/>
                      <a:r>
                        <a:rPr lang="en-SG" dirty="0">
                          <a:latin typeface="Raleway" pitchFamily="2" charset="0"/>
                        </a:rPr>
                        <a:t>Operator</a:t>
                      </a:r>
                    </a:p>
                  </a:txBody>
                  <a:tcPr>
                    <a:solidFill>
                      <a:schemeClr val="accent2"/>
                    </a:solidFill>
                  </a:tcPr>
                </a:tc>
                <a:tc>
                  <a:txBody>
                    <a:bodyPr/>
                    <a:lstStyle/>
                    <a:p>
                      <a:pPr algn="ctr"/>
                      <a:r>
                        <a:rPr lang="en-SG" dirty="0">
                          <a:latin typeface="Raleway" pitchFamily="2" charset="0"/>
                        </a:rPr>
                        <a:t>Bus operator e.g. SBST,SMRT</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852714601"/>
                  </a:ext>
                </a:extLst>
              </a:tr>
              <a:tr h="421657">
                <a:tc>
                  <a:txBody>
                    <a:bodyPr/>
                    <a:lstStyle/>
                    <a:p>
                      <a:pPr algn="ctr"/>
                      <a:r>
                        <a:rPr lang="en-SG" dirty="0">
                          <a:latin typeface="Raleway" pitchFamily="2" charset="0"/>
                        </a:rPr>
                        <a:t>Direction</a:t>
                      </a:r>
                    </a:p>
                  </a:txBody>
                  <a:tcPr>
                    <a:solidFill>
                      <a:schemeClr val="accent2"/>
                    </a:solidFill>
                  </a:tcPr>
                </a:tc>
                <a:tc>
                  <a:txBody>
                    <a:bodyPr/>
                    <a:lstStyle/>
                    <a:p>
                      <a:pPr algn="ctr"/>
                      <a:r>
                        <a:rPr lang="en-SG" dirty="0">
                          <a:latin typeface="Raleway" pitchFamily="2" charset="0"/>
                        </a:rPr>
                        <a:t>Direction of bus, 1 = inbound, 2 = outbound</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3982016014"/>
                  </a:ext>
                </a:extLst>
              </a:tr>
              <a:tr h="421657">
                <a:tc>
                  <a:txBody>
                    <a:bodyPr/>
                    <a:lstStyle/>
                    <a:p>
                      <a:pPr algn="ctr"/>
                      <a:r>
                        <a:rPr lang="en-SG" dirty="0">
                          <a:latin typeface="Raleway" pitchFamily="2" charset="0"/>
                        </a:rPr>
                        <a:t>Category</a:t>
                      </a:r>
                    </a:p>
                  </a:txBody>
                  <a:tcPr>
                    <a:solidFill>
                      <a:schemeClr val="accent2"/>
                    </a:solidFill>
                  </a:tcPr>
                </a:tc>
                <a:tc>
                  <a:txBody>
                    <a:bodyPr/>
                    <a:lstStyle/>
                    <a:p>
                      <a:pPr algn="ctr"/>
                      <a:r>
                        <a:rPr lang="en-SG" dirty="0">
                          <a:latin typeface="Raleway" pitchFamily="2" charset="0"/>
                        </a:rPr>
                        <a:t>Category of bus e.g. TRUNK, EXPRESS</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1216707862"/>
                  </a:ext>
                </a:extLst>
              </a:tr>
              <a:tr h="768903">
                <a:tc>
                  <a:txBody>
                    <a:bodyPr/>
                    <a:lstStyle/>
                    <a:p>
                      <a:pPr algn="ctr"/>
                      <a:r>
                        <a:rPr lang="en-SG" dirty="0" err="1">
                          <a:latin typeface="Raleway" pitchFamily="2" charset="0"/>
                        </a:rPr>
                        <a:t>AM_Peak</a:t>
                      </a:r>
                      <a:r>
                        <a:rPr lang="en-SG" dirty="0">
                          <a:latin typeface="Raleway" pitchFamily="2" charset="0"/>
                        </a:rPr>
                        <a:t>, </a:t>
                      </a:r>
                      <a:r>
                        <a:rPr lang="en-SG" dirty="0" err="1">
                          <a:latin typeface="Raleway" pitchFamily="2" charset="0"/>
                        </a:rPr>
                        <a:t>PM_Peak</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Range of minutes of bus arrival timing frequency during peaks at a specific time of day, e.g. AM = morning, PM = night</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3166136210"/>
                  </a:ext>
                </a:extLst>
              </a:tr>
              <a:tr h="768903">
                <a:tc>
                  <a:txBody>
                    <a:bodyPr/>
                    <a:lstStyle/>
                    <a:p>
                      <a:pPr algn="ctr"/>
                      <a:r>
                        <a:rPr lang="en-SG" dirty="0" err="1">
                          <a:latin typeface="Raleway" pitchFamily="2" charset="0"/>
                        </a:rPr>
                        <a:t>AM_Offpeak</a:t>
                      </a:r>
                      <a:r>
                        <a:rPr lang="en-SG" dirty="0">
                          <a:latin typeface="Raleway" pitchFamily="2" charset="0"/>
                        </a:rPr>
                        <a:t>,</a:t>
                      </a:r>
                    </a:p>
                    <a:p>
                      <a:pPr algn="ctr"/>
                      <a:r>
                        <a:rPr lang="en-SG" dirty="0" err="1">
                          <a:latin typeface="Raleway" pitchFamily="2" charset="0"/>
                        </a:rPr>
                        <a:t>PM_Offpeak</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Range of minutes of bus arrival timing frequency during </a:t>
                      </a:r>
                      <a:r>
                        <a:rPr lang="en-SG" dirty="0" err="1">
                          <a:latin typeface="Raleway" pitchFamily="2" charset="0"/>
                        </a:rPr>
                        <a:t>offpeaks</a:t>
                      </a:r>
                      <a:r>
                        <a:rPr lang="en-SG" dirty="0">
                          <a:latin typeface="Raleway" pitchFamily="2" charset="0"/>
                        </a:rPr>
                        <a:t> at a specific time of day, e.g. AM = morning, PM = night</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580810052"/>
                  </a:ext>
                </a:extLst>
              </a:tr>
            </a:tbl>
          </a:graphicData>
        </a:graphic>
      </p:graphicFrame>
      <p:sp>
        <p:nvSpPr>
          <p:cNvPr id="2" name="Google Shape;563;p58">
            <a:extLst>
              <a:ext uri="{FF2B5EF4-FFF2-40B4-BE49-F238E27FC236}">
                <a16:creationId xmlns:a16="http://schemas.microsoft.com/office/drawing/2014/main" id="{45A54E4A-C798-3EAA-1C4A-720483B5DE78}"/>
              </a:ext>
            </a:extLst>
          </p:cNvPr>
          <p:cNvSpPr txBox="1">
            <a:spLocks noGrp="1"/>
          </p:cNvSpPr>
          <p:nvPr>
            <p:ph type="title"/>
          </p:nvPr>
        </p:nvSpPr>
        <p:spPr>
          <a:xfrm flipH="1">
            <a:off x="0" y="-36870"/>
            <a:ext cx="914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DATASETS</a:t>
            </a:r>
            <a:r>
              <a:rPr lang="en" dirty="0"/>
              <a:t> USED</a:t>
            </a:r>
            <a:endParaRPr dirty="0"/>
          </a:p>
        </p:txBody>
      </p:sp>
      <p:sp>
        <p:nvSpPr>
          <p:cNvPr id="3" name="Rectangle 2">
            <a:extLst>
              <a:ext uri="{FF2B5EF4-FFF2-40B4-BE49-F238E27FC236}">
                <a16:creationId xmlns:a16="http://schemas.microsoft.com/office/drawing/2014/main" id="{A267CEE6-9EAB-4A80-79FD-95EF3A7AA86A}"/>
              </a:ext>
            </a:extLst>
          </p:cNvPr>
          <p:cNvSpPr/>
          <p:nvPr/>
        </p:nvSpPr>
        <p:spPr>
          <a:xfrm>
            <a:off x="2766060" y="1710225"/>
            <a:ext cx="3810000"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Google Shape;594;p60">
            <a:extLst>
              <a:ext uri="{FF2B5EF4-FFF2-40B4-BE49-F238E27FC236}">
                <a16:creationId xmlns:a16="http://schemas.microsoft.com/office/drawing/2014/main" id="{8880D81B-F5FE-000E-B2AD-350E70F853D1}"/>
              </a:ext>
            </a:extLst>
          </p:cNvPr>
          <p:cNvSpPr txBox="1">
            <a:spLocks/>
          </p:cNvSpPr>
          <p:nvPr/>
        </p:nvSpPr>
        <p:spPr>
          <a:xfrm>
            <a:off x="2893167" y="1786875"/>
            <a:ext cx="3599073" cy="371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dirty="0"/>
              <a:t>DATASET #2: BUS SERVICES</a:t>
            </a:r>
          </a:p>
        </p:txBody>
      </p:sp>
      <p:sp>
        <p:nvSpPr>
          <p:cNvPr id="5" name="Google Shape;595;p60">
            <a:extLst>
              <a:ext uri="{FF2B5EF4-FFF2-40B4-BE49-F238E27FC236}">
                <a16:creationId xmlns:a16="http://schemas.microsoft.com/office/drawing/2014/main" id="{B75CF0F6-3A8E-5039-7513-2F704BDD4CE0}"/>
              </a:ext>
            </a:extLst>
          </p:cNvPr>
          <p:cNvSpPr txBox="1">
            <a:spLocks/>
          </p:cNvSpPr>
          <p:nvPr/>
        </p:nvSpPr>
        <p:spPr>
          <a:xfrm>
            <a:off x="2783101" y="2156524"/>
            <a:ext cx="3775917" cy="14968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aleway" pitchFamily="2" charset="0"/>
              </a:rPr>
              <a:t>The dataset consists of information of each bus, such as its service number, operator it belongs to, direction, category of bus, and morning/night </a:t>
            </a:r>
            <a:r>
              <a:rPr lang="en-US" dirty="0" err="1">
                <a:latin typeface="Raleway" pitchFamily="2" charset="0"/>
              </a:rPr>
              <a:t>offpeak</a:t>
            </a:r>
            <a:r>
              <a:rPr lang="en-US" dirty="0">
                <a:latin typeface="Raleway" pitchFamily="2" charset="0"/>
              </a:rPr>
              <a:t>/peak frequency of bus arrivals.</a:t>
            </a:r>
          </a:p>
        </p:txBody>
      </p:sp>
      <p:sp>
        <p:nvSpPr>
          <p:cNvPr id="8" name="TextBox 7">
            <a:extLst>
              <a:ext uri="{FF2B5EF4-FFF2-40B4-BE49-F238E27FC236}">
                <a16:creationId xmlns:a16="http://schemas.microsoft.com/office/drawing/2014/main" id="{92B1D967-A569-3FC1-F07F-5C95CAD95A32}"/>
              </a:ext>
            </a:extLst>
          </p:cNvPr>
          <p:cNvSpPr txBox="1"/>
          <p:nvPr/>
        </p:nvSpPr>
        <p:spPr>
          <a:xfrm>
            <a:off x="-60960" y="4835723"/>
            <a:ext cx="9204960" cy="307777"/>
          </a:xfrm>
          <a:prstGeom prst="rect">
            <a:avLst/>
          </a:prstGeom>
          <a:noFill/>
        </p:spPr>
        <p:txBody>
          <a:bodyPr wrap="square">
            <a:spAutoFit/>
          </a:bodyPr>
          <a:lstStyle/>
          <a:p>
            <a:pPr algn="ctr"/>
            <a:r>
              <a:rPr lang="en-SG" dirty="0">
                <a:latin typeface="Kulim Park" panose="020B0604020202020204" charset="0"/>
              </a:rPr>
              <a:t>LINK TO DATASET #1 - #3: </a:t>
            </a:r>
            <a:r>
              <a:rPr lang="en-SG" dirty="0">
                <a:latin typeface="Kulim Park" panose="020B0604020202020204" charset="0"/>
                <a:hlinkClick r:id="rId2"/>
              </a:rPr>
              <a:t>LINK 1</a:t>
            </a:r>
            <a:r>
              <a:rPr lang="en-SG" dirty="0">
                <a:latin typeface="Kulim Park" panose="020B0604020202020204" charset="0"/>
              </a:rPr>
              <a:t>					LINK TO DATASET #4 : </a:t>
            </a:r>
            <a:r>
              <a:rPr lang="en-SG" dirty="0">
                <a:latin typeface="Kulim Park" panose="020B0604020202020204" charset="0"/>
                <a:hlinkClick r:id="rId3"/>
              </a:rPr>
              <a:t>LINK 2</a:t>
            </a:r>
            <a:endParaRPr lang="en-SG" dirty="0">
              <a:latin typeface="Kulim Park" panose="020B0604020202020204" charset="0"/>
            </a:endParaRPr>
          </a:p>
        </p:txBody>
      </p:sp>
      <p:sp>
        <p:nvSpPr>
          <p:cNvPr id="6" name="TextBox 5">
            <a:extLst>
              <a:ext uri="{FF2B5EF4-FFF2-40B4-BE49-F238E27FC236}">
                <a16:creationId xmlns:a16="http://schemas.microsoft.com/office/drawing/2014/main" id="{9DAA48C9-9068-2877-BA67-5158CFFE9301}"/>
              </a:ext>
            </a:extLst>
          </p:cNvPr>
          <p:cNvSpPr txBox="1"/>
          <p:nvPr/>
        </p:nvSpPr>
        <p:spPr>
          <a:xfrm>
            <a:off x="2293964" y="4533900"/>
            <a:ext cx="4495112" cy="369332"/>
          </a:xfrm>
          <a:prstGeom prst="rect">
            <a:avLst/>
          </a:prstGeom>
          <a:noFill/>
        </p:spPr>
        <p:txBody>
          <a:bodyPr wrap="square">
            <a:spAutoFit/>
          </a:bodyPr>
          <a:lstStyle/>
          <a:p>
            <a:pPr algn="ctr"/>
            <a:r>
              <a:rPr lang="en-US" sz="1800" b="0" i="0" dirty="0">
                <a:solidFill>
                  <a:schemeClr val="tx1"/>
                </a:solidFill>
                <a:effectLst/>
                <a:latin typeface="Raleway" pitchFamily="2" charset="0"/>
              </a:rPr>
              <a:t>Dataset #2 has 215 rows and 8 columns.</a:t>
            </a:r>
            <a:endParaRPr lang="en-SG" sz="1800" dirty="0">
              <a:solidFill>
                <a:schemeClr val="tx1"/>
              </a:solidFill>
              <a:latin typeface="Raleway" pitchFamily="2" charset="0"/>
            </a:endParaRPr>
          </a:p>
        </p:txBody>
      </p:sp>
    </p:spTree>
    <p:extLst>
      <p:ext uri="{BB962C8B-B14F-4D97-AF65-F5344CB8AC3E}">
        <p14:creationId xmlns:p14="http://schemas.microsoft.com/office/powerpoint/2010/main" val="26228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20C3739-9690-CE6D-C47A-D358650BAAC5}"/>
              </a:ext>
            </a:extLst>
          </p:cNvPr>
          <p:cNvGraphicFramePr>
            <a:graphicFrameLocks noGrp="1"/>
          </p:cNvGraphicFramePr>
          <p:nvPr>
            <p:extLst>
              <p:ext uri="{D42A27DB-BD31-4B8C-83A1-F6EECF244321}">
                <p14:modId xmlns:p14="http://schemas.microsoft.com/office/powerpoint/2010/main" val="2616979907"/>
              </p:ext>
            </p:extLst>
          </p:nvPr>
        </p:nvGraphicFramePr>
        <p:xfrm>
          <a:off x="1285240" y="1337325"/>
          <a:ext cx="6812280" cy="518160"/>
        </p:xfrm>
        <a:graphic>
          <a:graphicData uri="http://schemas.openxmlformats.org/drawingml/2006/table">
            <a:tbl>
              <a:tblPr firstRow="1" bandRow="1">
                <a:tableStyleId>{A098AC20-F660-46C6-8FBF-97A0C0D428DF}</a:tableStyleId>
              </a:tblPr>
              <a:tblGrid>
                <a:gridCol w="1432560">
                  <a:extLst>
                    <a:ext uri="{9D8B030D-6E8A-4147-A177-3AD203B41FA5}">
                      <a16:colId xmlns:a16="http://schemas.microsoft.com/office/drawing/2014/main" val="3375941993"/>
                    </a:ext>
                  </a:extLst>
                </a:gridCol>
                <a:gridCol w="3108960">
                  <a:extLst>
                    <a:ext uri="{9D8B030D-6E8A-4147-A177-3AD203B41FA5}">
                      <a16:colId xmlns:a16="http://schemas.microsoft.com/office/drawing/2014/main" val="1252339218"/>
                    </a:ext>
                  </a:extLst>
                </a:gridCol>
                <a:gridCol w="2270760">
                  <a:extLst>
                    <a:ext uri="{9D8B030D-6E8A-4147-A177-3AD203B41FA5}">
                      <a16:colId xmlns:a16="http://schemas.microsoft.com/office/drawing/2014/main" val="1863059404"/>
                    </a:ext>
                  </a:extLst>
                </a:gridCol>
              </a:tblGrid>
              <a:tr h="494197">
                <a:tc>
                  <a:txBody>
                    <a:bodyPr/>
                    <a:lstStyle/>
                    <a:p>
                      <a:pPr algn="ctr"/>
                      <a:r>
                        <a:rPr lang="en-SG" b="1" dirty="0">
                          <a:latin typeface="Raleway" pitchFamily="2" charset="0"/>
                        </a:rPr>
                        <a:t>VARIABLE NAME</a:t>
                      </a:r>
                    </a:p>
                  </a:txBody>
                  <a:tcPr>
                    <a:solidFill>
                      <a:schemeClr val="accent3"/>
                    </a:solidFill>
                  </a:tcPr>
                </a:tc>
                <a:tc>
                  <a:txBody>
                    <a:bodyPr/>
                    <a:lstStyle/>
                    <a:p>
                      <a:pPr algn="ctr"/>
                      <a:r>
                        <a:rPr lang="en-SG" b="1" dirty="0">
                          <a:latin typeface="Raleway" pitchFamily="2" charset="0"/>
                        </a:rPr>
                        <a:t>DESCRIPTION</a:t>
                      </a:r>
                    </a:p>
                  </a:txBody>
                  <a:tcPr>
                    <a:solidFill>
                      <a:schemeClr val="accent3"/>
                    </a:solidFill>
                  </a:tcPr>
                </a:tc>
                <a:tc>
                  <a:txBody>
                    <a:bodyPr/>
                    <a:lstStyle/>
                    <a:p>
                      <a:pPr algn="ctr"/>
                      <a:r>
                        <a:rPr lang="en-SG" b="1" dirty="0">
                          <a:latin typeface="Raleway" pitchFamily="2" charset="0"/>
                        </a:rPr>
                        <a:t>DATA TYPE</a:t>
                      </a:r>
                    </a:p>
                  </a:txBody>
                  <a:tcPr>
                    <a:solidFill>
                      <a:schemeClr val="accent3"/>
                    </a:solidFill>
                  </a:tcPr>
                </a:tc>
                <a:extLst>
                  <a:ext uri="{0D108BD9-81ED-4DB2-BD59-A6C34878D82A}">
                    <a16:rowId xmlns:a16="http://schemas.microsoft.com/office/drawing/2014/main" val="2454618911"/>
                  </a:ext>
                </a:extLst>
              </a:tr>
            </a:tbl>
          </a:graphicData>
        </a:graphic>
      </p:graphicFrame>
      <p:graphicFrame>
        <p:nvGraphicFramePr>
          <p:cNvPr id="18" name="Table 6">
            <a:extLst>
              <a:ext uri="{FF2B5EF4-FFF2-40B4-BE49-F238E27FC236}">
                <a16:creationId xmlns:a16="http://schemas.microsoft.com/office/drawing/2014/main" id="{0B1D15FF-1DE8-E92E-FAF9-BE28BE6E86A3}"/>
              </a:ext>
            </a:extLst>
          </p:cNvPr>
          <p:cNvGraphicFramePr>
            <a:graphicFrameLocks noGrp="1"/>
          </p:cNvGraphicFramePr>
          <p:nvPr>
            <p:extLst>
              <p:ext uri="{D42A27DB-BD31-4B8C-83A1-F6EECF244321}">
                <p14:modId xmlns:p14="http://schemas.microsoft.com/office/powerpoint/2010/main" val="693580615"/>
              </p:ext>
            </p:extLst>
          </p:nvPr>
        </p:nvGraphicFramePr>
        <p:xfrm>
          <a:off x="1285240" y="1855485"/>
          <a:ext cx="6812280" cy="2114876"/>
        </p:xfrm>
        <a:graphic>
          <a:graphicData uri="http://schemas.openxmlformats.org/drawingml/2006/table">
            <a:tbl>
              <a:tblPr firstCol="1" bandRow="1">
                <a:tableStyleId>{A098AC20-F660-46C6-8FBF-97A0C0D428DF}</a:tableStyleId>
              </a:tblPr>
              <a:tblGrid>
                <a:gridCol w="1432560">
                  <a:extLst>
                    <a:ext uri="{9D8B030D-6E8A-4147-A177-3AD203B41FA5}">
                      <a16:colId xmlns:a16="http://schemas.microsoft.com/office/drawing/2014/main" val="1628930765"/>
                    </a:ext>
                  </a:extLst>
                </a:gridCol>
                <a:gridCol w="3108960">
                  <a:extLst>
                    <a:ext uri="{9D8B030D-6E8A-4147-A177-3AD203B41FA5}">
                      <a16:colId xmlns:a16="http://schemas.microsoft.com/office/drawing/2014/main" val="520373613"/>
                    </a:ext>
                  </a:extLst>
                </a:gridCol>
                <a:gridCol w="2270760">
                  <a:extLst>
                    <a:ext uri="{9D8B030D-6E8A-4147-A177-3AD203B41FA5}">
                      <a16:colId xmlns:a16="http://schemas.microsoft.com/office/drawing/2014/main" val="1989872018"/>
                    </a:ext>
                  </a:extLst>
                </a:gridCol>
              </a:tblGrid>
              <a:tr h="375494">
                <a:tc>
                  <a:txBody>
                    <a:bodyPr/>
                    <a:lstStyle/>
                    <a:p>
                      <a:pPr algn="ctr"/>
                      <a:r>
                        <a:rPr lang="en-SG" dirty="0" err="1">
                          <a:latin typeface="Raleway" pitchFamily="2" charset="0"/>
                        </a:rPr>
                        <a:t>BusStopCode</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Code of bus stop</a:t>
                      </a:r>
                    </a:p>
                  </a:txBody>
                  <a:tcPr>
                    <a:solidFill>
                      <a:schemeClr val="accent2"/>
                    </a:solidFill>
                  </a:tcPr>
                </a:tc>
                <a:tc>
                  <a:txBody>
                    <a:bodyPr/>
                    <a:lstStyle/>
                    <a:p>
                      <a:pPr algn="ctr"/>
                      <a:r>
                        <a:rPr lang="en-SG" dirty="0">
                          <a:latin typeface="Raleway" pitchFamily="2" charset="0"/>
                        </a:rPr>
                        <a:t>object</a:t>
                      </a:r>
                    </a:p>
                  </a:txBody>
                  <a:tcPr>
                    <a:solidFill>
                      <a:schemeClr val="accent2"/>
                    </a:solidFill>
                  </a:tcPr>
                </a:tc>
                <a:extLst>
                  <a:ext uri="{0D108BD9-81ED-4DB2-BD59-A6C34878D82A}">
                    <a16:rowId xmlns:a16="http://schemas.microsoft.com/office/drawing/2014/main" val="1078300781"/>
                  </a:ext>
                </a:extLst>
              </a:tr>
              <a:tr h="375494">
                <a:tc>
                  <a:txBody>
                    <a:bodyPr/>
                    <a:lstStyle/>
                    <a:p>
                      <a:pPr algn="ctr"/>
                      <a:r>
                        <a:rPr lang="en-SG" dirty="0" err="1">
                          <a:latin typeface="Raleway" pitchFamily="2" charset="0"/>
                        </a:rPr>
                        <a:t>RoadName</a:t>
                      </a:r>
                      <a:endParaRPr lang="en-SG" dirty="0">
                        <a:latin typeface="Raleway" pitchFamily="2" charset="0"/>
                      </a:endParaRPr>
                    </a:p>
                  </a:txBody>
                  <a:tcPr>
                    <a:solidFill>
                      <a:schemeClr val="accent2"/>
                    </a:solidFill>
                  </a:tcPr>
                </a:tc>
                <a:tc>
                  <a:txBody>
                    <a:bodyPr/>
                    <a:lstStyle/>
                    <a:p>
                      <a:pPr algn="ctr"/>
                      <a:r>
                        <a:rPr lang="en-SG" dirty="0">
                          <a:latin typeface="Raleway" pitchFamily="2" charset="0"/>
                        </a:rPr>
                        <a:t>Name of road where bus stop is</a:t>
                      </a:r>
                    </a:p>
                  </a:txBody>
                  <a:tcPr>
                    <a:solidFill>
                      <a:schemeClr val="accent2"/>
                    </a:solidFill>
                  </a:tcPr>
                </a:tc>
                <a:tc>
                  <a:txBody>
                    <a:bodyPr/>
                    <a:lstStyle/>
                    <a:p>
                      <a:pPr algn="ctr"/>
                      <a:r>
                        <a:rPr lang="en-SG">
                          <a:latin typeface="Raleway" pitchFamily="2" charset="0"/>
                        </a:rPr>
                        <a:t>object</a:t>
                      </a:r>
                      <a:endParaRPr lang="en-SG" dirty="0">
                        <a:latin typeface="Raleway" pitchFamily="2" charset="0"/>
                      </a:endParaRPr>
                    </a:p>
                  </a:txBody>
                  <a:tcPr>
                    <a:solidFill>
                      <a:schemeClr val="accent2"/>
                    </a:solidFill>
                  </a:tcPr>
                </a:tc>
                <a:extLst>
                  <a:ext uri="{0D108BD9-81ED-4DB2-BD59-A6C34878D82A}">
                    <a16:rowId xmlns:a16="http://schemas.microsoft.com/office/drawing/2014/main" val="852714601"/>
                  </a:ext>
                </a:extLst>
              </a:tr>
              <a:tr h="494197">
                <a:tc>
                  <a:txBody>
                    <a:bodyPr/>
                    <a:lstStyle/>
                    <a:p>
                      <a:pPr algn="ctr"/>
                      <a:r>
                        <a:rPr lang="en-SG" dirty="0">
                          <a:latin typeface="Raleway" pitchFamily="2" charset="0"/>
                        </a:rPr>
                        <a:t>Description</a:t>
                      </a:r>
                    </a:p>
                  </a:txBody>
                  <a:tcPr>
                    <a:solidFill>
                      <a:schemeClr val="accent2"/>
                    </a:solidFill>
                  </a:tcPr>
                </a:tc>
                <a:tc>
                  <a:txBody>
                    <a:bodyPr/>
                    <a:lstStyle/>
                    <a:p>
                      <a:pPr algn="ctr"/>
                      <a:r>
                        <a:rPr lang="en-SG" dirty="0">
                          <a:latin typeface="Raleway" pitchFamily="2" charset="0"/>
                        </a:rPr>
                        <a:t>Description of bus stop</a:t>
                      </a:r>
                    </a:p>
                  </a:txBody>
                  <a:tcPr>
                    <a:solidFill>
                      <a:schemeClr val="accent2"/>
                    </a:solidFill>
                  </a:tcPr>
                </a:tc>
                <a:tc>
                  <a:txBody>
                    <a:bodyPr/>
                    <a:lstStyle/>
                    <a:p>
                      <a:pPr algn="ctr"/>
                      <a:r>
                        <a:rPr lang="en-SG">
                          <a:latin typeface="Raleway" pitchFamily="2" charset="0"/>
                        </a:rPr>
                        <a:t>object</a:t>
                      </a:r>
                      <a:endParaRPr lang="en-SG" dirty="0">
                        <a:latin typeface="Raleway" pitchFamily="2" charset="0"/>
                      </a:endParaRPr>
                    </a:p>
                  </a:txBody>
                  <a:tcPr>
                    <a:solidFill>
                      <a:schemeClr val="accent2"/>
                    </a:solidFill>
                  </a:tcPr>
                </a:tc>
                <a:extLst>
                  <a:ext uri="{0D108BD9-81ED-4DB2-BD59-A6C34878D82A}">
                    <a16:rowId xmlns:a16="http://schemas.microsoft.com/office/drawing/2014/main" val="3982016014"/>
                  </a:ext>
                </a:extLst>
              </a:tr>
              <a:tr h="494197">
                <a:tc>
                  <a:txBody>
                    <a:bodyPr/>
                    <a:lstStyle/>
                    <a:p>
                      <a:pPr algn="ctr"/>
                      <a:r>
                        <a:rPr lang="en-SG" dirty="0">
                          <a:latin typeface="Raleway" pitchFamily="2" charset="0"/>
                        </a:rPr>
                        <a:t>Latitude</a:t>
                      </a:r>
                    </a:p>
                  </a:txBody>
                  <a:tcPr>
                    <a:solidFill>
                      <a:schemeClr val="accent2"/>
                    </a:solidFill>
                  </a:tcPr>
                </a:tc>
                <a:tc>
                  <a:txBody>
                    <a:bodyPr/>
                    <a:lstStyle/>
                    <a:p>
                      <a:pPr algn="ctr"/>
                      <a:r>
                        <a:rPr lang="en-SG" dirty="0">
                          <a:latin typeface="Raleway" pitchFamily="2" charset="0"/>
                        </a:rPr>
                        <a:t>Latitude of bus stop</a:t>
                      </a:r>
                    </a:p>
                  </a:txBody>
                  <a:tcPr>
                    <a:solidFill>
                      <a:schemeClr val="accent2"/>
                    </a:solidFill>
                  </a:tcPr>
                </a:tc>
                <a:tc>
                  <a:txBody>
                    <a:bodyPr/>
                    <a:lstStyle/>
                    <a:p>
                      <a:pPr algn="ctr"/>
                      <a:r>
                        <a:rPr lang="en-SG" dirty="0">
                          <a:latin typeface="Raleway" pitchFamily="2" charset="0"/>
                        </a:rPr>
                        <a:t>float</a:t>
                      </a:r>
                    </a:p>
                  </a:txBody>
                  <a:tcPr>
                    <a:solidFill>
                      <a:schemeClr val="accent2"/>
                    </a:solidFill>
                  </a:tcPr>
                </a:tc>
                <a:extLst>
                  <a:ext uri="{0D108BD9-81ED-4DB2-BD59-A6C34878D82A}">
                    <a16:rowId xmlns:a16="http://schemas.microsoft.com/office/drawing/2014/main" val="1216707862"/>
                  </a:ext>
                </a:extLst>
              </a:tr>
              <a:tr h="375494">
                <a:tc>
                  <a:txBody>
                    <a:bodyPr/>
                    <a:lstStyle/>
                    <a:p>
                      <a:pPr algn="ctr"/>
                      <a:r>
                        <a:rPr lang="en-SG" dirty="0">
                          <a:latin typeface="Raleway" pitchFamily="2" charset="0"/>
                        </a:rPr>
                        <a:t>Longitude</a:t>
                      </a:r>
                    </a:p>
                  </a:txBody>
                  <a:tcPr>
                    <a:solidFill>
                      <a:schemeClr val="accent2"/>
                    </a:solidFill>
                  </a:tcPr>
                </a:tc>
                <a:tc>
                  <a:txBody>
                    <a:bodyPr/>
                    <a:lstStyle/>
                    <a:p>
                      <a:pPr algn="ctr"/>
                      <a:r>
                        <a:rPr lang="en-SG" dirty="0">
                          <a:latin typeface="Raleway" pitchFamily="2" charset="0"/>
                        </a:rPr>
                        <a:t>Longitude of bus stop</a:t>
                      </a:r>
                    </a:p>
                  </a:txBody>
                  <a:tcPr>
                    <a:solidFill>
                      <a:schemeClr val="accent2"/>
                    </a:solidFill>
                  </a:tcPr>
                </a:tc>
                <a:tc>
                  <a:txBody>
                    <a:bodyPr/>
                    <a:lstStyle/>
                    <a:p>
                      <a:pPr algn="ctr"/>
                      <a:r>
                        <a:rPr lang="en-SG" dirty="0">
                          <a:latin typeface="Raleway" pitchFamily="2" charset="0"/>
                        </a:rPr>
                        <a:t>float</a:t>
                      </a:r>
                    </a:p>
                  </a:txBody>
                  <a:tcPr>
                    <a:solidFill>
                      <a:schemeClr val="accent2"/>
                    </a:solidFill>
                  </a:tcPr>
                </a:tc>
                <a:extLst>
                  <a:ext uri="{0D108BD9-81ED-4DB2-BD59-A6C34878D82A}">
                    <a16:rowId xmlns:a16="http://schemas.microsoft.com/office/drawing/2014/main" val="3166136210"/>
                  </a:ext>
                </a:extLst>
              </a:tr>
            </a:tbl>
          </a:graphicData>
        </a:graphic>
      </p:graphicFrame>
      <p:sp>
        <p:nvSpPr>
          <p:cNvPr id="2" name="Google Shape;563;p58">
            <a:extLst>
              <a:ext uri="{FF2B5EF4-FFF2-40B4-BE49-F238E27FC236}">
                <a16:creationId xmlns:a16="http://schemas.microsoft.com/office/drawing/2014/main" id="{45A54E4A-C798-3EAA-1C4A-720483B5DE78}"/>
              </a:ext>
            </a:extLst>
          </p:cNvPr>
          <p:cNvSpPr txBox="1">
            <a:spLocks noGrp="1"/>
          </p:cNvSpPr>
          <p:nvPr>
            <p:ph type="title"/>
          </p:nvPr>
        </p:nvSpPr>
        <p:spPr>
          <a:xfrm flipH="1">
            <a:off x="0" y="-36870"/>
            <a:ext cx="914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DATASETS</a:t>
            </a:r>
            <a:r>
              <a:rPr lang="en" dirty="0"/>
              <a:t> USED</a:t>
            </a:r>
            <a:endParaRPr dirty="0"/>
          </a:p>
        </p:txBody>
      </p:sp>
      <p:sp>
        <p:nvSpPr>
          <p:cNvPr id="3" name="Rectangle 2">
            <a:extLst>
              <a:ext uri="{FF2B5EF4-FFF2-40B4-BE49-F238E27FC236}">
                <a16:creationId xmlns:a16="http://schemas.microsoft.com/office/drawing/2014/main" id="{A267CEE6-9EAB-4A80-79FD-95EF3A7AA86A}"/>
              </a:ext>
            </a:extLst>
          </p:cNvPr>
          <p:cNvSpPr/>
          <p:nvPr/>
        </p:nvSpPr>
        <p:spPr>
          <a:xfrm>
            <a:off x="2773680" y="1743245"/>
            <a:ext cx="3810000"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Google Shape;594;p60">
            <a:extLst>
              <a:ext uri="{FF2B5EF4-FFF2-40B4-BE49-F238E27FC236}">
                <a16:creationId xmlns:a16="http://schemas.microsoft.com/office/drawing/2014/main" id="{8880D81B-F5FE-000E-B2AD-350E70F853D1}"/>
              </a:ext>
            </a:extLst>
          </p:cNvPr>
          <p:cNvSpPr txBox="1">
            <a:spLocks/>
          </p:cNvSpPr>
          <p:nvPr/>
        </p:nvSpPr>
        <p:spPr>
          <a:xfrm>
            <a:off x="2900787" y="1819895"/>
            <a:ext cx="3599073" cy="371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dirty="0"/>
              <a:t>DATASET #3: BUS STOPS</a:t>
            </a:r>
          </a:p>
        </p:txBody>
      </p:sp>
      <p:sp>
        <p:nvSpPr>
          <p:cNvPr id="5" name="Google Shape;595;p60">
            <a:extLst>
              <a:ext uri="{FF2B5EF4-FFF2-40B4-BE49-F238E27FC236}">
                <a16:creationId xmlns:a16="http://schemas.microsoft.com/office/drawing/2014/main" id="{B75CF0F6-3A8E-5039-7513-2F704BDD4CE0}"/>
              </a:ext>
            </a:extLst>
          </p:cNvPr>
          <p:cNvSpPr txBox="1">
            <a:spLocks/>
          </p:cNvSpPr>
          <p:nvPr/>
        </p:nvSpPr>
        <p:spPr>
          <a:xfrm>
            <a:off x="2790721" y="2189544"/>
            <a:ext cx="3775917" cy="14968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aleway" pitchFamily="2" charset="0"/>
              </a:rPr>
              <a:t>The dataset consists of information of each bus stop, identified by Bus Stop Code, with data such as road name, description of bus stop, and the longitude and latitude of the bus stops.</a:t>
            </a:r>
          </a:p>
        </p:txBody>
      </p:sp>
      <p:sp>
        <p:nvSpPr>
          <p:cNvPr id="6" name="TextBox 5">
            <a:extLst>
              <a:ext uri="{FF2B5EF4-FFF2-40B4-BE49-F238E27FC236}">
                <a16:creationId xmlns:a16="http://schemas.microsoft.com/office/drawing/2014/main" id="{57894993-EB8C-E744-45F3-EF5C467F9A8C}"/>
              </a:ext>
            </a:extLst>
          </p:cNvPr>
          <p:cNvSpPr txBox="1"/>
          <p:nvPr/>
        </p:nvSpPr>
        <p:spPr>
          <a:xfrm>
            <a:off x="-60960" y="4835723"/>
            <a:ext cx="9204960" cy="307777"/>
          </a:xfrm>
          <a:prstGeom prst="rect">
            <a:avLst/>
          </a:prstGeom>
          <a:noFill/>
        </p:spPr>
        <p:txBody>
          <a:bodyPr wrap="square">
            <a:spAutoFit/>
          </a:bodyPr>
          <a:lstStyle/>
          <a:p>
            <a:pPr algn="ctr"/>
            <a:r>
              <a:rPr lang="en-SG" dirty="0">
                <a:latin typeface="Kulim Park" panose="020B0604020202020204" charset="0"/>
              </a:rPr>
              <a:t>LINK TO DATASET #1 - #3: </a:t>
            </a:r>
            <a:r>
              <a:rPr lang="en-SG" dirty="0">
                <a:latin typeface="Kulim Park" panose="020B0604020202020204" charset="0"/>
                <a:hlinkClick r:id="rId2"/>
              </a:rPr>
              <a:t>LINK 1</a:t>
            </a:r>
            <a:r>
              <a:rPr lang="en-SG" dirty="0">
                <a:latin typeface="Kulim Park" panose="020B0604020202020204" charset="0"/>
              </a:rPr>
              <a:t>					LINK TO DATASET #4 : </a:t>
            </a:r>
            <a:r>
              <a:rPr lang="en-SG" dirty="0">
                <a:latin typeface="Kulim Park" panose="020B0604020202020204" charset="0"/>
                <a:hlinkClick r:id="rId3"/>
              </a:rPr>
              <a:t>LINK 2</a:t>
            </a:r>
            <a:endParaRPr lang="en-SG" dirty="0">
              <a:latin typeface="Kulim Park" panose="020B0604020202020204" charset="0"/>
            </a:endParaRPr>
          </a:p>
        </p:txBody>
      </p:sp>
      <p:sp>
        <p:nvSpPr>
          <p:cNvPr id="8" name="TextBox 7">
            <a:extLst>
              <a:ext uri="{FF2B5EF4-FFF2-40B4-BE49-F238E27FC236}">
                <a16:creationId xmlns:a16="http://schemas.microsoft.com/office/drawing/2014/main" id="{F7B45ECE-CD0D-57D9-2B01-5EBC421EE64C}"/>
              </a:ext>
            </a:extLst>
          </p:cNvPr>
          <p:cNvSpPr txBox="1"/>
          <p:nvPr/>
        </p:nvSpPr>
        <p:spPr>
          <a:xfrm>
            <a:off x="2301928" y="4072045"/>
            <a:ext cx="4796790" cy="369332"/>
          </a:xfrm>
          <a:prstGeom prst="rect">
            <a:avLst/>
          </a:prstGeom>
          <a:noFill/>
        </p:spPr>
        <p:txBody>
          <a:bodyPr wrap="square">
            <a:spAutoFit/>
          </a:bodyPr>
          <a:lstStyle/>
          <a:p>
            <a:pPr algn="ctr"/>
            <a:r>
              <a:rPr lang="en-US" sz="1800" b="0" i="0" dirty="0">
                <a:solidFill>
                  <a:schemeClr val="tx1"/>
                </a:solidFill>
                <a:effectLst/>
                <a:latin typeface="Raleway" pitchFamily="2" charset="0"/>
              </a:rPr>
              <a:t>Dataset #3 has 5021 rows and 5 columns.</a:t>
            </a:r>
            <a:endParaRPr lang="en-SG" sz="1800" dirty="0">
              <a:solidFill>
                <a:schemeClr val="tx1"/>
              </a:solidFill>
              <a:latin typeface="Raleway" pitchFamily="2" charset="0"/>
            </a:endParaRPr>
          </a:p>
        </p:txBody>
      </p:sp>
    </p:spTree>
    <p:extLst>
      <p:ext uri="{BB962C8B-B14F-4D97-AF65-F5344CB8AC3E}">
        <p14:creationId xmlns:p14="http://schemas.microsoft.com/office/powerpoint/2010/main" val="418698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20C3739-9690-CE6D-C47A-D358650BAAC5}"/>
              </a:ext>
            </a:extLst>
          </p:cNvPr>
          <p:cNvGraphicFramePr>
            <a:graphicFrameLocks noGrp="1"/>
          </p:cNvGraphicFramePr>
          <p:nvPr/>
        </p:nvGraphicFramePr>
        <p:xfrm>
          <a:off x="1285240" y="1337325"/>
          <a:ext cx="6812280" cy="518160"/>
        </p:xfrm>
        <a:graphic>
          <a:graphicData uri="http://schemas.openxmlformats.org/drawingml/2006/table">
            <a:tbl>
              <a:tblPr firstRow="1" bandRow="1">
                <a:tableStyleId>{A098AC20-F660-46C6-8FBF-97A0C0D428DF}</a:tableStyleId>
              </a:tblPr>
              <a:tblGrid>
                <a:gridCol w="1432560">
                  <a:extLst>
                    <a:ext uri="{9D8B030D-6E8A-4147-A177-3AD203B41FA5}">
                      <a16:colId xmlns:a16="http://schemas.microsoft.com/office/drawing/2014/main" val="3375941993"/>
                    </a:ext>
                  </a:extLst>
                </a:gridCol>
                <a:gridCol w="3108960">
                  <a:extLst>
                    <a:ext uri="{9D8B030D-6E8A-4147-A177-3AD203B41FA5}">
                      <a16:colId xmlns:a16="http://schemas.microsoft.com/office/drawing/2014/main" val="1252339218"/>
                    </a:ext>
                  </a:extLst>
                </a:gridCol>
                <a:gridCol w="2270760">
                  <a:extLst>
                    <a:ext uri="{9D8B030D-6E8A-4147-A177-3AD203B41FA5}">
                      <a16:colId xmlns:a16="http://schemas.microsoft.com/office/drawing/2014/main" val="1863059404"/>
                    </a:ext>
                  </a:extLst>
                </a:gridCol>
              </a:tblGrid>
              <a:tr h="494197">
                <a:tc>
                  <a:txBody>
                    <a:bodyPr/>
                    <a:lstStyle/>
                    <a:p>
                      <a:pPr algn="ctr"/>
                      <a:r>
                        <a:rPr lang="en-SG" b="1" dirty="0">
                          <a:latin typeface="Raleway" pitchFamily="2" charset="0"/>
                        </a:rPr>
                        <a:t>VARIABLE NAME</a:t>
                      </a:r>
                    </a:p>
                  </a:txBody>
                  <a:tcPr>
                    <a:solidFill>
                      <a:schemeClr val="accent3"/>
                    </a:solidFill>
                  </a:tcPr>
                </a:tc>
                <a:tc>
                  <a:txBody>
                    <a:bodyPr/>
                    <a:lstStyle/>
                    <a:p>
                      <a:pPr algn="ctr"/>
                      <a:r>
                        <a:rPr lang="en-SG" b="1" dirty="0">
                          <a:latin typeface="Raleway" pitchFamily="2" charset="0"/>
                        </a:rPr>
                        <a:t>DESCRIPTION</a:t>
                      </a:r>
                    </a:p>
                  </a:txBody>
                  <a:tcPr>
                    <a:solidFill>
                      <a:schemeClr val="accent3"/>
                    </a:solidFill>
                  </a:tcPr>
                </a:tc>
                <a:tc>
                  <a:txBody>
                    <a:bodyPr/>
                    <a:lstStyle/>
                    <a:p>
                      <a:pPr algn="ctr"/>
                      <a:r>
                        <a:rPr lang="en-SG" b="1" dirty="0">
                          <a:latin typeface="Raleway" pitchFamily="2" charset="0"/>
                        </a:rPr>
                        <a:t>DATA TYPE</a:t>
                      </a:r>
                    </a:p>
                  </a:txBody>
                  <a:tcPr>
                    <a:solidFill>
                      <a:schemeClr val="accent3"/>
                    </a:solidFill>
                  </a:tcPr>
                </a:tc>
                <a:extLst>
                  <a:ext uri="{0D108BD9-81ED-4DB2-BD59-A6C34878D82A}">
                    <a16:rowId xmlns:a16="http://schemas.microsoft.com/office/drawing/2014/main" val="2454618911"/>
                  </a:ext>
                </a:extLst>
              </a:tr>
            </a:tbl>
          </a:graphicData>
        </a:graphic>
      </p:graphicFrame>
      <p:graphicFrame>
        <p:nvGraphicFramePr>
          <p:cNvPr id="18" name="Table 6">
            <a:extLst>
              <a:ext uri="{FF2B5EF4-FFF2-40B4-BE49-F238E27FC236}">
                <a16:creationId xmlns:a16="http://schemas.microsoft.com/office/drawing/2014/main" id="{0B1D15FF-1DE8-E92E-FAF9-BE28BE6E86A3}"/>
              </a:ext>
            </a:extLst>
          </p:cNvPr>
          <p:cNvGraphicFramePr>
            <a:graphicFrameLocks noGrp="1"/>
          </p:cNvGraphicFramePr>
          <p:nvPr>
            <p:extLst>
              <p:ext uri="{D42A27DB-BD31-4B8C-83A1-F6EECF244321}">
                <p14:modId xmlns:p14="http://schemas.microsoft.com/office/powerpoint/2010/main" val="1636638759"/>
              </p:ext>
            </p:extLst>
          </p:nvPr>
        </p:nvGraphicFramePr>
        <p:xfrm>
          <a:off x="1285240" y="1855485"/>
          <a:ext cx="6812280" cy="2356694"/>
        </p:xfrm>
        <a:graphic>
          <a:graphicData uri="http://schemas.openxmlformats.org/drawingml/2006/table">
            <a:tbl>
              <a:tblPr firstCol="1" bandRow="1">
                <a:tableStyleId>{A098AC20-F660-46C6-8FBF-97A0C0D428DF}</a:tableStyleId>
              </a:tblPr>
              <a:tblGrid>
                <a:gridCol w="1432560">
                  <a:extLst>
                    <a:ext uri="{9D8B030D-6E8A-4147-A177-3AD203B41FA5}">
                      <a16:colId xmlns:a16="http://schemas.microsoft.com/office/drawing/2014/main" val="1628930765"/>
                    </a:ext>
                  </a:extLst>
                </a:gridCol>
                <a:gridCol w="3108960">
                  <a:extLst>
                    <a:ext uri="{9D8B030D-6E8A-4147-A177-3AD203B41FA5}">
                      <a16:colId xmlns:a16="http://schemas.microsoft.com/office/drawing/2014/main" val="520373613"/>
                    </a:ext>
                  </a:extLst>
                </a:gridCol>
                <a:gridCol w="2270760">
                  <a:extLst>
                    <a:ext uri="{9D8B030D-6E8A-4147-A177-3AD203B41FA5}">
                      <a16:colId xmlns:a16="http://schemas.microsoft.com/office/drawing/2014/main" val="1989872018"/>
                    </a:ext>
                  </a:extLst>
                </a:gridCol>
              </a:tblGrid>
              <a:tr h="375494">
                <a:tc>
                  <a:txBody>
                    <a:bodyPr/>
                    <a:lstStyle/>
                    <a:p>
                      <a:pPr algn="ctr"/>
                      <a:r>
                        <a:rPr lang="en-SG" dirty="0">
                          <a:latin typeface="Raleway" pitchFamily="2" charset="0"/>
                        </a:rPr>
                        <a:t>Data Series</a:t>
                      </a:r>
                    </a:p>
                  </a:txBody>
                  <a:tcPr>
                    <a:solidFill>
                      <a:schemeClr val="accent2"/>
                    </a:solidFill>
                  </a:tcPr>
                </a:tc>
                <a:tc>
                  <a:txBody>
                    <a:bodyPr/>
                    <a:lstStyle/>
                    <a:p>
                      <a:pPr algn="ctr"/>
                      <a:r>
                        <a:rPr lang="en-SG" dirty="0">
                          <a:latin typeface="Raleway" pitchFamily="2" charset="0"/>
                        </a:rPr>
                        <a:t>Year</a:t>
                      </a:r>
                    </a:p>
                  </a:txBody>
                  <a:tcPr>
                    <a:solidFill>
                      <a:schemeClr val="accent2"/>
                    </a:solidFill>
                  </a:tcPr>
                </a:tc>
                <a:tc>
                  <a:txBody>
                    <a:bodyPr/>
                    <a:lstStyle/>
                    <a:p>
                      <a:pPr algn="ctr"/>
                      <a:r>
                        <a:rPr lang="en-SG" dirty="0">
                          <a:latin typeface="Raleway" pitchFamily="2" charset="0"/>
                        </a:rPr>
                        <a:t>int</a:t>
                      </a:r>
                    </a:p>
                  </a:txBody>
                  <a:tcPr>
                    <a:solidFill>
                      <a:schemeClr val="accent2"/>
                    </a:solidFill>
                  </a:tcPr>
                </a:tc>
                <a:extLst>
                  <a:ext uri="{0D108BD9-81ED-4DB2-BD59-A6C34878D82A}">
                    <a16:rowId xmlns:a16="http://schemas.microsoft.com/office/drawing/2014/main" val="1078300781"/>
                  </a:ext>
                </a:extLst>
              </a:tr>
              <a:tr h="375494">
                <a:tc>
                  <a:txBody>
                    <a:bodyPr/>
                    <a:lstStyle/>
                    <a:p>
                      <a:pPr algn="ctr"/>
                      <a:r>
                        <a:rPr lang="en-SG" dirty="0">
                          <a:latin typeface="Raleway" pitchFamily="2" charset="0"/>
                        </a:rPr>
                        <a:t>Average daily ridership – MRT</a:t>
                      </a:r>
                    </a:p>
                  </a:txBody>
                  <a:tcPr>
                    <a:solidFill>
                      <a:schemeClr val="accent2"/>
                    </a:solidFill>
                  </a:tcPr>
                </a:tc>
                <a:tc>
                  <a:txBody>
                    <a:bodyPr/>
                    <a:lstStyle/>
                    <a:p>
                      <a:pPr algn="ctr"/>
                      <a:r>
                        <a:rPr lang="en-SG" dirty="0">
                          <a:latin typeface="Raleway" pitchFamily="2" charset="0"/>
                        </a:rPr>
                        <a:t>Average daily ridership of MRTs in thousands</a:t>
                      </a:r>
                    </a:p>
                  </a:txBody>
                  <a:tcPr>
                    <a:solidFill>
                      <a:schemeClr val="accent2"/>
                    </a:solidFill>
                  </a:tcPr>
                </a:tc>
                <a:tc>
                  <a:txBody>
                    <a:bodyPr/>
                    <a:lstStyle/>
                    <a:p>
                      <a:pPr algn="ctr"/>
                      <a:r>
                        <a:rPr lang="en-SG" dirty="0">
                          <a:latin typeface="Raleway" pitchFamily="2" charset="0"/>
                        </a:rPr>
                        <a:t>int</a:t>
                      </a:r>
                    </a:p>
                  </a:txBody>
                  <a:tcPr>
                    <a:solidFill>
                      <a:schemeClr val="accent2"/>
                    </a:solidFill>
                  </a:tcPr>
                </a:tc>
                <a:extLst>
                  <a:ext uri="{0D108BD9-81ED-4DB2-BD59-A6C34878D82A}">
                    <a16:rowId xmlns:a16="http://schemas.microsoft.com/office/drawing/2014/main" val="852714601"/>
                  </a:ext>
                </a:extLst>
              </a:tr>
              <a:tr h="494197">
                <a:tc>
                  <a:txBody>
                    <a:bodyPr/>
                    <a:lstStyle/>
                    <a:p>
                      <a:pPr algn="ctr"/>
                      <a:r>
                        <a:rPr lang="en-SG" dirty="0">
                          <a:latin typeface="Raleway" pitchFamily="2" charset="0"/>
                        </a:rPr>
                        <a:t>Average Daily Ridership - LRT</a:t>
                      </a:r>
                    </a:p>
                  </a:txBody>
                  <a:tcPr>
                    <a:solidFill>
                      <a:schemeClr val="accent2"/>
                    </a:solidFill>
                  </a:tcPr>
                </a:tc>
                <a:tc>
                  <a:txBody>
                    <a:bodyPr/>
                    <a:lstStyle/>
                    <a:p>
                      <a:pPr algn="ctr"/>
                      <a:r>
                        <a:rPr lang="en-SG" dirty="0">
                          <a:latin typeface="Raleway" pitchFamily="2" charset="0"/>
                        </a:rPr>
                        <a:t>Average daily ridership of LRTs in thousands</a:t>
                      </a:r>
                    </a:p>
                  </a:txBody>
                  <a:tcPr>
                    <a:solidFill>
                      <a:schemeClr val="accent2"/>
                    </a:solidFill>
                  </a:tcPr>
                </a:tc>
                <a:tc>
                  <a:txBody>
                    <a:bodyPr/>
                    <a:lstStyle/>
                    <a:p>
                      <a:pPr algn="ctr"/>
                      <a:r>
                        <a:rPr lang="en-SG" dirty="0">
                          <a:latin typeface="Raleway" pitchFamily="2" charset="0"/>
                        </a:rPr>
                        <a:t>int</a:t>
                      </a:r>
                    </a:p>
                  </a:txBody>
                  <a:tcPr>
                    <a:solidFill>
                      <a:schemeClr val="accent2"/>
                    </a:solidFill>
                  </a:tcPr>
                </a:tc>
                <a:extLst>
                  <a:ext uri="{0D108BD9-81ED-4DB2-BD59-A6C34878D82A}">
                    <a16:rowId xmlns:a16="http://schemas.microsoft.com/office/drawing/2014/main" val="3982016014"/>
                  </a:ext>
                </a:extLst>
              </a:tr>
              <a:tr h="494197">
                <a:tc>
                  <a:txBody>
                    <a:bodyPr/>
                    <a:lstStyle/>
                    <a:p>
                      <a:pPr algn="ctr"/>
                      <a:r>
                        <a:rPr lang="en-SG" dirty="0">
                          <a:latin typeface="Raleway" pitchFamily="2" charset="0"/>
                        </a:rPr>
                        <a:t>Average Daily Ridership - Bus</a:t>
                      </a:r>
                    </a:p>
                  </a:txBody>
                  <a:tcPr>
                    <a:solidFill>
                      <a:schemeClr val="accent2"/>
                    </a:solidFill>
                  </a:tcPr>
                </a:tc>
                <a:tc>
                  <a:txBody>
                    <a:bodyPr/>
                    <a:lstStyle/>
                    <a:p>
                      <a:pPr algn="ctr"/>
                      <a:r>
                        <a:rPr lang="en-SG" dirty="0">
                          <a:latin typeface="Raleway" pitchFamily="2" charset="0"/>
                        </a:rPr>
                        <a:t>Average daily ridership of Buses in thousands</a:t>
                      </a:r>
                    </a:p>
                  </a:txBody>
                  <a:tcPr>
                    <a:solidFill>
                      <a:schemeClr val="accent2"/>
                    </a:solidFill>
                  </a:tcPr>
                </a:tc>
                <a:tc>
                  <a:txBody>
                    <a:bodyPr/>
                    <a:lstStyle/>
                    <a:p>
                      <a:pPr algn="ctr"/>
                      <a:r>
                        <a:rPr lang="en-SG" dirty="0">
                          <a:latin typeface="Raleway" pitchFamily="2" charset="0"/>
                        </a:rPr>
                        <a:t>int</a:t>
                      </a:r>
                    </a:p>
                  </a:txBody>
                  <a:tcPr>
                    <a:solidFill>
                      <a:schemeClr val="accent2"/>
                    </a:solidFill>
                  </a:tcPr>
                </a:tc>
                <a:extLst>
                  <a:ext uri="{0D108BD9-81ED-4DB2-BD59-A6C34878D82A}">
                    <a16:rowId xmlns:a16="http://schemas.microsoft.com/office/drawing/2014/main" val="1216707862"/>
                  </a:ext>
                </a:extLst>
              </a:tr>
            </a:tbl>
          </a:graphicData>
        </a:graphic>
      </p:graphicFrame>
      <p:sp>
        <p:nvSpPr>
          <p:cNvPr id="2" name="Google Shape;563;p58">
            <a:extLst>
              <a:ext uri="{FF2B5EF4-FFF2-40B4-BE49-F238E27FC236}">
                <a16:creationId xmlns:a16="http://schemas.microsoft.com/office/drawing/2014/main" id="{45A54E4A-C798-3EAA-1C4A-720483B5DE78}"/>
              </a:ext>
            </a:extLst>
          </p:cNvPr>
          <p:cNvSpPr txBox="1">
            <a:spLocks noGrp="1"/>
          </p:cNvSpPr>
          <p:nvPr>
            <p:ph type="title"/>
          </p:nvPr>
        </p:nvSpPr>
        <p:spPr>
          <a:xfrm flipH="1">
            <a:off x="0" y="-36870"/>
            <a:ext cx="914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DATASETS</a:t>
            </a:r>
            <a:r>
              <a:rPr lang="en" dirty="0"/>
              <a:t> USED</a:t>
            </a:r>
            <a:endParaRPr dirty="0"/>
          </a:p>
        </p:txBody>
      </p:sp>
      <p:sp>
        <p:nvSpPr>
          <p:cNvPr id="3" name="Rectangle 2">
            <a:extLst>
              <a:ext uri="{FF2B5EF4-FFF2-40B4-BE49-F238E27FC236}">
                <a16:creationId xmlns:a16="http://schemas.microsoft.com/office/drawing/2014/main" id="{A267CEE6-9EAB-4A80-79FD-95EF3A7AA86A}"/>
              </a:ext>
            </a:extLst>
          </p:cNvPr>
          <p:cNvSpPr/>
          <p:nvPr/>
        </p:nvSpPr>
        <p:spPr>
          <a:xfrm>
            <a:off x="2865120" y="1855485"/>
            <a:ext cx="3810000"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Google Shape;594;p60">
            <a:extLst>
              <a:ext uri="{FF2B5EF4-FFF2-40B4-BE49-F238E27FC236}">
                <a16:creationId xmlns:a16="http://schemas.microsoft.com/office/drawing/2014/main" id="{8880D81B-F5FE-000E-B2AD-350E70F853D1}"/>
              </a:ext>
            </a:extLst>
          </p:cNvPr>
          <p:cNvSpPr txBox="1">
            <a:spLocks/>
          </p:cNvSpPr>
          <p:nvPr/>
        </p:nvSpPr>
        <p:spPr>
          <a:xfrm>
            <a:off x="2992227" y="1932135"/>
            <a:ext cx="3599073" cy="371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dirty="0"/>
              <a:t>DATASET #4: RIDERSHIP</a:t>
            </a:r>
          </a:p>
        </p:txBody>
      </p:sp>
      <p:sp>
        <p:nvSpPr>
          <p:cNvPr id="5" name="Google Shape;595;p60">
            <a:extLst>
              <a:ext uri="{FF2B5EF4-FFF2-40B4-BE49-F238E27FC236}">
                <a16:creationId xmlns:a16="http://schemas.microsoft.com/office/drawing/2014/main" id="{B75CF0F6-3A8E-5039-7513-2F704BDD4CE0}"/>
              </a:ext>
            </a:extLst>
          </p:cNvPr>
          <p:cNvSpPr txBox="1">
            <a:spLocks/>
          </p:cNvSpPr>
          <p:nvPr/>
        </p:nvSpPr>
        <p:spPr>
          <a:xfrm>
            <a:off x="2882161" y="2301784"/>
            <a:ext cx="3775917" cy="14968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aleway" pitchFamily="2" charset="0"/>
              </a:rPr>
              <a:t>The dataset consists of yearly ridership in thousands of public transport modes in Singapore, such as Buses, MRTs and LRTs from years 1990 to 2021 ( with some year skips between 1990 to 2003 ).</a:t>
            </a:r>
          </a:p>
        </p:txBody>
      </p:sp>
      <p:sp>
        <p:nvSpPr>
          <p:cNvPr id="6" name="TextBox 5">
            <a:extLst>
              <a:ext uri="{FF2B5EF4-FFF2-40B4-BE49-F238E27FC236}">
                <a16:creationId xmlns:a16="http://schemas.microsoft.com/office/drawing/2014/main" id="{47D59C75-F794-25D0-5832-92708078CE51}"/>
              </a:ext>
            </a:extLst>
          </p:cNvPr>
          <p:cNvSpPr txBox="1"/>
          <p:nvPr/>
        </p:nvSpPr>
        <p:spPr>
          <a:xfrm>
            <a:off x="-60960" y="4835723"/>
            <a:ext cx="9204960" cy="307777"/>
          </a:xfrm>
          <a:prstGeom prst="rect">
            <a:avLst/>
          </a:prstGeom>
          <a:noFill/>
        </p:spPr>
        <p:txBody>
          <a:bodyPr wrap="square">
            <a:spAutoFit/>
          </a:bodyPr>
          <a:lstStyle/>
          <a:p>
            <a:pPr algn="ctr"/>
            <a:r>
              <a:rPr lang="en-SG" dirty="0">
                <a:latin typeface="Kulim Park" panose="020B0604020202020204" charset="0"/>
              </a:rPr>
              <a:t>LINK TO DATASET #1 - #3: </a:t>
            </a:r>
            <a:r>
              <a:rPr lang="en-SG" dirty="0">
                <a:latin typeface="Kulim Park" panose="020B0604020202020204" charset="0"/>
                <a:hlinkClick r:id="rId2"/>
              </a:rPr>
              <a:t>LINK 1</a:t>
            </a:r>
            <a:r>
              <a:rPr lang="en-SG" dirty="0">
                <a:latin typeface="Kulim Park" panose="020B0604020202020204" charset="0"/>
              </a:rPr>
              <a:t>					LINK TO DATASET #4 : </a:t>
            </a:r>
            <a:r>
              <a:rPr lang="en-SG" dirty="0">
                <a:latin typeface="Kulim Park" panose="020B0604020202020204" charset="0"/>
                <a:hlinkClick r:id="rId3"/>
              </a:rPr>
              <a:t>LINK 2</a:t>
            </a:r>
            <a:endParaRPr lang="en-SG" dirty="0">
              <a:latin typeface="Kulim Park" panose="020B0604020202020204" charset="0"/>
            </a:endParaRPr>
          </a:p>
        </p:txBody>
      </p:sp>
      <p:sp>
        <p:nvSpPr>
          <p:cNvPr id="8" name="TextBox 7">
            <a:extLst>
              <a:ext uri="{FF2B5EF4-FFF2-40B4-BE49-F238E27FC236}">
                <a16:creationId xmlns:a16="http://schemas.microsoft.com/office/drawing/2014/main" id="{7DE21E7A-19BD-DA24-BE34-173ACE2FE1B6}"/>
              </a:ext>
            </a:extLst>
          </p:cNvPr>
          <p:cNvSpPr txBox="1"/>
          <p:nvPr/>
        </p:nvSpPr>
        <p:spPr>
          <a:xfrm>
            <a:off x="2292985" y="4324365"/>
            <a:ext cx="4796790" cy="369332"/>
          </a:xfrm>
          <a:prstGeom prst="rect">
            <a:avLst/>
          </a:prstGeom>
          <a:noFill/>
        </p:spPr>
        <p:txBody>
          <a:bodyPr wrap="square">
            <a:spAutoFit/>
          </a:bodyPr>
          <a:lstStyle/>
          <a:p>
            <a:pPr algn="ctr"/>
            <a:r>
              <a:rPr lang="en-US" sz="1800" b="0" i="0" dirty="0">
                <a:solidFill>
                  <a:schemeClr val="tx1"/>
                </a:solidFill>
                <a:effectLst/>
                <a:latin typeface="Raleway" pitchFamily="2" charset="0"/>
              </a:rPr>
              <a:t>Dataset #4 has 17 rows and 4 columns.</a:t>
            </a:r>
            <a:endParaRPr lang="en-SG" sz="1800" dirty="0">
              <a:solidFill>
                <a:schemeClr val="tx1"/>
              </a:solidFill>
              <a:latin typeface="Raleway" pitchFamily="2" charset="0"/>
            </a:endParaRPr>
          </a:p>
        </p:txBody>
      </p:sp>
    </p:spTree>
    <p:extLst>
      <p:ext uri="{BB962C8B-B14F-4D97-AF65-F5344CB8AC3E}">
        <p14:creationId xmlns:p14="http://schemas.microsoft.com/office/powerpoint/2010/main" val="128520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73"/>
          <p:cNvSpPr txBox="1">
            <a:spLocks noGrp="1"/>
          </p:cNvSpPr>
          <p:nvPr>
            <p:ph type="title"/>
          </p:nvPr>
        </p:nvSpPr>
        <p:spPr>
          <a:xfrm>
            <a:off x="2014630" y="757041"/>
            <a:ext cx="51141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#2 – BUS SERVICES</a:t>
            </a:r>
            <a:endParaRPr dirty="0"/>
          </a:p>
        </p:txBody>
      </p:sp>
      <p:sp>
        <p:nvSpPr>
          <p:cNvPr id="750" name="Google Shape;750;p73"/>
          <p:cNvSpPr txBox="1">
            <a:spLocks noGrp="1"/>
          </p:cNvSpPr>
          <p:nvPr>
            <p:ph type="title" idx="2"/>
          </p:nvPr>
        </p:nvSpPr>
        <p:spPr>
          <a:xfrm>
            <a:off x="1957378" y="3352281"/>
            <a:ext cx="51138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FIX</a:t>
            </a:r>
            <a:endParaRPr dirty="0"/>
          </a:p>
        </p:txBody>
      </p:sp>
      <p:sp>
        <p:nvSpPr>
          <p:cNvPr id="751" name="Google Shape;751;p73"/>
          <p:cNvSpPr txBox="1">
            <a:spLocks noGrp="1"/>
          </p:cNvSpPr>
          <p:nvPr>
            <p:ph type="subTitle" idx="3"/>
          </p:nvPr>
        </p:nvSpPr>
        <p:spPr>
          <a:xfrm>
            <a:off x="2014630" y="3710196"/>
            <a:ext cx="51138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Looped through each column and took the minimum value between the two values</a:t>
            </a:r>
            <a:endParaRPr dirty="0"/>
          </a:p>
        </p:txBody>
      </p:sp>
      <p:sp>
        <p:nvSpPr>
          <p:cNvPr id="752" name="Google Shape;752;p73"/>
          <p:cNvSpPr txBox="1">
            <a:spLocks noGrp="1"/>
          </p:cNvSpPr>
          <p:nvPr>
            <p:ph type="title" idx="4"/>
          </p:nvPr>
        </p:nvSpPr>
        <p:spPr>
          <a:xfrm>
            <a:off x="719680" y="104878"/>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PECULIARITIES IN </a:t>
            </a:r>
            <a:r>
              <a:rPr lang="en" dirty="0">
                <a:solidFill>
                  <a:schemeClr val="lt1"/>
                </a:solidFill>
              </a:rPr>
              <a:t>DATASETS</a:t>
            </a:r>
            <a:endParaRPr dirty="0">
              <a:solidFill>
                <a:schemeClr val="lt1"/>
              </a:solidFill>
            </a:endParaRPr>
          </a:p>
        </p:txBody>
      </p:sp>
      <p:sp>
        <p:nvSpPr>
          <p:cNvPr id="3" name="Subtitle 2">
            <a:extLst>
              <a:ext uri="{FF2B5EF4-FFF2-40B4-BE49-F238E27FC236}">
                <a16:creationId xmlns:a16="http://schemas.microsoft.com/office/drawing/2014/main" id="{F51CC9A4-2413-08F9-C28E-7AB526747E45}"/>
              </a:ext>
            </a:extLst>
          </p:cNvPr>
          <p:cNvSpPr>
            <a:spLocks noGrp="1"/>
          </p:cNvSpPr>
          <p:nvPr>
            <p:ph type="subTitle" idx="1"/>
          </p:nvPr>
        </p:nvSpPr>
        <p:spPr>
          <a:xfrm>
            <a:off x="1861990" y="1223170"/>
            <a:ext cx="5361680" cy="698700"/>
          </a:xfrm>
        </p:spPr>
        <p:txBody>
          <a:bodyPr/>
          <a:lstStyle/>
          <a:p>
            <a:r>
              <a:rPr lang="en-SG" dirty="0"/>
              <a:t>AM/PM Peak/</a:t>
            </a:r>
            <a:r>
              <a:rPr lang="en-SG" dirty="0" err="1"/>
              <a:t>Offpeak</a:t>
            </a:r>
            <a:r>
              <a:rPr lang="en-SG" dirty="0"/>
              <a:t> columns had values</a:t>
            </a:r>
          </a:p>
          <a:p>
            <a:r>
              <a:rPr lang="en-SG" dirty="0"/>
              <a:t> that were in a range</a:t>
            </a:r>
          </a:p>
        </p:txBody>
      </p:sp>
      <p:pic>
        <p:nvPicPr>
          <p:cNvPr id="5" name="Picture 4">
            <a:extLst>
              <a:ext uri="{FF2B5EF4-FFF2-40B4-BE49-F238E27FC236}">
                <a16:creationId xmlns:a16="http://schemas.microsoft.com/office/drawing/2014/main" id="{73F13E7A-207F-D321-2B2E-7ABD29B350D7}"/>
              </a:ext>
            </a:extLst>
          </p:cNvPr>
          <p:cNvPicPr>
            <a:picLocks noChangeAspect="1"/>
          </p:cNvPicPr>
          <p:nvPr/>
        </p:nvPicPr>
        <p:blipFill>
          <a:blip r:embed="rId3"/>
          <a:stretch>
            <a:fillRect/>
          </a:stretch>
        </p:blipFill>
        <p:spPr>
          <a:xfrm>
            <a:off x="2458522" y="1917515"/>
            <a:ext cx="4111513" cy="1415219"/>
          </a:xfrm>
          <a:prstGeom prst="rect">
            <a:avLst/>
          </a:prstGeom>
        </p:spPr>
      </p:pic>
      <p:pic>
        <p:nvPicPr>
          <p:cNvPr id="7" name="Picture 6">
            <a:extLst>
              <a:ext uri="{FF2B5EF4-FFF2-40B4-BE49-F238E27FC236}">
                <a16:creationId xmlns:a16="http://schemas.microsoft.com/office/drawing/2014/main" id="{CA1E1261-C20B-23CD-E64E-6667155FF6AF}"/>
              </a:ext>
            </a:extLst>
          </p:cNvPr>
          <p:cNvPicPr>
            <a:picLocks noChangeAspect="1"/>
          </p:cNvPicPr>
          <p:nvPr/>
        </p:nvPicPr>
        <p:blipFill>
          <a:blip r:embed="rId4"/>
          <a:stretch>
            <a:fillRect/>
          </a:stretch>
        </p:blipFill>
        <p:spPr>
          <a:xfrm>
            <a:off x="1919540" y="4270583"/>
            <a:ext cx="5303980" cy="5563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0"/>
          <p:cNvSpPr txBox="1">
            <a:spLocks noGrp="1"/>
          </p:cNvSpPr>
          <p:nvPr>
            <p:ph type="title" idx="15"/>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a:t>
            </a:r>
            <a:r>
              <a:rPr lang="en" dirty="0">
                <a:solidFill>
                  <a:schemeClr val="lt1"/>
                </a:solidFill>
              </a:rPr>
              <a:t>ANALYSIS</a:t>
            </a:r>
            <a:endParaRPr dirty="0"/>
          </a:p>
        </p:txBody>
      </p:sp>
      <p:sp>
        <p:nvSpPr>
          <p:cNvPr id="50" name="Google Shape;590;p60">
            <a:extLst>
              <a:ext uri="{FF2B5EF4-FFF2-40B4-BE49-F238E27FC236}">
                <a16:creationId xmlns:a16="http://schemas.microsoft.com/office/drawing/2014/main" id="{A050689D-126D-1C5E-B446-FCD7A17973D8}"/>
              </a:ext>
            </a:extLst>
          </p:cNvPr>
          <p:cNvSpPr/>
          <p:nvPr/>
        </p:nvSpPr>
        <p:spPr>
          <a:xfrm>
            <a:off x="719916" y="16253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6;p60">
            <a:extLst>
              <a:ext uri="{FF2B5EF4-FFF2-40B4-BE49-F238E27FC236}">
                <a16:creationId xmlns:a16="http://schemas.microsoft.com/office/drawing/2014/main" id="{1DFEA6BE-7857-605D-891E-CE4BEBB136B2}"/>
              </a:ext>
            </a:extLst>
          </p:cNvPr>
          <p:cNvSpPr txBox="1">
            <a:spLocks/>
          </p:cNvSpPr>
          <p:nvPr/>
        </p:nvSpPr>
        <p:spPr>
          <a:xfrm>
            <a:off x="845800" y="1888050"/>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a:t>01</a:t>
            </a:r>
          </a:p>
        </p:txBody>
      </p:sp>
      <p:sp>
        <p:nvSpPr>
          <p:cNvPr id="52" name="Google Shape;594;p60">
            <a:extLst>
              <a:ext uri="{FF2B5EF4-FFF2-40B4-BE49-F238E27FC236}">
                <a16:creationId xmlns:a16="http://schemas.microsoft.com/office/drawing/2014/main" id="{B0E79333-6E9A-9A38-F6AF-2D8BB72FD020}"/>
              </a:ext>
            </a:extLst>
          </p:cNvPr>
          <p:cNvSpPr txBox="1">
            <a:spLocks/>
          </p:cNvSpPr>
          <p:nvPr/>
        </p:nvSpPr>
        <p:spPr>
          <a:xfrm>
            <a:off x="2009793" y="1741200"/>
            <a:ext cx="6353172" cy="74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b="1" dirty="0"/>
              <a:t>ANALYSE TRENDS IN RIDERSHIP OF BUSES AND IDENTIFY FACTORS AFFECTING IT </a:t>
            </a:r>
          </a:p>
        </p:txBody>
      </p:sp>
      <p:sp>
        <p:nvSpPr>
          <p:cNvPr id="56" name="Google Shape;590;p60">
            <a:extLst>
              <a:ext uri="{FF2B5EF4-FFF2-40B4-BE49-F238E27FC236}">
                <a16:creationId xmlns:a16="http://schemas.microsoft.com/office/drawing/2014/main" id="{E95E8E44-AD93-72C7-939A-2DC4A0DF0558}"/>
              </a:ext>
            </a:extLst>
          </p:cNvPr>
          <p:cNvSpPr/>
          <p:nvPr/>
        </p:nvSpPr>
        <p:spPr>
          <a:xfrm>
            <a:off x="719916" y="3128331"/>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6;p60">
            <a:extLst>
              <a:ext uri="{FF2B5EF4-FFF2-40B4-BE49-F238E27FC236}">
                <a16:creationId xmlns:a16="http://schemas.microsoft.com/office/drawing/2014/main" id="{4B216917-20AB-E2D2-80B3-A603353B1898}"/>
              </a:ext>
            </a:extLst>
          </p:cNvPr>
          <p:cNvSpPr txBox="1">
            <a:spLocks/>
          </p:cNvSpPr>
          <p:nvPr/>
        </p:nvSpPr>
        <p:spPr>
          <a:xfrm>
            <a:off x="845800" y="3390988"/>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dirty="0"/>
              <a:t>02</a:t>
            </a:r>
          </a:p>
        </p:txBody>
      </p:sp>
      <p:sp>
        <p:nvSpPr>
          <p:cNvPr id="2" name="Google Shape;594;p60">
            <a:extLst>
              <a:ext uri="{FF2B5EF4-FFF2-40B4-BE49-F238E27FC236}">
                <a16:creationId xmlns:a16="http://schemas.microsoft.com/office/drawing/2014/main" id="{07AB36A4-B980-1140-37AA-8FB5983E547A}"/>
              </a:ext>
            </a:extLst>
          </p:cNvPr>
          <p:cNvSpPr txBox="1">
            <a:spLocks/>
          </p:cNvSpPr>
          <p:nvPr/>
        </p:nvSpPr>
        <p:spPr>
          <a:xfrm>
            <a:off x="1945028" y="3244138"/>
            <a:ext cx="6353172" cy="74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1800" b="1" dirty="0"/>
              <a:t>ANALYSE NATURE OF BUS OPERATORS AND FIND OUT WHICH CONTRIBUTES MOST TO RIDERSHIP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9"/>
        <p:cNvGrpSpPr/>
        <p:nvPr/>
      </p:nvGrpSpPr>
      <p:grpSpPr>
        <a:xfrm>
          <a:off x="0" y="0"/>
          <a:ext cx="0" cy="0"/>
          <a:chOff x="0" y="0"/>
          <a:chExt cx="0" cy="0"/>
        </a:xfrm>
      </p:grpSpPr>
      <p:sp>
        <p:nvSpPr>
          <p:cNvPr id="611" name="Google Shape;611;p61"/>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1"/>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 </a:t>
            </a:r>
            <a:r>
              <a:rPr lang="en" dirty="0">
                <a:solidFill>
                  <a:schemeClr val="lt1"/>
                </a:solidFill>
              </a:rPr>
              <a:t>#1</a:t>
            </a:r>
            <a:endParaRPr dirty="0">
              <a:solidFill>
                <a:schemeClr val="lt1"/>
              </a:solidFill>
            </a:endParaRPr>
          </a:p>
        </p:txBody>
      </p:sp>
      <p:sp>
        <p:nvSpPr>
          <p:cNvPr id="615" name="Google Shape;615;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4;p61">
            <a:extLst>
              <a:ext uri="{FF2B5EF4-FFF2-40B4-BE49-F238E27FC236}">
                <a16:creationId xmlns:a16="http://schemas.microsoft.com/office/drawing/2014/main" id="{CE1391BD-EE5F-02E3-288D-17B886F74CFC}"/>
              </a:ext>
            </a:extLst>
          </p:cNvPr>
          <p:cNvSpPr txBox="1">
            <a:spLocks/>
          </p:cNvSpPr>
          <p:nvPr/>
        </p:nvSpPr>
        <p:spPr>
          <a:xfrm>
            <a:off x="720000" y="82066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3" name="Google Shape;705;p70">
            <a:extLst>
              <a:ext uri="{FF2B5EF4-FFF2-40B4-BE49-F238E27FC236}">
                <a16:creationId xmlns:a16="http://schemas.microsoft.com/office/drawing/2014/main" id="{DEC698A4-19E6-E07F-FB1F-84D72CC59D5A}"/>
              </a:ext>
            </a:extLst>
          </p:cNvPr>
          <p:cNvSpPr txBox="1">
            <a:spLocks/>
          </p:cNvSpPr>
          <p:nvPr/>
        </p:nvSpPr>
        <p:spPr>
          <a:xfrm>
            <a:off x="1016376" y="1354620"/>
            <a:ext cx="7111245" cy="1283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Singapore’s public bus transport has the </a:t>
            </a:r>
            <a:r>
              <a:rPr lang="en-US" sz="1800" b="1" dirty="0">
                <a:sym typeface="Wingdings" panose="05000000000000000000" pitchFamily="2" charset="2"/>
              </a:rPr>
              <a:t>highest popularity </a:t>
            </a:r>
            <a:r>
              <a:rPr lang="en-US" sz="1800" dirty="0">
                <a:sym typeface="Wingdings" panose="05000000000000000000" pitchFamily="2" charset="2"/>
              </a:rPr>
              <a:t>compared to other modes of public transport  Highlights how commuters likely prefer buses over other modes of public transport in Singapore.</a:t>
            </a:r>
          </a:p>
          <a:p>
            <a:pPr marL="0" indent="0" algn="ctr">
              <a:buNone/>
            </a:pPr>
            <a:endParaRPr lang="en-US" sz="1800" b="1" dirty="0"/>
          </a:p>
        </p:txBody>
      </p:sp>
      <p:sp>
        <p:nvSpPr>
          <p:cNvPr id="5" name="Google Shape;705;p70">
            <a:extLst>
              <a:ext uri="{FF2B5EF4-FFF2-40B4-BE49-F238E27FC236}">
                <a16:creationId xmlns:a16="http://schemas.microsoft.com/office/drawing/2014/main" id="{4512676C-7AC0-4C8C-7DD1-6FD37A64AA76}"/>
              </a:ext>
            </a:extLst>
          </p:cNvPr>
          <p:cNvSpPr txBox="1">
            <a:spLocks/>
          </p:cNvSpPr>
          <p:nvPr/>
        </p:nvSpPr>
        <p:spPr>
          <a:xfrm>
            <a:off x="1016376" y="2684046"/>
            <a:ext cx="7111245" cy="956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LRTs have the lowest ridership  Likely due to it being </a:t>
            </a:r>
            <a:r>
              <a:rPr lang="en-US" sz="1800" b="1" dirty="0">
                <a:sym typeface="Wingdings" panose="05000000000000000000" pitchFamily="2" charset="2"/>
              </a:rPr>
              <a:t>newer</a:t>
            </a:r>
            <a:r>
              <a:rPr lang="en-US" sz="1800" dirty="0">
                <a:sym typeface="Wingdings" panose="05000000000000000000" pitchFamily="2" charset="2"/>
              </a:rPr>
              <a:t> and </a:t>
            </a:r>
            <a:r>
              <a:rPr lang="en-US" sz="1800" b="1" dirty="0">
                <a:sym typeface="Wingdings" panose="05000000000000000000" pitchFamily="2" charset="2"/>
              </a:rPr>
              <a:t>less accessible </a:t>
            </a:r>
            <a:r>
              <a:rPr lang="en-US" sz="1800" dirty="0">
                <a:sym typeface="Wingdings" panose="05000000000000000000" pitchFamily="2" charset="2"/>
              </a:rPr>
              <a:t> </a:t>
            </a:r>
            <a:r>
              <a:rPr lang="en-US" sz="1800" b="1" dirty="0">
                <a:sym typeface="Wingdings" panose="05000000000000000000" pitchFamily="2" charset="2"/>
              </a:rPr>
              <a:t>Less prominent </a:t>
            </a:r>
            <a:r>
              <a:rPr lang="en-US" sz="1800" dirty="0">
                <a:sym typeface="Wingdings" panose="05000000000000000000" pitchFamily="2" charset="2"/>
              </a:rPr>
              <a:t>to commuters  Garner </a:t>
            </a:r>
            <a:r>
              <a:rPr lang="en-US" sz="1800" b="1" dirty="0">
                <a:sym typeface="Wingdings" panose="05000000000000000000" pitchFamily="2" charset="2"/>
              </a:rPr>
              <a:t>least ridership</a:t>
            </a:r>
            <a:r>
              <a:rPr lang="en-US" sz="1800" dirty="0">
                <a:sym typeface="Wingdings" panose="05000000000000000000" pitchFamily="2" charset="2"/>
              </a:rPr>
              <a:t>  </a:t>
            </a:r>
            <a:r>
              <a:rPr lang="en-US" sz="1800" b="1" dirty="0">
                <a:sym typeface="Wingdings" panose="05000000000000000000" pitchFamily="2" charset="2"/>
              </a:rPr>
              <a:t>Importance of accessibility</a:t>
            </a:r>
          </a:p>
          <a:p>
            <a:pPr marL="0" indent="0" algn="ctr">
              <a:buNone/>
            </a:pPr>
            <a:endParaRPr lang="en-US" sz="1800" b="1" dirty="0"/>
          </a:p>
        </p:txBody>
      </p:sp>
      <p:sp>
        <p:nvSpPr>
          <p:cNvPr id="7" name="Google Shape;705;p70">
            <a:extLst>
              <a:ext uri="{FF2B5EF4-FFF2-40B4-BE49-F238E27FC236}">
                <a16:creationId xmlns:a16="http://schemas.microsoft.com/office/drawing/2014/main" id="{FE77D792-CD6C-E9D2-CB1A-21446A182909}"/>
              </a:ext>
            </a:extLst>
          </p:cNvPr>
          <p:cNvSpPr txBox="1">
            <a:spLocks/>
          </p:cNvSpPr>
          <p:nvPr/>
        </p:nvSpPr>
        <p:spPr>
          <a:xfrm>
            <a:off x="1016376" y="3693865"/>
            <a:ext cx="7111245" cy="956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800" dirty="0">
                <a:sym typeface="Wingdings" panose="05000000000000000000" pitchFamily="2" charset="2"/>
              </a:rPr>
              <a:t>Decrease in ridership from 2019 to 2020  Due to the coronavirus pandemic  Shows how </a:t>
            </a:r>
            <a:r>
              <a:rPr lang="en-US" sz="1800" b="1" dirty="0">
                <a:sym typeface="Wingdings" panose="05000000000000000000" pitchFamily="2" charset="2"/>
              </a:rPr>
              <a:t>significantly impacted the </a:t>
            </a:r>
            <a:r>
              <a:rPr lang="en-US" sz="1800" dirty="0">
                <a:sym typeface="Wingdings" panose="05000000000000000000" pitchFamily="2" charset="2"/>
              </a:rPr>
              <a:t> </a:t>
            </a:r>
            <a:r>
              <a:rPr lang="en-US" sz="1800" b="1" dirty="0">
                <a:sym typeface="Wingdings" panose="05000000000000000000" pitchFamily="2" charset="2"/>
              </a:rPr>
              <a:t>ridership of the transport system can be</a:t>
            </a:r>
            <a:r>
              <a:rPr lang="en-US" sz="1800" dirty="0">
                <a:sym typeface="Wingdings" panose="05000000000000000000" pitchFamily="2" charset="2"/>
              </a:rPr>
              <a:t> by pandemics and such.</a:t>
            </a:r>
          </a:p>
        </p:txBody>
      </p:sp>
      <p:sp>
        <p:nvSpPr>
          <p:cNvPr id="9" name="Google Shape;614;p61">
            <a:extLst>
              <a:ext uri="{FF2B5EF4-FFF2-40B4-BE49-F238E27FC236}">
                <a16:creationId xmlns:a16="http://schemas.microsoft.com/office/drawing/2014/main" id="{E50AB2AB-3F1D-1056-74C1-8BD70C8C14E0}"/>
              </a:ext>
            </a:extLst>
          </p:cNvPr>
          <p:cNvSpPr txBox="1">
            <a:spLocks/>
          </p:cNvSpPr>
          <p:nvPr/>
        </p:nvSpPr>
        <p:spPr>
          <a:xfrm>
            <a:off x="720000" y="356963"/>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#4 - RIDERSHIP </a:t>
            </a:r>
          </a:p>
        </p:txBody>
      </p:sp>
      <p:pic>
        <p:nvPicPr>
          <p:cNvPr id="6" name="Picture 5">
            <a:extLst>
              <a:ext uri="{FF2B5EF4-FFF2-40B4-BE49-F238E27FC236}">
                <a16:creationId xmlns:a16="http://schemas.microsoft.com/office/drawing/2014/main" id="{773C0EC6-9D5C-1192-51DB-5748A6205F0D}"/>
              </a:ext>
            </a:extLst>
          </p:cNvPr>
          <p:cNvPicPr>
            <a:picLocks noChangeAspect="1"/>
          </p:cNvPicPr>
          <p:nvPr/>
        </p:nvPicPr>
        <p:blipFill>
          <a:blip r:embed="rId3"/>
          <a:stretch>
            <a:fillRect/>
          </a:stretch>
        </p:blipFill>
        <p:spPr>
          <a:xfrm>
            <a:off x="977195" y="849487"/>
            <a:ext cx="7189606" cy="4255073"/>
          </a:xfrm>
          <a:prstGeom prst="rect">
            <a:avLst/>
          </a:prstGeom>
          <a:ln w="19050">
            <a:noFill/>
          </a:ln>
        </p:spPr>
      </p:pic>
    </p:spTree>
    <p:extLst>
      <p:ext uri="{BB962C8B-B14F-4D97-AF65-F5344CB8AC3E}">
        <p14:creationId xmlns:p14="http://schemas.microsoft.com/office/powerpoint/2010/main" val="264378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9"/>
        <p:cNvGrpSpPr/>
        <p:nvPr/>
      </p:nvGrpSpPr>
      <p:grpSpPr>
        <a:xfrm>
          <a:off x="0" y="0"/>
          <a:ext cx="0" cy="0"/>
          <a:chOff x="0" y="0"/>
          <a:chExt cx="0" cy="0"/>
        </a:xfrm>
      </p:grpSpPr>
      <p:sp>
        <p:nvSpPr>
          <p:cNvPr id="5" name="Google Shape;705;p70">
            <a:extLst>
              <a:ext uri="{FF2B5EF4-FFF2-40B4-BE49-F238E27FC236}">
                <a16:creationId xmlns:a16="http://schemas.microsoft.com/office/drawing/2014/main" id="{CB014202-6AE6-C41D-868A-CF31ACC9532A}"/>
              </a:ext>
            </a:extLst>
          </p:cNvPr>
          <p:cNvSpPr txBox="1">
            <a:spLocks/>
          </p:cNvSpPr>
          <p:nvPr/>
        </p:nvSpPr>
        <p:spPr>
          <a:xfrm>
            <a:off x="973961" y="1417189"/>
            <a:ext cx="7111245" cy="7077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600" dirty="0">
                <a:sym typeface="Wingdings" panose="05000000000000000000" pitchFamily="2" charset="2"/>
              </a:rPr>
              <a:t>Bus arrival timings are very </a:t>
            </a:r>
            <a:r>
              <a:rPr lang="en-US" sz="1600" b="1" dirty="0">
                <a:sym typeface="Wingdings" panose="05000000000000000000" pitchFamily="2" charset="2"/>
              </a:rPr>
              <a:t>frequent</a:t>
            </a:r>
            <a:r>
              <a:rPr lang="en-US" sz="1600" dirty="0">
                <a:sym typeface="Wingdings" panose="05000000000000000000" pitchFamily="2" charset="2"/>
              </a:rPr>
              <a:t>  Appeal to commuters – Reduce waiting time and commuting time. </a:t>
            </a:r>
          </a:p>
        </p:txBody>
      </p:sp>
      <p:sp>
        <p:nvSpPr>
          <p:cNvPr id="613" name="Google Shape;613;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5;p70">
            <a:extLst>
              <a:ext uri="{FF2B5EF4-FFF2-40B4-BE49-F238E27FC236}">
                <a16:creationId xmlns:a16="http://schemas.microsoft.com/office/drawing/2014/main" id="{47DA1F79-C294-B1F1-5E08-D0877DB9A7A6}"/>
              </a:ext>
            </a:extLst>
          </p:cNvPr>
          <p:cNvSpPr txBox="1">
            <a:spLocks/>
          </p:cNvSpPr>
          <p:nvPr/>
        </p:nvSpPr>
        <p:spPr>
          <a:xfrm>
            <a:off x="973961" y="3474250"/>
            <a:ext cx="7111245" cy="1283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600" dirty="0">
                <a:sym typeface="Wingdings" panose="05000000000000000000" pitchFamily="2" charset="2"/>
              </a:rPr>
              <a:t>Bus arrivals tend to become </a:t>
            </a:r>
            <a:r>
              <a:rPr lang="en-US" sz="1600" b="1" dirty="0">
                <a:sym typeface="Wingdings" panose="05000000000000000000" pitchFamily="2" charset="2"/>
              </a:rPr>
              <a:t>less frequent into the day</a:t>
            </a:r>
            <a:r>
              <a:rPr lang="en-US" sz="1600" dirty="0">
                <a:sym typeface="Wingdings" panose="05000000000000000000" pitchFamily="2" charset="2"/>
              </a:rPr>
              <a:t>  Due to </a:t>
            </a:r>
            <a:r>
              <a:rPr lang="en-US" sz="1600" b="1" dirty="0">
                <a:sym typeface="Wingdings" panose="05000000000000000000" pitchFamily="2" charset="2"/>
              </a:rPr>
              <a:t>higher demand during the mornings</a:t>
            </a:r>
            <a:r>
              <a:rPr lang="en-US" sz="1600" dirty="0">
                <a:sym typeface="Wingdings" panose="05000000000000000000" pitchFamily="2" charset="2"/>
              </a:rPr>
              <a:t> where people commute to work/school  LTA </a:t>
            </a:r>
            <a:r>
              <a:rPr lang="en-US" sz="1600" b="1" dirty="0">
                <a:sym typeface="Wingdings" panose="05000000000000000000" pitchFamily="2" charset="2"/>
              </a:rPr>
              <a:t>increase frequency of arrivals </a:t>
            </a:r>
            <a:r>
              <a:rPr lang="en-US" sz="1600" dirty="0">
                <a:sym typeface="Wingdings" panose="05000000000000000000" pitchFamily="2" charset="2"/>
              </a:rPr>
              <a:t> While night time has </a:t>
            </a:r>
            <a:r>
              <a:rPr lang="en-US" sz="1600" b="1" dirty="0">
                <a:sym typeface="Wingdings" panose="05000000000000000000" pitchFamily="2" charset="2"/>
              </a:rPr>
              <a:t>lower demand </a:t>
            </a:r>
            <a:r>
              <a:rPr lang="en-US" sz="1600" dirty="0">
                <a:sym typeface="Wingdings" panose="05000000000000000000" pitchFamily="2" charset="2"/>
              </a:rPr>
              <a:t>compared to morning LTA </a:t>
            </a:r>
            <a:r>
              <a:rPr lang="en-US" sz="1600" b="1" dirty="0">
                <a:sym typeface="Wingdings" panose="05000000000000000000" pitchFamily="2" charset="2"/>
              </a:rPr>
              <a:t>decrease frequency</a:t>
            </a:r>
            <a:r>
              <a:rPr lang="en-US" sz="1600" dirty="0">
                <a:sym typeface="Wingdings" panose="05000000000000000000" pitchFamily="2" charset="2"/>
              </a:rPr>
              <a:t>  </a:t>
            </a:r>
            <a:r>
              <a:rPr lang="en-US" sz="1600" b="1" dirty="0">
                <a:sym typeface="Wingdings" panose="05000000000000000000" pitchFamily="2" charset="2"/>
              </a:rPr>
              <a:t>Proper management of bus arrival timings </a:t>
            </a:r>
            <a:r>
              <a:rPr lang="en-US" sz="1600" dirty="0">
                <a:sym typeface="Wingdings" panose="05000000000000000000" pitchFamily="2" charset="2"/>
              </a:rPr>
              <a:t>to fit demands  Appeal to commuters.</a:t>
            </a:r>
            <a:endParaRPr lang="en-US" sz="1600" dirty="0"/>
          </a:p>
        </p:txBody>
      </p:sp>
      <p:sp>
        <p:nvSpPr>
          <p:cNvPr id="614" name="Google Shape;614;p61"/>
          <p:cNvSpPr txBox="1">
            <a:spLocks noGrp="1"/>
          </p:cNvSpPr>
          <p:nvPr>
            <p:ph type="title"/>
          </p:nvPr>
        </p:nvSpPr>
        <p:spPr>
          <a:xfrm>
            <a:off x="720000" y="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 </a:t>
            </a:r>
            <a:r>
              <a:rPr lang="en" dirty="0">
                <a:solidFill>
                  <a:schemeClr val="lt1"/>
                </a:solidFill>
              </a:rPr>
              <a:t>#1</a:t>
            </a:r>
            <a:endParaRPr dirty="0">
              <a:solidFill>
                <a:schemeClr val="lt1"/>
              </a:solidFill>
            </a:endParaRPr>
          </a:p>
        </p:txBody>
      </p:sp>
      <p:sp>
        <p:nvSpPr>
          <p:cNvPr id="615" name="Google Shape;615;p61"/>
          <p:cNvSpPr/>
          <p:nvPr/>
        </p:nvSpPr>
        <p:spPr>
          <a:xfrm rot="813319">
            <a:off x="-3603821" y="-1758250"/>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4;p61">
            <a:extLst>
              <a:ext uri="{FF2B5EF4-FFF2-40B4-BE49-F238E27FC236}">
                <a16:creationId xmlns:a16="http://schemas.microsoft.com/office/drawing/2014/main" id="{CE1391BD-EE5F-02E3-288D-17B886F74CFC}"/>
              </a:ext>
            </a:extLst>
          </p:cNvPr>
          <p:cNvSpPr txBox="1">
            <a:spLocks/>
          </p:cNvSpPr>
          <p:nvPr/>
        </p:nvSpPr>
        <p:spPr>
          <a:xfrm>
            <a:off x="720000" y="895244"/>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dirty="0">
                <a:solidFill>
                  <a:schemeClr val="tx1"/>
                </a:solidFill>
              </a:rPr>
              <a:t>INSIGHTS</a:t>
            </a:r>
          </a:p>
        </p:txBody>
      </p:sp>
      <p:sp>
        <p:nvSpPr>
          <p:cNvPr id="3" name="Google Shape;705;p70">
            <a:extLst>
              <a:ext uri="{FF2B5EF4-FFF2-40B4-BE49-F238E27FC236}">
                <a16:creationId xmlns:a16="http://schemas.microsoft.com/office/drawing/2014/main" id="{DEC698A4-19E6-E07F-FB1F-84D72CC59D5A}"/>
              </a:ext>
            </a:extLst>
          </p:cNvPr>
          <p:cNvSpPr txBox="1">
            <a:spLocks/>
          </p:cNvSpPr>
          <p:nvPr/>
        </p:nvSpPr>
        <p:spPr>
          <a:xfrm>
            <a:off x="1016377" y="2226106"/>
            <a:ext cx="7111245" cy="1283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2pPr>
            <a:lvl3pPr marL="1371600" marR="0" lvl="2"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3pPr>
            <a:lvl4pPr marL="1828800" marR="0" lvl="3" indent="-323850" algn="l" rtl="0">
              <a:lnSpc>
                <a:spcPct val="100000"/>
              </a:lnSpc>
              <a:spcBef>
                <a:spcPts val="1600"/>
              </a:spcBef>
              <a:spcAft>
                <a:spcPts val="0"/>
              </a:spcAft>
              <a:buClr>
                <a:schemeClr val="dk1"/>
              </a:buClr>
              <a:buSzPts val="1500"/>
              <a:buFont typeface="Nunito Light"/>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1600"/>
              </a:spcBef>
              <a:spcAft>
                <a:spcPts val="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6pPr>
            <a:lvl7pPr marL="3200400" marR="0" lvl="6"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7pPr>
            <a:lvl8pPr marL="3657600" marR="0" lvl="7" indent="-311150" algn="l" rtl="0">
              <a:lnSpc>
                <a:spcPct val="100000"/>
              </a:lnSpc>
              <a:spcBef>
                <a:spcPts val="1600"/>
              </a:spcBef>
              <a:spcAft>
                <a:spcPts val="0"/>
              </a:spcAft>
              <a:buClr>
                <a:schemeClr val="dk1"/>
              </a:buClr>
              <a:buSzPts val="1300"/>
              <a:buFont typeface="Nunito Light"/>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1600"/>
              </a:spcBef>
              <a:spcAft>
                <a:spcPts val="1600"/>
              </a:spcAft>
              <a:buClr>
                <a:schemeClr val="dk1"/>
              </a:buClr>
              <a:buSzPts val="1600"/>
              <a:buFont typeface="Nunito Light"/>
              <a:buChar char="■"/>
              <a:defRPr sz="1600" b="0" i="0" u="none" strike="noStrike" cap="none">
                <a:solidFill>
                  <a:schemeClr val="dk1"/>
                </a:solidFill>
                <a:latin typeface="Manrope"/>
                <a:ea typeface="Manrope"/>
                <a:cs typeface="Manrope"/>
                <a:sym typeface="Manrope"/>
              </a:defRPr>
            </a:lvl9pPr>
          </a:lstStyle>
          <a:p>
            <a:pPr marL="285750" indent="-285750" algn="ctr">
              <a:buFontTx/>
              <a:buChar char="-"/>
            </a:pPr>
            <a:r>
              <a:rPr lang="en-US" sz="1600" dirty="0"/>
              <a:t>LTA caters to its commuters </a:t>
            </a:r>
            <a:r>
              <a:rPr lang="en-US" sz="1600" dirty="0">
                <a:sym typeface="Wingdings" panose="05000000000000000000" pitchFamily="2" charset="2"/>
              </a:rPr>
              <a:t> </a:t>
            </a:r>
            <a:r>
              <a:rPr lang="en-US" sz="1600" b="1" dirty="0">
                <a:sym typeface="Wingdings" panose="05000000000000000000" pitchFamily="2" charset="2"/>
              </a:rPr>
              <a:t>Higher frequency</a:t>
            </a:r>
            <a:r>
              <a:rPr lang="en-US" sz="1600" dirty="0">
                <a:sym typeface="Wingdings" panose="05000000000000000000" pitchFamily="2" charset="2"/>
              </a:rPr>
              <a:t> </a:t>
            </a:r>
            <a:r>
              <a:rPr lang="en-US" sz="1600" b="1" dirty="0">
                <a:sym typeface="Wingdings" panose="05000000000000000000" pitchFamily="2" charset="2"/>
              </a:rPr>
              <a:t>of bus arrivals</a:t>
            </a:r>
            <a:r>
              <a:rPr lang="en-US" sz="1600" dirty="0">
                <a:sym typeface="Wingdings" panose="05000000000000000000" pitchFamily="2" charset="2"/>
              </a:rPr>
              <a:t> especially during peak hours compared to </a:t>
            </a:r>
            <a:r>
              <a:rPr lang="en-US" sz="1600" dirty="0" err="1">
                <a:sym typeface="Wingdings" panose="05000000000000000000" pitchFamily="2" charset="2"/>
              </a:rPr>
              <a:t>offpeak</a:t>
            </a:r>
            <a:r>
              <a:rPr lang="en-US" sz="1600" dirty="0">
                <a:sym typeface="Wingdings" panose="05000000000000000000" pitchFamily="2" charset="2"/>
              </a:rPr>
              <a:t> hours  </a:t>
            </a:r>
            <a:r>
              <a:rPr lang="en-US" sz="1600" b="1" dirty="0">
                <a:sym typeface="Wingdings" panose="05000000000000000000" pitchFamily="2" charset="2"/>
              </a:rPr>
              <a:t>More convenient and frequent </a:t>
            </a:r>
            <a:r>
              <a:rPr lang="en-US" sz="1600" dirty="0">
                <a:sym typeface="Wingdings" panose="05000000000000000000" pitchFamily="2" charset="2"/>
              </a:rPr>
              <a:t>transport mode  Preferred by commuters</a:t>
            </a:r>
          </a:p>
        </p:txBody>
      </p:sp>
      <p:sp>
        <p:nvSpPr>
          <p:cNvPr id="4" name="Google Shape;614;p61">
            <a:extLst>
              <a:ext uri="{FF2B5EF4-FFF2-40B4-BE49-F238E27FC236}">
                <a16:creationId xmlns:a16="http://schemas.microsoft.com/office/drawing/2014/main" id="{71548759-F0F9-D04A-4A99-00BA82C8D8B9}"/>
              </a:ext>
            </a:extLst>
          </p:cNvPr>
          <p:cNvSpPr txBox="1">
            <a:spLocks/>
          </p:cNvSpPr>
          <p:nvPr/>
        </p:nvSpPr>
        <p:spPr>
          <a:xfrm>
            <a:off x="720000" y="32895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en-SG" sz="2000" dirty="0">
                <a:solidFill>
                  <a:schemeClr val="lt1"/>
                </a:solidFill>
              </a:rPr>
              <a:t>DATASET #2 – BUS SERVICES</a:t>
            </a:r>
          </a:p>
        </p:txBody>
      </p:sp>
      <p:pic>
        <p:nvPicPr>
          <p:cNvPr id="7" name="Picture 6">
            <a:extLst>
              <a:ext uri="{FF2B5EF4-FFF2-40B4-BE49-F238E27FC236}">
                <a16:creationId xmlns:a16="http://schemas.microsoft.com/office/drawing/2014/main" id="{46F20B5F-777E-2E1C-340A-A8E864E84D78}"/>
              </a:ext>
            </a:extLst>
          </p:cNvPr>
          <p:cNvPicPr>
            <a:picLocks noChangeAspect="1"/>
          </p:cNvPicPr>
          <p:nvPr/>
        </p:nvPicPr>
        <p:blipFill>
          <a:blip r:embed="rId3"/>
          <a:stretch>
            <a:fillRect/>
          </a:stretch>
        </p:blipFill>
        <p:spPr>
          <a:xfrm>
            <a:off x="1702310" y="839008"/>
            <a:ext cx="5739377" cy="4274148"/>
          </a:xfrm>
          <a:prstGeom prst="rect">
            <a:avLst/>
          </a:prstGeom>
        </p:spPr>
      </p:pic>
    </p:spTree>
    <p:extLst>
      <p:ext uri="{BB962C8B-B14F-4D97-AF65-F5344CB8AC3E}">
        <p14:creationId xmlns:p14="http://schemas.microsoft.com/office/powerpoint/2010/main" val="207005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3" grpId="0"/>
    </p:bldLst>
  </p:timing>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1490</Words>
  <Application>Microsoft Office PowerPoint</Application>
  <PresentationFormat>On-screen Show (16:9)</PresentationFormat>
  <Paragraphs>158</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Raleway</vt:lpstr>
      <vt:lpstr>Nunito Light</vt:lpstr>
      <vt:lpstr>Manrope</vt:lpstr>
      <vt:lpstr>Kulim Park SemiBold</vt:lpstr>
      <vt:lpstr>Kulim Park</vt:lpstr>
      <vt:lpstr>Minimalist Korean Aesthetic Pitch Deck by Slidesgo</vt:lpstr>
      <vt:lpstr>ANALYSIS OF BUS RIDERSHIPS</vt:lpstr>
      <vt:lpstr>DATASETS USED</vt:lpstr>
      <vt:lpstr>DATASETS USED</vt:lpstr>
      <vt:lpstr>DATASETS USED</vt:lpstr>
      <vt:lpstr>DATASETS USED</vt:lpstr>
      <vt:lpstr>DATASET #2 – BUS SERVICES</vt:lpstr>
      <vt:lpstr>OBJECTIVES OF ANALYSIS</vt:lpstr>
      <vt:lpstr>OBJECTIVE #1</vt:lpstr>
      <vt:lpstr>OBJECTIVE #1</vt:lpstr>
      <vt:lpstr>OBJECTIVE #1</vt:lpstr>
      <vt:lpstr>OBJECTIVE #2</vt:lpstr>
      <vt:lpstr>OBJECTIVE #2</vt:lpstr>
      <vt:lpstr>OBJECTIVE #2</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 CA2 ASSIGNMENT ANALYSIS OF SINGAPORE PUBLIC TRANSPORT</dc:title>
  <cp:lastModifiedBy>EDWARD TAN YUAN CHONG</cp:lastModifiedBy>
  <cp:revision>23</cp:revision>
  <dcterms:modified xsi:type="dcterms:W3CDTF">2023-08-28T11:45:39Z</dcterms:modified>
</cp:coreProperties>
</file>