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1"/>
  </p:notesMasterIdLst>
  <p:sldIdLst>
    <p:sldId id="256" r:id="rId2"/>
    <p:sldId id="257" r:id="rId3"/>
    <p:sldId id="292" r:id="rId4"/>
    <p:sldId id="297" r:id="rId5"/>
    <p:sldId id="318" r:id="rId6"/>
    <p:sldId id="311" r:id="rId7"/>
    <p:sldId id="312" r:id="rId8"/>
    <p:sldId id="315" r:id="rId9"/>
    <p:sldId id="314" r:id="rId10"/>
    <p:sldId id="313" r:id="rId11"/>
    <p:sldId id="317" r:id="rId12"/>
    <p:sldId id="316" r:id="rId13"/>
    <p:sldId id="326" r:id="rId14"/>
    <p:sldId id="327" r:id="rId15"/>
    <p:sldId id="319" r:id="rId16"/>
    <p:sldId id="320" r:id="rId17"/>
    <p:sldId id="321" r:id="rId18"/>
    <p:sldId id="323" r:id="rId19"/>
    <p:sldId id="324" r:id="rId20"/>
    <p:sldId id="325" r:id="rId21"/>
    <p:sldId id="259" r:id="rId22"/>
    <p:sldId id="260" r:id="rId23"/>
    <p:sldId id="298" r:id="rId24"/>
    <p:sldId id="305" r:id="rId25"/>
    <p:sldId id="299" r:id="rId26"/>
    <p:sldId id="306" r:id="rId27"/>
    <p:sldId id="301" r:id="rId28"/>
    <p:sldId id="300" r:id="rId29"/>
    <p:sldId id="307" r:id="rId30"/>
    <p:sldId id="302" r:id="rId31"/>
    <p:sldId id="308" r:id="rId32"/>
    <p:sldId id="303" r:id="rId33"/>
    <p:sldId id="309" r:id="rId34"/>
    <p:sldId id="304" r:id="rId35"/>
    <p:sldId id="310" r:id="rId36"/>
    <p:sldId id="283" r:id="rId37"/>
    <p:sldId id="294" r:id="rId38"/>
    <p:sldId id="295" r:id="rId39"/>
    <p:sldId id="271" r:id="rId40"/>
  </p:sldIdLst>
  <p:sldSz cx="9144000" cy="5143500" type="screen16x9"/>
  <p:notesSz cx="6858000" cy="9144000"/>
  <p:embeddedFontLst>
    <p:embeddedFont>
      <p:font typeface="Barlow Medium" panose="00000600000000000000" pitchFamily="2" charset="0"/>
      <p:regular r:id="rId42"/>
      <p:bold r:id="rId43"/>
      <p:italic r:id="rId44"/>
      <p:boldItalic r:id="rId45"/>
    </p:embeddedFont>
    <p:embeddedFont>
      <p:font typeface="Barlow SemiBold" panose="00000700000000000000" pitchFamily="2" charset="0"/>
      <p:regular r:id="rId46"/>
      <p:bold r:id="rId47"/>
      <p:italic r:id="rId48"/>
      <p:boldItalic r:id="rId49"/>
    </p:embeddedFont>
    <p:embeddedFont>
      <p:font typeface="Catamaran" panose="020B0604020202020204" charset="0"/>
      <p:regular r:id="rId50"/>
      <p:bold r:id="rId51"/>
    </p:embeddedFont>
    <p:embeddedFont>
      <p:font typeface="Raleway" pitchFamily="2"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778FF5-CE35-4E02-9EE5-67775D7BC2F1}">
  <a:tblStyle styleId="{BC778FF5-CE35-4E02-9EE5-67775D7BC2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2398" autoAdjust="0"/>
  </p:normalViewPr>
  <p:slideViewPr>
    <p:cSldViewPr snapToGrid="0">
      <p:cViewPr varScale="1">
        <p:scale>
          <a:sx n="106" d="100"/>
          <a:sy n="106"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436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547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722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3918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4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970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687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667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2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84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ccfe6a3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ccfe6a3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8549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12f8846b720_1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12f8846b720_1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305452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1661358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regression plot shows the correlation between the number of electricity accounts and electricity generation in Singapore from 2005-2021. The chart shows that there is a correlation coefficient of 0.97, which indicates a strong positive linear relationship between number of electricity accounts and electricity generation, showing that as the demand for electricity increases, Singapore increases their electricity generation as well to meet the demands, highlighting proper management of electricity generation.</a:t>
            </a:r>
            <a:endParaRPr dirty="0"/>
          </a:p>
        </p:txBody>
      </p:sp>
    </p:spTree>
    <p:extLst>
      <p:ext uri="{BB962C8B-B14F-4D97-AF65-F5344CB8AC3E}">
        <p14:creationId xmlns:p14="http://schemas.microsoft.com/office/powerpoint/2010/main" val="326383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15167657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892171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From the regression plot showing the annual CO2 emissions in Singapore from 2005-2021, unexpectedly, there was instead a decrease in annual CO2 emissions over the years, decreasing from around 45 million tonnes in 2005 to around 30 million tonnes by 2021, which highlights good management of CO2 emissions in Singapore as they are able to increase their electricity and energy outputs while decreasing their annual CO2 emissions.</a:t>
            </a:r>
            <a:endParaRPr dirty="0"/>
          </a:p>
        </p:txBody>
      </p:sp>
    </p:spTree>
    <p:extLst>
      <p:ext uri="{BB962C8B-B14F-4D97-AF65-F5344CB8AC3E}">
        <p14:creationId xmlns:p14="http://schemas.microsoft.com/office/powerpoint/2010/main" val="29391237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630186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ccfe6a3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ccfe6a3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922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pie chart shows the percentage of electricity source in Singapore in years 2005 and 2021, and the pie chart shows that the electricity source in Singapore is changing over the years, as more natural gases are being used, and renewable sources such as solar and bioenergy are slowly being implemented into electricity sources, diversifying their energy mixes with cleaner sources and being less reliant on fossil fuels which produce more greenhouse gases. </a:t>
            </a:r>
            <a:r>
              <a:rPr lang="en-SG"/>
              <a:t>Not only that, by implementing renewable energy, lesser oil also needs to be used for electricity production, hence helping to reduce CO2 emissions in the long run.</a:t>
            </a:r>
            <a:endParaRPr dirty="0"/>
          </a:p>
        </p:txBody>
      </p:sp>
    </p:spTree>
    <p:extLst>
      <p:ext uri="{BB962C8B-B14F-4D97-AF65-F5344CB8AC3E}">
        <p14:creationId xmlns:p14="http://schemas.microsoft.com/office/powerpoint/2010/main" val="73040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781787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1ccfe6a3aa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1ccfe6a3aa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stacked area chart shows annual CO2 emissions by fuel type in Singapore from 2005 to 2021, and this chart shows that the annual CO2 emissions are decreasing in general due to the decrease in reliance on oil and increased transition to natural gases. The transition into natural gases would be one reason of the decrease in CO2 emissions over the years, as natural gases are more energy-efficient, allowing for more energy to be produced per unit, and burn cleaner in comparison to oil, hence helping to decrease CO2 emissions while increasing electricity generation. </a:t>
            </a:r>
            <a:endParaRPr dirty="0"/>
          </a:p>
        </p:txBody>
      </p:sp>
    </p:spTree>
    <p:extLst>
      <p:ext uri="{BB962C8B-B14F-4D97-AF65-F5344CB8AC3E}">
        <p14:creationId xmlns:p14="http://schemas.microsoft.com/office/powerpoint/2010/main" val="23127697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2138011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The line chart shows the natural gas consumption by sector in Singapore from 2009 to 2020, and this chart shows that the natural gas consumption is mainly from Industrial-related sectors, compared to other sectors, as the consumption increased by almost two folds from 2009 to 2020, hence highlighting that CO2 emissions would be most influenced when the electricity sources in industrial-related sectors change towards natural gas as an electricity source.</a:t>
            </a:r>
            <a:endParaRPr dirty="0"/>
          </a:p>
        </p:txBody>
      </p:sp>
    </p:spTree>
    <p:extLst>
      <p:ext uri="{BB962C8B-B14F-4D97-AF65-F5344CB8AC3E}">
        <p14:creationId xmlns:p14="http://schemas.microsoft.com/office/powerpoint/2010/main" val="1833055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2f8846b720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2f8846b720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stacked bar chart shows the number of electricity accounts by sector in Singapore from 2005 to 2021, highlighting the increase in the number of electricity accounts, mainly contributing from households. </a:t>
            </a:r>
            <a:endParaRPr dirty="0"/>
          </a:p>
        </p:txBody>
      </p:sp>
    </p:spTree>
    <p:extLst>
      <p:ext uri="{BB962C8B-B14F-4D97-AF65-F5344CB8AC3E}">
        <p14:creationId xmlns:p14="http://schemas.microsoft.com/office/powerpoint/2010/main" val="32854630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11ccfe6a3aa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11ccfe6a3a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11ccfe6a3aa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11ccfe6a3aa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611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84506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11ccfe6a3aa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11ccfe6a3aa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73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053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595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96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4549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2f8846b720_1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2f8846b720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39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p:nvPr/>
        </p:nvSpPr>
        <p:spPr>
          <a:xfrm>
            <a:off x="-2534550" y="4085025"/>
            <a:ext cx="12182784" cy="2559993"/>
          </a:xfrm>
          <a:custGeom>
            <a:avLst/>
            <a:gdLst/>
            <a:ahLst/>
            <a:cxnLst/>
            <a:rect l="l" t="t" r="r" b="b"/>
            <a:pathLst>
              <a:path w="296346" h="185776" extrusionOk="0">
                <a:moveTo>
                  <a:pt x="66710" y="0"/>
                </a:moveTo>
                <a:cubicBezTo>
                  <a:pt x="57325" y="0"/>
                  <a:pt x="46367" y="1938"/>
                  <a:pt x="38628" y="7210"/>
                </a:cubicBezTo>
                <a:cubicBezTo>
                  <a:pt x="31323" y="12114"/>
                  <a:pt x="28521" y="20586"/>
                  <a:pt x="26553" y="28792"/>
                </a:cubicBezTo>
                <a:cubicBezTo>
                  <a:pt x="20782" y="53143"/>
                  <a:pt x="15011" y="77561"/>
                  <a:pt x="9207" y="101911"/>
                </a:cubicBezTo>
                <a:cubicBezTo>
                  <a:pt x="5872" y="115955"/>
                  <a:pt x="2536" y="130098"/>
                  <a:pt x="935" y="144475"/>
                </a:cubicBezTo>
                <a:cubicBezTo>
                  <a:pt x="334" y="149812"/>
                  <a:pt x="1" y="155483"/>
                  <a:pt x="2436" y="160320"/>
                </a:cubicBezTo>
                <a:cubicBezTo>
                  <a:pt x="4938" y="165323"/>
                  <a:pt x="9941" y="168526"/>
                  <a:pt x="14978" y="170961"/>
                </a:cubicBezTo>
                <a:cubicBezTo>
                  <a:pt x="30322" y="178233"/>
                  <a:pt x="47568" y="180067"/>
                  <a:pt x="64513" y="181502"/>
                </a:cubicBezTo>
                <a:cubicBezTo>
                  <a:pt x="98555" y="184344"/>
                  <a:pt x="132751" y="185776"/>
                  <a:pt x="166934" y="185776"/>
                </a:cubicBezTo>
                <a:cubicBezTo>
                  <a:pt x="182894" y="185776"/>
                  <a:pt x="198851" y="185464"/>
                  <a:pt x="214787" y="184837"/>
                </a:cubicBezTo>
                <a:cubicBezTo>
                  <a:pt x="239939" y="183870"/>
                  <a:pt x="267558" y="180901"/>
                  <a:pt x="284737" y="162521"/>
                </a:cubicBezTo>
                <a:cubicBezTo>
                  <a:pt x="289341" y="157618"/>
                  <a:pt x="292977" y="151680"/>
                  <a:pt x="294478" y="145176"/>
                </a:cubicBezTo>
                <a:cubicBezTo>
                  <a:pt x="296346" y="137137"/>
                  <a:pt x="294978" y="128664"/>
                  <a:pt x="293710" y="120491"/>
                </a:cubicBezTo>
                <a:cubicBezTo>
                  <a:pt x="287973" y="82998"/>
                  <a:pt x="285171" y="45071"/>
                  <a:pt x="285371" y="7110"/>
                </a:cubicBezTo>
                <a:lnTo>
                  <a:pt x="285371" y="7110"/>
                </a:lnTo>
                <a:cubicBezTo>
                  <a:pt x="274463" y="15783"/>
                  <a:pt x="261020" y="21287"/>
                  <a:pt x="247144" y="22788"/>
                </a:cubicBezTo>
                <a:cubicBezTo>
                  <a:pt x="240973" y="23455"/>
                  <a:pt x="234468" y="23422"/>
                  <a:pt x="229098" y="26557"/>
                </a:cubicBezTo>
                <a:cubicBezTo>
                  <a:pt x="219658" y="32028"/>
                  <a:pt x="216188" y="45871"/>
                  <a:pt x="205648" y="48640"/>
                </a:cubicBezTo>
                <a:cubicBezTo>
                  <a:pt x="204171" y="49025"/>
                  <a:pt x="202641" y="49161"/>
                  <a:pt x="201085" y="49161"/>
                </a:cubicBezTo>
                <a:cubicBezTo>
                  <a:pt x="197377" y="49161"/>
                  <a:pt x="193524" y="48390"/>
                  <a:pt x="189920" y="48390"/>
                </a:cubicBezTo>
                <a:cubicBezTo>
                  <a:pt x="187178" y="48390"/>
                  <a:pt x="184579" y="48836"/>
                  <a:pt x="182298" y="50408"/>
                </a:cubicBezTo>
                <a:cubicBezTo>
                  <a:pt x="179662" y="52209"/>
                  <a:pt x="178128" y="55145"/>
                  <a:pt x="175659" y="57146"/>
                </a:cubicBezTo>
                <a:cubicBezTo>
                  <a:pt x="172925" y="59433"/>
                  <a:pt x="169357" y="60270"/>
                  <a:pt x="165733" y="60270"/>
                </a:cubicBezTo>
                <a:cubicBezTo>
                  <a:pt x="164230" y="60270"/>
                  <a:pt x="162717" y="60126"/>
                  <a:pt x="161249" y="59881"/>
                </a:cubicBezTo>
                <a:cubicBezTo>
                  <a:pt x="151109" y="58147"/>
                  <a:pt x="141769" y="52142"/>
                  <a:pt x="136065" y="43603"/>
                </a:cubicBezTo>
                <a:cubicBezTo>
                  <a:pt x="130627" y="35531"/>
                  <a:pt x="127358" y="24322"/>
                  <a:pt x="117952" y="21554"/>
                </a:cubicBezTo>
                <a:cubicBezTo>
                  <a:pt x="111914" y="19753"/>
                  <a:pt x="104776" y="22188"/>
                  <a:pt x="99505" y="18752"/>
                </a:cubicBezTo>
                <a:cubicBezTo>
                  <a:pt x="96503" y="16784"/>
                  <a:pt x="94835" y="13381"/>
                  <a:pt x="92600" y="10546"/>
                </a:cubicBezTo>
                <a:cubicBezTo>
                  <a:pt x="87096" y="3541"/>
                  <a:pt x="77856" y="339"/>
                  <a:pt x="68983" y="38"/>
                </a:cubicBezTo>
                <a:cubicBezTo>
                  <a:pt x="68238" y="13"/>
                  <a:pt x="67479" y="0"/>
                  <a:pt x="667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586833" y="167100"/>
            <a:ext cx="4274568" cy="2444503"/>
          </a:xfrm>
          <a:custGeom>
            <a:avLst/>
            <a:gdLst/>
            <a:ahLst/>
            <a:cxnLst/>
            <a:rect l="l" t="t" r="r" b="b"/>
            <a:pathLst>
              <a:path w="83260" h="47614" extrusionOk="0">
                <a:moveTo>
                  <a:pt x="8920" y="1"/>
                </a:moveTo>
                <a:cubicBezTo>
                  <a:pt x="8511" y="1"/>
                  <a:pt x="8105" y="42"/>
                  <a:pt x="7706" y="137"/>
                </a:cubicBezTo>
                <a:cubicBezTo>
                  <a:pt x="5337" y="705"/>
                  <a:pt x="3970" y="3140"/>
                  <a:pt x="3002" y="5341"/>
                </a:cubicBezTo>
                <a:cubicBezTo>
                  <a:pt x="1935" y="7943"/>
                  <a:pt x="1134" y="10645"/>
                  <a:pt x="567" y="13414"/>
                </a:cubicBezTo>
                <a:cubicBezTo>
                  <a:pt x="200" y="15282"/>
                  <a:pt x="0" y="17250"/>
                  <a:pt x="500" y="19118"/>
                </a:cubicBezTo>
                <a:cubicBezTo>
                  <a:pt x="1534" y="22854"/>
                  <a:pt x="5204" y="25189"/>
                  <a:pt x="8773" y="26923"/>
                </a:cubicBezTo>
                <a:cubicBezTo>
                  <a:pt x="18613" y="31627"/>
                  <a:pt x="29488" y="34195"/>
                  <a:pt x="40396" y="34462"/>
                </a:cubicBezTo>
                <a:cubicBezTo>
                  <a:pt x="41137" y="34479"/>
                  <a:pt x="41882" y="34484"/>
                  <a:pt x="42629" y="34484"/>
                </a:cubicBezTo>
                <a:cubicBezTo>
                  <a:pt x="43919" y="34484"/>
                  <a:pt x="45215" y="34468"/>
                  <a:pt x="46508" y="34468"/>
                </a:cubicBezTo>
                <a:cubicBezTo>
                  <a:pt x="50492" y="34468"/>
                  <a:pt x="54460" y="34617"/>
                  <a:pt x="58208" y="35830"/>
                </a:cubicBezTo>
                <a:cubicBezTo>
                  <a:pt x="61244" y="36797"/>
                  <a:pt x="64079" y="38432"/>
                  <a:pt x="66848" y="40033"/>
                </a:cubicBezTo>
                <a:cubicBezTo>
                  <a:pt x="67515" y="40466"/>
                  <a:pt x="68883" y="41934"/>
                  <a:pt x="69183" y="42668"/>
                </a:cubicBezTo>
                <a:cubicBezTo>
                  <a:pt x="69603" y="43731"/>
                  <a:pt x="69905" y="47613"/>
                  <a:pt x="71745" y="47613"/>
                </a:cubicBezTo>
                <a:cubicBezTo>
                  <a:pt x="72098" y="47613"/>
                  <a:pt x="72508" y="47471"/>
                  <a:pt x="72985" y="47138"/>
                </a:cubicBezTo>
                <a:cubicBezTo>
                  <a:pt x="74520" y="46037"/>
                  <a:pt x="73986" y="41701"/>
                  <a:pt x="75721" y="39999"/>
                </a:cubicBezTo>
                <a:cubicBezTo>
                  <a:pt x="77822" y="37965"/>
                  <a:pt x="81391" y="37364"/>
                  <a:pt x="82559" y="34662"/>
                </a:cubicBezTo>
                <a:cubicBezTo>
                  <a:pt x="83259" y="32961"/>
                  <a:pt x="82692" y="30926"/>
                  <a:pt x="81592" y="29425"/>
                </a:cubicBezTo>
                <a:cubicBezTo>
                  <a:pt x="80524" y="27924"/>
                  <a:pt x="79023" y="26757"/>
                  <a:pt x="77689" y="25456"/>
                </a:cubicBezTo>
                <a:cubicBezTo>
                  <a:pt x="74053" y="21986"/>
                  <a:pt x="71184" y="17316"/>
                  <a:pt x="66481" y="15615"/>
                </a:cubicBezTo>
                <a:cubicBezTo>
                  <a:pt x="65013" y="15078"/>
                  <a:pt x="63510" y="14881"/>
                  <a:pt x="61985" y="14881"/>
                </a:cubicBezTo>
                <a:cubicBezTo>
                  <a:pt x="57797" y="14881"/>
                  <a:pt x="53439" y="16365"/>
                  <a:pt x="49164" y="16365"/>
                </a:cubicBezTo>
                <a:cubicBezTo>
                  <a:pt x="48910" y="16365"/>
                  <a:pt x="48655" y="16360"/>
                  <a:pt x="48401" y="16349"/>
                </a:cubicBezTo>
                <a:cubicBezTo>
                  <a:pt x="41997" y="16116"/>
                  <a:pt x="36359" y="12213"/>
                  <a:pt x="30789" y="8977"/>
                </a:cubicBezTo>
                <a:cubicBezTo>
                  <a:pt x="24951" y="5608"/>
                  <a:pt x="18780" y="2839"/>
                  <a:pt x="12376" y="705"/>
                </a:cubicBezTo>
                <a:cubicBezTo>
                  <a:pt x="11265" y="334"/>
                  <a:pt x="10082" y="1"/>
                  <a:pt x="89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251911" y="2942384"/>
            <a:ext cx="563960" cy="2368153"/>
          </a:xfrm>
          <a:custGeom>
            <a:avLst/>
            <a:gdLst/>
            <a:ahLst/>
            <a:cxnLst/>
            <a:rect l="l" t="t" r="r" b="b"/>
            <a:pathLst>
              <a:path w="29289" h="122989" extrusionOk="0">
                <a:moveTo>
                  <a:pt x="6872" y="1"/>
                </a:moveTo>
                <a:lnTo>
                  <a:pt x="1" y="122989"/>
                </a:lnTo>
                <a:lnTo>
                  <a:pt x="29288" y="122989"/>
                </a:lnTo>
                <a:lnTo>
                  <a:pt x="22383" y="1"/>
                </a:lnTo>
                <a:cubicBezTo>
                  <a:pt x="22383" y="501"/>
                  <a:pt x="20349" y="935"/>
                  <a:pt x="17480" y="1102"/>
                </a:cubicBezTo>
                <a:cubicBezTo>
                  <a:pt x="16613" y="1168"/>
                  <a:pt x="15645" y="1202"/>
                  <a:pt x="14644" y="1202"/>
                </a:cubicBezTo>
                <a:cubicBezTo>
                  <a:pt x="13344" y="1202"/>
                  <a:pt x="12143" y="1168"/>
                  <a:pt x="11109" y="1068"/>
                </a:cubicBezTo>
                <a:cubicBezTo>
                  <a:pt x="8607" y="868"/>
                  <a:pt x="6872" y="434"/>
                  <a:pt x="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687989" y="3325876"/>
            <a:ext cx="1218437" cy="1969308"/>
          </a:xfrm>
          <a:custGeom>
            <a:avLst/>
            <a:gdLst/>
            <a:ahLst/>
            <a:cxnLst/>
            <a:rect l="l" t="t" r="r" b="b"/>
            <a:pathLst>
              <a:path w="63279" h="99172" extrusionOk="0">
                <a:moveTo>
                  <a:pt x="0" y="0"/>
                </a:moveTo>
                <a:lnTo>
                  <a:pt x="0" y="99171"/>
                </a:lnTo>
                <a:lnTo>
                  <a:pt x="63279" y="99171"/>
                </a:lnTo>
                <a:lnTo>
                  <a:pt x="63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97048" y="2902050"/>
            <a:ext cx="2736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052689" y="2589310"/>
            <a:ext cx="238500" cy="48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7803924" y="3438316"/>
            <a:ext cx="988479" cy="1636232"/>
            <a:chOff x="7753401" y="3121977"/>
            <a:chExt cx="1074901" cy="1779286"/>
          </a:xfrm>
        </p:grpSpPr>
        <p:sp>
          <p:nvSpPr>
            <p:cNvPr id="16" name="Google Shape;16;p2"/>
            <p:cNvSpPr/>
            <p:nvPr/>
          </p:nvSpPr>
          <p:spPr>
            <a:xfrm>
              <a:off x="8556564" y="3121977"/>
              <a:ext cx="271738" cy="115966"/>
            </a:xfrm>
            <a:custGeom>
              <a:avLst/>
              <a:gdLst/>
              <a:ahLst/>
              <a:cxnLst/>
              <a:rect l="l" t="t" r="r" b="b"/>
              <a:pathLst>
                <a:path w="12977" h="5538"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6564" y="3306347"/>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56564" y="3490738"/>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56564" y="3673706"/>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556564" y="3858097"/>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54972" y="3121977"/>
              <a:ext cx="271738" cy="115966"/>
            </a:xfrm>
            <a:custGeom>
              <a:avLst/>
              <a:gdLst/>
              <a:ahLst/>
              <a:cxnLst/>
              <a:rect l="l" t="t" r="r" b="b"/>
              <a:pathLst>
                <a:path w="12977" h="5538"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4972" y="3306347"/>
              <a:ext cx="271738" cy="115987"/>
            </a:xfrm>
            <a:custGeom>
              <a:avLst/>
              <a:gdLst/>
              <a:ahLst/>
              <a:cxnLst/>
              <a:rect l="l" t="t" r="r" b="b"/>
              <a:pathLst>
                <a:path w="12977" h="5539"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54972" y="3490738"/>
              <a:ext cx="271738" cy="115966"/>
            </a:xfrm>
            <a:custGeom>
              <a:avLst/>
              <a:gdLst/>
              <a:ahLst/>
              <a:cxnLst/>
              <a:rect l="l" t="t" r="r" b="b"/>
              <a:pathLst>
                <a:path w="12977" h="5538" extrusionOk="0">
                  <a:moveTo>
                    <a:pt x="1" y="0"/>
                  </a:moveTo>
                  <a:lnTo>
                    <a:pt x="1" y="5537"/>
                  </a:lnTo>
                  <a:lnTo>
                    <a:pt x="12977" y="5537"/>
                  </a:lnTo>
                  <a:lnTo>
                    <a:pt x="1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54972" y="3673706"/>
              <a:ext cx="271738" cy="115987"/>
            </a:xfrm>
            <a:custGeom>
              <a:avLst/>
              <a:gdLst/>
              <a:ahLst/>
              <a:cxnLst/>
              <a:rect l="l" t="t" r="r" b="b"/>
              <a:pathLst>
                <a:path w="12977" h="5539"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154972" y="3858097"/>
              <a:ext cx="271738" cy="115966"/>
            </a:xfrm>
            <a:custGeom>
              <a:avLst/>
              <a:gdLst/>
              <a:ahLst/>
              <a:cxnLst/>
              <a:rect l="l" t="t" r="r" b="b"/>
              <a:pathLst>
                <a:path w="12977" h="5538" extrusionOk="0">
                  <a:moveTo>
                    <a:pt x="1" y="0"/>
                  </a:moveTo>
                  <a:lnTo>
                    <a:pt x="1" y="5537"/>
                  </a:lnTo>
                  <a:lnTo>
                    <a:pt x="12977" y="5537"/>
                  </a:lnTo>
                  <a:lnTo>
                    <a:pt x="1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753401" y="3121977"/>
              <a:ext cx="271738" cy="115966"/>
            </a:xfrm>
            <a:custGeom>
              <a:avLst/>
              <a:gdLst/>
              <a:ahLst/>
              <a:cxnLst/>
              <a:rect l="l" t="t" r="r" b="b"/>
              <a:pathLst>
                <a:path w="12977" h="5538"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53401" y="3306347"/>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753401" y="3490738"/>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753401" y="3673706"/>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753401" y="3858097"/>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556564" y="4049177"/>
              <a:ext cx="271738" cy="115966"/>
            </a:xfrm>
            <a:custGeom>
              <a:avLst/>
              <a:gdLst/>
              <a:ahLst/>
              <a:cxnLst/>
              <a:rect l="l" t="t" r="r" b="b"/>
              <a:pathLst>
                <a:path w="12977" h="5538"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556564" y="4233547"/>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56564" y="4417938"/>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556564" y="4600906"/>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556564" y="4785297"/>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154972" y="4049177"/>
              <a:ext cx="271738" cy="115966"/>
            </a:xfrm>
            <a:custGeom>
              <a:avLst/>
              <a:gdLst/>
              <a:ahLst/>
              <a:cxnLst/>
              <a:rect l="l" t="t" r="r" b="b"/>
              <a:pathLst>
                <a:path w="12977" h="5538"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154972" y="4233547"/>
              <a:ext cx="271738" cy="115987"/>
            </a:xfrm>
            <a:custGeom>
              <a:avLst/>
              <a:gdLst/>
              <a:ahLst/>
              <a:cxnLst/>
              <a:rect l="l" t="t" r="r" b="b"/>
              <a:pathLst>
                <a:path w="12977" h="5539"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154972" y="4417938"/>
              <a:ext cx="271738" cy="115966"/>
            </a:xfrm>
            <a:custGeom>
              <a:avLst/>
              <a:gdLst/>
              <a:ahLst/>
              <a:cxnLst/>
              <a:rect l="l" t="t" r="r" b="b"/>
              <a:pathLst>
                <a:path w="12977" h="5538" extrusionOk="0">
                  <a:moveTo>
                    <a:pt x="1" y="0"/>
                  </a:moveTo>
                  <a:lnTo>
                    <a:pt x="1" y="5537"/>
                  </a:lnTo>
                  <a:lnTo>
                    <a:pt x="12977" y="5537"/>
                  </a:lnTo>
                  <a:lnTo>
                    <a:pt x="1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54972" y="4600906"/>
              <a:ext cx="271738" cy="115987"/>
            </a:xfrm>
            <a:custGeom>
              <a:avLst/>
              <a:gdLst/>
              <a:ahLst/>
              <a:cxnLst/>
              <a:rect l="l" t="t" r="r" b="b"/>
              <a:pathLst>
                <a:path w="12977" h="5539" extrusionOk="0">
                  <a:moveTo>
                    <a:pt x="1" y="1"/>
                  </a:moveTo>
                  <a:lnTo>
                    <a:pt x="1" y="5538"/>
                  </a:lnTo>
                  <a:lnTo>
                    <a:pt x="12977" y="5538"/>
                  </a:lnTo>
                  <a:lnTo>
                    <a:pt x="12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154972" y="4785297"/>
              <a:ext cx="271738" cy="115966"/>
            </a:xfrm>
            <a:custGeom>
              <a:avLst/>
              <a:gdLst/>
              <a:ahLst/>
              <a:cxnLst/>
              <a:rect l="l" t="t" r="r" b="b"/>
              <a:pathLst>
                <a:path w="12977" h="5538" extrusionOk="0">
                  <a:moveTo>
                    <a:pt x="1" y="0"/>
                  </a:moveTo>
                  <a:lnTo>
                    <a:pt x="1" y="5537"/>
                  </a:lnTo>
                  <a:lnTo>
                    <a:pt x="12977" y="5537"/>
                  </a:lnTo>
                  <a:lnTo>
                    <a:pt x="12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53401" y="4049177"/>
              <a:ext cx="271738" cy="115966"/>
            </a:xfrm>
            <a:custGeom>
              <a:avLst/>
              <a:gdLst/>
              <a:ahLst/>
              <a:cxnLst/>
              <a:rect l="l" t="t" r="r" b="b"/>
              <a:pathLst>
                <a:path w="12977" h="5538"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753401" y="4233547"/>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753401" y="4417938"/>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753401" y="4600906"/>
              <a:ext cx="271738" cy="115987"/>
            </a:xfrm>
            <a:custGeom>
              <a:avLst/>
              <a:gdLst/>
              <a:ahLst/>
              <a:cxnLst/>
              <a:rect l="l" t="t" r="r" b="b"/>
              <a:pathLst>
                <a:path w="12977" h="5539" extrusionOk="0">
                  <a:moveTo>
                    <a:pt x="0" y="1"/>
                  </a:moveTo>
                  <a:lnTo>
                    <a:pt x="0" y="5538"/>
                  </a:lnTo>
                  <a:lnTo>
                    <a:pt x="12976" y="5538"/>
                  </a:lnTo>
                  <a:lnTo>
                    <a:pt x="129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753401" y="4785297"/>
              <a:ext cx="271738" cy="115966"/>
            </a:xfrm>
            <a:custGeom>
              <a:avLst/>
              <a:gdLst/>
              <a:ahLst/>
              <a:cxnLst/>
              <a:rect l="l" t="t" r="r" b="b"/>
              <a:pathLst>
                <a:path w="12977" h="5538" extrusionOk="0">
                  <a:moveTo>
                    <a:pt x="0" y="0"/>
                  </a:moveTo>
                  <a:lnTo>
                    <a:pt x="0" y="5537"/>
                  </a:lnTo>
                  <a:lnTo>
                    <a:pt x="12976" y="5537"/>
                  </a:lnTo>
                  <a:lnTo>
                    <a:pt x="129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p:nvPr/>
        </p:nvSpPr>
        <p:spPr>
          <a:xfrm>
            <a:off x="7935228" y="2628990"/>
            <a:ext cx="472113" cy="2672594"/>
          </a:xfrm>
          <a:custGeom>
            <a:avLst/>
            <a:gdLst/>
            <a:ahLst/>
            <a:cxnLst/>
            <a:rect l="l" t="t" r="r" b="b"/>
            <a:pathLst>
              <a:path w="24519" h="138800" extrusionOk="0">
                <a:moveTo>
                  <a:pt x="5738" y="0"/>
                </a:moveTo>
                <a:lnTo>
                  <a:pt x="1" y="138800"/>
                </a:lnTo>
                <a:lnTo>
                  <a:pt x="24518" y="138800"/>
                </a:lnTo>
                <a:lnTo>
                  <a:pt x="18747" y="0"/>
                </a:lnTo>
                <a:cubicBezTo>
                  <a:pt x="18747" y="601"/>
                  <a:pt x="17046" y="1101"/>
                  <a:pt x="14644" y="1301"/>
                </a:cubicBezTo>
                <a:cubicBezTo>
                  <a:pt x="13877" y="1335"/>
                  <a:pt x="13077" y="1368"/>
                  <a:pt x="12243" y="1368"/>
                </a:cubicBezTo>
                <a:cubicBezTo>
                  <a:pt x="11209" y="1368"/>
                  <a:pt x="10175" y="1301"/>
                  <a:pt x="9307" y="1201"/>
                </a:cubicBezTo>
                <a:cubicBezTo>
                  <a:pt x="7172" y="1001"/>
                  <a:pt x="5738" y="534"/>
                  <a:pt x="5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352351" y="1758263"/>
            <a:ext cx="633308" cy="1173972"/>
          </a:xfrm>
          <a:custGeom>
            <a:avLst/>
            <a:gdLst/>
            <a:ahLst/>
            <a:cxnLst/>
            <a:rect l="l" t="t" r="r" b="b"/>
            <a:pathLst>
              <a:path w="19449" h="31497" extrusionOk="0">
                <a:moveTo>
                  <a:pt x="15015" y="0"/>
                </a:moveTo>
                <a:cubicBezTo>
                  <a:pt x="14543" y="0"/>
                  <a:pt x="14073" y="31"/>
                  <a:pt x="13630" y="75"/>
                </a:cubicBezTo>
                <a:cubicBezTo>
                  <a:pt x="10801" y="397"/>
                  <a:pt x="7426" y="1072"/>
                  <a:pt x="6462" y="3772"/>
                </a:cubicBezTo>
                <a:cubicBezTo>
                  <a:pt x="5947" y="5283"/>
                  <a:pt x="6365" y="7051"/>
                  <a:pt x="5594" y="8465"/>
                </a:cubicBezTo>
                <a:cubicBezTo>
                  <a:pt x="4983" y="9558"/>
                  <a:pt x="3826" y="10169"/>
                  <a:pt x="2894" y="11005"/>
                </a:cubicBezTo>
                <a:cubicBezTo>
                  <a:pt x="611" y="13094"/>
                  <a:pt x="1" y="16791"/>
                  <a:pt x="1544" y="19491"/>
                </a:cubicBezTo>
                <a:cubicBezTo>
                  <a:pt x="2219" y="20712"/>
                  <a:pt x="3344" y="21773"/>
                  <a:pt x="4115" y="23027"/>
                </a:cubicBezTo>
                <a:cubicBezTo>
                  <a:pt x="4854" y="24248"/>
                  <a:pt x="5272" y="25952"/>
                  <a:pt x="4437" y="27141"/>
                </a:cubicBezTo>
                <a:cubicBezTo>
                  <a:pt x="3633" y="28331"/>
                  <a:pt x="2379" y="29713"/>
                  <a:pt x="3826" y="30999"/>
                </a:cubicBezTo>
                <a:cubicBezTo>
                  <a:pt x="4238" y="31352"/>
                  <a:pt x="4860" y="31496"/>
                  <a:pt x="5502" y="31496"/>
                </a:cubicBezTo>
                <a:cubicBezTo>
                  <a:pt x="6261" y="31496"/>
                  <a:pt x="7050" y="31295"/>
                  <a:pt x="7555" y="30999"/>
                </a:cubicBezTo>
                <a:cubicBezTo>
                  <a:pt x="8680" y="30356"/>
                  <a:pt x="9258" y="28748"/>
                  <a:pt x="8455" y="27752"/>
                </a:cubicBezTo>
                <a:cubicBezTo>
                  <a:pt x="8165" y="27398"/>
                  <a:pt x="7747" y="27141"/>
                  <a:pt x="7587" y="26755"/>
                </a:cubicBezTo>
                <a:cubicBezTo>
                  <a:pt x="7362" y="26113"/>
                  <a:pt x="7908" y="25438"/>
                  <a:pt x="8487" y="25020"/>
                </a:cubicBezTo>
                <a:cubicBezTo>
                  <a:pt x="9033" y="24666"/>
                  <a:pt x="9773" y="24377"/>
                  <a:pt x="10126" y="23766"/>
                </a:cubicBezTo>
                <a:cubicBezTo>
                  <a:pt x="11219" y="21998"/>
                  <a:pt x="8519" y="20005"/>
                  <a:pt x="8873" y="17980"/>
                </a:cubicBezTo>
                <a:cubicBezTo>
                  <a:pt x="9098" y="16823"/>
                  <a:pt x="10255" y="16116"/>
                  <a:pt x="11380" y="15762"/>
                </a:cubicBezTo>
                <a:cubicBezTo>
                  <a:pt x="12473" y="15473"/>
                  <a:pt x="13694" y="15344"/>
                  <a:pt x="14659" y="14701"/>
                </a:cubicBezTo>
                <a:cubicBezTo>
                  <a:pt x="15623" y="14058"/>
                  <a:pt x="16266" y="12644"/>
                  <a:pt x="15591" y="11712"/>
                </a:cubicBezTo>
                <a:cubicBezTo>
                  <a:pt x="14884" y="10715"/>
                  <a:pt x="12987" y="10715"/>
                  <a:pt x="12730" y="9494"/>
                </a:cubicBezTo>
                <a:cubicBezTo>
                  <a:pt x="12537" y="8562"/>
                  <a:pt x="13501" y="7822"/>
                  <a:pt x="14401" y="7437"/>
                </a:cubicBezTo>
                <a:cubicBezTo>
                  <a:pt x="15623" y="6858"/>
                  <a:pt x="16909" y="6344"/>
                  <a:pt x="17873" y="5379"/>
                </a:cubicBezTo>
                <a:cubicBezTo>
                  <a:pt x="18902" y="4415"/>
                  <a:pt x="19448" y="2872"/>
                  <a:pt x="18837" y="1683"/>
                </a:cubicBezTo>
                <a:cubicBezTo>
                  <a:pt x="18194" y="346"/>
                  <a:pt x="16596" y="0"/>
                  <a:pt x="150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86224" y="3031154"/>
            <a:ext cx="384197" cy="2176046"/>
          </a:xfrm>
          <a:custGeom>
            <a:avLst/>
            <a:gdLst/>
            <a:ahLst/>
            <a:cxnLst/>
            <a:rect l="l" t="t" r="r" b="b"/>
            <a:pathLst>
              <a:path w="24518" h="138867" extrusionOk="0">
                <a:moveTo>
                  <a:pt x="5738" y="1"/>
                </a:moveTo>
                <a:lnTo>
                  <a:pt x="0" y="138867"/>
                </a:lnTo>
                <a:lnTo>
                  <a:pt x="24518" y="138867"/>
                </a:lnTo>
                <a:lnTo>
                  <a:pt x="18747" y="1"/>
                </a:lnTo>
                <a:cubicBezTo>
                  <a:pt x="18747" y="568"/>
                  <a:pt x="17046" y="1068"/>
                  <a:pt x="14611" y="1302"/>
                </a:cubicBezTo>
                <a:cubicBezTo>
                  <a:pt x="13877" y="1335"/>
                  <a:pt x="13076" y="1369"/>
                  <a:pt x="12242" y="1369"/>
                </a:cubicBezTo>
                <a:cubicBezTo>
                  <a:pt x="11208" y="1369"/>
                  <a:pt x="10174" y="1302"/>
                  <a:pt x="9273" y="1202"/>
                </a:cubicBezTo>
                <a:cubicBezTo>
                  <a:pt x="7172" y="1002"/>
                  <a:pt x="5738" y="535"/>
                  <a:pt x="5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06790" y="3501562"/>
            <a:ext cx="301099" cy="1705601"/>
          </a:xfrm>
          <a:custGeom>
            <a:avLst/>
            <a:gdLst/>
            <a:ahLst/>
            <a:cxnLst/>
            <a:rect l="l" t="t" r="r" b="b"/>
            <a:pathLst>
              <a:path w="19215" h="108845" extrusionOk="0">
                <a:moveTo>
                  <a:pt x="4504" y="0"/>
                </a:moveTo>
                <a:lnTo>
                  <a:pt x="1" y="108845"/>
                </a:lnTo>
                <a:lnTo>
                  <a:pt x="19215" y="108845"/>
                </a:lnTo>
                <a:lnTo>
                  <a:pt x="14711" y="0"/>
                </a:lnTo>
                <a:cubicBezTo>
                  <a:pt x="14711" y="467"/>
                  <a:pt x="13344" y="834"/>
                  <a:pt x="11442" y="1001"/>
                </a:cubicBezTo>
                <a:cubicBezTo>
                  <a:pt x="10875" y="1034"/>
                  <a:pt x="10242" y="1101"/>
                  <a:pt x="9574" y="1101"/>
                </a:cubicBezTo>
                <a:cubicBezTo>
                  <a:pt x="8740" y="1101"/>
                  <a:pt x="7973" y="1034"/>
                  <a:pt x="7239" y="968"/>
                </a:cubicBezTo>
                <a:cubicBezTo>
                  <a:pt x="5638" y="801"/>
                  <a:pt x="4504" y="434"/>
                  <a:pt x="4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45975" y="4181850"/>
            <a:ext cx="1281179" cy="892771"/>
          </a:xfrm>
          <a:custGeom>
            <a:avLst/>
            <a:gdLst/>
            <a:ahLst/>
            <a:cxnLst/>
            <a:rect l="l" t="t" r="r" b="b"/>
            <a:pathLst>
              <a:path w="81760" h="61912" extrusionOk="0">
                <a:moveTo>
                  <a:pt x="1" y="1"/>
                </a:moveTo>
                <a:lnTo>
                  <a:pt x="1" y="61912"/>
                </a:lnTo>
                <a:lnTo>
                  <a:pt x="81759" y="61912"/>
                </a:lnTo>
                <a:lnTo>
                  <a:pt x="81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72466" y="3906098"/>
            <a:ext cx="829538" cy="1299999"/>
          </a:xfrm>
          <a:custGeom>
            <a:avLst/>
            <a:gdLst/>
            <a:ahLst/>
            <a:cxnLst/>
            <a:rect l="l" t="t" r="r" b="b"/>
            <a:pathLst>
              <a:path w="52938" h="82961" extrusionOk="0">
                <a:moveTo>
                  <a:pt x="0" y="1"/>
                </a:moveTo>
                <a:lnTo>
                  <a:pt x="0" y="82960"/>
                </a:lnTo>
                <a:lnTo>
                  <a:pt x="52938" y="82960"/>
                </a:lnTo>
                <a:lnTo>
                  <a:pt x="52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916240" y="3272136"/>
            <a:ext cx="4900" cy="3518"/>
          </a:xfrm>
          <a:custGeom>
            <a:avLst/>
            <a:gdLst/>
            <a:ahLst/>
            <a:cxnLst/>
            <a:rect l="l" t="t" r="r" b="b"/>
            <a:pathLst>
              <a:path w="234" h="168" extrusionOk="0">
                <a:moveTo>
                  <a:pt x="134" y="167"/>
                </a:moveTo>
                <a:cubicBezTo>
                  <a:pt x="167" y="167"/>
                  <a:pt x="234" y="34"/>
                  <a:pt x="134" y="0"/>
                </a:cubicBezTo>
                <a:cubicBezTo>
                  <a:pt x="67" y="34"/>
                  <a:pt x="0" y="167"/>
                  <a:pt x="134" y="167"/>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919025" y="3461406"/>
            <a:ext cx="3518" cy="6994"/>
          </a:xfrm>
          <a:custGeom>
            <a:avLst/>
            <a:gdLst/>
            <a:ahLst/>
            <a:cxnLst/>
            <a:rect l="l" t="t" r="r" b="b"/>
            <a:pathLst>
              <a:path w="168" h="334" extrusionOk="0">
                <a:moveTo>
                  <a:pt x="101" y="267"/>
                </a:moveTo>
                <a:cubicBezTo>
                  <a:pt x="167" y="234"/>
                  <a:pt x="67" y="0"/>
                  <a:pt x="1" y="100"/>
                </a:cubicBezTo>
                <a:cubicBezTo>
                  <a:pt x="1" y="134"/>
                  <a:pt x="67" y="334"/>
                  <a:pt x="101" y="267"/>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81328" y="2991966"/>
            <a:ext cx="194100" cy="3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0998" y="3466652"/>
            <a:ext cx="148200" cy="3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a:off x="550868" y="3984359"/>
            <a:ext cx="672662" cy="1140507"/>
            <a:chOff x="592966" y="3748067"/>
            <a:chExt cx="844629" cy="1432078"/>
          </a:xfrm>
        </p:grpSpPr>
        <p:sp>
          <p:nvSpPr>
            <p:cNvPr id="57" name="Google Shape;57;p2"/>
            <p:cNvSpPr/>
            <p:nvPr/>
          </p:nvSpPr>
          <p:spPr>
            <a:xfrm>
              <a:off x="1224278" y="3748067"/>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224278" y="3896883"/>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224278" y="4045700"/>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224278" y="4193847"/>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224278" y="4342663"/>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224278" y="4491479"/>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224278" y="4639626"/>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24278" y="4788442"/>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224278" y="4937259"/>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224278" y="5085406"/>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08616" y="3751555"/>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08616" y="3900371"/>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08616" y="4049187"/>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08616" y="4197334"/>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08616" y="4346150"/>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908616" y="4494967"/>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08616" y="4643114"/>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08616" y="4791930"/>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08616" y="4940746"/>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08616" y="5088893"/>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92966" y="3751555"/>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92966" y="3900371"/>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92966" y="4049187"/>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92966" y="4197334"/>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92966" y="4346150"/>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92966" y="4494967"/>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92966" y="4643114"/>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92966" y="4791930"/>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92966" y="4940746"/>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92966" y="5088893"/>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1320522" y="4263796"/>
            <a:ext cx="548454" cy="672662"/>
            <a:chOff x="2332528" y="4098942"/>
            <a:chExt cx="688667" cy="844629"/>
          </a:xfrm>
        </p:grpSpPr>
        <p:sp>
          <p:nvSpPr>
            <p:cNvPr id="88" name="Google Shape;88;p2"/>
            <p:cNvSpPr/>
            <p:nvPr/>
          </p:nvSpPr>
          <p:spPr>
            <a:xfrm rot="-5400000">
              <a:off x="2271161" y="4160308"/>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2419643" y="4159974"/>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2568459" y="4159974"/>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2716941" y="4160308"/>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2865422" y="4159974"/>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2274649" y="4475971"/>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2423131" y="4475637"/>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2571947" y="4475637"/>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2720428" y="4475971"/>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2868910" y="4475637"/>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2274649" y="4791621"/>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2423131" y="4791287"/>
              <a:ext cx="213316" cy="91253"/>
            </a:xfrm>
            <a:custGeom>
              <a:avLst/>
              <a:gdLst/>
              <a:ahLst/>
              <a:cxnLst/>
              <a:rect l="l" t="t" r="r" b="b"/>
              <a:pathLst>
                <a:path w="10842" h="4638" extrusionOk="0">
                  <a:moveTo>
                    <a:pt x="0" y="1"/>
                  </a:moveTo>
                  <a:lnTo>
                    <a:pt x="0" y="4638"/>
                  </a:lnTo>
                  <a:lnTo>
                    <a:pt x="10841" y="4638"/>
                  </a:lnTo>
                  <a:lnTo>
                    <a:pt x="108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2571947" y="4791287"/>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2720428" y="4791621"/>
              <a:ext cx="213316" cy="90584"/>
            </a:xfrm>
            <a:custGeom>
              <a:avLst/>
              <a:gdLst/>
              <a:ahLst/>
              <a:cxnLst/>
              <a:rect l="l" t="t" r="r" b="b"/>
              <a:pathLst>
                <a:path w="10842" h="4604" extrusionOk="0">
                  <a:moveTo>
                    <a:pt x="0" y="0"/>
                  </a:moveTo>
                  <a:lnTo>
                    <a:pt x="0" y="4603"/>
                  </a:lnTo>
                  <a:lnTo>
                    <a:pt x="10841" y="4603"/>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2868910" y="4791287"/>
              <a:ext cx="213316" cy="91253"/>
            </a:xfrm>
            <a:custGeom>
              <a:avLst/>
              <a:gdLst/>
              <a:ahLst/>
              <a:cxnLst/>
              <a:rect l="l" t="t" r="r" b="b"/>
              <a:pathLst>
                <a:path w="10842" h="4638" extrusionOk="0">
                  <a:moveTo>
                    <a:pt x="0" y="0"/>
                  </a:moveTo>
                  <a:lnTo>
                    <a:pt x="0" y="4637"/>
                  </a:lnTo>
                  <a:lnTo>
                    <a:pt x="10841" y="4637"/>
                  </a:lnTo>
                  <a:lnTo>
                    <a:pt x="108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p:nvPr/>
        </p:nvSpPr>
        <p:spPr>
          <a:xfrm rot="-2345834">
            <a:off x="804746" y="2884689"/>
            <a:ext cx="548493" cy="518969"/>
          </a:xfrm>
          <a:custGeom>
            <a:avLst/>
            <a:gdLst/>
            <a:ahLst/>
            <a:cxnLst/>
            <a:rect l="l" t="t" r="r" b="b"/>
            <a:pathLst>
              <a:path w="11091" h="10494" extrusionOk="0">
                <a:moveTo>
                  <a:pt x="8161" y="1"/>
                </a:moveTo>
                <a:cubicBezTo>
                  <a:pt x="6952" y="1"/>
                  <a:pt x="5710" y="325"/>
                  <a:pt x="4597" y="789"/>
                </a:cubicBezTo>
                <a:cubicBezTo>
                  <a:pt x="3536" y="1239"/>
                  <a:pt x="2508" y="1850"/>
                  <a:pt x="1800" y="2814"/>
                </a:cubicBezTo>
                <a:cubicBezTo>
                  <a:pt x="1190" y="3714"/>
                  <a:pt x="965" y="5097"/>
                  <a:pt x="1672" y="6061"/>
                </a:cubicBezTo>
                <a:cubicBezTo>
                  <a:pt x="1897" y="6382"/>
                  <a:pt x="2218" y="6704"/>
                  <a:pt x="2122" y="7057"/>
                </a:cubicBezTo>
                <a:cubicBezTo>
                  <a:pt x="2058" y="7636"/>
                  <a:pt x="1318" y="7700"/>
                  <a:pt x="868" y="7990"/>
                </a:cubicBezTo>
                <a:cubicBezTo>
                  <a:pt x="0" y="8504"/>
                  <a:pt x="129" y="9822"/>
                  <a:pt x="836" y="10336"/>
                </a:cubicBezTo>
                <a:cubicBezTo>
                  <a:pt x="1054" y="10449"/>
                  <a:pt x="1311" y="10493"/>
                  <a:pt x="1587" y="10493"/>
                </a:cubicBezTo>
                <a:cubicBezTo>
                  <a:pt x="2409" y="10493"/>
                  <a:pt x="3401" y="10103"/>
                  <a:pt x="4051" y="9983"/>
                </a:cubicBezTo>
                <a:cubicBezTo>
                  <a:pt x="4436" y="9918"/>
                  <a:pt x="4822" y="9822"/>
                  <a:pt x="5111" y="9597"/>
                </a:cubicBezTo>
                <a:cubicBezTo>
                  <a:pt x="5401" y="9340"/>
                  <a:pt x="5561" y="8890"/>
                  <a:pt x="5304" y="8568"/>
                </a:cubicBezTo>
                <a:cubicBezTo>
                  <a:pt x="4983" y="8150"/>
                  <a:pt x="4147" y="8215"/>
                  <a:pt x="4018" y="7700"/>
                </a:cubicBezTo>
                <a:cubicBezTo>
                  <a:pt x="3954" y="7379"/>
                  <a:pt x="4308" y="7057"/>
                  <a:pt x="4629" y="7025"/>
                </a:cubicBezTo>
                <a:cubicBezTo>
                  <a:pt x="4688" y="7013"/>
                  <a:pt x="4747" y="7008"/>
                  <a:pt x="4806" y="7008"/>
                </a:cubicBezTo>
                <a:cubicBezTo>
                  <a:pt x="5069" y="7008"/>
                  <a:pt x="5331" y="7113"/>
                  <a:pt x="5594" y="7218"/>
                </a:cubicBezTo>
                <a:cubicBezTo>
                  <a:pt x="6380" y="7510"/>
                  <a:pt x="7229" y="7645"/>
                  <a:pt x="8064" y="7645"/>
                </a:cubicBezTo>
                <a:cubicBezTo>
                  <a:pt x="8424" y="7645"/>
                  <a:pt x="8781" y="7620"/>
                  <a:pt x="9129" y="7572"/>
                </a:cubicBezTo>
                <a:cubicBezTo>
                  <a:pt x="9612" y="7507"/>
                  <a:pt x="10126" y="7347"/>
                  <a:pt x="10254" y="6897"/>
                </a:cubicBezTo>
                <a:cubicBezTo>
                  <a:pt x="10447" y="6254"/>
                  <a:pt x="9676" y="5675"/>
                  <a:pt x="9194" y="5418"/>
                </a:cubicBezTo>
                <a:cubicBezTo>
                  <a:pt x="8969" y="5257"/>
                  <a:pt x="8776" y="5032"/>
                  <a:pt x="8647" y="4775"/>
                </a:cubicBezTo>
                <a:cubicBezTo>
                  <a:pt x="8390" y="4036"/>
                  <a:pt x="9001" y="3682"/>
                  <a:pt x="9483" y="3329"/>
                </a:cubicBezTo>
                <a:cubicBezTo>
                  <a:pt x="10126" y="2846"/>
                  <a:pt x="10640" y="2204"/>
                  <a:pt x="10962" y="1432"/>
                </a:cubicBezTo>
                <a:cubicBezTo>
                  <a:pt x="11026" y="1239"/>
                  <a:pt x="11090" y="1014"/>
                  <a:pt x="11026" y="853"/>
                </a:cubicBezTo>
                <a:cubicBezTo>
                  <a:pt x="10962" y="757"/>
                  <a:pt x="10801" y="661"/>
                  <a:pt x="10705" y="596"/>
                </a:cubicBezTo>
                <a:cubicBezTo>
                  <a:pt x="9916" y="175"/>
                  <a:pt x="9047" y="1"/>
                  <a:pt x="81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2"/>
          <p:cNvGrpSpPr/>
          <p:nvPr/>
        </p:nvGrpSpPr>
        <p:grpSpPr>
          <a:xfrm flipH="1">
            <a:off x="4212278" y="-1003110"/>
            <a:ext cx="1947310" cy="1947310"/>
            <a:chOff x="624503" y="61115"/>
            <a:chExt cx="1947310" cy="1947310"/>
          </a:xfrm>
        </p:grpSpPr>
        <p:sp>
          <p:nvSpPr>
            <p:cNvPr id="105" name="Google Shape;105;p2"/>
            <p:cNvSpPr/>
            <p:nvPr/>
          </p:nvSpPr>
          <p:spPr>
            <a:xfrm>
              <a:off x="2048296" y="171379"/>
              <a:ext cx="413839" cy="413221"/>
            </a:xfrm>
            <a:custGeom>
              <a:avLst/>
              <a:gdLst/>
              <a:ahLst/>
              <a:cxnLst/>
              <a:rect l="l" t="t" r="r" b="b"/>
              <a:pathLst>
                <a:path w="12712" h="12693" extrusionOk="0">
                  <a:moveTo>
                    <a:pt x="0" y="0"/>
                  </a:moveTo>
                  <a:lnTo>
                    <a:pt x="12712" y="12693"/>
                  </a:lnTo>
                  <a:cubicBezTo>
                    <a:pt x="12600" y="12469"/>
                    <a:pt x="12451" y="12228"/>
                    <a:pt x="12339" y="12004"/>
                  </a:cubicBezTo>
                  <a:lnTo>
                    <a:pt x="726" y="391"/>
                  </a:lnTo>
                  <a:cubicBezTo>
                    <a:pt x="503" y="242"/>
                    <a:pt x="261" y="131"/>
                    <a:pt x="0" y="0"/>
                  </a:cubicBez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913778" y="112617"/>
              <a:ext cx="605914" cy="605881"/>
            </a:xfrm>
            <a:custGeom>
              <a:avLst/>
              <a:gdLst/>
              <a:ahLst/>
              <a:cxnLst/>
              <a:rect l="l" t="t" r="r" b="b"/>
              <a:pathLst>
                <a:path w="18612" h="18611" extrusionOk="0">
                  <a:moveTo>
                    <a:pt x="1" y="0"/>
                  </a:moveTo>
                  <a:lnTo>
                    <a:pt x="18612" y="18611"/>
                  </a:lnTo>
                  <a:cubicBezTo>
                    <a:pt x="18556" y="18481"/>
                    <a:pt x="18500" y="18313"/>
                    <a:pt x="18444" y="18127"/>
                  </a:cubicBezTo>
                  <a:lnTo>
                    <a:pt x="503" y="186"/>
                  </a:lnTo>
                  <a:cubicBezTo>
                    <a:pt x="354" y="130"/>
                    <a:pt x="150" y="74"/>
                    <a:pt x="1" y="0"/>
                  </a:cubicBez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807747" y="84132"/>
              <a:ext cx="742254" cy="742221"/>
            </a:xfrm>
            <a:custGeom>
              <a:avLst/>
              <a:gdLst/>
              <a:ahLst/>
              <a:cxnLst/>
              <a:rect l="l" t="t" r="r" b="b"/>
              <a:pathLst>
                <a:path w="22800" h="22799" extrusionOk="0">
                  <a:moveTo>
                    <a:pt x="1" y="0"/>
                  </a:moveTo>
                  <a:lnTo>
                    <a:pt x="22799" y="22799"/>
                  </a:lnTo>
                  <a:cubicBezTo>
                    <a:pt x="22743" y="22650"/>
                    <a:pt x="22725" y="22519"/>
                    <a:pt x="22706" y="22370"/>
                  </a:cubicBezTo>
                  <a:lnTo>
                    <a:pt x="410" y="93"/>
                  </a:lnTo>
                  <a:cubicBezTo>
                    <a:pt x="280" y="75"/>
                    <a:pt x="131" y="19"/>
                    <a:pt x="1" y="0"/>
                  </a:cubicBez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15063" y="68375"/>
              <a:ext cx="850076" cy="849458"/>
            </a:xfrm>
            <a:custGeom>
              <a:avLst/>
              <a:gdLst/>
              <a:ahLst/>
              <a:cxnLst/>
              <a:rect l="l" t="t" r="r" b="b"/>
              <a:pathLst>
                <a:path w="26112" h="26093" extrusionOk="0">
                  <a:moveTo>
                    <a:pt x="1" y="0"/>
                  </a:moveTo>
                  <a:lnTo>
                    <a:pt x="26111" y="26093"/>
                  </a:lnTo>
                  <a:cubicBezTo>
                    <a:pt x="26111" y="25981"/>
                    <a:pt x="26093" y="25869"/>
                    <a:pt x="26056" y="25739"/>
                  </a:cubicBezTo>
                  <a:lnTo>
                    <a:pt x="373" y="38"/>
                  </a:lnTo>
                  <a:cubicBezTo>
                    <a:pt x="261" y="19"/>
                    <a:pt x="131" y="19"/>
                    <a:pt x="1" y="0"/>
                  </a:cubicBez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32047" y="61115"/>
              <a:ext cx="939147" cy="939114"/>
            </a:xfrm>
            <a:custGeom>
              <a:avLst/>
              <a:gdLst/>
              <a:ahLst/>
              <a:cxnLst/>
              <a:rect l="l" t="t" r="r" b="b"/>
              <a:pathLst>
                <a:path w="28848" h="28847" extrusionOk="0">
                  <a:moveTo>
                    <a:pt x="1" y="0"/>
                  </a:moveTo>
                  <a:lnTo>
                    <a:pt x="28848" y="28847"/>
                  </a:lnTo>
                  <a:lnTo>
                    <a:pt x="28848" y="28549"/>
                  </a:lnTo>
                  <a:lnTo>
                    <a:pt x="354" y="37"/>
                  </a:lnTo>
                  <a:cubicBezTo>
                    <a:pt x="224" y="37"/>
                    <a:pt x="113" y="37"/>
                    <a:pt x="1" y="0"/>
                  </a:cubicBez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555706" y="62320"/>
              <a:ext cx="1016107" cy="1016074"/>
            </a:xfrm>
            <a:custGeom>
              <a:avLst/>
              <a:gdLst/>
              <a:ahLst/>
              <a:cxnLst/>
              <a:rect l="l" t="t" r="r" b="b"/>
              <a:pathLst>
                <a:path w="31212" h="31211" extrusionOk="0">
                  <a:moveTo>
                    <a:pt x="317" y="0"/>
                  </a:moveTo>
                  <a:cubicBezTo>
                    <a:pt x="206" y="0"/>
                    <a:pt x="113" y="0"/>
                    <a:pt x="1" y="19"/>
                  </a:cubicBezTo>
                  <a:lnTo>
                    <a:pt x="31193" y="31211"/>
                  </a:lnTo>
                  <a:cubicBezTo>
                    <a:pt x="31193" y="31099"/>
                    <a:pt x="31211" y="30987"/>
                    <a:pt x="31211" y="30894"/>
                  </a:cubicBezTo>
                  <a:lnTo>
                    <a:pt x="317"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484215" y="66552"/>
              <a:ext cx="1082128" cy="1081510"/>
            </a:xfrm>
            <a:custGeom>
              <a:avLst/>
              <a:gdLst/>
              <a:ahLst/>
              <a:cxnLst/>
              <a:rect l="l" t="t" r="r" b="b"/>
              <a:pathLst>
                <a:path w="33240" h="33221" extrusionOk="0">
                  <a:moveTo>
                    <a:pt x="299" y="1"/>
                  </a:moveTo>
                  <a:cubicBezTo>
                    <a:pt x="206" y="1"/>
                    <a:pt x="112" y="19"/>
                    <a:pt x="1" y="19"/>
                  </a:cubicBezTo>
                  <a:lnTo>
                    <a:pt x="33202" y="33221"/>
                  </a:lnTo>
                  <a:cubicBezTo>
                    <a:pt x="33221" y="33146"/>
                    <a:pt x="33240" y="33053"/>
                    <a:pt x="33240" y="32942"/>
                  </a:cubicBezTo>
                  <a:lnTo>
                    <a:pt x="299"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417575" y="76254"/>
              <a:ext cx="1139685" cy="1139067"/>
            </a:xfrm>
            <a:custGeom>
              <a:avLst/>
              <a:gdLst/>
              <a:ahLst/>
              <a:cxnLst/>
              <a:rect l="l" t="t" r="r" b="b"/>
              <a:pathLst>
                <a:path w="35008" h="34989" extrusionOk="0">
                  <a:moveTo>
                    <a:pt x="280" y="0"/>
                  </a:moveTo>
                  <a:cubicBezTo>
                    <a:pt x="187" y="38"/>
                    <a:pt x="94" y="56"/>
                    <a:pt x="1" y="56"/>
                  </a:cubicBezTo>
                  <a:lnTo>
                    <a:pt x="34952" y="34989"/>
                  </a:lnTo>
                  <a:lnTo>
                    <a:pt x="35008" y="34709"/>
                  </a:lnTo>
                  <a:lnTo>
                    <a:pt x="280"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355786" y="90187"/>
              <a:ext cx="1188160" cy="1188160"/>
            </a:xfrm>
            <a:custGeom>
              <a:avLst/>
              <a:gdLst/>
              <a:ahLst/>
              <a:cxnLst/>
              <a:rect l="l" t="t" r="r" b="b"/>
              <a:pathLst>
                <a:path w="36497" h="36497" extrusionOk="0">
                  <a:moveTo>
                    <a:pt x="242" y="0"/>
                  </a:moveTo>
                  <a:cubicBezTo>
                    <a:pt x="149" y="19"/>
                    <a:pt x="56" y="38"/>
                    <a:pt x="0" y="75"/>
                  </a:cubicBezTo>
                  <a:lnTo>
                    <a:pt x="36422" y="36496"/>
                  </a:lnTo>
                  <a:cubicBezTo>
                    <a:pt x="36440" y="36403"/>
                    <a:pt x="36477" y="36310"/>
                    <a:pt x="36496" y="36236"/>
                  </a:cubicBezTo>
                  <a:lnTo>
                    <a:pt x="242"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95787" y="106530"/>
              <a:ext cx="1231165" cy="1230579"/>
            </a:xfrm>
            <a:custGeom>
              <a:avLst/>
              <a:gdLst/>
              <a:ahLst/>
              <a:cxnLst/>
              <a:rect l="l" t="t" r="r" b="b"/>
              <a:pathLst>
                <a:path w="37818" h="37800" extrusionOk="0">
                  <a:moveTo>
                    <a:pt x="261" y="1"/>
                  </a:moveTo>
                  <a:cubicBezTo>
                    <a:pt x="168" y="38"/>
                    <a:pt x="94" y="57"/>
                    <a:pt x="1" y="75"/>
                  </a:cubicBezTo>
                  <a:lnTo>
                    <a:pt x="37725" y="37799"/>
                  </a:lnTo>
                  <a:cubicBezTo>
                    <a:pt x="37762" y="37744"/>
                    <a:pt x="37781" y="37651"/>
                    <a:pt x="37818" y="37576"/>
                  </a:cubicBezTo>
                  <a:lnTo>
                    <a:pt x="261"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239467" y="126551"/>
              <a:ext cx="1267496" cy="1266910"/>
            </a:xfrm>
            <a:custGeom>
              <a:avLst/>
              <a:gdLst/>
              <a:ahLst/>
              <a:cxnLst/>
              <a:rect l="l" t="t" r="r" b="b"/>
              <a:pathLst>
                <a:path w="38934" h="38916" extrusionOk="0">
                  <a:moveTo>
                    <a:pt x="242" y="0"/>
                  </a:moveTo>
                  <a:cubicBezTo>
                    <a:pt x="168" y="19"/>
                    <a:pt x="75" y="75"/>
                    <a:pt x="0" y="93"/>
                  </a:cubicBezTo>
                  <a:lnTo>
                    <a:pt x="38841" y="38915"/>
                  </a:lnTo>
                  <a:cubicBezTo>
                    <a:pt x="38878" y="38841"/>
                    <a:pt x="38897" y="38785"/>
                    <a:pt x="38934" y="38710"/>
                  </a:cubicBezTo>
                  <a:lnTo>
                    <a:pt x="242"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86142" y="148949"/>
              <a:ext cx="1297805" cy="1299042"/>
            </a:xfrm>
            <a:custGeom>
              <a:avLst/>
              <a:gdLst/>
              <a:ahLst/>
              <a:cxnLst/>
              <a:rect l="l" t="t" r="r" b="b"/>
              <a:pathLst>
                <a:path w="39865" h="39903" extrusionOk="0">
                  <a:moveTo>
                    <a:pt x="224" y="1"/>
                  </a:moveTo>
                  <a:cubicBezTo>
                    <a:pt x="149" y="38"/>
                    <a:pt x="93" y="75"/>
                    <a:pt x="0" y="131"/>
                  </a:cubicBezTo>
                  <a:lnTo>
                    <a:pt x="39772" y="39902"/>
                  </a:lnTo>
                  <a:cubicBezTo>
                    <a:pt x="39790" y="39809"/>
                    <a:pt x="39846" y="39735"/>
                    <a:pt x="39865" y="39679"/>
                  </a:cubicBezTo>
                  <a:lnTo>
                    <a:pt x="224"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5258" y="174993"/>
              <a:ext cx="1323849" cy="1323882"/>
            </a:xfrm>
            <a:custGeom>
              <a:avLst/>
              <a:gdLst/>
              <a:ahLst/>
              <a:cxnLst/>
              <a:rect l="l" t="t" r="r" b="b"/>
              <a:pathLst>
                <a:path w="40665" h="40666" extrusionOk="0">
                  <a:moveTo>
                    <a:pt x="205" y="1"/>
                  </a:moveTo>
                  <a:cubicBezTo>
                    <a:pt x="130" y="38"/>
                    <a:pt x="74" y="75"/>
                    <a:pt x="0" y="113"/>
                  </a:cubicBezTo>
                  <a:lnTo>
                    <a:pt x="40553" y="40665"/>
                  </a:lnTo>
                  <a:cubicBezTo>
                    <a:pt x="40572" y="40591"/>
                    <a:pt x="40609" y="40517"/>
                    <a:pt x="40665" y="40461"/>
                  </a:cubicBezTo>
                  <a:lnTo>
                    <a:pt x="205"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086165" y="202893"/>
              <a:ext cx="1345075" cy="1344456"/>
            </a:xfrm>
            <a:custGeom>
              <a:avLst/>
              <a:gdLst/>
              <a:ahLst/>
              <a:cxnLst/>
              <a:rect l="l" t="t" r="r" b="b"/>
              <a:pathLst>
                <a:path w="41317" h="41298" extrusionOk="0">
                  <a:moveTo>
                    <a:pt x="205" y="0"/>
                  </a:moveTo>
                  <a:cubicBezTo>
                    <a:pt x="131" y="56"/>
                    <a:pt x="56" y="93"/>
                    <a:pt x="1" y="112"/>
                  </a:cubicBezTo>
                  <a:lnTo>
                    <a:pt x="41168" y="41297"/>
                  </a:lnTo>
                  <a:lnTo>
                    <a:pt x="41316" y="41093"/>
                  </a:lnTo>
                  <a:lnTo>
                    <a:pt x="205"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040132" y="233169"/>
              <a:ext cx="1360799" cy="1360832"/>
            </a:xfrm>
            <a:custGeom>
              <a:avLst/>
              <a:gdLst/>
              <a:ahLst/>
              <a:cxnLst/>
              <a:rect l="l" t="t" r="r" b="b"/>
              <a:pathLst>
                <a:path w="41800" h="41801" extrusionOk="0">
                  <a:moveTo>
                    <a:pt x="205" y="1"/>
                  </a:moveTo>
                  <a:cubicBezTo>
                    <a:pt x="130" y="56"/>
                    <a:pt x="56" y="94"/>
                    <a:pt x="0" y="131"/>
                  </a:cubicBezTo>
                  <a:lnTo>
                    <a:pt x="41670" y="41800"/>
                  </a:lnTo>
                  <a:cubicBezTo>
                    <a:pt x="41707" y="41707"/>
                    <a:pt x="41744" y="41651"/>
                    <a:pt x="41800" y="41596"/>
                  </a:cubicBezTo>
                  <a:lnTo>
                    <a:pt x="205"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995890" y="265268"/>
              <a:ext cx="1372323" cy="1372356"/>
            </a:xfrm>
            <a:custGeom>
              <a:avLst/>
              <a:gdLst/>
              <a:ahLst/>
              <a:cxnLst/>
              <a:rect l="l" t="t" r="r" b="b"/>
              <a:pathLst>
                <a:path w="42154" h="42155" extrusionOk="0">
                  <a:moveTo>
                    <a:pt x="187" y="1"/>
                  </a:moveTo>
                  <a:cubicBezTo>
                    <a:pt x="112" y="38"/>
                    <a:pt x="75" y="94"/>
                    <a:pt x="1" y="131"/>
                  </a:cubicBezTo>
                  <a:lnTo>
                    <a:pt x="42005" y="42154"/>
                  </a:lnTo>
                  <a:cubicBezTo>
                    <a:pt x="42061" y="42080"/>
                    <a:pt x="42098" y="42024"/>
                    <a:pt x="42154" y="41968"/>
                  </a:cubicBezTo>
                  <a:lnTo>
                    <a:pt x="187"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954676" y="299809"/>
              <a:ext cx="1379616" cy="1380234"/>
            </a:xfrm>
            <a:custGeom>
              <a:avLst/>
              <a:gdLst/>
              <a:ahLst/>
              <a:cxnLst/>
              <a:rect l="l" t="t" r="r" b="b"/>
              <a:pathLst>
                <a:path w="42378" h="42397" extrusionOk="0">
                  <a:moveTo>
                    <a:pt x="168" y="1"/>
                  </a:moveTo>
                  <a:cubicBezTo>
                    <a:pt x="94" y="57"/>
                    <a:pt x="57" y="94"/>
                    <a:pt x="1" y="168"/>
                  </a:cubicBezTo>
                  <a:lnTo>
                    <a:pt x="42229" y="42396"/>
                  </a:lnTo>
                  <a:cubicBezTo>
                    <a:pt x="42247" y="42322"/>
                    <a:pt x="42303" y="42247"/>
                    <a:pt x="42378" y="42210"/>
                  </a:cubicBezTo>
                  <a:lnTo>
                    <a:pt x="168"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914698" y="336791"/>
              <a:ext cx="1382025" cy="1382611"/>
            </a:xfrm>
            <a:custGeom>
              <a:avLst/>
              <a:gdLst/>
              <a:ahLst/>
              <a:cxnLst/>
              <a:rect l="l" t="t" r="r" b="b"/>
              <a:pathLst>
                <a:path w="42452" h="42470" extrusionOk="0">
                  <a:moveTo>
                    <a:pt x="168" y="0"/>
                  </a:moveTo>
                  <a:lnTo>
                    <a:pt x="1" y="168"/>
                  </a:lnTo>
                  <a:lnTo>
                    <a:pt x="42303" y="42470"/>
                  </a:lnTo>
                  <a:cubicBezTo>
                    <a:pt x="42340" y="42395"/>
                    <a:pt x="42415" y="42340"/>
                    <a:pt x="42452" y="42284"/>
                  </a:cubicBezTo>
                  <a:lnTo>
                    <a:pt x="168"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77130" y="375564"/>
              <a:ext cx="1381439" cy="1380820"/>
            </a:xfrm>
            <a:custGeom>
              <a:avLst/>
              <a:gdLst/>
              <a:ahLst/>
              <a:cxnLst/>
              <a:rect l="l" t="t" r="r" b="b"/>
              <a:pathLst>
                <a:path w="42434" h="42415" extrusionOk="0">
                  <a:moveTo>
                    <a:pt x="150" y="0"/>
                  </a:moveTo>
                  <a:lnTo>
                    <a:pt x="1" y="168"/>
                  </a:lnTo>
                  <a:lnTo>
                    <a:pt x="42247" y="42414"/>
                  </a:lnTo>
                  <a:cubicBezTo>
                    <a:pt x="42303" y="42358"/>
                    <a:pt x="42359" y="42321"/>
                    <a:pt x="42433" y="42247"/>
                  </a:cubicBezTo>
                  <a:lnTo>
                    <a:pt x="150"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42003" y="416746"/>
              <a:ext cx="1375351" cy="1374765"/>
            </a:xfrm>
            <a:custGeom>
              <a:avLst/>
              <a:gdLst/>
              <a:ahLst/>
              <a:cxnLst/>
              <a:rect l="l" t="t" r="r" b="b"/>
              <a:pathLst>
                <a:path w="42247" h="42229" extrusionOk="0">
                  <a:moveTo>
                    <a:pt x="149" y="1"/>
                  </a:moveTo>
                  <a:cubicBezTo>
                    <a:pt x="93" y="56"/>
                    <a:pt x="56" y="112"/>
                    <a:pt x="0" y="187"/>
                  </a:cubicBezTo>
                  <a:lnTo>
                    <a:pt x="42061" y="42228"/>
                  </a:lnTo>
                  <a:cubicBezTo>
                    <a:pt x="42117" y="42191"/>
                    <a:pt x="42172" y="42154"/>
                    <a:pt x="42247" y="42098"/>
                  </a:cubicBezTo>
                  <a:lnTo>
                    <a:pt x="149"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08666" y="459751"/>
              <a:ext cx="1365682" cy="1365682"/>
            </a:xfrm>
            <a:custGeom>
              <a:avLst/>
              <a:gdLst/>
              <a:ahLst/>
              <a:cxnLst/>
              <a:rect l="l" t="t" r="r" b="b"/>
              <a:pathLst>
                <a:path w="41950" h="41950" extrusionOk="0">
                  <a:moveTo>
                    <a:pt x="150" y="1"/>
                  </a:moveTo>
                  <a:cubicBezTo>
                    <a:pt x="94" y="75"/>
                    <a:pt x="57" y="113"/>
                    <a:pt x="1" y="187"/>
                  </a:cubicBezTo>
                  <a:lnTo>
                    <a:pt x="41763" y="41950"/>
                  </a:lnTo>
                  <a:cubicBezTo>
                    <a:pt x="41801" y="41894"/>
                    <a:pt x="41875" y="41838"/>
                    <a:pt x="41950" y="41801"/>
                  </a:cubicBezTo>
                  <a:lnTo>
                    <a:pt x="150"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777186" y="505198"/>
              <a:ext cx="1351716" cy="1351749"/>
            </a:xfrm>
            <a:custGeom>
              <a:avLst/>
              <a:gdLst/>
              <a:ahLst/>
              <a:cxnLst/>
              <a:rect l="l" t="t" r="r" b="b"/>
              <a:pathLst>
                <a:path w="41521" h="41522" extrusionOk="0">
                  <a:moveTo>
                    <a:pt x="130" y="1"/>
                  </a:moveTo>
                  <a:lnTo>
                    <a:pt x="0" y="206"/>
                  </a:lnTo>
                  <a:lnTo>
                    <a:pt x="41316" y="41521"/>
                  </a:lnTo>
                  <a:cubicBezTo>
                    <a:pt x="41372" y="41447"/>
                    <a:pt x="41446" y="41410"/>
                    <a:pt x="41521" y="41354"/>
                  </a:cubicBezTo>
                  <a:lnTo>
                    <a:pt x="130"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748700" y="553087"/>
              <a:ext cx="1332346" cy="1331727"/>
            </a:xfrm>
            <a:custGeom>
              <a:avLst/>
              <a:gdLst/>
              <a:ahLst/>
              <a:cxnLst/>
              <a:rect l="l" t="t" r="r" b="b"/>
              <a:pathLst>
                <a:path w="40926" h="40907" extrusionOk="0">
                  <a:moveTo>
                    <a:pt x="131" y="0"/>
                  </a:moveTo>
                  <a:cubicBezTo>
                    <a:pt x="75" y="56"/>
                    <a:pt x="56" y="130"/>
                    <a:pt x="0" y="205"/>
                  </a:cubicBezTo>
                  <a:lnTo>
                    <a:pt x="40721" y="40907"/>
                  </a:lnTo>
                  <a:cubicBezTo>
                    <a:pt x="40795" y="40869"/>
                    <a:pt x="40851" y="40813"/>
                    <a:pt x="40925" y="40795"/>
                  </a:cubicBezTo>
                  <a:lnTo>
                    <a:pt x="131"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22656" y="602766"/>
              <a:ext cx="1308711" cy="1308092"/>
            </a:xfrm>
            <a:custGeom>
              <a:avLst/>
              <a:gdLst/>
              <a:ahLst/>
              <a:cxnLst/>
              <a:rect l="l" t="t" r="r" b="b"/>
              <a:pathLst>
                <a:path w="40200" h="40181" extrusionOk="0">
                  <a:moveTo>
                    <a:pt x="112" y="0"/>
                  </a:moveTo>
                  <a:cubicBezTo>
                    <a:pt x="56" y="75"/>
                    <a:pt x="37" y="149"/>
                    <a:pt x="0" y="205"/>
                  </a:cubicBezTo>
                  <a:lnTo>
                    <a:pt x="39957" y="40181"/>
                  </a:lnTo>
                  <a:cubicBezTo>
                    <a:pt x="40032" y="40162"/>
                    <a:pt x="40125" y="40125"/>
                    <a:pt x="40199" y="40088"/>
                  </a:cubicBezTo>
                  <a:lnTo>
                    <a:pt x="112"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99021" y="654854"/>
              <a:ext cx="1279021" cy="1280258"/>
            </a:xfrm>
            <a:custGeom>
              <a:avLst/>
              <a:gdLst/>
              <a:ahLst/>
              <a:cxnLst/>
              <a:rect l="l" t="t" r="r" b="b"/>
              <a:pathLst>
                <a:path w="39288" h="39326" extrusionOk="0">
                  <a:moveTo>
                    <a:pt x="93" y="1"/>
                  </a:moveTo>
                  <a:cubicBezTo>
                    <a:pt x="75" y="75"/>
                    <a:pt x="19" y="168"/>
                    <a:pt x="0" y="243"/>
                  </a:cubicBezTo>
                  <a:lnTo>
                    <a:pt x="39083" y="39325"/>
                  </a:lnTo>
                  <a:cubicBezTo>
                    <a:pt x="39157" y="39307"/>
                    <a:pt x="39213" y="39251"/>
                    <a:pt x="39288" y="39232"/>
                  </a:cubicBezTo>
                  <a:lnTo>
                    <a:pt x="93"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77209" y="710588"/>
              <a:ext cx="1245717" cy="1245099"/>
            </a:xfrm>
            <a:custGeom>
              <a:avLst/>
              <a:gdLst/>
              <a:ahLst/>
              <a:cxnLst/>
              <a:rect l="l" t="t" r="r" b="b"/>
              <a:pathLst>
                <a:path w="38265" h="38246" extrusionOk="0">
                  <a:moveTo>
                    <a:pt x="93" y="1"/>
                  </a:moveTo>
                  <a:cubicBezTo>
                    <a:pt x="56" y="57"/>
                    <a:pt x="37" y="150"/>
                    <a:pt x="0" y="224"/>
                  </a:cubicBezTo>
                  <a:lnTo>
                    <a:pt x="38003" y="38246"/>
                  </a:lnTo>
                  <a:cubicBezTo>
                    <a:pt x="38097" y="38246"/>
                    <a:pt x="38190" y="38190"/>
                    <a:pt x="38264" y="38172"/>
                  </a:cubicBezTo>
                  <a:lnTo>
                    <a:pt x="93"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59630" y="768764"/>
              <a:ext cx="1205707" cy="1205707"/>
            </a:xfrm>
            <a:custGeom>
              <a:avLst/>
              <a:gdLst/>
              <a:ahLst/>
              <a:cxnLst/>
              <a:rect l="l" t="t" r="r" b="b"/>
              <a:pathLst>
                <a:path w="37036" h="37036" extrusionOk="0">
                  <a:moveTo>
                    <a:pt x="75" y="0"/>
                  </a:moveTo>
                  <a:cubicBezTo>
                    <a:pt x="38" y="94"/>
                    <a:pt x="19" y="168"/>
                    <a:pt x="1" y="261"/>
                  </a:cubicBezTo>
                  <a:lnTo>
                    <a:pt x="36775" y="37036"/>
                  </a:lnTo>
                  <a:cubicBezTo>
                    <a:pt x="36850" y="37017"/>
                    <a:pt x="36943" y="36980"/>
                    <a:pt x="37036" y="36961"/>
                  </a:cubicBezTo>
                  <a:lnTo>
                    <a:pt x="75"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44492" y="829967"/>
              <a:ext cx="1158470" cy="1159056"/>
            </a:xfrm>
            <a:custGeom>
              <a:avLst/>
              <a:gdLst/>
              <a:ahLst/>
              <a:cxnLst/>
              <a:rect l="l" t="t" r="r" b="b"/>
              <a:pathLst>
                <a:path w="35585" h="35603" extrusionOk="0">
                  <a:moveTo>
                    <a:pt x="75" y="0"/>
                  </a:moveTo>
                  <a:lnTo>
                    <a:pt x="0" y="279"/>
                  </a:lnTo>
                  <a:lnTo>
                    <a:pt x="35342" y="35603"/>
                  </a:lnTo>
                  <a:cubicBezTo>
                    <a:pt x="35417" y="35603"/>
                    <a:pt x="35528" y="35565"/>
                    <a:pt x="35584" y="35547"/>
                  </a:cubicBezTo>
                  <a:lnTo>
                    <a:pt x="75"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32967" y="895402"/>
              <a:ext cx="1105763" cy="1103907"/>
            </a:xfrm>
            <a:custGeom>
              <a:avLst/>
              <a:gdLst/>
              <a:ahLst/>
              <a:cxnLst/>
              <a:rect l="l" t="t" r="r" b="b"/>
              <a:pathLst>
                <a:path w="33966" h="33909" extrusionOk="0">
                  <a:moveTo>
                    <a:pt x="56" y="0"/>
                  </a:moveTo>
                  <a:cubicBezTo>
                    <a:pt x="19" y="93"/>
                    <a:pt x="19" y="186"/>
                    <a:pt x="1" y="279"/>
                  </a:cubicBezTo>
                  <a:lnTo>
                    <a:pt x="33649" y="33909"/>
                  </a:lnTo>
                  <a:cubicBezTo>
                    <a:pt x="33761" y="33909"/>
                    <a:pt x="33854" y="33909"/>
                    <a:pt x="33965" y="33890"/>
                  </a:cubicBezTo>
                  <a:lnTo>
                    <a:pt x="56"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26293" y="963866"/>
              <a:ext cx="1042769" cy="1042672"/>
            </a:xfrm>
            <a:custGeom>
              <a:avLst/>
              <a:gdLst/>
              <a:ahLst/>
              <a:cxnLst/>
              <a:rect l="l" t="t" r="r" b="b"/>
              <a:pathLst>
                <a:path w="32031" h="32028" extrusionOk="0">
                  <a:moveTo>
                    <a:pt x="20" y="0"/>
                  </a:moveTo>
                  <a:cubicBezTo>
                    <a:pt x="20" y="93"/>
                    <a:pt x="1" y="223"/>
                    <a:pt x="1" y="317"/>
                  </a:cubicBezTo>
                  <a:lnTo>
                    <a:pt x="31714" y="32011"/>
                  </a:lnTo>
                  <a:cubicBezTo>
                    <a:pt x="31751" y="32023"/>
                    <a:pt x="31788" y="32027"/>
                    <a:pt x="31825" y="32027"/>
                  </a:cubicBezTo>
                  <a:cubicBezTo>
                    <a:pt x="31898" y="32027"/>
                    <a:pt x="31968" y="32011"/>
                    <a:pt x="32030" y="32011"/>
                  </a:cubicBezTo>
                  <a:lnTo>
                    <a:pt x="20"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24503" y="1038384"/>
              <a:ext cx="970627" cy="970041"/>
            </a:xfrm>
            <a:custGeom>
              <a:avLst/>
              <a:gdLst/>
              <a:ahLst/>
              <a:cxnLst/>
              <a:rect l="l" t="t" r="r" b="b"/>
              <a:pathLst>
                <a:path w="29815" h="29797" extrusionOk="0">
                  <a:moveTo>
                    <a:pt x="0" y="0"/>
                  </a:moveTo>
                  <a:lnTo>
                    <a:pt x="0" y="317"/>
                  </a:lnTo>
                  <a:lnTo>
                    <a:pt x="29480" y="29796"/>
                  </a:lnTo>
                  <a:lnTo>
                    <a:pt x="29815" y="29796"/>
                  </a:lnTo>
                  <a:lnTo>
                    <a:pt x="0"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628116" y="1118339"/>
              <a:ext cx="886440" cy="886440"/>
            </a:xfrm>
            <a:custGeom>
              <a:avLst/>
              <a:gdLst/>
              <a:ahLst/>
              <a:cxnLst/>
              <a:rect l="l" t="t" r="r" b="b"/>
              <a:pathLst>
                <a:path w="27229" h="27229" extrusionOk="0">
                  <a:moveTo>
                    <a:pt x="1" y="1"/>
                  </a:moveTo>
                  <a:lnTo>
                    <a:pt x="1" y="1"/>
                  </a:lnTo>
                  <a:cubicBezTo>
                    <a:pt x="19" y="150"/>
                    <a:pt x="38" y="261"/>
                    <a:pt x="38" y="373"/>
                  </a:cubicBezTo>
                  <a:lnTo>
                    <a:pt x="26856" y="27210"/>
                  </a:lnTo>
                  <a:cubicBezTo>
                    <a:pt x="26968" y="27228"/>
                    <a:pt x="27079" y="27228"/>
                    <a:pt x="27228" y="27228"/>
                  </a:cubicBezTo>
                  <a:lnTo>
                    <a:pt x="1"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39641" y="1207410"/>
              <a:ext cx="786464" cy="785845"/>
            </a:xfrm>
            <a:custGeom>
              <a:avLst/>
              <a:gdLst/>
              <a:ahLst/>
              <a:cxnLst/>
              <a:rect l="l" t="t" r="r" b="b"/>
              <a:pathLst>
                <a:path w="24158" h="24139" extrusionOk="0">
                  <a:moveTo>
                    <a:pt x="0" y="1"/>
                  </a:moveTo>
                  <a:lnTo>
                    <a:pt x="0" y="1"/>
                  </a:lnTo>
                  <a:cubicBezTo>
                    <a:pt x="38" y="131"/>
                    <a:pt x="56" y="280"/>
                    <a:pt x="75" y="392"/>
                  </a:cubicBezTo>
                  <a:lnTo>
                    <a:pt x="23766" y="24064"/>
                  </a:lnTo>
                  <a:cubicBezTo>
                    <a:pt x="23897" y="24102"/>
                    <a:pt x="24046" y="24120"/>
                    <a:pt x="24157" y="24139"/>
                  </a:cubicBezTo>
                  <a:lnTo>
                    <a:pt x="0"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63276" y="1306767"/>
              <a:ext cx="662852" cy="662885"/>
            </a:xfrm>
            <a:custGeom>
              <a:avLst/>
              <a:gdLst/>
              <a:ahLst/>
              <a:cxnLst/>
              <a:rect l="l" t="t" r="r" b="b"/>
              <a:pathLst>
                <a:path w="20361" h="20362" extrusionOk="0">
                  <a:moveTo>
                    <a:pt x="0" y="1"/>
                  </a:moveTo>
                  <a:lnTo>
                    <a:pt x="0" y="1"/>
                  </a:lnTo>
                  <a:cubicBezTo>
                    <a:pt x="56" y="168"/>
                    <a:pt x="93" y="336"/>
                    <a:pt x="130" y="466"/>
                  </a:cubicBezTo>
                  <a:lnTo>
                    <a:pt x="19895" y="20231"/>
                  </a:lnTo>
                  <a:cubicBezTo>
                    <a:pt x="20063" y="20268"/>
                    <a:pt x="20193" y="20324"/>
                    <a:pt x="20360" y="20361"/>
                  </a:cubicBezTo>
                  <a:lnTo>
                    <a:pt x="0"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06899" y="1427970"/>
              <a:ext cx="498645" cy="498645"/>
            </a:xfrm>
            <a:custGeom>
              <a:avLst/>
              <a:gdLst/>
              <a:ahLst/>
              <a:cxnLst/>
              <a:rect l="l" t="t" r="r" b="b"/>
              <a:pathLst>
                <a:path w="15317" h="15317" extrusionOk="0">
                  <a:moveTo>
                    <a:pt x="0" y="0"/>
                  </a:moveTo>
                  <a:lnTo>
                    <a:pt x="0" y="0"/>
                  </a:lnTo>
                  <a:cubicBezTo>
                    <a:pt x="112" y="205"/>
                    <a:pt x="186" y="409"/>
                    <a:pt x="298" y="614"/>
                  </a:cubicBezTo>
                  <a:lnTo>
                    <a:pt x="14721" y="15038"/>
                  </a:lnTo>
                  <a:cubicBezTo>
                    <a:pt x="14926" y="15131"/>
                    <a:pt x="15112" y="15224"/>
                    <a:pt x="15317" y="15317"/>
                  </a:cubicBezTo>
                  <a:lnTo>
                    <a:pt x="0" y="0"/>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11694" y="1609106"/>
              <a:ext cx="211510" cy="211477"/>
            </a:xfrm>
            <a:custGeom>
              <a:avLst/>
              <a:gdLst/>
              <a:ahLst/>
              <a:cxnLst/>
              <a:rect l="l" t="t" r="r" b="b"/>
              <a:pathLst>
                <a:path w="6497" h="6496" extrusionOk="0">
                  <a:moveTo>
                    <a:pt x="1" y="1"/>
                  </a:moveTo>
                  <a:cubicBezTo>
                    <a:pt x="392" y="540"/>
                    <a:pt x="801" y="1061"/>
                    <a:pt x="1211" y="1545"/>
                  </a:cubicBezTo>
                  <a:lnTo>
                    <a:pt x="4989" y="5305"/>
                  </a:lnTo>
                  <a:cubicBezTo>
                    <a:pt x="5472" y="5733"/>
                    <a:pt x="5975" y="6124"/>
                    <a:pt x="6496" y="6496"/>
                  </a:cubicBezTo>
                  <a:lnTo>
                    <a:pt x="1" y="1"/>
                  </a:lnTo>
                  <a:close/>
                </a:path>
              </a:pathLst>
            </a:custGeom>
            <a:solidFill>
              <a:srgbClr val="EDD2BF"/>
            </a:solidFill>
            <a:ln w="9525" cap="flat" cmpd="sng">
              <a:solidFill>
                <a:srgbClr val="EDD2B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2"/>
          <p:cNvSpPr txBox="1">
            <a:spLocks noGrp="1"/>
          </p:cNvSpPr>
          <p:nvPr>
            <p:ph type="subTitle" idx="1"/>
          </p:nvPr>
        </p:nvSpPr>
        <p:spPr>
          <a:xfrm>
            <a:off x="3071875" y="3099600"/>
            <a:ext cx="3036000" cy="924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000">
                <a:latin typeface="Catamaran"/>
                <a:ea typeface="Catamaran"/>
                <a:cs typeface="Catamaran"/>
                <a:sym typeface="Catamara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2" name="Google Shape;142;p2"/>
          <p:cNvSpPr/>
          <p:nvPr/>
        </p:nvSpPr>
        <p:spPr>
          <a:xfrm>
            <a:off x="416979" y="558802"/>
            <a:ext cx="1324034" cy="2462672"/>
          </a:xfrm>
          <a:custGeom>
            <a:avLst/>
            <a:gdLst/>
            <a:ahLst/>
            <a:cxnLst/>
            <a:rect l="l" t="t" r="r" b="b"/>
            <a:pathLst>
              <a:path w="27870" h="28140" extrusionOk="0">
                <a:moveTo>
                  <a:pt x="23538" y="1"/>
                </a:moveTo>
                <a:cubicBezTo>
                  <a:pt x="22678" y="1"/>
                  <a:pt x="21810" y="97"/>
                  <a:pt x="20959" y="242"/>
                </a:cubicBezTo>
                <a:cubicBezTo>
                  <a:pt x="19576" y="467"/>
                  <a:pt x="18162" y="917"/>
                  <a:pt x="17005" y="1752"/>
                </a:cubicBezTo>
                <a:cubicBezTo>
                  <a:pt x="15623" y="2813"/>
                  <a:pt x="14755" y="4324"/>
                  <a:pt x="13662" y="5642"/>
                </a:cubicBezTo>
                <a:cubicBezTo>
                  <a:pt x="12670" y="6838"/>
                  <a:pt x="11256" y="7927"/>
                  <a:pt x="9754" y="7927"/>
                </a:cubicBezTo>
                <a:cubicBezTo>
                  <a:pt x="9600" y="7927"/>
                  <a:pt x="9445" y="7916"/>
                  <a:pt x="9290" y="7892"/>
                </a:cubicBezTo>
                <a:cubicBezTo>
                  <a:pt x="8679" y="7828"/>
                  <a:pt x="8069" y="7538"/>
                  <a:pt x="7458" y="7506"/>
                </a:cubicBezTo>
                <a:cubicBezTo>
                  <a:pt x="7372" y="7498"/>
                  <a:pt x="7286" y="7494"/>
                  <a:pt x="7201" y="7494"/>
                </a:cubicBezTo>
                <a:cubicBezTo>
                  <a:pt x="6301" y="7494"/>
                  <a:pt x="5460" y="7942"/>
                  <a:pt x="4726" y="8471"/>
                </a:cubicBezTo>
                <a:cubicBezTo>
                  <a:pt x="2958" y="9724"/>
                  <a:pt x="1608" y="11524"/>
                  <a:pt x="740" y="13517"/>
                </a:cubicBezTo>
                <a:cubicBezTo>
                  <a:pt x="322" y="14578"/>
                  <a:pt x="0" y="15639"/>
                  <a:pt x="65" y="16796"/>
                </a:cubicBezTo>
                <a:cubicBezTo>
                  <a:pt x="225" y="19368"/>
                  <a:pt x="2315" y="21328"/>
                  <a:pt x="4308" y="22968"/>
                </a:cubicBezTo>
                <a:cubicBezTo>
                  <a:pt x="3665" y="23386"/>
                  <a:pt x="2926" y="23707"/>
                  <a:pt x="2283" y="24093"/>
                </a:cubicBezTo>
                <a:cubicBezTo>
                  <a:pt x="1125" y="24832"/>
                  <a:pt x="193" y="26472"/>
                  <a:pt x="1447" y="27597"/>
                </a:cubicBezTo>
                <a:cubicBezTo>
                  <a:pt x="1906" y="28008"/>
                  <a:pt x="2615" y="28139"/>
                  <a:pt x="3346" y="28139"/>
                </a:cubicBezTo>
                <a:cubicBezTo>
                  <a:pt x="4100" y="28139"/>
                  <a:pt x="4878" y="28000"/>
                  <a:pt x="5433" y="27886"/>
                </a:cubicBezTo>
                <a:cubicBezTo>
                  <a:pt x="5819" y="27789"/>
                  <a:pt x="6236" y="27661"/>
                  <a:pt x="6429" y="27307"/>
                </a:cubicBezTo>
                <a:cubicBezTo>
                  <a:pt x="6494" y="27114"/>
                  <a:pt x="6494" y="26954"/>
                  <a:pt x="6590" y="26761"/>
                </a:cubicBezTo>
                <a:cubicBezTo>
                  <a:pt x="6783" y="26182"/>
                  <a:pt x="7426" y="25797"/>
                  <a:pt x="8037" y="25668"/>
                </a:cubicBezTo>
                <a:cubicBezTo>
                  <a:pt x="8647" y="25539"/>
                  <a:pt x="9290" y="25572"/>
                  <a:pt x="9933" y="25539"/>
                </a:cubicBezTo>
                <a:cubicBezTo>
                  <a:pt x="11572" y="25411"/>
                  <a:pt x="13148" y="24639"/>
                  <a:pt x="14208" y="23418"/>
                </a:cubicBezTo>
                <a:cubicBezTo>
                  <a:pt x="15012" y="22518"/>
                  <a:pt x="15558" y="21296"/>
                  <a:pt x="15173" y="20171"/>
                </a:cubicBezTo>
                <a:cubicBezTo>
                  <a:pt x="14948" y="19400"/>
                  <a:pt x="14337" y="18757"/>
                  <a:pt x="14337" y="17953"/>
                </a:cubicBezTo>
                <a:cubicBezTo>
                  <a:pt x="14337" y="17118"/>
                  <a:pt x="15012" y="16378"/>
                  <a:pt x="15783" y="16057"/>
                </a:cubicBezTo>
                <a:cubicBezTo>
                  <a:pt x="16555" y="15735"/>
                  <a:pt x="17391" y="15735"/>
                  <a:pt x="18226" y="15671"/>
                </a:cubicBezTo>
                <a:cubicBezTo>
                  <a:pt x="19834" y="15542"/>
                  <a:pt x="21441" y="15221"/>
                  <a:pt x="23016" y="14739"/>
                </a:cubicBezTo>
                <a:cubicBezTo>
                  <a:pt x="23466" y="14578"/>
                  <a:pt x="23948" y="14385"/>
                  <a:pt x="24302" y="14064"/>
                </a:cubicBezTo>
                <a:cubicBezTo>
                  <a:pt x="24655" y="13742"/>
                  <a:pt x="24880" y="13164"/>
                  <a:pt x="24655" y="12714"/>
                </a:cubicBezTo>
                <a:cubicBezTo>
                  <a:pt x="24495" y="12328"/>
                  <a:pt x="24077" y="12135"/>
                  <a:pt x="23659" y="11910"/>
                </a:cubicBezTo>
                <a:cubicBezTo>
                  <a:pt x="22887" y="11557"/>
                  <a:pt x="22084" y="11203"/>
                  <a:pt x="21344" y="10849"/>
                </a:cubicBezTo>
                <a:cubicBezTo>
                  <a:pt x="20926" y="10689"/>
                  <a:pt x="20476" y="10464"/>
                  <a:pt x="20284" y="10078"/>
                </a:cubicBezTo>
                <a:cubicBezTo>
                  <a:pt x="19930" y="9435"/>
                  <a:pt x="20380" y="8631"/>
                  <a:pt x="20894" y="8085"/>
                </a:cubicBezTo>
                <a:cubicBezTo>
                  <a:pt x="22855" y="6124"/>
                  <a:pt x="26070" y="5513"/>
                  <a:pt x="27484" y="3103"/>
                </a:cubicBezTo>
                <a:cubicBezTo>
                  <a:pt x="27709" y="2717"/>
                  <a:pt x="27870" y="2267"/>
                  <a:pt x="27805" y="1849"/>
                </a:cubicBezTo>
                <a:cubicBezTo>
                  <a:pt x="27677" y="1077"/>
                  <a:pt x="26841" y="595"/>
                  <a:pt x="26070" y="338"/>
                </a:cubicBezTo>
                <a:cubicBezTo>
                  <a:pt x="25250" y="97"/>
                  <a:pt x="24398" y="1"/>
                  <a:pt x="23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txBox="1">
            <a:spLocks noGrp="1"/>
          </p:cNvSpPr>
          <p:nvPr>
            <p:ph type="ctrTitle"/>
          </p:nvPr>
        </p:nvSpPr>
        <p:spPr>
          <a:xfrm>
            <a:off x="1810150" y="1119900"/>
            <a:ext cx="5524200" cy="182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3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218"/>
        <p:cNvGrpSpPr/>
        <p:nvPr/>
      </p:nvGrpSpPr>
      <p:grpSpPr>
        <a:xfrm>
          <a:off x="0" y="0"/>
          <a:ext cx="0" cy="0"/>
          <a:chOff x="0" y="0"/>
          <a:chExt cx="0" cy="0"/>
        </a:xfrm>
      </p:grpSpPr>
      <p:sp>
        <p:nvSpPr>
          <p:cNvPr id="219" name="Google Shape;219;p13"/>
          <p:cNvSpPr/>
          <p:nvPr/>
        </p:nvSpPr>
        <p:spPr>
          <a:xfrm rot="10800000" flipH="1">
            <a:off x="-1688650" y="4421481"/>
            <a:ext cx="11509246" cy="1252419"/>
          </a:xfrm>
          <a:custGeom>
            <a:avLst/>
            <a:gdLst/>
            <a:ahLst/>
            <a:cxnLst/>
            <a:rect l="l" t="t" r="r" b="b"/>
            <a:pathLst>
              <a:path w="177427" h="65606" extrusionOk="0">
                <a:moveTo>
                  <a:pt x="158924" y="1"/>
                </a:moveTo>
                <a:cubicBezTo>
                  <a:pt x="156798" y="1"/>
                  <a:pt x="154687" y="187"/>
                  <a:pt x="152643" y="708"/>
                </a:cubicBezTo>
                <a:cubicBezTo>
                  <a:pt x="147372" y="1975"/>
                  <a:pt x="142902" y="5278"/>
                  <a:pt x="138099" y="7779"/>
                </a:cubicBezTo>
                <a:cubicBezTo>
                  <a:pt x="127222" y="13486"/>
                  <a:pt x="114864" y="15199"/>
                  <a:pt x="102448" y="15199"/>
                </a:cubicBezTo>
                <a:cubicBezTo>
                  <a:pt x="97882" y="15199"/>
                  <a:pt x="93308" y="14967"/>
                  <a:pt x="88797" y="14618"/>
                </a:cubicBezTo>
                <a:cubicBezTo>
                  <a:pt x="76313" y="13623"/>
                  <a:pt x="63791" y="11812"/>
                  <a:pt x="51302" y="11812"/>
                </a:cubicBezTo>
                <a:cubicBezTo>
                  <a:pt x="47039" y="11812"/>
                  <a:pt x="42780" y="12023"/>
                  <a:pt x="38528" y="12550"/>
                </a:cubicBezTo>
                <a:cubicBezTo>
                  <a:pt x="33524" y="13150"/>
                  <a:pt x="27720" y="14885"/>
                  <a:pt x="26086" y="19655"/>
                </a:cubicBezTo>
                <a:cubicBezTo>
                  <a:pt x="25218" y="22290"/>
                  <a:pt x="25852" y="25225"/>
                  <a:pt x="24985" y="27827"/>
                </a:cubicBezTo>
                <a:cubicBezTo>
                  <a:pt x="23384" y="32597"/>
                  <a:pt x="17713" y="34332"/>
                  <a:pt x="12876" y="35499"/>
                </a:cubicBezTo>
                <a:cubicBezTo>
                  <a:pt x="8006" y="36734"/>
                  <a:pt x="2369" y="38735"/>
                  <a:pt x="1134" y="43572"/>
                </a:cubicBezTo>
                <a:cubicBezTo>
                  <a:pt x="0" y="47841"/>
                  <a:pt x="3136" y="52178"/>
                  <a:pt x="6872" y="54513"/>
                </a:cubicBezTo>
                <a:cubicBezTo>
                  <a:pt x="11313" y="57277"/>
                  <a:pt x="16556" y="58167"/>
                  <a:pt x="21833" y="58167"/>
                </a:cubicBezTo>
                <a:cubicBezTo>
                  <a:pt x="24008" y="58167"/>
                  <a:pt x="26188" y="58016"/>
                  <a:pt x="28320" y="57782"/>
                </a:cubicBezTo>
                <a:cubicBezTo>
                  <a:pt x="34278" y="57132"/>
                  <a:pt x="40236" y="55932"/>
                  <a:pt x="46158" y="55932"/>
                </a:cubicBezTo>
                <a:cubicBezTo>
                  <a:pt x="47531" y="55932"/>
                  <a:pt x="48901" y="55997"/>
                  <a:pt x="50269" y="56147"/>
                </a:cubicBezTo>
                <a:cubicBezTo>
                  <a:pt x="62411" y="57448"/>
                  <a:pt x="73353" y="65154"/>
                  <a:pt x="85528" y="65588"/>
                </a:cubicBezTo>
                <a:cubicBezTo>
                  <a:pt x="85878" y="65599"/>
                  <a:pt x="86227" y="65605"/>
                  <a:pt x="86575" y="65605"/>
                </a:cubicBezTo>
                <a:cubicBezTo>
                  <a:pt x="100875" y="65605"/>
                  <a:pt x="113964" y="55814"/>
                  <a:pt x="128325" y="55814"/>
                </a:cubicBezTo>
                <a:cubicBezTo>
                  <a:pt x="138972" y="55814"/>
                  <a:pt x="149050" y="61170"/>
                  <a:pt x="159608" y="61170"/>
                </a:cubicBezTo>
                <a:cubicBezTo>
                  <a:pt x="160198" y="61170"/>
                  <a:pt x="160789" y="61153"/>
                  <a:pt x="161382" y="61118"/>
                </a:cubicBezTo>
                <a:cubicBezTo>
                  <a:pt x="163584" y="60984"/>
                  <a:pt x="165819" y="60584"/>
                  <a:pt x="167487" y="59250"/>
                </a:cubicBezTo>
                <a:cubicBezTo>
                  <a:pt x="168687" y="58282"/>
                  <a:pt x="169521" y="56981"/>
                  <a:pt x="170255" y="55614"/>
                </a:cubicBezTo>
                <a:cubicBezTo>
                  <a:pt x="172924" y="50477"/>
                  <a:pt x="173958" y="44572"/>
                  <a:pt x="173191" y="38835"/>
                </a:cubicBezTo>
                <a:cubicBezTo>
                  <a:pt x="172423" y="32731"/>
                  <a:pt x="169588" y="26626"/>
                  <a:pt x="170956" y="20589"/>
                </a:cubicBezTo>
                <a:cubicBezTo>
                  <a:pt x="171923" y="16252"/>
                  <a:pt x="177427" y="10048"/>
                  <a:pt x="176126" y="5478"/>
                </a:cubicBezTo>
                <a:cubicBezTo>
                  <a:pt x="174792" y="975"/>
                  <a:pt x="167453" y="608"/>
                  <a:pt x="163584" y="241"/>
                </a:cubicBezTo>
                <a:cubicBezTo>
                  <a:pt x="162036" y="100"/>
                  <a:pt x="160476" y="1"/>
                  <a:pt x="158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flipH="1">
            <a:off x="7526300" y="152700"/>
            <a:ext cx="1617700" cy="310000"/>
          </a:xfrm>
          <a:custGeom>
            <a:avLst/>
            <a:gdLst/>
            <a:ahLst/>
            <a:cxnLst/>
            <a:rect l="l" t="t" r="r" b="b"/>
            <a:pathLst>
              <a:path w="64708" h="12400" extrusionOk="0">
                <a:moveTo>
                  <a:pt x="24594" y="0"/>
                </a:moveTo>
                <a:cubicBezTo>
                  <a:pt x="23235" y="0"/>
                  <a:pt x="21887" y="428"/>
                  <a:pt x="20605" y="989"/>
                </a:cubicBezTo>
                <a:cubicBezTo>
                  <a:pt x="18645" y="1824"/>
                  <a:pt x="16844" y="2949"/>
                  <a:pt x="15205" y="4299"/>
                </a:cubicBezTo>
                <a:cubicBezTo>
                  <a:pt x="14176" y="5135"/>
                  <a:pt x="13212" y="6067"/>
                  <a:pt x="12730" y="7257"/>
                </a:cubicBezTo>
                <a:cubicBezTo>
                  <a:pt x="12537" y="7771"/>
                  <a:pt x="12409" y="8350"/>
                  <a:pt x="12087" y="8800"/>
                </a:cubicBezTo>
                <a:cubicBezTo>
                  <a:pt x="11639" y="9373"/>
                  <a:pt x="10932" y="9607"/>
                  <a:pt x="10187" y="9607"/>
                </a:cubicBezTo>
                <a:cubicBezTo>
                  <a:pt x="9596" y="9607"/>
                  <a:pt x="8981" y="9459"/>
                  <a:pt x="8455" y="9218"/>
                </a:cubicBezTo>
                <a:cubicBezTo>
                  <a:pt x="7233" y="8703"/>
                  <a:pt x="6140" y="7835"/>
                  <a:pt x="4822" y="7610"/>
                </a:cubicBezTo>
                <a:cubicBezTo>
                  <a:pt x="4585" y="7572"/>
                  <a:pt x="4360" y="7554"/>
                  <a:pt x="4146" y="7554"/>
                </a:cubicBezTo>
                <a:cubicBezTo>
                  <a:pt x="1627" y="7554"/>
                  <a:pt x="623" y="10044"/>
                  <a:pt x="1" y="12207"/>
                </a:cubicBezTo>
                <a:lnTo>
                  <a:pt x="62393" y="12207"/>
                </a:lnTo>
                <a:cubicBezTo>
                  <a:pt x="63165" y="12207"/>
                  <a:pt x="63968" y="12207"/>
                  <a:pt x="64708" y="12400"/>
                </a:cubicBezTo>
                <a:cubicBezTo>
                  <a:pt x="63185" y="11258"/>
                  <a:pt x="61529" y="10116"/>
                  <a:pt x="59715" y="10116"/>
                </a:cubicBezTo>
                <a:cubicBezTo>
                  <a:pt x="59538" y="10116"/>
                  <a:pt x="59359" y="10127"/>
                  <a:pt x="59179" y="10150"/>
                </a:cubicBezTo>
                <a:cubicBezTo>
                  <a:pt x="58452" y="10233"/>
                  <a:pt x="57684" y="10517"/>
                  <a:pt x="56981" y="10517"/>
                </a:cubicBezTo>
                <a:cubicBezTo>
                  <a:pt x="56596" y="10517"/>
                  <a:pt x="56230" y="10432"/>
                  <a:pt x="55900" y="10182"/>
                </a:cubicBezTo>
                <a:cubicBezTo>
                  <a:pt x="55611" y="9957"/>
                  <a:pt x="55418" y="9635"/>
                  <a:pt x="55161" y="9314"/>
                </a:cubicBezTo>
                <a:cubicBezTo>
                  <a:pt x="54073" y="7898"/>
                  <a:pt x="52190" y="7417"/>
                  <a:pt x="50325" y="7417"/>
                </a:cubicBezTo>
                <a:cubicBezTo>
                  <a:pt x="49820" y="7417"/>
                  <a:pt x="49315" y="7452"/>
                  <a:pt x="48828" y="7514"/>
                </a:cubicBezTo>
                <a:cubicBezTo>
                  <a:pt x="46771" y="7739"/>
                  <a:pt x="44810" y="8253"/>
                  <a:pt x="42946" y="9057"/>
                </a:cubicBezTo>
                <a:cubicBezTo>
                  <a:pt x="41789" y="9603"/>
                  <a:pt x="40631" y="10182"/>
                  <a:pt x="39346" y="10310"/>
                </a:cubicBezTo>
                <a:cubicBezTo>
                  <a:pt x="39203" y="10323"/>
                  <a:pt x="39062" y="10329"/>
                  <a:pt x="38922" y="10329"/>
                </a:cubicBezTo>
                <a:cubicBezTo>
                  <a:pt x="36128" y="10329"/>
                  <a:pt x="33859" y="7945"/>
                  <a:pt x="32145" y="5649"/>
                </a:cubicBezTo>
                <a:cubicBezTo>
                  <a:pt x="30377" y="3239"/>
                  <a:pt x="28416" y="539"/>
                  <a:pt x="25427" y="56"/>
                </a:cubicBezTo>
                <a:cubicBezTo>
                  <a:pt x="25149" y="18"/>
                  <a:pt x="24871" y="0"/>
                  <a:pt x="24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flipH="1">
            <a:off x="134688" y="462688"/>
            <a:ext cx="880675" cy="222875"/>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txBox="1">
            <a:spLocks noGrp="1"/>
          </p:cNvSpPr>
          <p:nvPr>
            <p:ph type="title"/>
          </p:nvPr>
        </p:nvSpPr>
        <p:spPr>
          <a:xfrm>
            <a:off x="713225" y="1018950"/>
            <a:ext cx="3858900" cy="2277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500"/>
              <a:buNone/>
              <a:defRPr sz="3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9_1">
    <p:spTree>
      <p:nvGrpSpPr>
        <p:cNvPr id="1" name="Shape 223"/>
        <p:cNvGrpSpPr/>
        <p:nvPr/>
      </p:nvGrpSpPr>
      <p:grpSpPr>
        <a:xfrm>
          <a:off x="0" y="0"/>
          <a:ext cx="0" cy="0"/>
          <a:chOff x="0" y="0"/>
          <a:chExt cx="0" cy="0"/>
        </a:xfrm>
      </p:grpSpPr>
      <p:sp>
        <p:nvSpPr>
          <p:cNvPr id="224" name="Google Shape;224;p14"/>
          <p:cNvSpPr/>
          <p:nvPr/>
        </p:nvSpPr>
        <p:spPr>
          <a:xfrm rot="10800000">
            <a:off x="5415881" y="3384833"/>
            <a:ext cx="5119595" cy="2126655"/>
          </a:xfrm>
          <a:custGeom>
            <a:avLst/>
            <a:gdLst/>
            <a:ahLst/>
            <a:cxnLst/>
            <a:rect l="l" t="t" r="r" b="b"/>
            <a:pathLst>
              <a:path w="109358" h="65325" extrusionOk="0">
                <a:moveTo>
                  <a:pt x="0" y="50845"/>
                </a:moveTo>
                <a:cubicBezTo>
                  <a:pt x="0" y="50845"/>
                  <a:pt x="12451" y="65325"/>
                  <a:pt x="29331" y="56615"/>
                </a:cubicBezTo>
                <a:cubicBezTo>
                  <a:pt x="41893" y="50157"/>
                  <a:pt x="34579" y="33761"/>
                  <a:pt x="41204" y="20845"/>
                </a:cubicBezTo>
                <a:cubicBezTo>
                  <a:pt x="47830" y="7929"/>
                  <a:pt x="63426" y="10795"/>
                  <a:pt x="72601" y="22241"/>
                </a:cubicBezTo>
                <a:cubicBezTo>
                  <a:pt x="83767" y="36180"/>
                  <a:pt x="109357" y="29480"/>
                  <a:pt x="108892" y="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rot="10800000" flipH="1">
            <a:off x="-2064134" y="-520388"/>
            <a:ext cx="13272268" cy="2257201"/>
          </a:xfrm>
          <a:custGeom>
            <a:avLst/>
            <a:gdLst/>
            <a:ahLst/>
            <a:cxnLst/>
            <a:rect l="l" t="t" r="r" b="b"/>
            <a:pathLst>
              <a:path w="203789" h="69335" extrusionOk="0">
                <a:moveTo>
                  <a:pt x="172317" y="1"/>
                </a:moveTo>
                <a:cubicBezTo>
                  <a:pt x="159938" y="1"/>
                  <a:pt x="151290" y="8761"/>
                  <a:pt x="153912" y="26325"/>
                </a:cubicBezTo>
                <a:cubicBezTo>
                  <a:pt x="155535" y="37128"/>
                  <a:pt x="149594" y="41109"/>
                  <a:pt x="141160" y="41109"/>
                </a:cubicBezTo>
                <a:cubicBezTo>
                  <a:pt x="133061" y="41109"/>
                  <a:pt x="122662" y="37438"/>
                  <a:pt x="114457" y="32615"/>
                </a:cubicBezTo>
                <a:cubicBezTo>
                  <a:pt x="108557" y="29147"/>
                  <a:pt x="102960" y="27661"/>
                  <a:pt x="97863" y="27661"/>
                </a:cubicBezTo>
                <a:cubicBezTo>
                  <a:pt x="88491" y="27661"/>
                  <a:pt x="80813" y="32688"/>
                  <a:pt x="76063" y="39668"/>
                </a:cubicBezTo>
                <a:cubicBezTo>
                  <a:pt x="72714" y="44612"/>
                  <a:pt x="66870" y="47709"/>
                  <a:pt x="60247" y="47709"/>
                </a:cubicBezTo>
                <a:cubicBezTo>
                  <a:pt x="52407" y="47709"/>
                  <a:pt x="43474" y="43369"/>
                  <a:pt x="36292" y="32615"/>
                </a:cubicBezTo>
                <a:cubicBezTo>
                  <a:pt x="30414" y="23820"/>
                  <a:pt x="22624" y="21370"/>
                  <a:pt x="15768" y="21370"/>
                </a:cubicBezTo>
                <a:cubicBezTo>
                  <a:pt x="7145" y="21370"/>
                  <a:pt x="1" y="25245"/>
                  <a:pt x="1" y="25245"/>
                </a:cubicBezTo>
                <a:lnTo>
                  <a:pt x="1" y="69334"/>
                </a:lnTo>
                <a:lnTo>
                  <a:pt x="203789" y="69334"/>
                </a:lnTo>
                <a:lnTo>
                  <a:pt x="203789" y="14209"/>
                </a:lnTo>
                <a:cubicBezTo>
                  <a:pt x="203789" y="14209"/>
                  <a:pt x="196810" y="5480"/>
                  <a:pt x="180414" y="1126"/>
                </a:cubicBezTo>
                <a:cubicBezTo>
                  <a:pt x="177599" y="376"/>
                  <a:pt x="174878" y="1"/>
                  <a:pt x="172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14"/>
          <p:cNvGrpSpPr/>
          <p:nvPr/>
        </p:nvGrpSpPr>
        <p:grpSpPr>
          <a:xfrm flipH="1">
            <a:off x="-644472" y="3927965"/>
            <a:ext cx="1947310" cy="1947310"/>
            <a:chOff x="624503" y="61115"/>
            <a:chExt cx="1947310" cy="1947310"/>
          </a:xfrm>
        </p:grpSpPr>
        <p:sp>
          <p:nvSpPr>
            <p:cNvPr id="227" name="Google Shape;227;p14"/>
            <p:cNvSpPr/>
            <p:nvPr/>
          </p:nvSpPr>
          <p:spPr>
            <a:xfrm>
              <a:off x="2048296" y="171379"/>
              <a:ext cx="413839" cy="413221"/>
            </a:xfrm>
            <a:custGeom>
              <a:avLst/>
              <a:gdLst/>
              <a:ahLst/>
              <a:cxnLst/>
              <a:rect l="l" t="t" r="r" b="b"/>
              <a:pathLst>
                <a:path w="12712" h="12693" extrusionOk="0">
                  <a:moveTo>
                    <a:pt x="0" y="0"/>
                  </a:moveTo>
                  <a:lnTo>
                    <a:pt x="12712" y="12693"/>
                  </a:lnTo>
                  <a:cubicBezTo>
                    <a:pt x="12600" y="12469"/>
                    <a:pt x="12451" y="12228"/>
                    <a:pt x="12339" y="12004"/>
                  </a:cubicBezTo>
                  <a:lnTo>
                    <a:pt x="726" y="391"/>
                  </a:lnTo>
                  <a:cubicBezTo>
                    <a:pt x="503" y="242"/>
                    <a:pt x="261" y="131"/>
                    <a:pt x="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913778" y="112617"/>
              <a:ext cx="605914" cy="605881"/>
            </a:xfrm>
            <a:custGeom>
              <a:avLst/>
              <a:gdLst/>
              <a:ahLst/>
              <a:cxnLst/>
              <a:rect l="l" t="t" r="r" b="b"/>
              <a:pathLst>
                <a:path w="18612" h="18611" extrusionOk="0">
                  <a:moveTo>
                    <a:pt x="1" y="0"/>
                  </a:moveTo>
                  <a:lnTo>
                    <a:pt x="18612" y="18611"/>
                  </a:lnTo>
                  <a:cubicBezTo>
                    <a:pt x="18556" y="18481"/>
                    <a:pt x="18500" y="18313"/>
                    <a:pt x="18444" y="18127"/>
                  </a:cubicBezTo>
                  <a:lnTo>
                    <a:pt x="503" y="186"/>
                  </a:lnTo>
                  <a:cubicBezTo>
                    <a:pt x="354" y="130"/>
                    <a:pt x="150" y="74"/>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807747" y="84132"/>
              <a:ext cx="742254" cy="742221"/>
            </a:xfrm>
            <a:custGeom>
              <a:avLst/>
              <a:gdLst/>
              <a:ahLst/>
              <a:cxnLst/>
              <a:rect l="l" t="t" r="r" b="b"/>
              <a:pathLst>
                <a:path w="22800" h="22799" extrusionOk="0">
                  <a:moveTo>
                    <a:pt x="1" y="0"/>
                  </a:moveTo>
                  <a:lnTo>
                    <a:pt x="22799" y="22799"/>
                  </a:lnTo>
                  <a:cubicBezTo>
                    <a:pt x="22743" y="22650"/>
                    <a:pt x="22725" y="22519"/>
                    <a:pt x="22706" y="22370"/>
                  </a:cubicBezTo>
                  <a:lnTo>
                    <a:pt x="410" y="93"/>
                  </a:lnTo>
                  <a:cubicBezTo>
                    <a:pt x="280" y="75"/>
                    <a:pt x="131" y="19"/>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715063" y="68375"/>
              <a:ext cx="850076" cy="849458"/>
            </a:xfrm>
            <a:custGeom>
              <a:avLst/>
              <a:gdLst/>
              <a:ahLst/>
              <a:cxnLst/>
              <a:rect l="l" t="t" r="r" b="b"/>
              <a:pathLst>
                <a:path w="26112" h="26093" extrusionOk="0">
                  <a:moveTo>
                    <a:pt x="1" y="0"/>
                  </a:moveTo>
                  <a:lnTo>
                    <a:pt x="26111" y="26093"/>
                  </a:lnTo>
                  <a:cubicBezTo>
                    <a:pt x="26111" y="25981"/>
                    <a:pt x="26093" y="25869"/>
                    <a:pt x="26056" y="25739"/>
                  </a:cubicBezTo>
                  <a:lnTo>
                    <a:pt x="373" y="38"/>
                  </a:lnTo>
                  <a:cubicBezTo>
                    <a:pt x="261" y="19"/>
                    <a:pt x="131" y="19"/>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632047" y="61115"/>
              <a:ext cx="939147" cy="939114"/>
            </a:xfrm>
            <a:custGeom>
              <a:avLst/>
              <a:gdLst/>
              <a:ahLst/>
              <a:cxnLst/>
              <a:rect l="l" t="t" r="r" b="b"/>
              <a:pathLst>
                <a:path w="28848" h="28847" extrusionOk="0">
                  <a:moveTo>
                    <a:pt x="1" y="0"/>
                  </a:moveTo>
                  <a:lnTo>
                    <a:pt x="28848" y="28847"/>
                  </a:lnTo>
                  <a:lnTo>
                    <a:pt x="28848" y="28549"/>
                  </a:lnTo>
                  <a:lnTo>
                    <a:pt x="354" y="37"/>
                  </a:lnTo>
                  <a:cubicBezTo>
                    <a:pt x="224" y="37"/>
                    <a:pt x="113" y="37"/>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555706" y="62320"/>
              <a:ext cx="1016107" cy="1016074"/>
            </a:xfrm>
            <a:custGeom>
              <a:avLst/>
              <a:gdLst/>
              <a:ahLst/>
              <a:cxnLst/>
              <a:rect l="l" t="t" r="r" b="b"/>
              <a:pathLst>
                <a:path w="31212" h="31211" extrusionOk="0">
                  <a:moveTo>
                    <a:pt x="317" y="0"/>
                  </a:moveTo>
                  <a:cubicBezTo>
                    <a:pt x="206" y="0"/>
                    <a:pt x="113" y="0"/>
                    <a:pt x="1" y="19"/>
                  </a:cubicBezTo>
                  <a:lnTo>
                    <a:pt x="31193" y="31211"/>
                  </a:lnTo>
                  <a:cubicBezTo>
                    <a:pt x="31193" y="31099"/>
                    <a:pt x="31211" y="30987"/>
                    <a:pt x="31211" y="30894"/>
                  </a:cubicBezTo>
                  <a:lnTo>
                    <a:pt x="31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484215" y="66552"/>
              <a:ext cx="1082128" cy="1081510"/>
            </a:xfrm>
            <a:custGeom>
              <a:avLst/>
              <a:gdLst/>
              <a:ahLst/>
              <a:cxnLst/>
              <a:rect l="l" t="t" r="r" b="b"/>
              <a:pathLst>
                <a:path w="33240" h="33221" extrusionOk="0">
                  <a:moveTo>
                    <a:pt x="299" y="1"/>
                  </a:moveTo>
                  <a:cubicBezTo>
                    <a:pt x="206" y="1"/>
                    <a:pt x="112" y="19"/>
                    <a:pt x="1" y="19"/>
                  </a:cubicBezTo>
                  <a:lnTo>
                    <a:pt x="33202" y="33221"/>
                  </a:lnTo>
                  <a:cubicBezTo>
                    <a:pt x="33221" y="33146"/>
                    <a:pt x="33240" y="33053"/>
                    <a:pt x="33240" y="32942"/>
                  </a:cubicBezTo>
                  <a:lnTo>
                    <a:pt x="299"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1417575" y="76254"/>
              <a:ext cx="1139685" cy="1139067"/>
            </a:xfrm>
            <a:custGeom>
              <a:avLst/>
              <a:gdLst/>
              <a:ahLst/>
              <a:cxnLst/>
              <a:rect l="l" t="t" r="r" b="b"/>
              <a:pathLst>
                <a:path w="35008" h="34989" extrusionOk="0">
                  <a:moveTo>
                    <a:pt x="280" y="0"/>
                  </a:moveTo>
                  <a:cubicBezTo>
                    <a:pt x="187" y="38"/>
                    <a:pt x="94" y="56"/>
                    <a:pt x="1" y="56"/>
                  </a:cubicBezTo>
                  <a:lnTo>
                    <a:pt x="34952" y="34989"/>
                  </a:lnTo>
                  <a:lnTo>
                    <a:pt x="35008" y="34709"/>
                  </a:lnTo>
                  <a:lnTo>
                    <a:pt x="28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1355786" y="90187"/>
              <a:ext cx="1188160" cy="1188160"/>
            </a:xfrm>
            <a:custGeom>
              <a:avLst/>
              <a:gdLst/>
              <a:ahLst/>
              <a:cxnLst/>
              <a:rect l="l" t="t" r="r" b="b"/>
              <a:pathLst>
                <a:path w="36497" h="36497" extrusionOk="0">
                  <a:moveTo>
                    <a:pt x="242" y="0"/>
                  </a:moveTo>
                  <a:cubicBezTo>
                    <a:pt x="149" y="19"/>
                    <a:pt x="56" y="38"/>
                    <a:pt x="0" y="75"/>
                  </a:cubicBezTo>
                  <a:lnTo>
                    <a:pt x="36422" y="36496"/>
                  </a:lnTo>
                  <a:cubicBezTo>
                    <a:pt x="36440" y="36403"/>
                    <a:pt x="36477" y="36310"/>
                    <a:pt x="36496" y="36236"/>
                  </a:cubicBezTo>
                  <a:lnTo>
                    <a:pt x="24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1295787" y="106530"/>
              <a:ext cx="1231165" cy="1230579"/>
            </a:xfrm>
            <a:custGeom>
              <a:avLst/>
              <a:gdLst/>
              <a:ahLst/>
              <a:cxnLst/>
              <a:rect l="l" t="t" r="r" b="b"/>
              <a:pathLst>
                <a:path w="37818" h="37800" extrusionOk="0">
                  <a:moveTo>
                    <a:pt x="261" y="1"/>
                  </a:moveTo>
                  <a:cubicBezTo>
                    <a:pt x="168" y="38"/>
                    <a:pt x="94" y="57"/>
                    <a:pt x="1" y="75"/>
                  </a:cubicBezTo>
                  <a:lnTo>
                    <a:pt x="37725" y="37799"/>
                  </a:lnTo>
                  <a:cubicBezTo>
                    <a:pt x="37762" y="37744"/>
                    <a:pt x="37781" y="37651"/>
                    <a:pt x="37818" y="37576"/>
                  </a:cubicBezTo>
                  <a:lnTo>
                    <a:pt x="2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1239467" y="126551"/>
              <a:ext cx="1267496" cy="1266910"/>
            </a:xfrm>
            <a:custGeom>
              <a:avLst/>
              <a:gdLst/>
              <a:ahLst/>
              <a:cxnLst/>
              <a:rect l="l" t="t" r="r" b="b"/>
              <a:pathLst>
                <a:path w="38934" h="38916" extrusionOk="0">
                  <a:moveTo>
                    <a:pt x="242" y="0"/>
                  </a:moveTo>
                  <a:cubicBezTo>
                    <a:pt x="168" y="19"/>
                    <a:pt x="75" y="75"/>
                    <a:pt x="0" y="93"/>
                  </a:cubicBezTo>
                  <a:lnTo>
                    <a:pt x="38841" y="38915"/>
                  </a:lnTo>
                  <a:cubicBezTo>
                    <a:pt x="38878" y="38841"/>
                    <a:pt x="38897" y="38785"/>
                    <a:pt x="38934" y="38710"/>
                  </a:cubicBezTo>
                  <a:lnTo>
                    <a:pt x="24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1186142" y="148949"/>
              <a:ext cx="1297805" cy="1299042"/>
            </a:xfrm>
            <a:custGeom>
              <a:avLst/>
              <a:gdLst/>
              <a:ahLst/>
              <a:cxnLst/>
              <a:rect l="l" t="t" r="r" b="b"/>
              <a:pathLst>
                <a:path w="39865" h="39903" extrusionOk="0">
                  <a:moveTo>
                    <a:pt x="224" y="1"/>
                  </a:moveTo>
                  <a:cubicBezTo>
                    <a:pt x="149" y="38"/>
                    <a:pt x="93" y="75"/>
                    <a:pt x="0" y="131"/>
                  </a:cubicBezTo>
                  <a:lnTo>
                    <a:pt x="39772" y="39902"/>
                  </a:lnTo>
                  <a:cubicBezTo>
                    <a:pt x="39790" y="39809"/>
                    <a:pt x="39846" y="39735"/>
                    <a:pt x="39865" y="39679"/>
                  </a:cubicBezTo>
                  <a:lnTo>
                    <a:pt x="2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1135258" y="174993"/>
              <a:ext cx="1323849" cy="1323882"/>
            </a:xfrm>
            <a:custGeom>
              <a:avLst/>
              <a:gdLst/>
              <a:ahLst/>
              <a:cxnLst/>
              <a:rect l="l" t="t" r="r" b="b"/>
              <a:pathLst>
                <a:path w="40665" h="40666" extrusionOk="0">
                  <a:moveTo>
                    <a:pt x="205" y="1"/>
                  </a:moveTo>
                  <a:cubicBezTo>
                    <a:pt x="130" y="38"/>
                    <a:pt x="74" y="75"/>
                    <a:pt x="0" y="113"/>
                  </a:cubicBezTo>
                  <a:lnTo>
                    <a:pt x="40553" y="40665"/>
                  </a:lnTo>
                  <a:cubicBezTo>
                    <a:pt x="40572" y="40591"/>
                    <a:pt x="40609" y="40517"/>
                    <a:pt x="40665" y="40461"/>
                  </a:cubicBez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1086165" y="202893"/>
              <a:ext cx="1345075" cy="1344456"/>
            </a:xfrm>
            <a:custGeom>
              <a:avLst/>
              <a:gdLst/>
              <a:ahLst/>
              <a:cxnLst/>
              <a:rect l="l" t="t" r="r" b="b"/>
              <a:pathLst>
                <a:path w="41317" h="41298" extrusionOk="0">
                  <a:moveTo>
                    <a:pt x="205" y="0"/>
                  </a:moveTo>
                  <a:cubicBezTo>
                    <a:pt x="131" y="56"/>
                    <a:pt x="56" y="93"/>
                    <a:pt x="1" y="112"/>
                  </a:cubicBezTo>
                  <a:lnTo>
                    <a:pt x="41168" y="41297"/>
                  </a:lnTo>
                  <a:lnTo>
                    <a:pt x="41316" y="41093"/>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1040132" y="233169"/>
              <a:ext cx="1360799" cy="1360832"/>
            </a:xfrm>
            <a:custGeom>
              <a:avLst/>
              <a:gdLst/>
              <a:ahLst/>
              <a:cxnLst/>
              <a:rect l="l" t="t" r="r" b="b"/>
              <a:pathLst>
                <a:path w="41800" h="41801" extrusionOk="0">
                  <a:moveTo>
                    <a:pt x="205" y="1"/>
                  </a:moveTo>
                  <a:cubicBezTo>
                    <a:pt x="130" y="56"/>
                    <a:pt x="56" y="94"/>
                    <a:pt x="0" y="131"/>
                  </a:cubicBezTo>
                  <a:lnTo>
                    <a:pt x="41670" y="41800"/>
                  </a:lnTo>
                  <a:cubicBezTo>
                    <a:pt x="41707" y="41707"/>
                    <a:pt x="41744" y="41651"/>
                    <a:pt x="41800" y="41596"/>
                  </a:cubicBez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995890" y="265268"/>
              <a:ext cx="1372323" cy="1372356"/>
            </a:xfrm>
            <a:custGeom>
              <a:avLst/>
              <a:gdLst/>
              <a:ahLst/>
              <a:cxnLst/>
              <a:rect l="l" t="t" r="r" b="b"/>
              <a:pathLst>
                <a:path w="42154" h="42155" extrusionOk="0">
                  <a:moveTo>
                    <a:pt x="187" y="1"/>
                  </a:moveTo>
                  <a:cubicBezTo>
                    <a:pt x="112" y="38"/>
                    <a:pt x="75" y="94"/>
                    <a:pt x="1" y="131"/>
                  </a:cubicBezTo>
                  <a:lnTo>
                    <a:pt x="42005" y="42154"/>
                  </a:lnTo>
                  <a:cubicBezTo>
                    <a:pt x="42061" y="42080"/>
                    <a:pt x="42098" y="42024"/>
                    <a:pt x="42154" y="41968"/>
                  </a:cubicBezTo>
                  <a:lnTo>
                    <a:pt x="18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954676" y="299809"/>
              <a:ext cx="1379616" cy="1380234"/>
            </a:xfrm>
            <a:custGeom>
              <a:avLst/>
              <a:gdLst/>
              <a:ahLst/>
              <a:cxnLst/>
              <a:rect l="l" t="t" r="r" b="b"/>
              <a:pathLst>
                <a:path w="42378" h="42397" extrusionOk="0">
                  <a:moveTo>
                    <a:pt x="168" y="1"/>
                  </a:moveTo>
                  <a:cubicBezTo>
                    <a:pt x="94" y="57"/>
                    <a:pt x="57" y="94"/>
                    <a:pt x="1" y="168"/>
                  </a:cubicBezTo>
                  <a:lnTo>
                    <a:pt x="42229" y="42396"/>
                  </a:lnTo>
                  <a:cubicBezTo>
                    <a:pt x="42247" y="42322"/>
                    <a:pt x="42303" y="42247"/>
                    <a:pt x="42378" y="42210"/>
                  </a:cubicBezTo>
                  <a:lnTo>
                    <a:pt x="16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914698" y="336791"/>
              <a:ext cx="1382025" cy="1382611"/>
            </a:xfrm>
            <a:custGeom>
              <a:avLst/>
              <a:gdLst/>
              <a:ahLst/>
              <a:cxnLst/>
              <a:rect l="l" t="t" r="r" b="b"/>
              <a:pathLst>
                <a:path w="42452" h="42470" extrusionOk="0">
                  <a:moveTo>
                    <a:pt x="168" y="0"/>
                  </a:moveTo>
                  <a:lnTo>
                    <a:pt x="1" y="168"/>
                  </a:lnTo>
                  <a:lnTo>
                    <a:pt x="42303" y="42470"/>
                  </a:lnTo>
                  <a:cubicBezTo>
                    <a:pt x="42340" y="42395"/>
                    <a:pt x="42415" y="42340"/>
                    <a:pt x="42452" y="42284"/>
                  </a:cubicBezTo>
                  <a:lnTo>
                    <a:pt x="16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877130" y="375564"/>
              <a:ext cx="1381439" cy="1380820"/>
            </a:xfrm>
            <a:custGeom>
              <a:avLst/>
              <a:gdLst/>
              <a:ahLst/>
              <a:cxnLst/>
              <a:rect l="l" t="t" r="r" b="b"/>
              <a:pathLst>
                <a:path w="42434" h="42415" extrusionOk="0">
                  <a:moveTo>
                    <a:pt x="150" y="0"/>
                  </a:moveTo>
                  <a:lnTo>
                    <a:pt x="1" y="168"/>
                  </a:lnTo>
                  <a:lnTo>
                    <a:pt x="42247" y="42414"/>
                  </a:lnTo>
                  <a:cubicBezTo>
                    <a:pt x="42303" y="42358"/>
                    <a:pt x="42359" y="42321"/>
                    <a:pt x="42433" y="42247"/>
                  </a:cubicBezTo>
                  <a:lnTo>
                    <a:pt x="15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842003" y="416746"/>
              <a:ext cx="1375351" cy="1374765"/>
            </a:xfrm>
            <a:custGeom>
              <a:avLst/>
              <a:gdLst/>
              <a:ahLst/>
              <a:cxnLst/>
              <a:rect l="l" t="t" r="r" b="b"/>
              <a:pathLst>
                <a:path w="42247" h="42229" extrusionOk="0">
                  <a:moveTo>
                    <a:pt x="149" y="1"/>
                  </a:moveTo>
                  <a:cubicBezTo>
                    <a:pt x="93" y="56"/>
                    <a:pt x="56" y="112"/>
                    <a:pt x="0" y="187"/>
                  </a:cubicBezTo>
                  <a:lnTo>
                    <a:pt x="42061" y="42228"/>
                  </a:lnTo>
                  <a:cubicBezTo>
                    <a:pt x="42117" y="42191"/>
                    <a:pt x="42172" y="42154"/>
                    <a:pt x="42247" y="42098"/>
                  </a:cubicBezTo>
                  <a:lnTo>
                    <a:pt x="149"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808666" y="459751"/>
              <a:ext cx="1365682" cy="1365682"/>
            </a:xfrm>
            <a:custGeom>
              <a:avLst/>
              <a:gdLst/>
              <a:ahLst/>
              <a:cxnLst/>
              <a:rect l="l" t="t" r="r" b="b"/>
              <a:pathLst>
                <a:path w="41950" h="41950" extrusionOk="0">
                  <a:moveTo>
                    <a:pt x="150" y="1"/>
                  </a:moveTo>
                  <a:cubicBezTo>
                    <a:pt x="94" y="75"/>
                    <a:pt x="57" y="113"/>
                    <a:pt x="1" y="187"/>
                  </a:cubicBezTo>
                  <a:lnTo>
                    <a:pt x="41763" y="41950"/>
                  </a:lnTo>
                  <a:cubicBezTo>
                    <a:pt x="41801" y="41894"/>
                    <a:pt x="41875" y="41838"/>
                    <a:pt x="41950" y="41801"/>
                  </a:cubicBezTo>
                  <a:lnTo>
                    <a:pt x="15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777186" y="505198"/>
              <a:ext cx="1351716" cy="1351749"/>
            </a:xfrm>
            <a:custGeom>
              <a:avLst/>
              <a:gdLst/>
              <a:ahLst/>
              <a:cxnLst/>
              <a:rect l="l" t="t" r="r" b="b"/>
              <a:pathLst>
                <a:path w="41521" h="41522" extrusionOk="0">
                  <a:moveTo>
                    <a:pt x="130" y="1"/>
                  </a:moveTo>
                  <a:lnTo>
                    <a:pt x="0" y="206"/>
                  </a:lnTo>
                  <a:lnTo>
                    <a:pt x="41316" y="41521"/>
                  </a:lnTo>
                  <a:cubicBezTo>
                    <a:pt x="41372" y="41447"/>
                    <a:pt x="41446" y="41410"/>
                    <a:pt x="41521" y="41354"/>
                  </a:cubicBezTo>
                  <a:lnTo>
                    <a:pt x="1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748700" y="553087"/>
              <a:ext cx="1332346" cy="1331727"/>
            </a:xfrm>
            <a:custGeom>
              <a:avLst/>
              <a:gdLst/>
              <a:ahLst/>
              <a:cxnLst/>
              <a:rect l="l" t="t" r="r" b="b"/>
              <a:pathLst>
                <a:path w="40926" h="40907" extrusionOk="0">
                  <a:moveTo>
                    <a:pt x="131" y="0"/>
                  </a:moveTo>
                  <a:cubicBezTo>
                    <a:pt x="75" y="56"/>
                    <a:pt x="56" y="130"/>
                    <a:pt x="0" y="205"/>
                  </a:cubicBezTo>
                  <a:lnTo>
                    <a:pt x="40721" y="40907"/>
                  </a:lnTo>
                  <a:cubicBezTo>
                    <a:pt x="40795" y="40869"/>
                    <a:pt x="40851" y="40813"/>
                    <a:pt x="40925" y="40795"/>
                  </a:cubicBezTo>
                  <a:lnTo>
                    <a:pt x="13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722656" y="602766"/>
              <a:ext cx="1308711" cy="1308092"/>
            </a:xfrm>
            <a:custGeom>
              <a:avLst/>
              <a:gdLst/>
              <a:ahLst/>
              <a:cxnLst/>
              <a:rect l="l" t="t" r="r" b="b"/>
              <a:pathLst>
                <a:path w="40200" h="40181" extrusionOk="0">
                  <a:moveTo>
                    <a:pt x="112" y="0"/>
                  </a:moveTo>
                  <a:cubicBezTo>
                    <a:pt x="56" y="75"/>
                    <a:pt x="37" y="149"/>
                    <a:pt x="0" y="205"/>
                  </a:cubicBezTo>
                  <a:lnTo>
                    <a:pt x="39957" y="40181"/>
                  </a:lnTo>
                  <a:cubicBezTo>
                    <a:pt x="40032" y="40162"/>
                    <a:pt x="40125" y="40125"/>
                    <a:pt x="40199" y="40088"/>
                  </a:cubicBezTo>
                  <a:lnTo>
                    <a:pt x="11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99021" y="654854"/>
              <a:ext cx="1279021" cy="1280258"/>
            </a:xfrm>
            <a:custGeom>
              <a:avLst/>
              <a:gdLst/>
              <a:ahLst/>
              <a:cxnLst/>
              <a:rect l="l" t="t" r="r" b="b"/>
              <a:pathLst>
                <a:path w="39288" h="39326" extrusionOk="0">
                  <a:moveTo>
                    <a:pt x="93" y="1"/>
                  </a:moveTo>
                  <a:cubicBezTo>
                    <a:pt x="75" y="75"/>
                    <a:pt x="19" y="168"/>
                    <a:pt x="0" y="243"/>
                  </a:cubicBezTo>
                  <a:lnTo>
                    <a:pt x="39083" y="39325"/>
                  </a:lnTo>
                  <a:cubicBezTo>
                    <a:pt x="39157" y="39307"/>
                    <a:pt x="39213" y="39251"/>
                    <a:pt x="39288" y="39232"/>
                  </a:cubicBezTo>
                  <a:lnTo>
                    <a:pt x="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677209" y="710588"/>
              <a:ext cx="1245717" cy="1245099"/>
            </a:xfrm>
            <a:custGeom>
              <a:avLst/>
              <a:gdLst/>
              <a:ahLst/>
              <a:cxnLst/>
              <a:rect l="l" t="t" r="r" b="b"/>
              <a:pathLst>
                <a:path w="38265" h="38246" extrusionOk="0">
                  <a:moveTo>
                    <a:pt x="93" y="1"/>
                  </a:moveTo>
                  <a:cubicBezTo>
                    <a:pt x="56" y="57"/>
                    <a:pt x="37" y="150"/>
                    <a:pt x="0" y="224"/>
                  </a:cubicBezTo>
                  <a:lnTo>
                    <a:pt x="38003" y="38246"/>
                  </a:lnTo>
                  <a:cubicBezTo>
                    <a:pt x="38097" y="38246"/>
                    <a:pt x="38190" y="38190"/>
                    <a:pt x="38264" y="38172"/>
                  </a:cubicBezTo>
                  <a:lnTo>
                    <a:pt x="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659630" y="768764"/>
              <a:ext cx="1205707" cy="1205707"/>
            </a:xfrm>
            <a:custGeom>
              <a:avLst/>
              <a:gdLst/>
              <a:ahLst/>
              <a:cxnLst/>
              <a:rect l="l" t="t" r="r" b="b"/>
              <a:pathLst>
                <a:path w="37036" h="37036" extrusionOk="0">
                  <a:moveTo>
                    <a:pt x="75" y="0"/>
                  </a:moveTo>
                  <a:cubicBezTo>
                    <a:pt x="38" y="94"/>
                    <a:pt x="19" y="168"/>
                    <a:pt x="1" y="261"/>
                  </a:cubicBezTo>
                  <a:lnTo>
                    <a:pt x="36775" y="37036"/>
                  </a:lnTo>
                  <a:cubicBezTo>
                    <a:pt x="36850" y="37017"/>
                    <a:pt x="36943" y="36980"/>
                    <a:pt x="37036" y="36961"/>
                  </a:cubicBezTo>
                  <a:lnTo>
                    <a:pt x="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644492" y="829967"/>
              <a:ext cx="1158470" cy="1159056"/>
            </a:xfrm>
            <a:custGeom>
              <a:avLst/>
              <a:gdLst/>
              <a:ahLst/>
              <a:cxnLst/>
              <a:rect l="l" t="t" r="r" b="b"/>
              <a:pathLst>
                <a:path w="35585" h="35603" extrusionOk="0">
                  <a:moveTo>
                    <a:pt x="75" y="0"/>
                  </a:moveTo>
                  <a:lnTo>
                    <a:pt x="0" y="279"/>
                  </a:lnTo>
                  <a:lnTo>
                    <a:pt x="35342" y="35603"/>
                  </a:lnTo>
                  <a:cubicBezTo>
                    <a:pt x="35417" y="35603"/>
                    <a:pt x="35528" y="35565"/>
                    <a:pt x="35584" y="35547"/>
                  </a:cubicBezTo>
                  <a:lnTo>
                    <a:pt x="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632967" y="895402"/>
              <a:ext cx="1105763" cy="1103907"/>
            </a:xfrm>
            <a:custGeom>
              <a:avLst/>
              <a:gdLst/>
              <a:ahLst/>
              <a:cxnLst/>
              <a:rect l="l" t="t" r="r" b="b"/>
              <a:pathLst>
                <a:path w="33966" h="33909" extrusionOk="0">
                  <a:moveTo>
                    <a:pt x="56" y="0"/>
                  </a:moveTo>
                  <a:cubicBezTo>
                    <a:pt x="19" y="93"/>
                    <a:pt x="19" y="186"/>
                    <a:pt x="1" y="279"/>
                  </a:cubicBezTo>
                  <a:lnTo>
                    <a:pt x="33649" y="33909"/>
                  </a:lnTo>
                  <a:cubicBezTo>
                    <a:pt x="33761" y="33909"/>
                    <a:pt x="33854" y="33909"/>
                    <a:pt x="33965" y="33890"/>
                  </a:cubicBezTo>
                  <a:lnTo>
                    <a:pt x="5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626293" y="963866"/>
              <a:ext cx="1042769" cy="1042672"/>
            </a:xfrm>
            <a:custGeom>
              <a:avLst/>
              <a:gdLst/>
              <a:ahLst/>
              <a:cxnLst/>
              <a:rect l="l" t="t" r="r" b="b"/>
              <a:pathLst>
                <a:path w="32031" h="32028" extrusionOk="0">
                  <a:moveTo>
                    <a:pt x="20" y="0"/>
                  </a:moveTo>
                  <a:cubicBezTo>
                    <a:pt x="20" y="93"/>
                    <a:pt x="1" y="223"/>
                    <a:pt x="1" y="317"/>
                  </a:cubicBezTo>
                  <a:lnTo>
                    <a:pt x="31714" y="32011"/>
                  </a:lnTo>
                  <a:cubicBezTo>
                    <a:pt x="31751" y="32023"/>
                    <a:pt x="31788" y="32027"/>
                    <a:pt x="31825" y="32027"/>
                  </a:cubicBezTo>
                  <a:cubicBezTo>
                    <a:pt x="31898" y="32027"/>
                    <a:pt x="31968" y="32011"/>
                    <a:pt x="32030" y="32011"/>
                  </a:cubicBezTo>
                  <a:lnTo>
                    <a:pt x="2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624503" y="1038384"/>
              <a:ext cx="970627" cy="970041"/>
            </a:xfrm>
            <a:custGeom>
              <a:avLst/>
              <a:gdLst/>
              <a:ahLst/>
              <a:cxnLst/>
              <a:rect l="l" t="t" r="r" b="b"/>
              <a:pathLst>
                <a:path w="29815" h="29797" extrusionOk="0">
                  <a:moveTo>
                    <a:pt x="0" y="0"/>
                  </a:moveTo>
                  <a:lnTo>
                    <a:pt x="0" y="317"/>
                  </a:lnTo>
                  <a:lnTo>
                    <a:pt x="29480" y="29796"/>
                  </a:lnTo>
                  <a:lnTo>
                    <a:pt x="29815" y="29796"/>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628116" y="1118339"/>
              <a:ext cx="886440" cy="886440"/>
            </a:xfrm>
            <a:custGeom>
              <a:avLst/>
              <a:gdLst/>
              <a:ahLst/>
              <a:cxnLst/>
              <a:rect l="l" t="t" r="r" b="b"/>
              <a:pathLst>
                <a:path w="27229" h="27229" extrusionOk="0">
                  <a:moveTo>
                    <a:pt x="1" y="1"/>
                  </a:moveTo>
                  <a:lnTo>
                    <a:pt x="1" y="1"/>
                  </a:lnTo>
                  <a:cubicBezTo>
                    <a:pt x="19" y="150"/>
                    <a:pt x="38" y="261"/>
                    <a:pt x="38" y="373"/>
                  </a:cubicBezTo>
                  <a:lnTo>
                    <a:pt x="26856" y="27210"/>
                  </a:lnTo>
                  <a:cubicBezTo>
                    <a:pt x="26968" y="27228"/>
                    <a:pt x="27079" y="27228"/>
                    <a:pt x="27228" y="27228"/>
                  </a:cubicBezTo>
                  <a:lnTo>
                    <a:pt x="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639641" y="1207410"/>
              <a:ext cx="786464" cy="785845"/>
            </a:xfrm>
            <a:custGeom>
              <a:avLst/>
              <a:gdLst/>
              <a:ahLst/>
              <a:cxnLst/>
              <a:rect l="l" t="t" r="r" b="b"/>
              <a:pathLst>
                <a:path w="24158" h="24139" extrusionOk="0">
                  <a:moveTo>
                    <a:pt x="0" y="1"/>
                  </a:moveTo>
                  <a:lnTo>
                    <a:pt x="0" y="1"/>
                  </a:lnTo>
                  <a:cubicBezTo>
                    <a:pt x="38" y="131"/>
                    <a:pt x="56" y="280"/>
                    <a:pt x="75" y="392"/>
                  </a:cubicBezTo>
                  <a:lnTo>
                    <a:pt x="23766" y="24064"/>
                  </a:lnTo>
                  <a:cubicBezTo>
                    <a:pt x="23897" y="24102"/>
                    <a:pt x="24046" y="24120"/>
                    <a:pt x="24157" y="24139"/>
                  </a:cubicBezTo>
                  <a:lnTo>
                    <a:pt x="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663276" y="1306767"/>
              <a:ext cx="662852" cy="662885"/>
            </a:xfrm>
            <a:custGeom>
              <a:avLst/>
              <a:gdLst/>
              <a:ahLst/>
              <a:cxnLst/>
              <a:rect l="l" t="t" r="r" b="b"/>
              <a:pathLst>
                <a:path w="20361" h="20362" extrusionOk="0">
                  <a:moveTo>
                    <a:pt x="0" y="1"/>
                  </a:moveTo>
                  <a:lnTo>
                    <a:pt x="0" y="1"/>
                  </a:lnTo>
                  <a:cubicBezTo>
                    <a:pt x="56" y="168"/>
                    <a:pt x="93" y="336"/>
                    <a:pt x="130" y="466"/>
                  </a:cubicBezTo>
                  <a:lnTo>
                    <a:pt x="19895" y="20231"/>
                  </a:lnTo>
                  <a:cubicBezTo>
                    <a:pt x="20063" y="20268"/>
                    <a:pt x="20193" y="20324"/>
                    <a:pt x="20360" y="20361"/>
                  </a:cubicBezTo>
                  <a:lnTo>
                    <a:pt x="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706899" y="1427970"/>
              <a:ext cx="498645" cy="498645"/>
            </a:xfrm>
            <a:custGeom>
              <a:avLst/>
              <a:gdLst/>
              <a:ahLst/>
              <a:cxnLst/>
              <a:rect l="l" t="t" r="r" b="b"/>
              <a:pathLst>
                <a:path w="15317" h="15317" extrusionOk="0">
                  <a:moveTo>
                    <a:pt x="0" y="0"/>
                  </a:moveTo>
                  <a:lnTo>
                    <a:pt x="0" y="0"/>
                  </a:lnTo>
                  <a:cubicBezTo>
                    <a:pt x="112" y="205"/>
                    <a:pt x="186" y="409"/>
                    <a:pt x="298" y="614"/>
                  </a:cubicBezTo>
                  <a:lnTo>
                    <a:pt x="14721" y="15038"/>
                  </a:lnTo>
                  <a:cubicBezTo>
                    <a:pt x="14926" y="15131"/>
                    <a:pt x="15112" y="15224"/>
                    <a:pt x="15317" y="15317"/>
                  </a:cubicBez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811694" y="1609106"/>
              <a:ext cx="211510" cy="211477"/>
            </a:xfrm>
            <a:custGeom>
              <a:avLst/>
              <a:gdLst/>
              <a:ahLst/>
              <a:cxnLst/>
              <a:rect l="l" t="t" r="r" b="b"/>
              <a:pathLst>
                <a:path w="6497" h="6496" extrusionOk="0">
                  <a:moveTo>
                    <a:pt x="1" y="1"/>
                  </a:moveTo>
                  <a:cubicBezTo>
                    <a:pt x="392" y="540"/>
                    <a:pt x="801" y="1061"/>
                    <a:pt x="1211" y="1545"/>
                  </a:cubicBezTo>
                  <a:lnTo>
                    <a:pt x="4989" y="5305"/>
                  </a:lnTo>
                  <a:cubicBezTo>
                    <a:pt x="5472" y="5733"/>
                    <a:pt x="5975" y="6124"/>
                    <a:pt x="6496" y="6496"/>
                  </a:cubicBezTo>
                  <a:lnTo>
                    <a:pt x="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4"/>
          <p:cNvSpPr txBox="1">
            <a:spLocks noGrp="1"/>
          </p:cNvSpPr>
          <p:nvPr>
            <p:ph type="title"/>
          </p:nvPr>
        </p:nvSpPr>
        <p:spPr>
          <a:xfrm>
            <a:off x="713225" y="539500"/>
            <a:ext cx="7717500" cy="832200"/>
          </a:xfrm>
          <a:prstGeom prst="rect">
            <a:avLst/>
          </a:prstGeom>
        </p:spPr>
        <p:txBody>
          <a:bodyPr spcFirstLastPara="1" wrap="square" lIns="91425" tIns="91425" rIns="91425" bIns="91425" anchor="ctr" anchorCtr="0">
            <a:noAutofit/>
          </a:bodyPr>
          <a:lstStyle>
            <a:lvl1pPr lvl="0" rtl="0">
              <a:spcBef>
                <a:spcPts val="0"/>
              </a:spcBef>
              <a:spcAft>
                <a:spcPts val="0"/>
              </a:spcAft>
              <a:buSzPts val="4100"/>
              <a:buNone/>
              <a:defRPr sz="3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9_1_1">
    <p:spTree>
      <p:nvGrpSpPr>
        <p:cNvPr id="1" name="Shape 264"/>
        <p:cNvGrpSpPr/>
        <p:nvPr/>
      </p:nvGrpSpPr>
      <p:grpSpPr>
        <a:xfrm>
          <a:off x="0" y="0"/>
          <a:ext cx="0" cy="0"/>
          <a:chOff x="0" y="0"/>
          <a:chExt cx="0" cy="0"/>
        </a:xfrm>
      </p:grpSpPr>
      <p:sp>
        <p:nvSpPr>
          <p:cNvPr id="265" name="Google Shape;265;p15"/>
          <p:cNvSpPr/>
          <p:nvPr/>
        </p:nvSpPr>
        <p:spPr>
          <a:xfrm rot="10800000" flipH="1">
            <a:off x="-2064134" y="-531375"/>
            <a:ext cx="13272268" cy="2257201"/>
          </a:xfrm>
          <a:custGeom>
            <a:avLst/>
            <a:gdLst/>
            <a:ahLst/>
            <a:cxnLst/>
            <a:rect l="l" t="t" r="r" b="b"/>
            <a:pathLst>
              <a:path w="203789" h="69335" extrusionOk="0">
                <a:moveTo>
                  <a:pt x="172317" y="1"/>
                </a:moveTo>
                <a:cubicBezTo>
                  <a:pt x="159938" y="1"/>
                  <a:pt x="151290" y="8761"/>
                  <a:pt x="153912" y="26325"/>
                </a:cubicBezTo>
                <a:cubicBezTo>
                  <a:pt x="155535" y="37128"/>
                  <a:pt x="149594" y="41109"/>
                  <a:pt x="141160" y="41109"/>
                </a:cubicBezTo>
                <a:cubicBezTo>
                  <a:pt x="133061" y="41109"/>
                  <a:pt x="122662" y="37438"/>
                  <a:pt x="114457" y="32615"/>
                </a:cubicBezTo>
                <a:cubicBezTo>
                  <a:pt x="108557" y="29147"/>
                  <a:pt x="102960" y="27661"/>
                  <a:pt x="97863" y="27661"/>
                </a:cubicBezTo>
                <a:cubicBezTo>
                  <a:pt x="88491" y="27661"/>
                  <a:pt x="80813" y="32688"/>
                  <a:pt x="76063" y="39668"/>
                </a:cubicBezTo>
                <a:cubicBezTo>
                  <a:pt x="72714" y="44612"/>
                  <a:pt x="66870" y="47709"/>
                  <a:pt x="60247" y="47709"/>
                </a:cubicBezTo>
                <a:cubicBezTo>
                  <a:pt x="52407" y="47709"/>
                  <a:pt x="43474" y="43369"/>
                  <a:pt x="36292" y="32615"/>
                </a:cubicBezTo>
                <a:cubicBezTo>
                  <a:pt x="30414" y="23820"/>
                  <a:pt x="22624" y="21370"/>
                  <a:pt x="15768" y="21370"/>
                </a:cubicBezTo>
                <a:cubicBezTo>
                  <a:pt x="7145" y="21370"/>
                  <a:pt x="1" y="25245"/>
                  <a:pt x="1" y="25245"/>
                </a:cubicBezTo>
                <a:lnTo>
                  <a:pt x="1" y="69334"/>
                </a:lnTo>
                <a:lnTo>
                  <a:pt x="203789" y="69334"/>
                </a:lnTo>
                <a:lnTo>
                  <a:pt x="203789" y="14209"/>
                </a:lnTo>
                <a:cubicBezTo>
                  <a:pt x="203789" y="14209"/>
                  <a:pt x="196810" y="5480"/>
                  <a:pt x="180414" y="1126"/>
                </a:cubicBezTo>
                <a:cubicBezTo>
                  <a:pt x="177599" y="376"/>
                  <a:pt x="174878" y="1"/>
                  <a:pt x="172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rot="10800000" flipH="1">
            <a:off x="-1391476" y="3190396"/>
            <a:ext cx="5119595" cy="2126655"/>
          </a:xfrm>
          <a:custGeom>
            <a:avLst/>
            <a:gdLst/>
            <a:ahLst/>
            <a:cxnLst/>
            <a:rect l="l" t="t" r="r" b="b"/>
            <a:pathLst>
              <a:path w="109358" h="65325" extrusionOk="0">
                <a:moveTo>
                  <a:pt x="0" y="50845"/>
                </a:moveTo>
                <a:cubicBezTo>
                  <a:pt x="0" y="50845"/>
                  <a:pt x="12451" y="65325"/>
                  <a:pt x="29331" y="56615"/>
                </a:cubicBezTo>
                <a:cubicBezTo>
                  <a:pt x="41893" y="50157"/>
                  <a:pt x="34579" y="33761"/>
                  <a:pt x="41204" y="20845"/>
                </a:cubicBezTo>
                <a:cubicBezTo>
                  <a:pt x="47830" y="7929"/>
                  <a:pt x="63426" y="10795"/>
                  <a:pt x="72601" y="22241"/>
                </a:cubicBezTo>
                <a:cubicBezTo>
                  <a:pt x="83767" y="36180"/>
                  <a:pt x="109357" y="29480"/>
                  <a:pt x="108892" y="1"/>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flipH="1">
            <a:off x="6210734" y="4633776"/>
            <a:ext cx="880675" cy="222875"/>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5"/>
          <p:cNvGrpSpPr/>
          <p:nvPr/>
        </p:nvGrpSpPr>
        <p:grpSpPr>
          <a:xfrm rot="10800000">
            <a:off x="8170350" y="2636251"/>
            <a:ext cx="1947310" cy="1947310"/>
            <a:chOff x="624503" y="61115"/>
            <a:chExt cx="1947310" cy="1947310"/>
          </a:xfrm>
        </p:grpSpPr>
        <p:sp>
          <p:nvSpPr>
            <p:cNvPr id="269" name="Google Shape;269;p15"/>
            <p:cNvSpPr/>
            <p:nvPr/>
          </p:nvSpPr>
          <p:spPr>
            <a:xfrm>
              <a:off x="2048296" y="171379"/>
              <a:ext cx="413839" cy="413221"/>
            </a:xfrm>
            <a:custGeom>
              <a:avLst/>
              <a:gdLst/>
              <a:ahLst/>
              <a:cxnLst/>
              <a:rect l="l" t="t" r="r" b="b"/>
              <a:pathLst>
                <a:path w="12712" h="12693" extrusionOk="0">
                  <a:moveTo>
                    <a:pt x="0" y="0"/>
                  </a:moveTo>
                  <a:lnTo>
                    <a:pt x="12712" y="12693"/>
                  </a:lnTo>
                  <a:cubicBezTo>
                    <a:pt x="12600" y="12469"/>
                    <a:pt x="12451" y="12228"/>
                    <a:pt x="12339" y="12004"/>
                  </a:cubicBezTo>
                  <a:lnTo>
                    <a:pt x="726" y="391"/>
                  </a:lnTo>
                  <a:cubicBezTo>
                    <a:pt x="503" y="242"/>
                    <a:pt x="261" y="131"/>
                    <a:pt x="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913778" y="112617"/>
              <a:ext cx="605914" cy="605881"/>
            </a:xfrm>
            <a:custGeom>
              <a:avLst/>
              <a:gdLst/>
              <a:ahLst/>
              <a:cxnLst/>
              <a:rect l="l" t="t" r="r" b="b"/>
              <a:pathLst>
                <a:path w="18612" h="18611" extrusionOk="0">
                  <a:moveTo>
                    <a:pt x="1" y="0"/>
                  </a:moveTo>
                  <a:lnTo>
                    <a:pt x="18612" y="18611"/>
                  </a:lnTo>
                  <a:cubicBezTo>
                    <a:pt x="18556" y="18481"/>
                    <a:pt x="18500" y="18313"/>
                    <a:pt x="18444" y="18127"/>
                  </a:cubicBezTo>
                  <a:lnTo>
                    <a:pt x="503" y="186"/>
                  </a:lnTo>
                  <a:cubicBezTo>
                    <a:pt x="354" y="130"/>
                    <a:pt x="150" y="74"/>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807747" y="84132"/>
              <a:ext cx="742254" cy="742221"/>
            </a:xfrm>
            <a:custGeom>
              <a:avLst/>
              <a:gdLst/>
              <a:ahLst/>
              <a:cxnLst/>
              <a:rect l="l" t="t" r="r" b="b"/>
              <a:pathLst>
                <a:path w="22800" h="22799" extrusionOk="0">
                  <a:moveTo>
                    <a:pt x="1" y="0"/>
                  </a:moveTo>
                  <a:lnTo>
                    <a:pt x="22799" y="22799"/>
                  </a:lnTo>
                  <a:cubicBezTo>
                    <a:pt x="22743" y="22650"/>
                    <a:pt x="22725" y="22519"/>
                    <a:pt x="22706" y="22370"/>
                  </a:cubicBezTo>
                  <a:lnTo>
                    <a:pt x="410" y="93"/>
                  </a:lnTo>
                  <a:cubicBezTo>
                    <a:pt x="280" y="75"/>
                    <a:pt x="131" y="19"/>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715063" y="68375"/>
              <a:ext cx="850076" cy="849458"/>
            </a:xfrm>
            <a:custGeom>
              <a:avLst/>
              <a:gdLst/>
              <a:ahLst/>
              <a:cxnLst/>
              <a:rect l="l" t="t" r="r" b="b"/>
              <a:pathLst>
                <a:path w="26112" h="26093" extrusionOk="0">
                  <a:moveTo>
                    <a:pt x="1" y="0"/>
                  </a:moveTo>
                  <a:lnTo>
                    <a:pt x="26111" y="26093"/>
                  </a:lnTo>
                  <a:cubicBezTo>
                    <a:pt x="26111" y="25981"/>
                    <a:pt x="26093" y="25869"/>
                    <a:pt x="26056" y="25739"/>
                  </a:cubicBezTo>
                  <a:lnTo>
                    <a:pt x="373" y="38"/>
                  </a:lnTo>
                  <a:cubicBezTo>
                    <a:pt x="261" y="19"/>
                    <a:pt x="131" y="19"/>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632047" y="61115"/>
              <a:ext cx="939147" cy="939114"/>
            </a:xfrm>
            <a:custGeom>
              <a:avLst/>
              <a:gdLst/>
              <a:ahLst/>
              <a:cxnLst/>
              <a:rect l="l" t="t" r="r" b="b"/>
              <a:pathLst>
                <a:path w="28848" h="28847" extrusionOk="0">
                  <a:moveTo>
                    <a:pt x="1" y="0"/>
                  </a:moveTo>
                  <a:lnTo>
                    <a:pt x="28848" y="28847"/>
                  </a:lnTo>
                  <a:lnTo>
                    <a:pt x="28848" y="28549"/>
                  </a:lnTo>
                  <a:lnTo>
                    <a:pt x="354" y="37"/>
                  </a:lnTo>
                  <a:cubicBezTo>
                    <a:pt x="224" y="37"/>
                    <a:pt x="113" y="37"/>
                    <a:pt x="1"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555706" y="62320"/>
              <a:ext cx="1016107" cy="1016074"/>
            </a:xfrm>
            <a:custGeom>
              <a:avLst/>
              <a:gdLst/>
              <a:ahLst/>
              <a:cxnLst/>
              <a:rect l="l" t="t" r="r" b="b"/>
              <a:pathLst>
                <a:path w="31212" h="31211" extrusionOk="0">
                  <a:moveTo>
                    <a:pt x="317" y="0"/>
                  </a:moveTo>
                  <a:cubicBezTo>
                    <a:pt x="206" y="0"/>
                    <a:pt x="113" y="0"/>
                    <a:pt x="1" y="19"/>
                  </a:cubicBezTo>
                  <a:lnTo>
                    <a:pt x="31193" y="31211"/>
                  </a:lnTo>
                  <a:cubicBezTo>
                    <a:pt x="31193" y="31099"/>
                    <a:pt x="31211" y="30987"/>
                    <a:pt x="31211" y="30894"/>
                  </a:cubicBezTo>
                  <a:lnTo>
                    <a:pt x="31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484215" y="66552"/>
              <a:ext cx="1082128" cy="1081510"/>
            </a:xfrm>
            <a:custGeom>
              <a:avLst/>
              <a:gdLst/>
              <a:ahLst/>
              <a:cxnLst/>
              <a:rect l="l" t="t" r="r" b="b"/>
              <a:pathLst>
                <a:path w="33240" h="33221" extrusionOk="0">
                  <a:moveTo>
                    <a:pt x="299" y="1"/>
                  </a:moveTo>
                  <a:cubicBezTo>
                    <a:pt x="206" y="1"/>
                    <a:pt x="112" y="19"/>
                    <a:pt x="1" y="19"/>
                  </a:cubicBezTo>
                  <a:lnTo>
                    <a:pt x="33202" y="33221"/>
                  </a:lnTo>
                  <a:cubicBezTo>
                    <a:pt x="33221" y="33146"/>
                    <a:pt x="33240" y="33053"/>
                    <a:pt x="33240" y="32942"/>
                  </a:cubicBezTo>
                  <a:lnTo>
                    <a:pt x="299"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1417575" y="76254"/>
              <a:ext cx="1139685" cy="1139067"/>
            </a:xfrm>
            <a:custGeom>
              <a:avLst/>
              <a:gdLst/>
              <a:ahLst/>
              <a:cxnLst/>
              <a:rect l="l" t="t" r="r" b="b"/>
              <a:pathLst>
                <a:path w="35008" h="34989" extrusionOk="0">
                  <a:moveTo>
                    <a:pt x="280" y="0"/>
                  </a:moveTo>
                  <a:cubicBezTo>
                    <a:pt x="187" y="38"/>
                    <a:pt x="94" y="56"/>
                    <a:pt x="1" y="56"/>
                  </a:cubicBezTo>
                  <a:lnTo>
                    <a:pt x="34952" y="34989"/>
                  </a:lnTo>
                  <a:lnTo>
                    <a:pt x="35008" y="34709"/>
                  </a:lnTo>
                  <a:lnTo>
                    <a:pt x="28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1355786" y="90187"/>
              <a:ext cx="1188160" cy="1188160"/>
            </a:xfrm>
            <a:custGeom>
              <a:avLst/>
              <a:gdLst/>
              <a:ahLst/>
              <a:cxnLst/>
              <a:rect l="l" t="t" r="r" b="b"/>
              <a:pathLst>
                <a:path w="36497" h="36497" extrusionOk="0">
                  <a:moveTo>
                    <a:pt x="242" y="0"/>
                  </a:moveTo>
                  <a:cubicBezTo>
                    <a:pt x="149" y="19"/>
                    <a:pt x="56" y="38"/>
                    <a:pt x="0" y="75"/>
                  </a:cubicBezTo>
                  <a:lnTo>
                    <a:pt x="36422" y="36496"/>
                  </a:lnTo>
                  <a:cubicBezTo>
                    <a:pt x="36440" y="36403"/>
                    <a:pt x="36477" y="36310"/>
                    <a:pt x="36496" y="36236"/>
                  </a:cubicBezTo>
                  <a:lnTo>
                    <a:pt x="24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1295787" y="106530"/>
              <a:ext cx="1231165" cy="1230579"/>
            </a:xfrm>
            <a:custGeom>
              <a:avLst/>
              <a:gdLst/>
              <a:ahLst/>
              <a:cxnLst/>
              <a:rect l="l" t="t" r="r" b="b"/>
              <a:pathLst>
                <a:path w="37818" h="37800" extrusionOk="0">
                  <a:moveTo>
                    <a:pt x="261" y="1"/>
                  </a:moveTo>
                  <a:cubicBezTo>
                    <a:pt x="168" y="38"/>
                    <a:pt x="94" y="57"/>
                    <a:pt x="1" y="75"/>
                  </a:cubicBezTo>
                  <a:lnTo>
                    <a:pt x="37725" y="37799"/>
                  </a:lnTo>
                  <a:cubicBezTo>
                    <a:pt x="37762" y="37744"/>
                    <a:pt x="37781" y="37651"/>
                    <a:pt x="37818" y="37576"/>
                  </a:cubicBezTo>
                  <a:lnTo>
                    <a:pt x="26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239467" y="126551"/>
              <a:ext cx="1267496" cy="1266910"/>
            </a:xfrm>
            <a:custGeom>
              <a:avLst/>
              <a:gdLst/>
              <a:ahLst/>
              <a:cxnLst/>
              <a:rect l="l" t="t" r="r" b="b"/>
              <a:pathLst>
                <a:path w="38934" h="38916" extrusionOk="0">
                  <a:moveTo>
                    <a:pt x="242" y="0"/>
                  </a:moveTo>
                  <a:cubicBezTo>
                    <a:pt x="168" y="19"/>
                    <a:pt x="75" y="75"/>
                    <a:pt x="0" y="93"/>
                  </a:cubicBezTo>
                  <a:lnTo>
                    <a:pt x="38841" y="38915"/>
                  </a:lnTo>
                  <a:cubicBezTo>
                    <a:pt x="38878" y="38841"/>
                    <a:pt x="38897" y="38785"/>
                    <a:pt x="38934" y="38710"/>
                  </a:cubicBezTo>
                  <a:lnTo>
                    <a:pt x="24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1186142" y="148949"/>
              <a:ext cx="1297805" cy="1299042"/>
            </a:xfrm>
            <a:custGeom>
              <a:avLst/>
              <a:gdLst/>
              <a:ahLst/>
              <a:cxnLst/>
              <a:rect l="l" t="t" r="r" b="b"/>
              <a:pathLst>
                <a:path w="39865" h="39903" extrusionOk="0">
                  <a:moveTo>
                    <a:pt x="224" y="1"/>
                  </a:moveTo>
                  <a:cubicBezTo>
                    <a:pt x="149" y="38"/>
                    <a:pt x="93" y="75"/>
                    <a:pt x="0" y="131"/>
                  </a:cubicBezTo>
                  <a:lnTo>
                    <a:pt x="39772" y="39902"/>
                  </a:lnTo>
                  <a:cubicBezTo>
                    <a:pt x="39790" y="39809"/>
                    <a:pt x="39846" y="39735"/>
                    <a:pt x="39865" y="39679"/>
                  </a:cubicBezTo>
                  <a:lnTo>
                    <a:pt x="2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1135258" y="174993"/>
              <a:ext cx="1323849" cy="1323882"/>
            </a:xfrm>
            <a:custGeom>
              <a:avLst/>
              <a:gdLst/>
              <a:ahLst/>
              <a:cxnLst/>
              <a:rect l="l" t="t" r="r" b="b"/>
              <a:pathLst>
                <a:path w="40665" h="40666" extrusionOk="0">
                  <a:moveTo>
                    <a:pt x="205" y="1"/>
                  </a:moveTo>
                  <a:cubicBezTo>
                    <a:pt x="130" y="38"/>
                    <a:pt x="74" y="75"/>
                    <a:pt x="0" y="113"/>
                  </a:cubicBezTo>
                  <a:lnTo>
                    <a:pt x="40553" y="40665"/>
                  </a:lnTo>
                  <a:cubicBezTo>
                    <a:pt x="40572" y="40591"/>
                    <a:pt x="40609" y="40517"/>
                    <a:pt x="40665" y="40461"/>
                  </a:cubicBez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1086165" y="202893"/>
              <a:ext cx="1345075" cy="1344456"/>
            </a:xfrm>
            <a:custGeom>
              <a:avLst/>
              <a:gdLst/>
              <a:ahLst/>
              <a:cxnLst/>
              <a:rect l="l" t="t" r="r" b="b"/>
              <a:pathLst>
                <a:path w="41317" h="41298" extrusionOk="0">
                  <a:moveTo>
                    <a:pt x="205" y="0"/>
                  </a:moveTo>
                  <a:cubicBezTo>
                    <a:pt x="131" y="56"/>
                    <a:pt x="56" y="93"/>
                    <a:pt x="1" y="112"/>
                  </a:cubicBezTo>
                  <a:lnTo>
                    <a:pt x="41168" y="41297"/>
                  </a:lnTo>
                  <a:lnTo>
                    <a:pt x="41316" y="41093"/>
                  </a:lnTo>
                  <a:lnTo>
                    <a:pt x="20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1040132" y="233169"/>
              <a:ext cx="1360799" cy="1360832"/>
            </a:xfrm>
            <a:custGeom>
              <a:avLst/>
              <a:gdLst/>
              <a:ahLst/>
              <a:cxnLst/>
              <a:rect l="l" t="t" r="r" b="b"/>
              <a:pathLst>
                <a:path w="41800" h="41801" extrusionOk="0">
                  <a:moveTo>
                    <a:pt x="205" y="1"/>
                  </a:moveTo>
                  <a:cubicBezTo>
                    <a:pt x="130" y="56"/>
                    <a:pt x="56" y="94"/>
                    <a:pt x="0" y="131"/>
                  </a:cubicBezTo>
                  <a:lnTo>
                    <a:pt x="41670" y="41800"/>
                  </a:lnTo>
                  <a:cubicBezTo>
                    <a:pt x="41707" y="41707"/>
                    <a:pt x="41744" y="41651"/>
                    <a:pt x="41800" y="41596"/>
                  </a:cubicBezTo>
                  <a:lnTo>
                    <a:pt x="20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995890" y="265268"/>
              <a:ext cx="1372323" cy="1372356"/>
            </a:xfrm>
            <a:custGeom>
              <a:avLst/>
              <a:gdLst/>
              <a:ahLst/>
              <a:cxnLst/>
              <a:rect l="l" t="t" r="r" b="b"/>
              <a:pathLst>
                <a:path w="42154" h="42155" extrusionOk="0">
                  <a:moveTo>
                    <a:pt x="187" y="1"/>
                  </a:moveTo>
                  <a:cubicBezTo>
                    <a:pt x="112" y="38"/>
                    <a:pt x="75" y="94"/>
                    <a:pt x="1" y="131"/>
                  </a:cubicBezTo>
                  <a:lnTo>
                    <a:pt x="42005" y="42154"/>
                  </a:lnTo>
                  <a:cubicBezTo>
                    <a:pt x="42061" y="42080"/>
                    <a:pt x="42098" y="42024"/>
                    <a:pt x="42154" y="41968"/>
                  </a:cubicBezTo>
                  <a:lnTo>
                    <a:pt x="187"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954676" y="299809"/>
              <a:ext cx="1379616" cy="1380234"/>
            </a:xfrm>
            <a:custGeom>
              <a:avLst/>
              <a:gdLst/>
              <a:ahLst/>
              <a:cxnLst/>
              <a:rect l="l" t="t" r="r" b="b"/>
              <a:pathLst>
                <a:path w="42378" h="42397" extrusionOk="0">
                  <a:moveTo>
                    <a:pt x="168" y="1"/>
                  </a:moveTo>
                  <a:cubicBezTo>
                    <a:pt x="94" y="57"/>
                    <a:pt x="57" y="94"/>
                    <a:pt x="1" y="168"/>
                  </a:cubicBezTo>
                  <a:lnTo>
                    <a:pt x="42229" y="42396"/>
                  </a:lnTo>
                  <a:cubicBezTo>
                    <a:pt x="42247" y="42322"/>
                    <a:pt x="42303" y="42247"/>
                    <a:pt x="42378" y="42210"/>
                  </a:cubicBezTo>
                  <a:lnTo>
                    <a:pt x="16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914698" y="336791"/>
              <a:ext cx="1382025" cy="1382611"/>
            </a:xfrm>
            <a:custGeom>
              <a:avLst/>
              <a:gdLst/>
              <a:ahLst/>
              <a:cxnLst/>
              <a:rect l="l" t="t" r="r" b="b"/>
              <a:pathLst>
                <a:path w="42452" h="42470" extrusionOk="0">
                  <a:moveTo>
                    <a:pt x="168" y="0"/>
                  </a:moveTo>
                  <a:lnTo>
                    <a:pt x="1" y="168"/>
                  </a:lnTo>
                  <a:lnTo>
                    <a:pt x="42303" y="42470"/>
                  </a:lnTo>
                  <a:cubicBezTo>
                    <a:pt x="42340" y="42395"/>
                    <a:pt x="42415" y="42340"/>
                    <a:pt x="42452" y="42284"/>
                  </a:cubicBezTo>
                  <a:lnTo>
                    <a:pt x="16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877130" y="375564"/>
              <a:ext cx="1381439" cy="1380820"/>
            </a:xfrm>
            <a:custGeom>
              <a:avLst/>
              <a:gdLst/>
              <a:ahLst/>
              <a:cxnLst/>
              <a:rect l="l" t="t" r="r" b="b"/>
              <a:pathLst>
                <a:path w="42434" h="42415" extrusionOk="0">
                  <a:moveTo>
                    <a:pt x="150" y="0"/>
                  </a:moveTo>
                  <a:lnTo>
                    <a:pt x="1" y="168"/>
                  </a:lnTo>
                  <a:lnTo>
                    <a:pt x="42247" y="42414"/>
                  </a:lnTo>
                  <a:cubicBezTo>
                    <a:pt x="42303" y="42358"/>
                    <a:pt x="42359" y="42321"/>
                    <a:pt x="42433" y="42247"/>
                  </a:cubicBezTo>
                  <a:lnTo>
                    <a:pt x="15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842003" y="416746"/>
              <a:ext cx="1375351" cy="1374765"/>
            </a:xfrm>
            <a:custGeom>
              <a:avLst/>
              <a:gdLst/>
              <a:ahLst/>
              <a:cxnLst/>
              <a:rect l="l" t="t" r="r" b="b"/>
              <a:pathLst>
                <a:path w="42247" h="42229" extrusionOk="0">
                  <a:moveTo>
                    <a:pt x="149" y="1"/>
                  </a:moveTo>
                  <a:cubicBezTo>
                    <a:pt x="93" y="56"/>
                    <a:pt x="56" y="112"/>
                    <a:pt x="0" y="187"/>
                  </a:cubicBezTo>
                  <a:lnTo>
                    <a:pt x="42061" y="42228"/>
                  </a:lnTo>
                  <a:cubicBezTo>
                    <a:pt x="42117" y="42191"/>
                    <a:pt x="42172" y="42154"/>
                    <a:pt x="42247" y="42098"/>
                  </a:cubicBezTo>
                  <a:lnTo>
                    <a:pt x="149"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808666" y="459751"/>
              <a:ext cx="1365682" cy="1365682"/>
            </a:xfrm>
            <a:custGeom>
              <a:avLst/>
              <a:gdLst/>
              <a:ahLst/>
              <a:cxnLst/>
              <a:rect l="l" t="t" r="r" b="b"/>
              <a:pathLst>
                <a:path w="41950" h="41950" extrusionOk="0">
                  <a:moveTo>
                    <a:pt x="150" y="1"/>
                  </a:moveTo>
                  <a:cubicBezTo>
                    <a:pt x="94" y="75"/>
                    <a:pt x="57" y="113"/>
                    <a:pt x="1" y="187"/>
                  </a:cubicBezTo>
                  <a:lnTo>
                    <a:pt x="41763" y="41950"/>
                  </a:lnTo>
                  <a:cubicBezTo>
                    <a:pt x="41801" y="41894"/>
                    <a:pt x="41875" y="41838"/>
                    <a:pt x="41950" y="41801"/>
                  </a:cubicBezTo>
                  <a:lnTo>
                    <a:pt x="15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777186" y="505198"/>
              <a:ext cx="1351716" cy="1351749"/>
            </a:xfrm>
            <a:custGeom>
              <a:avLst/>
              <a:gdLst/>
              <a:ahLst/>
              <a:cxnLst/>
              <a:rect l="l" t="t" r="r" b="b"/>
              <a:pathLst>
                <a:path w="41521" h="41522" extrusionOk="0">
                  <a:moveTo>
                    <a:pt x="130" y="1"/>
                  </a:moveTo>
                  <a:lnTo>
                    <a:pt x="0" y="206"/>
                  </a:lnTo>
                  <a:lnTo>
                    <a:pt x="41316" y="41521"/>
                  </a:lnTo>
                  <a:cubicBezTo>
                    <a:pt x="41372" y="41447"/>
                    <a:pt x="41446" y="41410"/>
                    <a:pt x="41521" y="41354"/>
                  </a:cubicBezTo>
                  <a:lnTo>
                    <a:pt x="1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48700" y="553087"/>
              <a:ext cx="1332346" cy="1331727"/>
            </a:xfrm>
            <a:custGeom>
              <a:avLst/>
              <a:gdLst/>
              <a:ahLst/>
              <a:cxnLst/>
              <a:rect l="l" t="t" r="r" b="b"/>
              <a:pathLst>
                <a:path w="40926" h="40907" extrusionOk="0">
                  <a:moveTo>
                    <a:pt x="131" y="0"/>
                  </a:moveTo>
                  <a:cubicBezTo>
                    <a:pt x="75" y="56"/>
                    <a:pt x="56" y="130"/>
                    <a:pt x="0" y="205"/>
                  </a:cubicBezTo>
                  <a:lnTo>
                    <a:pt x="40721" y="40907"/>
                  </a:lnTo>
                  <a:cubicBezTo>
                    <a:pt x="40795" y="40869"/>
                    <a:pt x="40851" y="40813"/>
                    <a:pt x="40925" y="40795"/>
                  </a:cubicBezTo>
                  <a:lnTo>
                    <a:pt x="13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22656" y="602766"/>
              <a:ext cx="1308711" cy="1308092"/>
            </a:xfrm>
            <a:custGeom>
              <a:avLst/>
              <a:gdLst/>
              <a:ahLst/>
              <a:cxnLst/>
              <a:rect l="l" t="t" r="r" b="b"/>
              <a:pathLst>
                <a:path w="40200" h="40181" extrusionOk="0">
                  <a:moveTo>
                    <a:pt x="112" y="0"/>
                  </a:moveTo>
                  <a:cubicBezTo>
                    <a:pt x="56" y="75"/>
                    <a:pt x="37" y="149"/>
                    <a:pt x="0" y="205"/>
                  </a:cubicBezTo>
                  <a:lnTo>
                    <a:pt x="39957" y="40181"/>
                  </a:lnTo>
                  <a:cubicBezTo>
                    <a:pt x="40032" y="40162"/>
                    <a:pt x="40125" y="40125"/>
                    <a:pt x="40199" y="40088"/>
                  </a:cubicBezTo>
                  <a:lnTo>
                    <a:pt x="11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699021" y="654854"/>
              <a:ext cx="1279021" cy="1280258"/>
            </a:xfrm>
            <a:custGeom>
              <a:avLst/>
              <a:gdLst/>
              <a:ahLst/>
              <a:cxnLst/>
              <a:rect l="l" t="t" r="r" b="b"/>
              <a:pathLst>
                <a:path w="39288" h="39326" extrusionOk="0">
                  <a:moveTo>
                    <a:pt x="93" y="1"/>
                  </a:moveTo>
                  <a:cubicBezTo>
                    <a:pt x="75" y="75"/>
                    <a:pt x="19" y="168"/>
                    <a:pt x="0" y="243"/>
                  </a:cubicBezTo>
                  <a:lnTo>
                    <a:pt x="39083" y="39325"/>
                  </a:lnTo>
                  <a:cubicBezTo>
                    <a:pt x="39157" y="39307"/>
                    <a:pt x="39213" y="39251"/>
                    <a:pt x="39288" y="39232"/>
                  </a:cubicBezTo>
                  <a:lnTo>
                    <a:pt x="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677209" y="710588"/>
              <a:ext cx="1245717" cy="1245099"/>
            </a:xfrm>
            <a:custGeom>
              <a:avLst/>
              <a:gdLst/>
              <a:ahLst/>
              <a:cxnLst/>
              <a:rect l="l" t="t" r="r" b="b"/>
              <a:pathLst>
                <a:path w="38265" h="38246" extrusionOk="0">
                  <a:moveTo>
                    <a:pt x="93" y="1"/>
                  </a:moveTo>
                  <a:cubicBezTo>
                    <a:pt x="56" y="57"/>
                    <a:pt x="37" y="150"/>
                    <a:pt x="0" y="224"/>
                  </a:cubicBezTo>
                  <a:lnTo>
                    <a:pt x="38003" y="38246"/>
                  </a:lnTo>
                  <a:cubicBezTo>
                    <a:pt x="38097" y="38246"/>
                    <a:pt x="38190" y="38190"/>
                    <a:pt x="38264" y="38172"/>
                  </a:cubicBezTo>
                  <a:lnTo>
                    <a:pt x="9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659630" y="768764"/>
              <a:ext cx="1205707" cy="1205707"/>
            </a:xfrm>
            <a:custGeom>
              <a:avLst/>
              <a:gdLst/>
              <a:ahLst/>
              <a:cxnLst/>
              <a:rect l="l" t="t" r="r" b="b"/>
              <a:pathLst>
                <a:path w="37036" h="37036" extrusionOk="0">
                  <a:moveTo>
                    <a:pt x="75" y="0"/>
                  </a:moveTo>
                  <a:cubicBezTo>
                    <a:pt x="38" y="94"/>
                    <a:pt x="19" y="168"/>
                    <a:pt x="1" y="261"/>
                  </a:cubicBezTo>
                  <a:lnTo>
                    <a:pt x="36775" y="37036"/>
                  </a:lnTo>
                  <a:cubicBezTo>
                    <a:pt x="36850" y="37017"/>
                    <a:pt x="36943" y="36980"/>
                    <a:pt x="37036" y="36961"/>
                  </a:cubicBezTo>
                  <a:lnTo>
                    <a:pt x="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644492" y="829967"/>
              <a:ext cx="1158470" cy="1159056"/>
            </a:xfrm>
            <a:custGeom>
              <a:avLst/>
              <a:gdLst/>
              <a:ahLst/>
              <a:cxnLst/>
              <a:rect l="l" t="t" r="r" b="b"/>
              <a:pathLst>
                <a:path w="35585" h="35603" extrusionOk="0">
                  <a:moveTo>
                    <a:pt x="75" y="0"/>
                  </a:moveTo>
                  <a:lnTo>
                    <a:pt x="0" y="279"/>
                  </a:lnTo>
                  <a:lnTo>
                    <a:pt x="35342" y="35603"/>
                  </a:lnTo>
                  <a:cubicBezTo>
                    <a:pt x="35417" y="35603"/>
                    <a:pt x="35528" y="35565"/>
                    <a:pt x="35584" y="35547"/>
                  </a:cubicBezTo>
                  <a:lnTo>
                    <a:pt x="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632967" y="895402"/>
              <a:ext cx="1105763" cy="1103907"/>
            </a:xfrm>
            <a:custGeom>
              <a:avLst/>
              <a:gdLst/>
              <a:ahLst/>
              <a:cxnLst/>
              <a:rect l="l" t="t" r="r" b="b"/>
              <a:pathLst>
                <a:path w="33966" h="33909" extrusionOk="0">
                  <a:moveTo>
                    <a:pt x="56" y="0"/>
                  </a:moveTo>
                  <a:cubicBezTo>
                    <a:pt x="19" y="93"/>
                    <a:pt x="19" y="186"/>
                    <a:pt x="1" y="279"/>
                  </a:cubicBezTo>
                  <a:lnTo>
                    <a:pt x="33649" y="33909"/>
                  </a:lnTo>
                  <a:cubicBezTo>
                    <a:pt x="33761" y="33909"/>
                    <a:pt x="33854" y="33909"/>
                    <a:pt x="33965" y="33890"/>
                  </a:cubicBezTo>
                  <a:lnTo>
                    <a:pt x="5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626293" y="963866"/>
              <a:ext cx="1042769" cy="1042672"/>
            </a:xfrm>
            <a:custGeom>
              <a:avLst/>
              <a:gdLst/>
              <a:ahLst/>
              <a:cxnLst/>
              <a:rect l="l" t="t" r="r" b="b"/>
              <a:pathLst>
                <a:path w="32031" h="32028" extrusionOk="0">
                  <a:moveTo>
                    <a:pt x="20" y="0"/>
                  </a:moveTo>
                  <a:cubicBezTo>
                    <a:pt x="20" y="93"/>
                    <a:pt x="1" y="223"/>
                    <a:pt x="1" y="317"/>
                  </a:cubicBezTo>
                  <a:lnTo>
                    <a:pt x="31714" y="32011"/>
                  </a:lnTo>
                  <a:cubicBezTo>
                    <a:pt x="31751" y="32023"/>
                    <a:pt x="31788" y="32027"/>
                    <a:pt x="31825" y="32027"/>
                  </a:cubicBezTo>
                  <a:cubicBezTo>
                    <a:pt x="31898" y="32027"/>
                    <a:pt x="31968" y="32011"/>
                    <a:pt x="32030" y="32011"/>
                  </a:cubicBezTo>
                  <a:lnTo>
                    <a:pt x="2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624503" y="1038384"/>
              <a:ext cx="970627" cy="970041"/>
            </a:xfrm>
            <a:custGeom>
              <a:avLst/>
              <a:gdLst/>
              <a:ahLst/>
              <a:cxnLst/>
              <a:rect l="l" t="t" r="r" b="b"/>
              <a:pathLst>
                <a:path w="29815" h="29797" extrusionOk="0">
                  <a:moveTo>
                    <a:pt x="0" y="0"/>
                  </a:moveTo>
                  <a:lnTo>
                    <a:pt x="0" y="317"/>
                  </a:lnTo>
                  <a:lnTo>
                    <a:pt x="29480" y="29796"/>
                  </a:lnTo>
                  <a:lnTo>
                    <a:pt x="29815" y="29796"/>
                  </a:ln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628116" y="1118339"/>
              <a:ext cx="886440" cy="886440"/>
            </a:xfrm>
            <a:custGeom>
              <a:avLst/>
              <a:gdLst/>
              <a:ahLst/>
              <a:cxnLst/>
              <a:rect l="l" t="t" r="r" b="b"/>
              <a:pathLst>
                <a:path w="27229" h="27229" extrusionOk="0">
                  <a:moveTo>
                    <a:pt x="1" y="1"/>
                  </a:moveTo>
                  <a:lnTo>
                    <a:pt x="1" y="1"/>
                  </a:lnTo>
                  <a:cubicBezTo>
                    <a:pt x="19" y="150"/>
                    <a:pt x="38" y="261"/>
                    <a:pt x="38" y="373"/>
                  </a:cubicBezTo>
                  <a:lnTo>
                    <a:pt x="26856" y="27210"/>
                  </a:lnTo>
                  <a:cubicBezTo>
                    <a:pt x="26968" y="27228"/>
                    <a:pt x="27079" y="27228"/>
                    <a:pt x="27228" y="27228"/>
                  </a:cubicBezTo>
                  <a:lnTo>
                    <a:pt x="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639641" y="1207410"/>
              <a:ext cx="786464" cy="785845"/>
            </a:xfrm>
            <a:custGeom>
              <a:avLst/>
              <a:gdLst/>
              <a:ahLst/>
              <a:cxnLst/>
              <a:rect l="l" t="t" r="r" b="b"/>
              <a:pathLst>
                <a:path w="24158" h="24139" extrusionOk="0">
                  <a:moveTo>
                    <a:pt x="0" y="1"/>
                  </a:moveTo>
                  <a:lnTo>
                    <a:pt x="0" y="1"/>
                  </a:lnTo>
                  <a:cubicBezTo>
                    <a:pt x="38" y="131"/>
                    <a:pt x="56" y="280"/>
                    <a:pt x="75" y="392"/>
                  </a:cubicBezTo>
                  <a:lnTo>
                    <a:pt x="23766" y="24064"/>
                  </a:lnTo>
                  <a:cubicBezTo>
                    <a:pt x="23897" y="24102"/>
                    <a:pt x="24046" y="24120"/>
                    <a:pt x="24157" y="24139"/>
                  </a:cubicBezTo>
                  <a:lnTo>
                    <a:pt x="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663276" y="1306767"/>
              <a:ext cx="662852" cy="662885"/>
            </a:xfrm>
            <a:custGeom>
              <a:avLst/>
              <a:gdLst/>
              <a:ahLst/>
              <a:cxnLst/>
              <a:rect l="l" t="t" r="r" b="b"/>
              <a:pathLst>
                <a:path w="20361" h="20362" extrusionOk="0">
                  <a:moveTo>
                    <a:pt x="0" y="1"/>
                  </a:moveTo>
                  <a:lnTo>
                    <a:pt x="0" y="1"/>
                  </a:lnTo>
                  <a:cubicBezTo>
                    <a:pt x="56" y="168"/>
                    <a:pt x="93" y="336"/>
                    <a:pt x="130" y="466"/>
                  </a:cubicBezTo>
                  <a:lnTo>
                    <a:pt x="19895" y="20231"/>
                  </a:lnTo>
                  <a:cubicBezTo>
                    <a:pt x="20063" y="20268"/>
                    <a:pt x="20193" y="20324"/>
                    <a:pt x="20360" y="20361"/>
                  </a:cubicBezTo>
                  <a:lnTo>
                    <a:pt x="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706899" y="1427970"/>
              <a:ext cx="498645" cy="498645"/>
            </a:xfrm>
            <a:custGeom>
              <a:avLst/>
              <a:gdLst/>
              <a:ahLst/>
              <a:cxnLst/>
              <a:rect l="l" t="t" r="r" b="b"/>
              <a:pathLst>
                <a:path w="15317" h="15317" extrusionOk="0">
                  <a:moveTo>
                    <a:pt x="0" y="0"/>
                  </a:moveTo>
                  <a:lnTo>
                    <a:pt x="0" y="0"/>
                  </a:lnTo>
                  <a:cubicBezTo>
                    <a:pt x="112" y="205"/>
                    <a:pt x="186" y="409"/>
                    <a:pt x="298" y="614"/>
                  </a:cubicBezTo>
                  <a:lnTo>
                    <a:pt x="14721" y="15038"/>
                  </a:lnTo>
                  <a:cubicBezTo>
                    <a:pt x="14926" y="15131"/>
                    <a:pt x="15112" y="15224"/>
                    <a:pt x="15317" y="15317"/>
                  </a:cubicBezTo>
                  <a:lnTo>
                    <a:pt x="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811694" y="1609106"/>
              <a:ext cx="211510" cy="211477"/>
            </a:xfrm>
            <a:custGeom>
              <a:avLst/>
              <a:gdLst/>
              <a:ahLst/>
              <a:cxnLst/>
              <a:rect l="l" t="t" r="r" b="b"/>
              <a:pathLst>
                <a:path w="6497" h="6496" extrusionOk="0">
                  <a:moveTo>
                    <a:pt x="1" y="1"/>
                  </a:moveTo>
                  <a:cubicBezTo>
                    <a:pt x="392" y="540"/>
                    <a:pt x="801" y="1061"/>
                    <a:pt x="1211" y="1545"/>
                  </a:cubicBezTo>
                  <a:lnTo>
                    <a:pt x="4989" y="5305"/>
                  </a:lnTo>
                  <a:cubicBezTo>
                    <a:pt x="5472" y="5733"/>
                    <a:pt x="5975" y="6124"/>
                    <a:pt x="6496" y="6496"/>
                  </a:cubicBezTo>
                  <a:lnTo>
                    <a:pt x="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15"/>
          <p:cNvSpPr txBox="1">
            <a:spLocks noGrp="1"/>
          </p:cNvSpPr>
          <p:nvPr>
            <p:ph type="title"/>
          </p:nvPr>
        </p:nvSpPr>
        <p:spPr>
          <a:xfrm>
            <a:off x="713225" y="539500"/>
            <a:ext cx="7717500" cy="832200"/>
          </a:xfrm>
          <a:prstGeom prst="rect">
            <a:avLst/>
          </a:prstGeom>
        </p:spPr>
        <p:txBody>
          <a:bodyPr spcFirstLastPara="1" wrap="square" lIns="91425" tIns="91425" rIns="91425" bIns="91425" anchor="ctr" anchorCtr="0">
            <a:noAutofit/>
          </a:bodyPr>
          <a:lstStyle>
            <a:lvl1pPr lvl="0" rtl="0">
              <a:spcBef>
                <a:spcPts val="0"/>
              </a:spcBef>
              <a:spcAft>
                <a:spcPts val="0"/>
              </a:spcAft>
              <a:buSzPts val="4100"/>
              <a:buNone/>
              <a:defRPr sz="3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6">
  <p:cSld name="CUSTOM_9_1_1_1_1_1">
    <p:spTree>
      <p:nvGrpSpPr>
        <p:cNvPr id="1" name="Shape 354"/>
        <p:cNvGrpSpPr/>
        <p:nvPr/>
      </p:nvGrpSpPr>
      <p:grpSpPr>
        <a:xfrm>
          <a:off x="0" y="0"/>
          <a:ext cx="0" cy="0"/>
          <a:chOff x="0" y="0"/>
          <a:chExt cx="0" cy="0"/>
        </a:xfrm>
      </p:grpSpPr>
      <p:sp>
        <p:nvSpPr>
          <p:cNvPr id="355" name="Google Shape;355;p18"/>
          <p:cNvSpPr/>
          <p:nvPr/>
        </p:nvSpPr>
        <p:spPr>
          <a:xfrm rot="10800000">
            <a:off x="-12" y="-130601"/>
            <a:ext cx="4452612" cy="1080308"/>
          </a:xfrm>
          <a:custGeom>
            <a:avLst/>
            <a:gdLst/>
            <a:ahLst/>
            <a:cxnLst/>
            <a:rect l="l" t="t" r="r" b="b"/>
            <a:pathLst>
              <a:path w="136772" h="48575" extrusionOk="0">
                <a:moveTo>
                  <a:pt x="1" y="42768"/>
                </a:moveTo>
                <a:cubicBezTo>
                  <a:pt x="1" y="42768"/>
                  <a:pt x="5249" y="20919"/>
                  <a:pt x="30708" y="28940"/>
                </a:cubicBezTo>
                <a:cubicBezTo>
                  <a:pt x="56187" y="36980"/>
                  <a:pt x="70498" y="48575"/>
                  <a:pt x="79562" y="24288"/>
                </a:cubicBezTo>
                <a:cubicBezTo>
                  <a:pt x="88644" y="1"/>
                  <a:pt x="110623" y="522"/>
                  <a:pt x="121101" y="6700"/>
                </a:cubicBezTo>
                <a:cubicBezTo>
                  <a:pt x="131560" y="12898"/>
                  <a:pt x="136771" y="6738"/>
                  <a:pt x="136771" y="6738"/>
                </a:cubicBezTo>
                <a:lnTo>
                  <a:pt x="136771" y="4276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6" name="Google Shape;356;p18"/>
          <p:cNvGrpSpPr/>
          <p:nvPr/>
        </p:nvGrpSpPr>
        <p:grpSpPr>
          <a:xfrm rot="10800000">
            <a:off x="5923412" y="4539701"/>
            <a:ext cx="1947310" cy="1947310"/>
            <a:chOff x="624503" y="61115"/>
            <a:chExt cx="1947310" cy="1947310"/>
          </a:xfrm>
        </p:grpSpPr>
        <p:sp>
          <p:nvSpPr>
            <p:cNvPr id="357" name="Google Shape;357;p18"/>
            <p:cNvSpPr/>
            <p:nvPr/>
          </p:nvSpPr>
          <p:spPr>
            <a:xfrm>
              <a:off x="2048296" y="171379"/>
              <a:ext cx="413839" cy="413221"/>
            </a:xfrm>
            <a:custGeom>
              <a:avLst/>
              <a:gdLst/>
              <a:ahLst/>
              <a:cxnLst/>
              <a:rect l="l" t="t" r="r" b="b"/>
              <a:pathLst>
                <a:path w="12712" h="12693" extrusionOk="0">
                  <a:moveTo>
                    <a:pt x="0" y="0"/>
                  </a:moveTo>
                  <a:lnTo>
                    <a:pt x="12712" y="12693"/>
                  </a:lnTo>
                  <a:cubicBezTo>
                    <a:pt x="12600" y="12469"/>
                    <a:pt x="12451" y="12228"/>
                    <a:pt x="12339" y="12004"/>
                  </a:cubicBezTo>
                  <a:lnTo>
                    <a:pt x="726" y="391"/>
                  </a:lnTo>
                  <a:cubicBezTo>
                    <a:pt x="503" y="242"/>
                    <a:pt x="261" y="131"/>
                    <a:pt x="0"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a:off x="1913778" y="112617"/>
              <a:ext cx="605914" cy="605881"/>
            </a:xfrm>
            <a:custGeom>
              <a:avLst/>
              <a:gdLst/>
              <a:ahLst/>
              <a:cxnLst/>
              <a:rect l="l" t="t" r="r" b="b"/>
              <a:pathLst>
                <a:path w="18612" h="18611" extrusionOk="0">
                  <a:moveTo>
                    <a:pt x="1" y="0"/>
                  </a:moveTo>
                  <a:lnTo>
                    <a:pt x="18612" y="18611"/>
                  </a:lnTo>
                  <a:cubicBezTo>
                    <a:pt x="18556" y="18481"/>
                    <a:pt x="18500" y="18313"/>
                    <a:pt x="18444" y="18127"/>
                  </a:cubicBezTo>
                  <a:lnTo>
                    <a:pt x="503" y="186"/>
                  </a:lnTo>
                  <a:cubicBezTo>
                    <a:pt x="354" y="130"/>
                    <a:pt x="150" y="74"/>
                    <a:pt x="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a:off x="1807747" y="84132"/>
              <a:ext cx="742254" cy="742221"/>
            </a:xfrm>
            <a:custGeom>
              <a:avLst/>
              <a:gdLst/>
              <a:ahLst/>
              <a:cxnLst/>
              <a:rect l="l" t="t" r="r" b="b"/>
              <a:pathLst>
                <a:path w="22800" h="22799" extrusionOk="0">
                  <a:moveTo>
                    <a:pt x="1" y="0"/>
                  </a:moveTo>
                  <a:lnTo>
                    <a:pt x="22799" y="22799"/>
                  </a:lnTo>
                  <a:cubicBezTo>
                    <a:pt x="22743" y="22650"/>
                    <a:pt x="22725" y="22519"/>
                    <a:pt x="22706" y="22370"/>
                  </a:cubicBezTo>
                  <a:lnTo>
                    <a:pt x="410" y="93"/>
                  </a:lnTo>
                  <a:cubicBezTo>
                    <a:pt x="280" y="75"/>
                    <a:pt x="131" y="19"/>
                    <a:pt x="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a:off x="1715063" y="68375"/>
              <a:ext cx="850076" cy="849458"/>
            </a:xfrm>
            <a:custGeom>
              <a:avLst/>
              <a:gdLst/>
              <a:ahLst/>
              <a:cxnLst/>
              <a:rect l="l" t="t" r="r" b="b"/>
              <a:pathLst>
                <a:path w="26112" h="26093" extrusionOk="0">
                  <a:moveTo>
                    <a:pt x="1" y="0"/>
                  </a:moveTo>
                  <a:lnTo>
                    <a:pt x="26111" y="26093"/>
                  </a:lnTo>
                  <a:cubicBezTo>
                    <a:pt x="26111" y="25981"/>
                    <a:pt x="26093" y="25869"/>
                    <a:pt x="26056" y="25739"/>
                  </a:cubicBezTo>
                  <a:lnTo>
                    <a:pt x="373" y="38"/>
                  </a:lnTo>
                  <a:cubicBezTo>
                    <a:pt x="261" y="19"/>
                    <a:pt x="131" y="19"/>
                    <a:pt x="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a:off x="1632047" y="61115"/>
              <a:ext cx="939147" cy="939114"/>
            </a:xfrm>
            <a:custGeom>
              <a:avLst/>
              <a:gdLst/>
              <a:ahLst/>
              <a:cxnLst/>
              <a:rect l="l" t="t" r="r" b="b"/>
              <a:pathLst>
                <a:path w="28848" h="28847" extrusionOk="0">
                  <a:moveTo>
                    <a:pt x="1" y="0"/>
                  </a:moveTo>
                  <a:lnTo>
                    <a:pt x="28848" y="28847"/>
                  </a:lnTo>
                  <a:lnTo>
                    <a:pt x="28848" y="28549"/>
                  </a:lnTo>
                  <a:lnTo>
                    <a:pt x="354" y="37"/>
                  </a:lnTo>
                  <a:cubicBezTo>
                    <a:pt x="224" y="37"/>
                    <a:pt x="113" y="37"/>
                    <a:pt x="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a:off x="1555706" y="62320"/>
              <a:ext cx="1016107" cy="1016074"/>
            </a:xfrm>
            <a:custGeom>
              <a:avLst/>
              <a:gdLst/>
              <a:ahLst/>
              <a:cxnLst/>
              <a:rect l="l" t="t" r="r" b="b"/>
              <a:pathLst>
                <a:path w="31212" h="31211" extrusionOk="0">
                  <a:moveTo>
                    <a:pt x="317" y="0"/>
                  </a:moveTo>
                  <a:cubicBezTo>
                    <a:pt x="206" y="0"/>
                    <a:pt x="113" y="0"/>
                    <a:pt x="1" y="19"/>
                  </a:cubicBezTo>
                  <a:lnTo>
                    <a:pt x="31193" y="31211"/>
                  </a:lnTo>
                  <a:cubicBezTo>
                    <a:pt x="31193" y="31099"/>
                    <a:pt x="31211" y="30987"/>
                    <a:pt x="31211" y="30894"/>
                  </a:cubicBezTo>
                  <a:lnTo>
                    <a:pt x="31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a:off x="1484215" y="66552"/>
              <a:ext cx="1082128" cy="1081510"/>
            </a:xfrm>
            <a:custGeom>
              <a:avLst/>
              <a:gdLst/>
              <a:ahLst/>
              <a:cxnLst/>
              <a:rect l="l" t="t" r="r" b="b"/>
              <a:pathLst>
                <a:path w="33240" h="33221" extrusionOk="0">
                  <a:moveTo>
                    <a:pt x="299" y="1"/>
                  </a:moveTo>
                  <a:cubicBezTo>
                    <a:pt x="206" y="1"/>
                    <a:pt x="112" y="19"/>
                    <a:pt x="1" y="19"/>
                  </a:cubicBezTo>
                  <a:lnTo>
                    <a:pt x="33202" y="33221"/>
                  </a:lnTo>
                  <a:cubicBezTo>
                    <a:pt x="33221" y="33146"/>
                    <a:pt x="33240" y="33053"/>
                    <a:pt x="33240" y="32942"/>
                  </a:cubicBezTo>
                  <a:lnTo>
                    <a:pt x="29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8"/>
            <p:cNvSpPr/>
            <p:nvPr/>
          </p:nvSpPr>
          <p:spPr>
            <a:xfrm>
              <a:off x="1417575" y="76254"/>
              <a:ext cx="1139685" cy="1139067"/>
            </a:xfrm>
            <a:custGeom>
              <a:avLst/>
              <a:gdLst/>
              <a:ahLst/>
              <a:cxnLst/>
              <a:rect l="l" t="t" r="r" b="b"/>
              <a:pathLst>
                <a:path w="35008" h="34989" extrusionOk="0">
                  <a:moveTo>
                    <a:pt x="280" y="0"/>
                  </a:moveTo>
                  <a:cubicBezTo>
                    <a:pt x="187" y="38"/>
                    <a:pt x="94" y="56"/>
                    <a:pt x="1" y="56"/>
                  </a:cubicBezTo>
                  <a:lnTo>
                    <a:pt x="34952" y="34989"/>
                  </a:lnTo>
                  <a:lnTo>
                    <a:pt x="35008" y="34709"/>
                  </a:lnTo>
                  <a:lnTo>
                    <a:pt x="28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a:off x="1355786" y="90187"/>
              <a:ext cx="1188160" cy="1188160"/>
            </a:xfrm>
            <a:custGeom>
              <a:avLst/>
              <a:gdLst/>
              <a:ahLst/>
              <a:cxnLst/>
              <a:rect l="l" t="t" r="r" b="b"/>
              <a:pathLst>
                <a:path w="36497" h="36497" extrusionOk="0">
                  <a:moveTo>
                    <a:pt x="242" y="0"/>
                  </a:moveTo>
                  <a:cubicBezTo>
                    <a:pt x="149" y="19"/>
                    <a:pt x="56" y="38"/>
                    <a:pt x="0" y="75"/>
                  </a:cubicBezTo>
                  <a:lnTo>
                    <a:pt x="36422" y="36496"/>
                  </a:lnTo>
                  <a:cubicBezTo>
                    <a:pt x="36440" y="36403"/>
                    <a:pt x="36477" y="36310"/>
                    <a:pt x="36496" y="36236"/>
                  </a:cubicBezTo>
                  <a:lnTo>
                    <a:pt x="24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8"/>
            <p:cNvSpPr/>
            <p:nvPr/>
          </p:nvSpPr>
          <p:spPr>
            <a:xfrm>
              <a:off x="1295787" y="106530"/>
              <a:ext cx="1231165" cy="1230579"/>
            </a:xfrm>
            <a:custGeom>
              <a:avLst/>
              <a:gdLst/>
              <a:ahLst/>
              <a:cxnLst/>
              <a:rect l="l" t="t" r="r" b="b"/>
              <a:pathLst>
                <a:path w="37818" h="37800" extrusionOk="0">
                  <a:moveTo>
                    <a:pt x="261" y="1"/>
                  </a:moveTo>
                  <a:cubicBezTo>
                    <a:pt x="168" y="38"/>
                    <a:pt x="94" y="57"/>
                    <a:pt x="1" y="75"/>
                  </a:cubicBezTo>
                  <a:lnTo>
                    <a:pt x="37725" y="37799"/>
                  </a:lnTo>
                  <a:cubicBezTo>
                    <a:pt x="37762" y="37744"/>
                    <a:pt x="37781" y="37651"/>
                    <a:pt x="37818" y="37576"/>
                  </a:cubicBezTo>
                  <a:lnTo>
                    <a:pt x="26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8"/>
            <p:cNvSpPr/>
            <p:nvPr/>
          </p:nvSpPr>
          <p:spPr>
            <a:xfrm>
              <a:off x="1239467" y="126551"/>
              <a:ext cx="1267496" cy="1266910"/>
            </a:xfrm>
            <a:custGeom>
              <a:avLst/>
              <a:gdLst/>
              <a:ahLst/>
              <a:cxnLst/>
              <a:rect l="l" t="t" r="r" b="b"/>
              <a:pathLst>
                <a:path w="38934" h="38916" extrusionOk="0">
                  <a:moveTo>
                    <a:pt x="242" y="0"/>
                  </a:moveTo>
                  <a:cubicBezTo>
                    <a:pt x="168" y="19"/>
                    <a:pt x="75" y="75"/>
                    <a:pt x="0" y="93"/>
                  </a:cubicBezTo>
                  <a:lnTo>
                    <a:pt x="38841" y="38915"/>
                  </a:lnTo>
                  <a:cubicBezTo>
                    <a:pt x="38878" y="38841"/>
                    <a:pt x="38897" y="38785"/>
                    <a:pt x="38934" y="38710"/>
                  </a:cubicBezTo>
                  <a:lnTo>
                    <a:pt x="24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1186142" y="148949"/>
              <a:ext cx="1297805" cy="1299042"/>
            </a:xfrm>
            <a:custGeom>
              <a:avLst/>
              <a:gdLst/>
              <a:ahLst/>
              <a:cxnLst/>
              <a:rect l="l" t="t" r="r" b="b"/>
              <a:pathLst>
                <a:path w="39865" h="39903" extrusionOk="0">
                  <a:moveTo>
                    <a:pt x="224" y="1"/>
                  </a:moveTo>
                  <a:cubicBezTo>
                    <a:pt x="149" y="38"/>
                    <a:pt x="93" y="75"/>
                    <a:pt x="0" y="131"/>
                  </a:cubicBezTo>
                  <a:lnTo>
                    <a:pt x="39772" y="39902"/>
                  </a:lnTo>
                  <a:cubicBezTo>
                    <a:pt x="39790" y="39809"/>
                    <a:pt x="39846" y="39735"/>
                    <a:pt x="39865" y="39679"/>
                  </a:cubicBezTo>
                  <a:lnTo>
                    <a:pt x="22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1135258" y="174993"/>
              <a:ext cx="1323849" cy="1323882"/>
            </a:xfrm>
            <a:custGeom>
              <a:avLst/>
              <a:gdLst/>
              <a:ahLst/>
              <a:cxnLst/>
              <a:rect l="l" t="t" r="r" b="b"/>
              <a:pathLst>
                <a:path w="40665" h="40666" extrusionOk="0">
                  <a:moveTo>
                    <a:pt x="205" y="1"/>
                  </a:moveTo>
                  <a:cubicBezTo>
                    <a:pt x="130" y="38"/>
                    <a:pt x="74" y="75"/>
                    <a:pt x="0" y="113"/>
                  </a:cubicBezTo>
                  <a:lnTo>
                    <a:pt x="40553" y="40665"/>
                  </a:lnTo>
                  <a:cubicBezTo>
                    <a:pt x="40572" y="40591"/>
                    <a:pt x="40609" y="40517"/>
                    <a:pt x="40665" y="40461"/>
                  </a:cubicBezTo>
                  <a:lnTo>
                    <a:pt x="20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1086165" y="202893"/>
              <a:ext cx="1345075" cy="1344456"/>
            </a:xfrm>
            <a:custGeom>
              <a:avLst/>
              <a:gdLst/>
              <a:ahLst/>
              <a:cxnLst/>
              <a:rect l="l" t="t" r="r" b="b"/>
              <a:pathLst>
                <a:path w="41317" h="41298" extrusionOk="0">
                  <a:moveTo>
                    <a:pt x="205" y="0"/>
                  </a:moveTo>
                  <a:cubicBezTo>
                    <a:pt x="131" y="56"/>
                    <a:pt x="56" y="93"/>
                    <a:pt x="1" y="112"/>
                  </a:cubicBezTo>
                  <a:lnTo>
                    <a:pt x="41168" y="41297"/>
                  </a:lnTo>
                  <a:lnTo>
                    <a:pt x="41316" y="41093"/>
                  </a:lnTo>
                  <a:lnTo>
                    <a:pt x="20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1040132" y="233169"/>
              <a:ext cx="1360799" cy="1360832"/>
            </a:xfrm>
            <a:custGeom>
              <a:avLst/>
              <a:gdLst/>
              <a:ahLst/>
              <a:cxnLst/>
              <a:rect l="l" t="t" r="r" b="b"/>
              <a:pathLst>
                <a:path w="41800" h="41801" extrusionOk="0">
                  <a:moveTo>
                    <a:pt x="205" y="1"/>
                  </a:moveTo>
                  <a:cubicBezTo>
                    <a:pt x="130" y="56"/>
                    <a:pt x="56" y="94"/>
                    <a:pt x="0" y="131"/>
                  </a:cubicBezTo>
                  <a:lnTo>
                    <a:pt x="41670" y="41800"/>
                  </a:lnTo>
                  <a:cubicBezTo>
                    <a:pt x="41707" y="41707"/>
                    <a:pt x="41744" y="41651"/>
                    <a:pt x="41800" y="41596"/>
                  </a:cubicBezTo>
                  <a:lnTo>
                    <a:pt x="205"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995890" y="265268"/>
              <a:ext cx="1372323" cy="1372356"/>
            </a:xfrm>
            <a:custGeom>
              <a:avLst/>
              <a:gdLst/>
              <a:ahLst/>
              <a:cxnLst/>
              <a:rect l="l" t="t" r="r" b="b"/>
              <a:pathLst>
                <a:path w="42154" h="42155" extrusionOk="0">
                  <a:moveTo>
                    <a:pt x="187" y="1"/>
                  </a:moveTo>
                  <a:cubicBezTo>
                    <a:pt x="112" y="38"/>
                    <a:pt x="75" y="94"/>
                    <a:pt x="1" y="131"/>
                  </a:cubicBezTo>
                  <a:lnTo>
                    <a:pt x="42005" y="42154"/>
                  </a:lnTo>
                  <a:cubicBezTo>
                    <a:pt x="42061" y="42080"/>
                    <a:pt x="42098" y="42024"/>
                    <a:pt x="42154" y="41968"/>
                  </a:cubicBezTo>
                  <a:lnTo>
                    <a:pt x="18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954676" y="299809"/>
              <a:ext cx="1379616" cy="1380234"/>
            </a:xfrm>
            <a:custGeom>
              <a:avLst/>
              <a:gdLst/>
              <a:ahLst/>
              <a:cxnLst/>
              <a:rect l="l" t="t" r="r" b="b"/>
              <a:pathLst>
                <a:path w="42378" h="42397" extrusionOk="0">
                  <a:moveTo>
                    <a:pt x="168" y="1"/>
                  </a:moveTo>
                  <a:cubicBezTo>
                    <a:pt x="94" y="57"/>
                    <a:pt x="57" y="94"/>
                    <a:pt x="1" y="168"/>
                  </a:cubicBezTo>
                  <a:lnTo>
                    <a:pt x="42229" y="42396"/>
                  </a:lnTo>
                  <a:cubicBezTo>
                    <a:pt x="42247" y="42322"/>
                    <a:pt x="42303" y="42247"/>
                    <a:pt x="42378" y="42210"/>
                  </a:cubicBezTo>
                  <a:lnTo>
                    <a:pt x="168"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914698" y="336791"/>
              <a:ext cx="1382025" cy="1382611"/>
            </a:xfrm>
            <a:custGeom>
              <a:avLst/>
              <a:gdLst/>
              <a:ahLst/>
              <a:cxnLst/>
              <a:rect l="l" t="t" r="r" b="b"/>
              <a:pathLst>
                <a:path w="42452" h="42470" extrusionOk="0">
                  <a:moveTo>
                    <a:pt x="168" y="0"/>
                  </a:moveTo>
                  <a:lnTo>
                    <a:pt x="1" y="168"/>
                  </a:lnTo>
                  <a:lnTo>
                    <a:pt x="42303" y="42470"/>
                  </a:lnTo>
                  <a:cubicBezTo>
                    <a:pt x="42340" y="42395"/>
                    <a:pt x="42415" y="42340"/>
                    <a:pt x="42452" y="42284"/>
                  </a:cubicBezTo>
                  <a:lnTo>
                    <a:pt x="168"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877130" y="375564"/>
              <a:ext cx="1381439" cy="1380820"/>
            </a:xfrm>
            <a:custGeom>
              <a:avLst/>
              <a:gdLst/>
              <a:ahLst/>
              <a:cxnLst/>
              <a:rect l="l" t="t" r="r" b="b"/>
              <a:pathLst>
                <a:path w="42434" h="42415" extrusionOk="0">
                  <a:moveTo>
                    <a:pt x="150" y="0"/>
                  </a:moveTo>
                  <a:lnTo>
                    <a:pt x="1" y="168"/>
                  </a:lnTo>
                  <a:lnTo>
                    <a:pt x="42247" y="42414"/>
                  </a:lnTo>
                  <a:cubicBezTo>
                    <a:pt x="42303" y="42358"/>
                    <a:pt x="42359" y="42321"/>
                    <a:pt x="42433" y="42247"/>
                  </a:cubicBezTo>
                  <a:lnTo>
                    <a:pt x="15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842003" y="416746"/>
              <a:ext cx="1375351" cy="1374765"/>
            </a:xfrm>
            <a:custGeom>
              <a:avLst/>
              <a:gdLst/>
              <a:ahLst/>
              <a:cxnLst/>
              <a:rect l="l" t="t" r="r" b="b"/>
              <a:pathLst>
                <a:path w="42247" h="42229" extrusionOk="0">
                  <a:moveTo>
                    <a:pt x="149" y="1"/>
                  </a:moveTo>
                  <a:cubicBezTo>
                    <a:pt x="93" y="56"/>
                    <a:pt x="56" y="112"/>
                    <a:pt x="0" y="187"/>
                  </a:cubicBezTo>
                  <a:lnTo>
                    <a:pt x="42061" y="42228"/>
                  </a:lnTo>
                  <a:cubicBezTo>
                    <a:pt x="42117" y="42191"/>
                    <a:pt x="42172" y="42154"/>
                    <a:pt x="42247" y="42098"/>
                  </a:cubicBezTo>
                  <a:lnTo>
                    <a:pt x="149"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808666" y="459751"/>
              <a:ext cx="1365682" cy="1365682"/>
            </a:xfrm>
            <a:custGeom>
              <a:avLst/>
              <a:gdLst/>
              <a:ahLst/>
              <a:cxnLst/>
              <a:rect l="l" t="t" r="r" b="b"/>
              <a:pathLst>
                <a:path w="41950" h="41950" extrusionOk="0">
                  <a:moveTo>
                    <a:pt x="150" y="1"/>
                  </a:moveTo>
                  <a:cubicBezTo>
                    <a:pt x="94" y="75"/>
                    <a:pt x="57" y="113"/>
                    <a:pt x="1" y="187"/>
                  </a:cubicBezTo>
                  <a:lnTo>
                    <a:pt x="41763" y="41950"/>
                  </a:lnTo>
                  <a:cubicBezTo>
                    <a:pt x="41801" y="41894"/>
                    <a:pt x="41875" y="41838"/>
                    <a:pt x="41950" y="41801"/>
                  </a:cubicBezTo>
                  <a:lnTo>
                    <a:pt x="15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777186" y="505198"/>
              <a:ext cx="1351716" cy="1351749"/>
            </a:xfrm>
            <a:custGeom>
              <a:avLst/>
              <a:gdLst/>
              <a:ahLst/>
              <a:cxnLst/>
              <a:rect l="l" t="t" r="r" b="b"/>
              <a:pathLst>
                <a:path w="41521" h="41522" extrusionOk="0">
                  <a:moveTo>
                    <a:pt x="130" y="1"/>
                  </a:moveTo>
                  <a:lnTo>
                    <a:pt x="0" y="206"/>
                  </a:lnTo>
                  <a:lnTo>
                    <a:pt x="41316" y="41521"/>
                  </a:lnTo>
                  <a:cubicBezTo>
                    <a:pt x="41372" y="41447"/>
                    <a:pt x="41446" y="41410"/>
                    <a:pt x="41521" y="41354"/>
                  </a:cubicBezTo>
                  <a:lnTo>
                    <a:pt x="13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748700" y="553087"/>
              <a:ext cx="1332346" cy="1331727"/>
            </a:xfrm>
            <a:custGeom>
              <a:avLst/>
              <a:gdLst/>
              <a:ahLst/>
              <a:cxnLst/>
              <a:rect l="l" t="t" r="r" b="b"/>
              <a:pathLst>
                <a:path w="40926" h="40907" extrusionOk="0">
                  <a:moveTo>
                    <a:pt x="131" y="0"/>
                  </a:moveTo>
                  <a:cubicBezTo>
                    <a:pt x="75" y="56"/>
                    <a:pt x="56" y="130"/>
                    <a:pt x="0" y="205"/>
                  </a:cubicBezTo>
                  <a:lnTo>
                    <a:pt x="40721" y="40907"/>
                  </a:lnTo>
                  <a:cubicBezTo>
                    <a:pt x="40795" y="40869"/>
                    <a:pt x="40851" y="40813"/>
                    <a:pt x="40925" y="40795"/>
                  </a:cubicBezTo>
                  <a:lnTo>
                    <a:pt x="13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722656" y="602766"/>
              <a:ext cx="1308711" cy="1308092"/>
            </a:xfrm>
            <a:custGeom>
              <a:avLst/>
              <a:gdLst/>
              <a:ahLst/>
              <a:cxnLst/>
              <a:rect l="l" t="t" r="r" b="b"/>
              <a:pathLst>
                <a:path w="40200" h="40181" extrusionOk="0">
                  <a:moveTo>
                    <a:pt x="112" y="0"/>
                  </a:moveTo>
                  <a:cubicBezTo>
                    <a:pt x="56" y="75"/>
                    <a:pt x="37" y="149"/>
                    <a:pt x="0" y="205"/>
                  </a:cubicBezTo>
                  <a:lnTo>
                    <a:pt x="39957" y="40181"/>
                  </a:lnTo>
                  <a:cubicBezTo>
                    <a:pt x="40032" y="40162"/>
                    <a:pt x="40125" y="40125"/>
                    <a:pt x="40199" y="40088"/>
                  </a:cubicBezTo>
                  <a:lnTo>
                    <a:pt x="112"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699021" y="654854"/>
              <a:ext cx="1279021" cy="1280258"/>
            </a:xfrm>
            <a:custGeom>
              <a:avLst/>
              <a:gdLst/>
              <a:ahLst/>
              <a:cxnLst/>
              <a:rect l="l" t="t" r="r" b="b"/>
              <a:pathLst>
                <a:path w="39288" h="39326" extrusionOk="0">
                  <a:moveTo>
                    <a:pt x="93" y="1"/>
                  </a:moveTo>
                  <a:cubicBezTo>
                    <a:pt x="75" y="75"/>
                    <a:pt x="19" y="168"/>
                    <a:pt x="0" y="243"/>
                  </a:cubicBezTo>
                  <a:lnTo>
                    <a:pt x="39083" y="39325"/>
                  </a:lnTo>
                  <a:cubicBezTo>
                    <a:pt x="39157" y="39307"/>
                    <a:pt x="39213" y="39251"/>
                    <a:pt x="39288" y="39232"/>
                  </a:cubicBezTo>
                  <a:lnTo>
                    <a:pt x="9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677209" y="710588"/>
              <a:ext cx="1245717" cy="1245099"/>
            </a:xfrm>
            <a:custGeom>
              <a:avLst/>
              <a:gdLst/>
              <a:ahLst/>
              <a:cxnLst/>
              <a:rect l="l" t="t" r="r" b="b"/>
              <a:pathLst>
                <a:path w="38265" h="38246" extrusionOk="0">
                  <a:moveTo>
                    <a:pt x="93" y="1"/>
                  </a:moveTo>
                  <a:cubicBezTo>
                    <a:pt x="56" y="57"/>
                    <a:pt x="37" y="150"/>
                    <a:pt x="0" y="224"/>
                  </a:cubicBezTo>
                  <a:lnTo>
                    <a:pt x="38003" y="38246"/>
                  </a:lnTo>
                  <a:cubicBezTo>
                    <a:pt x="38097" y="38246"/>
                    <a:pt x="38190" y="38190"/>
                    <a:pt x="38264" y="38172"/>
                  </a:cubicBezTo>
                  <a:lnTo>
                    <a:pt x="9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659630" y="768764"/>
              <a:ext cx="1205707" cy="1205707"/>
            </a:xfrm>
            <a:custGeom>
              <a:avLst/>
              <a:gdLst/>
              <a:ahLst/>
              <a:cxnLst/>
              <a:rect l="l" t="t" r="r" b="b"/>
              <a:pathLst>
                <a:path w="37036" h="37036" extrusionOk="0">
                  <a:moveTo>
                    <a:pt x="75" y="0"/>
                  </a:moveTo>
                  <a:cubicBezTo>
                    <a:pt x="38" y="94"/>
                    <a:pt x="19" y="168"/>
                    <a:pt x="1" y="261"/>
                  </a:cubicBezTo>
                  <a:lnTo>
                    <a:pt x="36775" y="37036"/>
                  </a:lnTo>
                  <a:cubicBezTo>
                    <a:pt x="36850" y="37017"/>
                    <a:pt x="36943" y="36980"/>
                    <a:pt x="37036" y="36961"/>
                  </a:cubicBezTo>
                  <a:lnTo>
                    <a:pt x="7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644492" y="829967"/>
              <a:ext cx="1158470" cy="1159056"/>
            </a:xfrm>
            <a:custGeom>
              <a:avLst/>
              <a:gdLst/>
              <a:ahLst/>
              <a:cxnLst/>
              <a:rect l="l" t="t" r="r" b="b"/>
              <a:pathLst>
                <a:path w="35585" h="35603" extrusionOk="0">
                  <a:moveTo>
                    <a:pt x="75" y="0"/>
                  </a:moveTo>
                  <a:lnTo>
                    <a:pt x="0" y="279"/>
                  </a:lnTo>
                  <a:lnTo>
                    <a:pt x="35342" y="35603"/>
                  </a:lnTo>
                  <a:cubicBezTo>
                    <a:pt x="35417" y="35603"/>
                    <a:pt x="35528" y="35565"/>
                    <a:pt x="35584" y="35547"/>
                  </a:cubicBezTo>
                  <a:lnTo>
                    <a:pt x="75"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32967" y="895402"/>
              <a:ext cx="1105763" cy="1103907"/>
            </a:xfrm>
            <a:custGeom>
              <a:avLst/>
              <a:gdLst/>
              <a:ahLst/>
              <a:cxnLst/>
              <a:rect l="l" t="t" r="r" b="b"/>
              <a:pathLst>
                <a:path w="33966" h="33909" extrusionOk="0">
                  <a:moveTo>
                    <a:pt x="56" y="0"/>
                  </a:moveTo>
                  <a:cubicBezTo>
                    <a:pt x="19" y="93"/>
                    <a:pt x="19" y="186"/>
                    <a:pt x="1" y="279"/>
                  </a:cubicBezTo>
                  <a:lnTo>
                    <a:pt x="33649" y="33909"/>
                  </a:lnTo>
                  <a:cubicBezTo>
                    <a:pt x="33761" y="33909"/>
                    <a:pt x="33854" y="33909"/>
                    <a:pt x="33965" y="33890"/>
                  </a:cubicBezTo>
                  <a:lnTo>
                    <a:pt x="56"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626293" y="963866"/>
              <a:ext cx="1042769" cy="1042672"/>
            </a:xfrm>
            <a:custGeom>
              <a:avLst/>
              <a:gdLst/>
              <a:ahLst/>
              <a:cxnLst/>
              <a:rect l="l" t="t" r="r" b="b"/>
              <a:pathLst>
                <a:path w="32031" h="32028" extrusionOk="0">
                  <a:moveTo>
                    <a:pt x="20" y="0"/>
                  </a:moveTo>
                  <a:cubicBezTo>
                    <a:pt x="20" y="93"/>
                    <a:pt x="1" y="223"/>
                    <a:pt x="1" y="317"/>
                  </a:cubicBezTo>
                  <a:lnTo>
                    <a:pt x="31714" y="32011"/>
                  </a:lnTo>
                  <a:cubicBezTo>
                    <a:pt x="31751" y="32023"/>
                    <a:pt x="31788" y="32027"/>
                    <a:pt x="31825" y="32027"/>
                  </a:cubicBezTo>
                  <a:cubicBezTo>
                    <a:pt x="31898" y="32027"/>
                    <a:pt x="31968" y="32011"/>
                    <a:pt x="32030" y="32011"/>
                  </a:cubicBezTo>
                  <a:lnTo>
                    <a:pt x="2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624503" y="1038384"/>
              <a:ext cx="970627" cy="970041"/>
            </a:xfrm>
            <a:custGeom>
              <a:avLst/>
              <a:gdLst/>
              <a:ahLst/>
              <a:cxnLst/>
              <a:rect l="l" t="t" r="r" b="b"/>
              <a:pathLst>
                <a:path w="29815" h="29797" extrusionOk="0">
                  <a:moveTo>
                    <a:pt x="0" y="0"/>
                  </a:moveTo>
                  <a:lnTo>
                    <a:pt x="0" y="317"/>
                  </a:lnTo>
                  <a:lnTo>
                    <a:pt x="29480" y="29796"/>
                  </a:lnTo>
                  <a:lnTo>
                    <a:pt x="29815" y="29796"/>
                  </a:ln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628116" y="1118339"/>
              <a:ext cx="886440" cy="886440"/>
            </a:xfrm>
            <a:custGeom>
              <a:avLst/>
              <a:gdLst/>
              <a:ahLst/>
              <a:cxnLst/>
              <a:rect l="l" t="t" r="r" b="b"/>
              <a:pathLst>
                <a:path w="27229" h="27229" extrusionOk="0">
                  <a:moveTo>
                    <a:pt x="1" y="1"/>
                  </a:moveTo>
                  <a:lnTo>
                    <a:pt x="1" y="1"/>
                  </a:lnTo>
                  <a:cubicBezTo>
                    <a:pt x="19" y="150"/>
                    <a:pt x="38" y="261"/>
                    <a:pt x="38" y="373"/>
                  </a:cubicBezTo>
                  <a:lnTo>
                    <a:pt x="26856" y="27210"/>
                  </a:lnTo>
                  <a:cubicBezTo>
                    <a:pt x="26968" y="27228"/>
                    <a:pt x="27079" y="27228"/>
                    <a:pt x="27228" y="27228"/>
                  </a:cubicBez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639641" y="1207410"/>
              <a:ext cx="786464" cy="785845"/>
            </a:xfrm>
            <a:custGeom>
              <a:avLst/>
              <a:gdLst/>
              <a:ahLst/>
              <a:cxnLst/>
              <a:rect l="l" t="t" r="r" b="b"/>
              <a:pathLst>
                <a:path w="24158" h="24139" extrusionOk="0">
                  <a:moveTo>
                    <a:pt x="0" y="1"/>
                  </a:moveTo>
                  <a:lnTo>
                    <a:pt x="0" y="1"/>
                  </a:lnTo>
                  <a:cubicBezTo>
                    <a:pt x="38" y="131"/>
                    <a:pt x="56" y="280"/>
                    <a:pt x="75" y="392"/>
                  </a:cubicBezTo>
                  <a:lnTo>
                    <a:pt x="23766" y="24064"/>
                  </a:lnTo>
                  <a:cubicBezTo>
                    <a:pt x="23897" y="24102"/>
                    <a:pt x="24046" y="24120"/>
                    <a:pt x="24157" y="24139"/>
                  </a:cubicBezTo>
                  <a:lnTo>
                    <a:pt x="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63276" y="1306767"/>
              <a:ext cx="662852" cy="662885"/>
            </a:xfrm>
            <a:custGeom>
              <a:avLst/>
              <a:gdLst/>
              <a:ahLst/>
              <a:cxnLst/>
              <a:rect l="l" t="t" r="r" b="b"/>
              <a:pathLst>
                <a:path w="20361" h="20362" extrusionOk="0">
                  <a:moveTo>
                    <a:pt x="0" y="1"/>
                  </a:moveTo>
                  <a:lnTo>
                    <a:pt x="0" y="1"/>
                  </a:lnTo>
                  <a:cubicBezTo>
                    <a:pt x="56" y="168"/>
                    <a:pt x="93" y="336"/>
                    <a:pt x="130" y="466"/>
                  </a:cubicBezTo>
                  <a:lnTo>
                    <a:pt x="19895" y="20231"/>
                  </a:lnTo>
                  <a:cubicBezTo>
                    <a:pt x="20063" y="20268"/>
                    <a:pt x="20193" y="20324"/>
                    <a:pt x="20360" y="20361"/>
                  </a:cubicBezTo>
                  <a:lnTo>
                    <a:pt x="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06899" y="1427970"/>
              <a:ext cx="498645" cy="498645"/>
            </a:xfrm>
            <a:custGeom>
              <a:avLst/>
              <a:gdLst/>
              <a:ahLst/>
              <a:cxnLst/>
              <a:rect l="l" t="t" r="r" b="b"/>
              <a:pathLst>
                <a:path w="15317" h="15317" extrusionOk="0">
                  <a:moveTo>
                    <a:pt x="0" y="0"/>
                  </a:moveTo>
                  <a:lnTo>
                    <a:pt x="0" y="0"/>
                  </a:lnTo>
                  <a:cubicBezTo>
                    <a:pt x="112" y="205"/>
                    <a:pt x="186" y="409"/>
                    <a:pt x="298" y="614"/>
                  </a:cubicBezTo>
                  <a:lnTo>
                    <a:pt x="14721" y="15038"/>
                  </a:lnTo>
                  <a:cubicBezTo>
                    <a:pt x="14926" y="15131"/>
                    <a:pt x="15112" y="15224"/>
                    <a:pt x="15317" y="15317"/>
                  </a:cubicBezTo>
                  <a:lnTo>
                    <a:pt x="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811694" y="1609106"/>
              <a:ext cx="211510" cy="211477"/>
            </a:xfrm>
            <a:custGeom>
              <a:avLst/>
              <a:gdLst/>
              <a:ahLst/>
              <a:cxnLst/>
              <a:rect l="l" t="t" r="r" b="b"/>
              <a:pathLst>
                <a:path w="6497" h="6496" extrusionOk="0">
                  <a:moveTo>
                    <a:pt x="1" y="1"/>
                  </a:moveTo>
                  <a:cubicBezTo>
                    <a:pt x="392" y="540"/>
                    <a:pt x="801" y="1061"/>
                    <a:pt x="1211" y="1545"/>
                  </a:cubicBezTo>
                  <a:lnTo>
                    <a:pt x="4989" y="5305"/>
                  </a:lnTo>
                  <a:cubicBezTo>
                    <a:pt x="5472" y="5733"/>
                    <a:pt x="5975" y="6124"/>
                    <a:pt x="6496" y="6496"/>
                  </a:cubicBezTo>
                  <a:lnTo>
                    <a:pt x="1"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3" name="Google Shape;393;p18"/>
          <p:cNvSpPr/>
          <p:nvPr/>
        </p:nvSpPr>
        <p:spPr>
          <a:xfrm flipH="1">
            <a:off x="8072709" y="247388"/>
            <a:ext cx="880675" cy="222875"/>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flipH="1">
            <a:off x="-673900" y="4539703"/>
            <a:ext cx="3398188" cy="1343693"/>
          </a:xfrm>
          <a:custGeom>
            <a:avLst/>
            <a:gdLst/>
            <a:ahLst/>
            <a:cxnLst/>
            <a:rect l="l" t="t" r="r" b="b"/>
            <a:pathLst>
              <a:path w="144804" h="56672" extrusionOk="0">
                <a:moveTo>
                  <a:pt x="62339" y="1"/>
                </a:moveTo>
                <a:cubicBezTo>
                  <a:pt x="57472" y="1"/>
                  <a:pt x="52752" y="1067"/>
                  <a:pt x="48902" y="3946"/>
                </a:cubicBezTo>
                <a:cubicBezTo>
                  <a:pt x="45333" y="6614"/>
                  <a:pt x="42897" y="10584"/>
                  <a:pt x="39395" y="13319"/>
                </a:cubicBezTo>
                <a:cubicBezTo>
                  <a:pt x="34692" y="16955"/>
                  <a:pt x="28487" y="18189"/>
                  <a:pt x="22516" y="18356"/>
                </a:cubicBezTo>
                <a:cubicBezTo>
                  <a:pt x="22065" y="18363"/>
                  <a:pt x="21613" y="18366"/>
                  <a:pt x="21160" y="18366"/>
                </a:cubicBezTo>
                <a:cubicBezTo>
                  <a:pt x="20151" y="18366"/>
                  <a:pt x="19140" y="18353"/>
                  <a:pt x="18130" y="18353"/>
                </a:cubicBezTo>
                <a:cubicBezTo>
                  <a:pt x="15443" y="18353"/>
                  <a:pt x="12766" y="18442"/>
                  <a:pt x="10174" y="19090"/>
                </a:cubicBezTo>
                <a:cubicBezTo>
                  <a:pt x="6171" y="20091"/>
                  <a:pt x="2235" y="22793"/>
                  <a:pt x="1301" y="26795"/>
                </a:cubicBezTo>
                <a:cubicBezTo>
                  <a:pt x="0" y="32233"/>
                  <a:pt x="4637" y="37436"/>
                  <a:pt x="9707" y="39738"/>
                </a:cubicBezTo>
                <a:cubicBezTo>
                  <a:pt x="13043" y="41239"/>
                  <a:pt x="17146" y="42340"/>
                  <a:pt x="18480" y="45742"/>
                </a:cubicBezTo>
                <a:cubicBezTo>
                  <a:pt x="18914" y="46943"/>
                  <a:pt x="18980" y="48278"/>
                  <a:pt x="19681" y="49378"/>
                </a:cubicBezTo>
                <a:cubicBezTo>
                  <a:pt x="20648" y="50779"/>
                  <a:pt x="22450" y="51280"/>
                  <a:pt x="23884" y="52147"/>
                </a:cubicBezTo>
                <a:cubicBezTo>
                  <a:pt x="25352" y="53048"/>
                  <a:pt x="26552" y="55082"/>
                  <a:pt x="25485" y="56383"/>
                </a:cubicBezTo>
                <a:cubicBezTo>
                  <a:pt x="25854" y="56578"/>
                  <a:pt x="26268" y="56671"/>
                  <a:pt x="26682" y="56671"/>
                </a:cubicBezTo>
                <a:cubicBezTo>
                  <a:pt x="27543" y="56671"/>
                  <a:pt x="28404" y="56270"/>
                  <a:pt x="28854" y="55549"/>
                </a:cubicBezTo>
                <a:cubicBezTo>
                  <a:pt x="29388" y="54649"/>
                  <a:pt x="29154" y="53214"/>
                  <a:pt x="28754" y="52280"/>
                </a:cubicBezTo>
                <a:cubicBezTo>
                  <a:pt x="30729" y="51283"/>
                  <a:pt x="32834" y="50898"/>
                  <a:pt x="35023" y="50898"/>
                </a:cubicBezTo>
                <a:cubicBezTo>
                  <a:pt x="42458" y="50898"/>
                  <a:pt x="50873" y="55340"/>
                  <a:pt x="58522" y="55340"/>
                </a:cubicBezTo>
                <a:cubicBezTo>
                  <a:pt x="59996" y="55340"/>
                  <a:pt x="61441" y="55175"/>
                  <a:pt x="62845" y="54782"/>
                </a:cubicBezTo>
                <a:cubicBezTo>
                  <a:pt x="71051" y="52481"/>
                  <a:pt x="76221" y="44375"/>
                  <a:pt x="83760" y="40405"/>
                </a:cubicBezTo>
                <a:cubicBezTo>
                  <a:pt x="86994" y="38703"/>
                  <a:pt x="90638" y="37821"/>
                  <a:pt x="94282" y="37821"/>
                </a:cubicBezTo>
                <a:cubicBezTo>
                  <a:pt x="94923" y="37821"/>
                  <a:pt x="95564" y="37849"/>
                  <a:pt x="96202" y="37903"/>
                </a:cubicBezTo>
                <a:cubicBezTo>
                  <a:pt x="101339" y="38304"/>
                  <a:pt x="106143" y="40472"/>
                  <a:pt x="111113" y="41906"/>
                </a:cubicBezTo>
                <a:cubicBezTo>
                  <a:pt x="113587" y="42604"/>
                  <a:pt x="116219" y="43095"/>
                  <a:pt x="118794" y="43095"/>
                </a:cubicBezTo>
                <a:cubicBezTo>
                  <a:pt x="121391" y="43095"/>
                  <a:pt x="123929" y="42596"/>
                  <a:pt x="126190" y="41306"/>
                </a:cubicBezTo>
                <a:cubicBezTo>
                  <a:pt x="128559" y="39972"/>
                  <a:pt x="130393" y="37837"/>
                  <a:pt x="132195" y="35769"/>
                </a:cubicBezTo>
                <a:cubicBezTo>
                  <a:pt x="135464" y="31932"/>
                  <a:pt x="138766" y="28130"/>
                  <a:pt x="142068" y="24294"/>
                </a:cubicBezTo>
                <a:cubicBezTo>
                  <a:pt x="143403" y="22759"/>
                  <a:pt x="144804" y="20958"/>
                  <a:pt x="144637" y="18923"/>
                </a:cubicBezTo>
                <a:cubicBezTo>
                  <a:pt x="144470" y="17055"/>
                  <a:pt x="143069" y="15587"/>
                  <a:pt x="141601" y="14420"/>
                </a:cubicBezTo>
                <a:cubicBezTo>
                  <a:pt x="134779" y="8798"/>
                  <a:pt x="125953" y="5718"/>
                  <a:pt x="117162" y="5718"/>
                </a:cubicBezTo>
                <a:cubicBezTo>
                  <a:pt x="116669" y="5718"/>
                  <a:pt x="116176" y="5728"/>
                  <a:pt x="115683" y="5747"/>
                </a:cubicBezTo>
                <a:cubicBezTo>
                  <a:pt x="110041" y="5978"/>
                  <a:pt x="104530" y="7449"/>
                  <a:pt x="98924" y="7449"/>
                </a:cubicBezTo>
                <a:cubicBezTo>
                  <a:pt x="98862" y="7449"/>
                  <a:pt x="98800" y="7449"/>
                  <a:pt x="98737" y="7448"/>
                </a:cubicBezTo>
                <a:cubicBezTo>
                  <a:pt x="90131" y="7382"/>
                  <a:pt x="82025" y="3779"/>
                  <a:pt x="73719" y="1611"/>
                </a:cubicBezTo>
                <a:cubicBezTo>
                  <a:pt x="70068" y="657"/>
                  <a:pt x="66158" y="1"/>
                  <a:pt x="623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txBox="1">
            <a:spLocks noGrp="1"/>
          </p:cNvSpPr>
          <p:nvPr>
            <p:ph type="title"/>
          </p:nvPr>
        </p:nvSpPr>
        <p:spPr>
          <a:xfrm>
            <a:off x="713225" y="539500"/>
            <a:ext cx="7717500" cy="832200"/>
          </a:xfrm>
          <a:prstGeom prst="rect">
            <a:avLst/>
          </a:prstGeom>
        </p:spPr>
        <p:txBody>
          <a:bodyPr spcFirstLastPara="1" wrap="square" lIns="91425" tIns="91425" rIns="91425" bIns="91425" anchor="ctr" anchorCtr="0">
            <a:noAutofit/>
          </a:bodyPr>
          <a:lstStyle>
            <a:lvl1pPr lvl="0" rtl="0">
              <a:spcBef>
                <a:spcPts val="0"/>
              </a:spcBef>
              <a:spcAft>
                <a:spcPts val="0"/>
              </a:spcAft>
              <a:buSzPts val="4100"/>
              <a:buNone/>
              <a:defRPr sz="3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4"/>
        <p:cNvGrpSpPr/>
        <p:nvPr/>
      </p:nvGrpSpPr>
      <p:grpSpPr>
        <a:xfrm>
          <a:off x="0" y="0"/>
          <a:ext cx="0" cy="0"/>
          <a:chOff x="0" y="0"/>
          <a:chExt cx="0" cy="0"/>
        </a:xfrm>
      </p:grpSpPr>
      <p:sp>
        <p:nvSpPr>
          <p:cNvPr id="145" name="Google Shape;145;p3"/>
          <p:cNvSpPr txBox="1">
            <a:spLocks noGrp="1"/>
          </p:cNvSpPr>
          <p:nvPr>
            <p:ph type="subTitle" idx="1"/>
          </p:nvPr>
        </p:nvSpPr>
        <p:spPr>
          <a:xfrm flipH="1">
            <a:off x="1162274" y="3434200"/>
            <a:ext cx="2744700" cy="678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1400"/>
              <a:buNone/>
              <a:defRPr sz="1600">
                <a:latin typeface="Catamaran"/>
                <a:ea typeface="Catamaran"/>
                <a:cs typeface="Catamaran"/>
                <a:sym typeface="Catamar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3"/>
          <p:cNvSpPr txBox="1">
            <a:spLocks noGrp="1"/>
          </p:cNvSpPr>
          <p:nvPr>
            <p:ph type="title"/>
          </p:nvPr>
        </p:nvSpPr>
        <p:spPr>
          <a:xfrm flipH="1">
            <a:off x="734276" y="720000"/>
            <a:ext cx="3600600" cy="16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100"/>
              <a:buNone/>
              <a:defRPr sz="50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47" name="Google Shape;147;p3"/>
          <p:cNvSpPr txBox="1">
            <a:spLocks noGrp="1"/>
          </p:cNvSpPr>
          <p:nvPr>
            <p:ph type="title" idx="2" hasCustomPrompt="1"/>
          </p:nvPr>
        </p:nvSpPr>
        <p:spPr>
          <a:xfrm flipH="1">
            <a:off x="1981224" y="2338500"/>
            <a:ext cx="1106700" cy="98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atin typeface="Barlow Medium"/>
                <a:ea typeface="Barlow Medium"/>
                <a:cs typeface="Barlow Medium"/>
                <a:sym typeface="Barlow Medium"/>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48"/>
        <p:cNvGrpSpPr/>
        <p:nvPr/>
      </p:nvGrpSpPr>
      <p:grpSpPr>
        <a:xfrm>
          <a:off x="0" y="0"/>
          <a:ext cx="0" cy="0"/>
          <a:chOff x="0" y="0"/>
          <a:chExt cx="0" cy="0"/>
        </a:xfrm>
      </p:grpSpPr>
      <p:sp>
        <p:nvSpPr>
          <p:cNvPr id="149" name="Google Shape;149;p4"/>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50" name="Google Shape;150;p4"/>
          <p:cNvSpPr txBox="1">
            <a:spLocks noGrp="1"/>
          </p:cNvSpPr>
          <p:nvPr>
            <p:ph type="body" idx="1"/>
          </p:nvPr>
        </p:nvSpPr>
        <p:spPr>
          <a:xfrm>
            <a:off x="540000" y="1204800"/>
            <a:ext cx="7647900" cy="349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1"/>
        </a:solidFill>
        <a:effectLst/>
      </p:bgPr>
    </p:bg>
    <p:spTree>
      <p:nvGrpSpPr>
        <p:cNvPr id="1" name="Shape 151"/>
        <p:cNvGrpSpPr/>
        <p:nvPr/>
      </p:nvGrpSpPr>
      <p:grpSpPr>
        <a:xfrm>
          <a:off x="0" y="0"/>
          <a:ext cx="0" cy="0"/>
          <a:chOff x="0" y="0"/>
          <a:chExt cx="0" cy="0"/>
        </a:xfrm>
      </p:grpSpPr>
      <p:sp>
        <p:nvSpPr>
          <p:cNvPr id="152" name="Google Shape;152;p5"/>
          <p:cNvSpPr txBox="1">
            <a:spLocks noGrp="1"/>
          </p:cNvSpPr>
          <p:nvPr>
            <p:ph type="subTitle" idx="1"/>
          </p:nvPr>
        </p:nvSpPr>
        <p:spPr>
          <a:xfrm>
            <a:off x="2302367" y="2075000"/>
            <a:ext cx="1440300" cy="4950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2200">
                <a:latin typeface="Barlow SemiBold"/>
                <a:ea typeface="Barlow SemiBold"/>
                <a:cs typeface="Barlow SemiBold"/>
                <a:sym typeface="Barlow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
          <p:cNvSpPr txBox="1">
            <a:spLocks noGrp="1"/>
          </p:cNvSpPr>
          <p:nvPr>
            <p:ph type="subTitle" idx="2"/>
          </p:nvPr>
        </p:nvSpPr>
        <p:spPr>
          <a:xfrm>
            <a:off x="5319600" y="2075000"/>
            <a:ext cx="1440300" cy="49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200">
                <a:latin typeface="Barlow SemiBold"/>
                <a:ea typeface="Barlow SemiBold"/>
                <a:cs typeface="Barlow SemiBold"/>
                <a:sym typeface="Barlow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4" name="Google Shape;154;p5"/>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155" name="Google Shape;155;p5"/>
          <p:cNvSpPr txBox="1">
            <a:spLocks noGrp="1"/>
          </p:cNvSpPr>
          <p:nvPr>
            <p:ph type="subTitle" idx="3"/>
          </p:nvPr>
        </p:nvSpPr>
        <p:spPr>
          <a:xfrm>
            <a:off x="1656000" y="2806950"/>
            <a:ext cx="2227200" cy="9927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sp>
        <p:nvSpPr>
          <p:cNvPr id="156" name="Google Shape;156;p5"/>
          <p:cNvSpPr txBox="1">
            <a:spLocks noGrp="1"/>
          </p:cNvSpPr>
          <p:nvPr>
            <p:ph type="subTitle" idx="4"/>
          </p:nvPr>
        </p:nvSpPr>
        <p:spPr>
          <a:xfrm>
            <a:off x="5142750" y="2806950"/>
            <a:ext cx="2227200" cy="99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8"/>
        <p:cNvGrpSpPr/>
        <p:nvPr/>
      </p:nvGrpSpPr>
      <p:grpSpPr>
        <a:xfrm>
          <a:off x="0" y="0"/>
          <a:ext cx="0" cy="0"/>
          <a:chOff x="0" y="0"/>
          <a:chExt cx="0" cy="0"/>
        </a:xfrm>
      </p:grpSpPr>
      <p:sp>
        <p:nvSpPr>
          <p:cNvPr id="199" name="Google Shape;199;p7"/>
          <p:cNvSpPr/>
          <p:nvPr/>
        </p:nvSpPr>
        <p:spPr>
          <a:xfrm flipH="1">
            <a:off x="-2846295" y="3655075"/>
            <a:ext cx="13272268" cy="2257201"/>
          </a:xfrm>
          <a:custGeom>
            <a:avLst/>
            <a:gdLst/>
            <a:ahLst/>
            <a:cxnLst/>
            <a:rect l="l" t="t" r="r" b="b"/>
            <a:pathLst>
              <a:path w="203789" h="69335" extrusionOk="0">
                <a:moveTo>
                  <a:pt x="172317" y="1"/>
                </a:moveTo>
                <a:cubicBezTo>
                  <a:pt x="159938" y="1"/>
                  <a:pt x="151290" y="8761"/>
                  <a:pt x="153912" y="26325"/>
                </a:cubicBezTo>
                <a:cubicBezTo>
                  <a:pt x="155535" y="37128"/>
                  <a:pt x="149594" y="41109"/>
                  <a:pt x="141160" y="41109"/>
                </a:cubicBezTo>
                <a:cubicBezTo>
                  <a:pt x="133061" y="41109"/>
                  <a:pt x="122662" y="37438"/>
                  <a:pt x="114457" y="32615"/>
                </a:cubicBezTo>
                <a:cubicBezTo>
                  <a:pt x="108557" y="29147"/>
                  <a:pt x="102960" y="27661"/>
                  <a:pt x="97863" y="27661"/>
                </a:cubicBezTo>
                <a:cubicBezTo>
                  <a:pt x="88491" y="27661"/>
                  <a:pt x="80813" y="32688"/>
                  <a:pt x="76063" y="39668"/>
                </a:cubicBezTo>
                <a:cubicBezTo>
                  <a:pt x="72714" y="44612"/>
                  <a:pt x="66870" y="47709"/>
                  <a:pt x="60247" y="47709"/>
                </a:cubicBezTo>
                <a:cubicBezTo>
                  <a:pt x="52407" y="47709"/>
                  <a:pt x="43474" y="43369"/>
                  <a:pt x="36292" y="32615"/>
                </a:cubicBezTo>
                <a:cubicBezTo>
                  <a:pt x="30414" y="23820"/>
                  <a:pt x="22624" y="21370"/>
                  <a:pt x="15768" y="21370"/>
                </a:cubicBezTo>
                <a:cubicBezTo>
                  <a:pt x="7145" y="21370"/>
                  <a:pt x="1" y="25245"/>
                  <a:pt x="1" y="25245"/>
                </a:cubicBezTo>
                <a:lnTo>
                  <a:pt x="1" y="69334"/>
                </a:lnTo>
                <a:lnTo>
                  <a:pt x="203789" y="69334"/>
                </a:lnTo>
                <a:lnTo>
                  <a:pt x="203789" y="14209"/>
                </a:lnTo>
                <a:cubicBezTo>
                  <a:pt x="203789" y="14209"/>
                  <a:pt x="196810" y="5480"/>
                  <a:pt x="180414" y="1126"/>
                </a:cubicBezTo>
                <a:cubicBezTo>
                  <a:pt x="177599" y="376"/>
                  <a:pt x="174878" y="1"/>
                  <a:pt x="172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6774238" y="3655063"/>
            <a:ext cx="1617700" cy="310000"/>
          </a:xfrm>
          <a:custGeom>
            <a:avLst/>
            <a:gdLst/>
            <a:ahLst/>
            <a:cxnLst/>
            <a:rect l="l" t="t" r="r" b="b"/>
            <a:pathLst>
              <a:path w="64708" h="12400" extrusionOk="0">
                <a:moveTo>
                  <a:pt x="24594" y="0"/>
                </a:moveTo>
                <a:cubicBezTo>
                  <a:pt x="23235" y="0"/>
                  <a:pt x="21887" y="428"/>
                  <a:pt x="20605" y="989"/>
                </a:cubicBezTo>
                <a:cubicBezTo>
                  <a:pt x="18645" y="1824"/>
                  <a:pt x="16844" y="2949"/>
                  <a:pt x="15205" y="4299"/>
                </a:cubicBezTo>
                <a:cubicBezTo>
                  <a:pt x="14176" y="5135"/>
                  <a:pt x="13212" y="6067"/>
                  <a:pt x="12730" y="7257"/>
                </a:cubicBezTo>
                <a:cubicBezTo>
                  <a:pt x="12537" y="7771"/>
                  <a:pt x="12409" y="8350"/>
                  <a:pt x="12087" y="8800"/>
                </a:cubicBezTo>
                <a:cubicBezTo>
                  <a:pt x="11639" y="9373"/>
                  <a:pt x="10932" y="9607"/>
                  <a:pt x="10187" y="9607"/>
                </a:cubicBezTo>
                <a:cubicBezTo>
                  <a:pt x="9596" y="9607"/>
                  <a:pt x="8981" y="9459"/>
                  <a:pt x="8455" y="9218"/>
                </a:cubicBezTo>
                <a:cubicBezTo>
                  <a:pt x="7233" y="8703"/>
                  <a:pt x="6140" y="7835"/>
                  <a:pt x="4822" y="7610"/>
                </a:cubicBezTo>
                <a:cubicBezTo>
                  <a:pt x="4585" y="7572"/>
                  <a:pt x="4360" y="7554"/>
                  <a:pt x="4146" y="7554"/>
                </a:cubicBezTo>
                <a:cubicBezTo>
                  <a:pt x="1627" y="7554"/>
                  <a:pt x="623" y="10044"/>
                  <a:pt x="1" y="12207"/>
                </a:cubicBezTo>
                <a:lnTo>
                  <a:pt x="62393" y="12207"/>
                </a:lnTo>
                <a:cubicBezTo>
                  <a:pt x="63165" y="12207"/>
                  <a:pt x="63968" y="12207"/>
                  <a:pt x="64708" y="12400"/>
                </a:cubicBezTo>
                <a:cubicBezTo>
                  <a:pt x="63185" y="11258"/>
                  <a:pt x="61529" y="10116"/>
                  <a:pt x="59715" y="10116"/>
                </a:cubicBezTo>
                <a:cubicBezTo>
                  <a:pt x="59538" y="10116"/>
                  <a:pt x="59359" y="10127"/>
                  <a:pt x="59179" y="10150"/>
                </a:cubicBezTo>
                <a:cubicBezTo>
                  <a:pt x="58452" y="10233"/>
                  <a:pt x="57684" y="10517"/>
                  <a:pt x="56981" y="10517"/>
                </a:cubicBezTo>
                <a:cubicBezTo>
                  <a:pt x="56596" y="10517"/>
                  <a:pt x="56230" y="10432"/>
                  <a:pt x="55900" y="10182"/>
                </a:cubicBezTo>
                <a:cubicBezTo>
                  <a:pt x="55611" y="9957"/>
                  <a:pt x="55418" y="9635"/>
                  <a:pt x="55161" y="9314"/>
                </a:cubicBezTo>
                <a:cubicBezTo>
                  <a:pt x="54073" y="7898"/>
                  <a:pt x="52190" y="7417"/>
                  <a:pt x="50325" y="7417"/>
                </a:cubicBezTo>
                <a:cubicBezTo>
                  <a:pt x="49820" y="7417"/>
                  <a:pt x="49315" y="7452"/>
                  <a:pt x="48828" y="7514"/>
                </a:cubicBezTo>
                <a:cubicBezTo>
                  <a:pt x="46771" y="7739"/>
                  <a:pt x="44810" y="8253"/>
                  <a:pt x="42946" y="9057"/>
                </a:cubicBezTo>
                <a:cubicBezTo>
                  <a:pt x="41789" y="9603"/>
                  <a:pt x="40631" y="10182"/>
                  <a:pt x="39346" y="10310"/>
                </a:cubicBezTo>
                <a:cubicBezTo>
                  <a:pt x="39203" y="10323"/>
                  <a:pt x="39062" y="10329"/>
                  <a:pt x="38922" y="10329"/>
                </a:cubicBezTo>
                <a:cubicBezTo>
                  <a:pt x="36128" y="10329"/>
                  <a:pt x="33859" y="7945"/>
                  <a:pt x="32145" y="5649"/>
                </a:cubicBezTo>
                <a:cubicBezTo>
                  <a:pt x="30377" y="3239"/>
                  <a:pt x="28416" y="539"/>
                  <a:pt x="25427" y="56"/>
                </a:cubicBezTo>
                <a:cubicBezTo>
                  <a:pt x="25149" y="18"/>
                  <a:pt x="24871" y="0"/>
                  <a:pt x="24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flipH="1">
            <a:off x="8101700" y="2980896"/>
            <a:ext cx="538445" cy="150307"/>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72888" y="212163"/>
            <a:ext cx="880675" cy="222875"/>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txBox="1">
            <a:spLocks noGrp="1"/>
          </p:cNvSpPr>
          <p:nvPr>
            <p:ph type="body" idx="1"/>
          </p:nvPr>
        </p:nvSpPr>
        <p:spPr>
          <a:xfrm>
            <a:off x="713225" y="1752600"/>
            <a:ext cx="6783000" cy="28560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Char char="●"/>
              <a:defRPr/>
            </a:lvl1pPr>
            <a:lvl2pPr marL="914400" lvl="1" indent="-304800" rtl="0">
              <a:lnSpc>
                <a:spcPct val="115000"/>
              </a:lnSpc>
              <a:spcBef>
                <a:spcPts val="0"/>
              </a:spcBef>
              <a:spcAft>
                <a:spcPts val="0"/>
              </a:spcAft>
              <a:buClr>
                <a:srgbClr val="434343"/>
              </a:buClr>
              <a:buSzPts val="1200"/>
              <a:buChar char="→"/>
              <a:defRPr/>
            </a:lvl2pPr>
            <a:lvl3pPr marL="1371600" lvl="2" indent="-304800" rtl="0">
              <a:lnSpc>
                <a:spcPct val="100000"/>
              </a:lnSpc>
              <a:spcBef>
                <a:spcPts val="0"/>
              </a:spcBef>
              <a:spcAft>
                <a:spcPts val="0"/>
              </a:spcAft>
              <a:buClr>
                <a:srgbClr val="434343"/>
              </a:buClr>
              <a:buSzPts val="1200"/>
              <a:buChar char="■"/>
              <a:defRPr/>
            </a:lvl3pPr>
            <a:lvl4pPr marL="1828800" lvl="3" indent="-304800" rtl="0">
              <a:lnSpc>
                <a:spcPct val="100000"/>
              </a:lnSpc>
              <a:spcBef>
                <a:spcPts val="0"/>
              </a:spcBef>
              <a:spcAft>
                <a:spcPts val="0"/>
              </a:spcAft>
              <a:buClr>
                <a:srgbClr val="434343"/>
              </a:buClr>
              <a:buSzPts val="1200"/>
              <a:buChar char="●"/>
              <a:defRPr/>
            </a:lvl4pPr>
            <a:lvl5pPr marL="2286000" lvl="4" indent="-304800" rtl="0">
              <a:lnSpc>
                <a:spcPct val="100000"/>
              </a:lnSpc>
              <a:spcBef>
                <a:spcPts val="0"/>
              </a:spcBef>
              <a:spcAft>
                <a:spcPts val="0"/>
              </a:spcAft>
              <a:buClr>
                <a:srgbClr val="434343"/>
              </a:buClr>
              <a:buSzPts val="1200"/>
              <a:buChar char="○"/>
              <a:defRPr/>
            </a:lvl5pPr>
            <a:lvl6pPr marL="2743200" lvl="5" indent="-304800" rtl="0">
              <a:lnSpc>
                <a:spcPct val="100000"/>
              </a:lnSpc>
              <a:spcBef>
                <a:spcPts val="0"/>
              </a:spcBef>
              <a:spcAft>
                <a:spcPts val="0"/>
              </a:spcAft>
              <a:buClr>
                <a:srgbClr val="434343"/>
              </a:buClr>
              <a:buSzPts val="1200"/>
              <a:buChar char="■"/>
              <a:defRPr/>
            </a:lvl6pPr>
            <a:lvl7pPr marL="3200400" lvl="6" indent="-304800" rtl="0">
              <a:lnSpc>
                <a:spcPct val="100000"/>
              </a:lnSpc>
              <a:spcBef>
                <a:spcPts val="0"/>
              </a:spcBef>
              <a:spcAft>
                <a:spcPts val="0"/>
              </a:spcAft>
              <a:buClr>
                <a:srgbClr val="434343"/>
              </a:buClr>
              <a:buSzPts val="1200"/>
              <a:buChar char="●"/>
              <a:defRPr/>
            </a:lvl7pPr>
            <a:lvl8pPr marL="3657600" lvl="7" indent="-304800" rtl="0">
              <a:lnSpc>
                <a:spcPct val="100000"/>
              </a:lnSpc>
              <a:spcBef>
                <a:spcPts val="0"/>
              </a:spcBef>
              <a:spcAft>
                <a:spcPts val="0"/>
              </a:spcAft>
              <a:buClr>
                <a:srgbClr val="434343"/>
              </a:buClr>
              <a:buSzPts val="1200"/>
              <a:buChar char="○"/>
              <a:defRPr/>
            </a:lvl8pPr>
            <a:lvl9pPr marL="4114800" lvl="8" indent="-304800" rtl="0">
              <a:lnSpc>
                <a:spcPct val="100000"/>
              </a:lnSpc>
              <a:spcBef>
                <a:spcPts val="0"/>
              </a:spcBef>
              <a:spcAft>
                <a:spcPts val="0"/>
              </a:spcAft>
              <a:buClr>
                <a:srgbClr val="434343"/>
              </a:buClr>
              <a:buSzPts val="1200"/>
              <a:buChar char="■"/>
              <a:defRPr/>
            </a:lvl9pPr>
          </a:lstStyle>
          <a:p>
            <a:endParaRPr/>
          </a:p>
        </p:txBody>
      </p:sp>
      <p:sp>
        <p:nvSpPr>
          <p:cNvPr id="204" name="Google Shape;204;p7"/>
          <p:cNvSpPr txBox="1">
            <a:spLocks noGrp="1"/>
          </p:cNvSpPr>
          <p:nvPr>
            <p:ph type="title"/>
          </p:nvPr>
        </p:nvSpPr>
        <p:spPr>
          <a:xfrm>
            <a:off x="713225" y="539500"/>
            <a:ext cx="7717500" cy="832200"/>
          </a:xfrm>
          <a:prstGeom prst="rect">
            <a:avLst/>
          </a:prstGeom>
        </p:spPr>
        <p:txBody>
          <a:bodyPr spcFirstLastPara="1" wrap="square" lIns="91425" tIns="91425" rIns="91425" bIns="91425" anchor="ctr" anchorCtr="0">
            <a:noAutofit/>
          </a:bodyPr>
          <a:lstStyle>
            <a:lvl1pPr lvl="0" rtl="0">
              <a:spcBef>
                <a:spcPts val="0"/>
              </a:spcBef>
              <a:spcAft>
                <a:spcPts val="0"/>
              </a:spcAft>
              <a:buSzPts val="4100"/>
              <a:buNone/>
              <a:defRPr sz="3500"/>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7"/>
        <p:cNvGrpSpPr/>
        <p:nvPr/>
      </p:nvGrpSpPr>
      <p:grpSpPr>
        <a:xfrm>
          <a:off x="0" y="0"/>
          <a:ext cx="0" cy="0"/>
          <a:chOff x="0" y="0"/>
          <a:chExt cx="0" cy="0"/>
        </a:xfrm>
      </p:grpSpPr>
      <p:sp>
        <p:nvSpPr>
          <p:cNvPr id="208" name="Google Shape;208;p9"/>
          <p:cNvSpPr/>
          <p:nvPr/>
        </p:nvSpPr>
        <p:spPr>
          <a:xfrm>
            <a:off x="8091616" y="239813"/>
            <a:ext cx="880675" cy="222875"/>
          </a:xfrm>
          <a:custGeom>
            <a:avLst/>
            <a:gdLst/>
            <a:ahLst/>
            <a:cxnLst/>
            <a:rect l="l" t="t" r="r" b="b"/>
            <a:pathLst>
              <a:path w="35227" h="8915" extrusionOk="0">
                <a:moveTo>
                  <a:pt x="18723" y="1"/>
                </a:moveTo>
                <a:cubicBezTo>
                  <a:pt x="17652" y="1"/>
                  <a:pt x="16620" y="579"/>
                  <a:pt x="15783" y="1297"/>
                </a:cubicBezTo>
                <a:cubicBezTo>
                  <a:pt x="14916" y="2036"/>
                  <a:pt x="14208" y="3000"/>
                  <a:pt x="13469" y="3932"/>
                </a:cubicBezTo>
                <a:cubicBezTo>
                  <a:pt x="13180" y="4286"/>
                  <a:pt x="12826" y="4672"/>
                  <a:pt x="12376" y="4768"/>
                </a:cubicBezTo>
                <a:cubicBezTo>
                  <a:pt x="12262" y="4797"/>
                  <a:pt x="12149" y="4809"/>
                  <a:pt x="12035" y="4809"/>
                </a:cubicBezTo>
                <a:cubicBezTo>
                  <a:pt x="11506" y="4809"/>
                  <a:pt x="10977" y="4541"/>
                  <a:pt x="10447" y="4382"/>
                </a:cubicBezTo>
                <a:cubicBezTo>
                  <a:pt x="10049" y="4240"/>
                  <a:pt x="9620" y="4171"/>
                  <a:pt x="9193" y="4171"/>
                </a:cubicBezTo>
                <a:cubicBezTo>
                  <a:pt x="7793" y="4171"/>
                  <a:pt x="6403" y="4910"/>
                  <a:pt x="6108" y="6215"/>
                </a:cubicBezTo>
                <a:cubicBezTo>
                  <a:pt x="5650" y="6066"/>
                  <a:pt x="5158" y="5996"/>
                  <a:pt x="4659" y="5996"/>
                </a:cubicBezTo>
                <a:cubicBezTo>
                  <a:pt x="2671" y="5996"/>
                  <a:pt x="566" y="7116"/>
                  <a:pt x="0" y="8915"/>
                </a:cubicBezTo>
                <a:lnTo>
                  <a:pt x="34909" y="8915"/>
                </a:lnTo>
                <a:cubicBezTo>
                  <a:pt x="35226" y="7446"/>
                  <a:pt x="33788" y="5926"/>
                  <a:pt x="32330" y="5926"/>
                </a:cubicBezTo>
                <a:cubicBezTo>
                  <a:pt x="32160" y="5926"/>
                  <a:pt x="31991" y="5946"/>
                  <a:pt x="31823" y="5990"/>
                </a:cubicBezTo>
                <a:cubicBezTo>
                  <a:pt x="30910" y="6210"/>
                  <a:pt x="30119" y="6987"/>
                  <a:pt x="29180" y="6987"/>
                </a:cubicBezTo>
                <a:cubicBezTo>
                  <a:pt x="29161" y="6987"/>
                  <a:pt x="29142" y="6987"/>
                  <a:pt x="29123" y="6986"/>
                </a:cubicBezTo>
                <a:cubicBezTo>
                  <a:pt x="28513" y="6986"/>
                  <a:pt x="27998" y="6665"/>
                  <a:pt x="27516" y="6343"/>
                </a:cubicBezTo>
                <a:cubicBezTo>
                  <a:pt x="26070" y="5411"/>
                  <a:pt x="24752" y="4350"/>
                  <a:pt x="23595" y="3129"/>
                </a:cubicBezTo>
                <a:cubicBezTo>
                  <a:pt x="22244" y="1779"/>
                  <a:pt x="20862" y="75"/>
                  <a:pt x="18966" y="11"/>
                </a:cubicBezTo>
                <a:cubicBezTo>
                  <a:pt x="18885" y="4"/>
                  <a:pt x="18804" y="1"/>
                  <a:pt x="187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txBox="1">
            <a:spLocks noGrp="1"/>
          </p:cNvSpPr>
          <p:nvPr>
            <p:ph type="subTitle" idx="1"/>
          </p:nvPr>
        </p:nvSpPr>
        <p:spPr>
          <a:xfrm>
            <a:off x="5237026" y="3434200"/>
            <a:ext cx="2744700" cy="67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600">
                <a:latin typeface="Catamaran"/>
                <a:ea typeface="Catamaran"/>
                <a:cs typeface="Catamaran"/>
                <a:sym typeface="Catamara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9"/>
          <p:cNvSpPr txBox="1">
            <a:spLocks noGrp="1"/>
          </p:cNvSpPr>
          <p:nvPr>
            <p:ph type="title"/>
          </p:nvPr>
        </p:nvSpPr>
        <p:spPr>
          <a:xfrm>
            <a:off x="4572000" y="720000"/>
            <a:ext cx="4068000" cy="161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100"/>
              <a:buNone/>
              <a:defRPr sz="5000">
                <a:latin typeface="Barlow Medium"/>
                <a:ea typeface="Barlow Medium"/>
                <a:cs typeface="Barlow Medium"/>
                <a:sym typeface="Barlow Medium"/>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11" name="Google Shape;211;p9"/>
          <p:cNvSpPr txBox="1">
            <a:spLocks noGrp="1"/>
          </p:cNvSpPr>
          <p:nvPr>
            <p:ph type="title" idx="2" hasCustomPrompt="1"/>
          </p:nvPr>
        </p:nvSpPr>
        <p:spPr>
          <a:xfrm>
            <a:off x="6052684" y="2338500"/>
            <a:ext cx="1106700" cy="98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5000">
                <a:latin typeface="Barlow Medium"/>
                <a:ea typeface="Barlow Medium"/>
                <a:cs typeface="Barlow Medium"/>
                <a:sym typeface="Barlow Medium"/>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2"/>
        <p:cNvGrpSpPr/>
        <p:nvPr/>
      </p:nvGrpSpPr>
      <p:grpSpPr>
        <a:xfrm>
          <a:off x="0" y="0"/>
          <a:ext cx="0" cy="0"/>
          <a:chOff x="0" y="0"/>
          <a:chExt cx="0" cy="0"/>
        </a:xfrm>
      </p:grpSpPr>
      <p:sp>
        <p:nvSpPr>
          <p:cNvPr id="213" name="Google Shape;213;p10"/>
          <p:cNvSpPr txBox="1">
            <a:spLocks noGrp="1"/>
          </p:cNvSpPr>
          <p:nvPr>
            <p:ph type="title"/>
          </p:nvPr>
        </p:nvSpPr>
        <p:spPr>
          <a:xfrm>
            <a:off x="540000" y="491400"/>
            <a:ext cx="8100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214"/>
        <p:cNvGrpSpPr/>
        <p:nvPr/>
      </p:nvGrpSpPr>
      <p:grpSpPr>
        <a:xfrm>
          <a:off x="0" y="0"/>
          <a:ext cx="0" cy="0"/>
          <a:chOff x="0" y="0"/>
          <a:chExt cx="0" cy="0"/>
        </a:xfrm>
      </p:grpSpPr>
      <p:sp>
        <p:nvSpPr>
          <p:cNvPr id="215" name="Google Shape;215;p11"/>
          <p:cNvSpPr txBox="1">
            <a:spLocks noGrp="1"/>
          </p:cNvSpPr>
          <p:nvPr>
            <p:ph type="subTitle" idx="1"/>
          </p:nvPr>
        </p:nvSpPr>
        <p:spPr>
          <a:xfrm>
            <a:off x="2534850" y="3408762"/>
            <a:ext cx="4074300" cy="3972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11"/>
          <p:cNvSpPr txBox="1">
            <a:spLocks noGrp="1"/>
          </p:cNvSpPr>
          <p:nvPr>
            <p:ph type="title" hasCustomPrompt="1"/>
          </p:nvPr>
        </p:nvSpPr>
        <p:spPr>
          <a:xfrm>
            <a:off x="814500" y="1850462"/>
            <a:ext cx="7515000" cy="145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8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540000" y="1544250"/>
            <a:ext cx="8100000" cy="2865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
        <p:nvSpPr>
          <p:cNvPr id="7" name="Google Shape;7;p1"/>
          <p:cNvSpPr txBox="1">
            <a:spLocks noGrp="1"/>
          </p:cNvSpPr>
          <p:nvPr>
            <p:ph type="title"/>
          </p:nvPr>
        </p:nvSpPr>
        <p:spPr>
          <a:xfrm>
            <a:off x="540000" y="491400"/>
            <a:ext cx="8100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1pPr>
            <a:lvl2pPr lvl="1"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2pPr>
            <a:lvl3pPr lvl="2"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3pPr>
            <a:lvl4pPr lvl="3"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4pPr>
            <a:lvl5pPr lvl="4"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5pPr>
            <a:lvl6pPr lvl="5"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6pPr>
            <a:lvl7pPr lvl="6"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7pPr>
            <a:lvl8pPr lvl="7"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8pPr>
            <a:lvl9pPr lvl="8" algn="ctr">
              <a:lnSpc>
                <a:spcPct val="100000"/>
              </a:lnSpc>
              <a:spcBef>
                <a:spcPts val="0"/>
              </a:spcBef>
              <a:spcAft>
                <a:spcPts val="0"/>
              </a:spcAft>
              <a:buClr>
                <a:schemeClr val="dk1"/>
              </a:buClr>
              <a:buSzPts val="4100"/>
              <a:buFont typeface="Barlow SemiBold"/>
              <a:buNone/>
              <a:defRPr sz="4100">
                <a:solidFill>
                  <a:schemeClr val="dk1"/>
                </a:solidFill>
                <a:latin typeface="Barlow SemiBold"/>
                <a:ea typeface="Barlow SemiBold"/>
                <a:cs typeface="Barlow SemiBold"/>
                <a:sym typeface="Barlow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42.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data.gov.sg/dataset/number-of-electricity-accounts-by-sub-sector-total" TargetMode="External"/><Relationship Id="rId7" Type="http://schemas.openxmlformats.org/officeDocument/2006/relationships/hyperlink" Target="https://data.gov.sg/dataset/natural-gas-consumption-by-sub-sector"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hyperlink" Target="https://ourworldindata.org/co2/country/singapore#how-are-co2-emissions-from-different-fuels-changing" TargetMode="External"/><Relationship Id="rId5" Type="http://schemas.openxmlformats.org/officeDocument/2006/relationships/hyperlink" Target="https://ourworldindata.org/energy/country/singapore#how-much-electricity-does-the-country-consume-each-year" TargetMode="External"/><Relationship Id="rId4" Type="http://schemas.openxmlformats.org/officeDocument/2006/relationships/hyperlink" Target="https://ourworldindata.org/energy/country/singapore#what-sources-does-the-country-get-its-electricity-fr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2.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1"/>
          <p:cNvSpPr txBox="1">
            <a:spLocks noGrp="1"/>
          </p:cNvSpPr>
          <p:nvPr>
            <p:ph type="ctrTitle"/>
          </p:nvPr>
        </p:nvSpPr>
        <p:spPr>
          <a:xfrm>
            <a:off x="1582202" y="1180860"/>
            <a:ext cx="5979595" cy="182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ELECTRICITY &amp; EMISSIONS</a:t>
            </a:r>
            <a:endParaRPr dirty="0"/>
          </a:p>
        </p:txBody>
      </p:sp>
      <p:sp>
        <p:nvSpPr>
          <p:cNvPr id="405" name="Google Shape;405;p21"/>
          <p:cNvSpPr txBox="1">
            <a:spLocks noGrp="1"/>
          </p:cNvSpPr>
          <p:nvPr>
            <p:ph type="subTitle" idx="1"/>
          </p:nvPr>
        </p:nvSpPr>
        <p:spPr>
          <a:xfrm>
            <a:off x="2227576" y="3008160"/>
            <a:ext cx="4688846" cy="18950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b="1" dirty="0">
                <a:latin typeface="Raleway" pitchFamily="2" charset="0"/>
              </a:rPr>
              <a:t>NAME</a:t>
            </a:r>
            <a:r>
              <a:rPr lang="en-SG" dirty="0">
                <a:latin typeface="Raleway" pitchFamily="2" charset="0"/>
              </a:rPr>
              <a:t>: EDWARD TAN YUAN CHONG</a:t>
            </a:r>
          </a:p>
        </p:txBody>
      </p:sp>
      <p:sp>
        <p:nvSpPr>
          <p:cNvPr id="406" name="Google Shape;406;p21"/>
          <p:cNvSpPr/>
          <p:nvPr/>
        </p:nvSpPr>
        <p:spPr>
          <a:xfrm>
            <a:off x="8939983" y="3670210"/>
            <a:ext cx="4900" cy="7015"/>
          </a:xfrm>
          <a:custGeom>
            <a:avLst/>
            <a:gdLst/>
            <a:ahLst/>
            <a:cxnLst/>
            <a:rect l="l" t="t" r="r" b="b"/>
            <a:pathLst>
              <a:path w="234" h="335" extrusionOk="0">
                <a:moveTo>
                  <a:pt x="100" y="335"/>
                </a:moveTo>
                <a:cubicBezTo>
                  <a:pt x="234" y="301"/>
                  <a:pt x="200" y="168"/>
                  <a:pt x="100" y="1"/>
                </a:cubicBezTo>
                <a:cubicBezTo>
                  <a:pt x="0" y="1"/>
                  <a:pt x="0" y="301"/>
                  <a:pt x="100" y="335"/>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1"/>
          <p:cNvSpPr/>
          <p:nvPr/>
        </p:nvSpPr>
        <p:spPr>
          <a:xfrm>
            <a:off x="8943479" y="3864378"/>
            <a:ext cx="5591" cy="6994"/>
          </a:xfrm>
          <a:custGeom>
            <a:avLst/>
            <a:gdLst/>
            <a:ahLst/>
            <a:cxnLst/>
            <a:rect l="l" t="t" r="r" b="b"/>
            <a:pathLst>
              <a:path w="267" h="334" extrusionOk="0">
                <a:moveTo>
                  <a:pt x="167" y="334"/>
                </a:moveTo>
                <a:cubicBezTo>
                  <a:pt x="267" y="334"/>
                  <a:pt x="267" y="34"/>
                  <a:pt x="167" y="0"/>
                </a:cubicBezTo>
                <a:cubicBezTo>
                  <a:pt x="200" y="167"/>
                  <a:pt x="0" y="234"/>
                  <a:pt x="167" y="334"/>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1"/>
          <p:cNvSpPr/>
          <p:nvPr/>
        </p:nvSpPr>
        <p:spPr>
          <a:xfrm>
            <a:off x="8964416" y="3573837"/>
            <a:ext cx="5612" cy="7706"/>
          </a:xfrm>
          <a:custGeom>
            <a:avLst/>
            <a:gdLst/>
            <a:ahLst/>
            <a:cxnLst/>
            <a:rect l="l" t="t" r="r" b="b"/>
            <a:pathLst>
              <a:path w="268" h="368" extrusionOk="0">
                <a:moveTo>
                  <a:pt x="168" y="368"/>
                </a:moveTo>
                <a:cubicBezTo>
                  <a:pt x="268" y="368"/>
                  <a:pt x="268" y="67"/>
                  <a:pt x="168" y="1"/>
                </a:cubicBezTo>
                <a:cubicBezTo>
                  <a:pt x="168" y="234"/>
                  <a:pt x="1" y="301"/>
                  <a:pt x="168" y="368"/>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1"/>
          <p:cNvSpPr/>
          <p:nvPr/>
        </p:nvSpPr>
        <p:spPr>
          <a:xfrm>
            <a:off x="8967913" y="3684886"/>
            <a:ext cx="13988" cy="17485"/>
          </a:xfrm>
          <a:custGeom>
            <a:avLst/>
            <a:gdLst/>
            <a:ahLst/>
            <a:cxnLst/>
            <a:rect l="l" t="t" r="r" b="b"/>
            <a:pathLst>
              <a:path w="668" h="835" extrusionOk="0">
                <a:moveTo>
                  <a:pt x="1" y="734"/>
                </a:moveTo>
                <a:cubicBezTo>
                  <a:pt x="668" y="834"/>
                  <a:pt x="67" y="0"/>
                  <a:pt x="1" y="734"/>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1"/>
          <p:cNvSpPr/>
          <p:nvPr/>
        </p:nvSpPr>
        <p:spPr>
          <a:xfrm>
            <a:off x="8969316" y="3100328"/>
            <a:ext cx="13297" cy="18888"/>
          </a:xfrm>
          <a:custGeom>
            <a:avLst/>
            <a:gdLst/>
            <a:ahLst/>
            <a:cxnLst/>
            <a:rect l="l" t="t" r="r" b="b"/>
            <a:pathLst>
              <a:path w="635" h="902" extrusionOk="0">
                <a:moveTo>
                  <a:pt x="267" y="534"/>
                </a:moveTo>
                <a:cubicBezTo>
                  <a:pt x="634" y="901"/>
                  <a:pt x="0" y="0"/>
                  <a:pt x="267" y="534"/>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1"/>
          <p:cNvSpPr/>
          <p:nvPr/>
        </p:nvSpPr>
        <p:spPr>
          <a:xfrm>
            <a:off x="8976288" y="3618537"/>
            <a:ext cx="3518" cy="7015"/>
          </a:xfrm>
          <a:custGeom>
            <a:avLst/>
            <a:gdLst/>
            <a:ahLst/>
            <a:cxnLst/>
            <a:rect l="l" t="t" r="r" b="b"/>
            <a:pathLst>
              <a:path w="168" h="335" extrusionOk="0">
                <a:moveTo>
                  <a:pt x="134" y="267"/>
                </a:moveTo>
                <a:cubicBezTo>
                  <a:pt x="168" y="234"/>
                  <a:pt x="101" y="1"/>
                  <a:pt x="1" y="101"/>
                </a:cubicBezTo>
                <a:cubicBezTo>
                  <a:pt x="1" y="167"/>
                  <a:pt x="101" y="334"/>
                  <a:pt x="134" y="267"/>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1"/>
          <p:cNvSpPr/>
          <p:nvPr/>
        </p:nvSpPr>
        <p:spPr>
          <a:xfrm>
            <a:off x="8981878" y="3216256"/>
            <a:ext cx="4209" cy="7015"/>
          </a:xfrm>
          <a:custGeom>
            <a:avLst/>
            <a:gdLst/>
            <a:ahLst/>
            <a:cxnLst/>
            <a:rect l="l" t="t" r="r" b="b"/>
            <a:pathLst>
              <a:path w="201" h="335" extrusionOk="0">
                <a:moveTo>
                  <a:pt x="201" y="334"/>
                </a:moveTo>
                <a:lnTo>
                  <a:pt x="201" y="1"/>
                </a:lnTo>
                <a:lnTo>
                  <a:pt x="1" y="1"/>
                </a:lnTo>
                <a:lnTo>
                  <a:pt x="1" y="334"/>
                </a:ln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1"/>
          <p:cNvSpPr/>
          <p:nvPr/>
        </p:nvSpPr>
        <p:spPr>
          <a:xfrm>
            <a:off x="8983281" y="3208572"/>
            <a:ext cx="3518" cy="7015"/>
          </a:xfrm>
          <a:custGeom>
            <a:avLst/>
            <a:gdLst/>
            <a:ahLst/>
            <a:cxnLst/>
            <a:rect l="l" t="t" r="r" b="b"/>
            <a:pathLst>
              <a:path w="168" h="335" extrusionOk="0">
                <a:moveTo>
                  <a:pt x="134" y="234"/>
                </a:moveTo>
                <a:cubicBezTo>
                  <a:pt x="167" y="201"/>
                  <a:pt x="67" y="1"/>
                  <a:pt x="0" y="68"/>
                </a:cubicBezTo>
                <a:cubicBezTo>
                  <a:pt x="0" y="134"/>
                  <a:pt x="101" y="334"/>
                  <a:pt x="134" y="234"/>
                </a:cubicBezTo>
                <a:close/>
              </a:path>
            </a:pathLst>
          </a:custGeom>
          <a:solidFill>
            <a:srgbClr val="EAEE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2" name="Title 2">
            <a:extLst>
              <a:ext uri="{FF2B5EF4-FFF2-40B4-BE49-F238E27FC236}">
                <a16:creationId xmlns:a16="http://schemas.microsoft.com/office/drawing/2014/main" id="{56F954EE-D037-894C-E180-086F207C9732}"/>
              </a:ext>
            </a:extLst>
          </p:cNvPr>
          <p:cNvSpPr txBox="1">
            <a:spLocks/>
          </p:cNvSpPr>
          <p:nvPr/>
        </p:nvSpPr>
        <p:spPr>
          <a:xfrm>
            <a:off x="670516" y="759189"/>
            <a:ext cx="7802968"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Dataset #5</a:t>
            </a:r>
          </a:p>
          <a:p>
            <a:r>
              <a:rPr lang="en-SG" sz="2000" dirty="0">
                <a:latin typeface="Raleway" pitchFamily="2" charset="0"/>
              </a:rPr>
              <a:t>Not much cleaning -&gt; .rename() to rename columns</a:t>
            </a:r>
          </a:p>
        </p:txBody>
      </p:sp>
      <p:pic>
        <p:nvPicPr>
          <p:cNvPr id="5" name="Picture 4">
            <a:extLst>
              <a:ext uri="{FF2B5EF4-FFF2-40B4-BE49-F238E27FC236}">
                <a16:creationId xmlns:a16="http://schemas.microsoft.com/office/drawing/2014/main" id="{ADE0A31E-F915-AB1A-22A3-F4B046CE85B0}"/>
              </a:ext>
            </a:extLst>
          </p:cNvPr>
          <p:cNvPicPr>
            <a:picLocks noChangeAspect="1"/>
          </p:cNvPicPr>
          <p:nvPr/>
        </p:nvPicPr>
        <p:blipFill>
          <a:blip r:embed="rId3"/>
          <a:stretch>
            <a:fillRect/>
          </a:stretch>
        </p:blipFill>
        <p:spPr>
          <a:xfrm>
            <a:off x="266327" y="1492859"/>
            <a:ext cx="8611346" cy="1303133"/>
          </a:xfrm>
          <a:prstGeom prst="rect">
            <a:avLst/>
          </a:prstGeom>
        </p:spPr>
      </p:pic>
      <p:pic>
        <p:nvPicPr>
          <p:cNvPr id="4" name="Picture 3">
            <a:extLst>
              <a:ext uri="{FF2B5EF4-FFF2-40B4-BE49-F238E27FC236}">
                <a16:creationId xmlns:a16="http://schemas.microsoft.com/office/drawing/2014/main" id="{7806A29E-5E32-E80F-0653-A2273D4A185E}"/>
              </a:ext>
            </a:extLst>
          </p:cNvPr>
          <p:cNvPicPr>
            <a:picLocks noChangeAspect="1"/>
          </p:cNvPicPr>
          <p:nvPr/>
        </p:nvPicPr>
        <p:blipFill>
          <a:blip r:embed="rId4"/>
          <a:stretch>
            <a:fillRect/>
          </a:stretch>
        </p:blipFill>
        <p:spPr>
          <a:xfrm>
            <a:off x="4321103" y="2928749"/>
            <a:ext cx="3612193" cy="2065199"/>
          </a:xfrm>
          <a:prstGeom prst="rect">
            <a:avLst/>
          </a:prstGeom>
        </p:spPr>
      </p:pic>
      <p:sp>
        <p:nvSpPr>
          <p:cNvPr id="6" name="Title 2">
            <a:extLst>
              <a:ext uri="{FF2B5EF4-FFF2-40B4-BE49-F238E27FC236}">
                <a16:creationId xmlns:a16="http://schemas.microsoft.com/office/drawing/2014/main" id="{2EBCBED4-DCB0-59A4-1218-15DC6A1B8D4D}"/>
              </a:ext>
            </a:extLst>
          </p:cNvPr>
          <p:cNvSpPr txBox="1">
            <a:spLocks/>
          </p:cNvSpPr>
          <p:nvPr/>
        </p:nvSpPr>
        <p:spPr>
          <a:xfrm>
            <a:off x="1347701" y="3693606"/>
            <a:ext cx="3025831"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US" sz="2000" dirty="0">
                <a:latin typeface="Raleway" pitchFamily="2" charset="0"/>
              </a:rPr>
              <a:t>168 rows, 4 columns</a:t>
            </a:r>
            <a:endParaRPr lang="en-SG" sz="2000" dirty="0">
              <a:latin typeface="Raleway" pitchFamily="2" charset="0"/>
            </a:endParaRPr>
          </a:p>
        </p:txBody>
      </p:sp>
    </p:spTree>
    <p:extLst>
      <p:ext uri="{BB962C8B-B14F-4D97-AF65-F5344CB8AC3E}">
        <p14:creationId xmlns:p14="http://schemas.microsoft.com/office/powerpoint/2010/main" val="379505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2" name="Title 2">
            <a:extLst>
              <a:ext uri="{FF2B5EF4-FFF2-40B4-BE49-F238E27FC236}">
                <a16:creationId xmlns:a16="http://schemas.microsoft.com/office/drawing/2014/main" id="{56F954EE-D037-894C-E180-086F207C9732}"/>
              </a:ext>
            </a:extLst>
          </p:cNvPr>
          <p:cNvSpPr txBox="1">
            <a:spLocks/>
          </p:cNvSpPr>
          <p:nvPr/>
        </p:nvSpPr>
        <p:spPr>
          <a:xfrm>
            <a:off x="437326" y="907668"/>
            <a:ext cx="8269339" cy="551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Final Dataset</a:t>
            </a:r>
          </a:p>
          <a:p>
            <a:r>
              <a:rPr lang="en-SG" sz="2000" dirty="0">
                <a:latin typeface="Raleway" pitchFamily="2" charset="0"/>
              </a:rPr>
              <a:t>.merge(), .drop(), .</a:t>
            </a:r>
            <a:r>
              <a:rPr lang="en-SG" sz="2000" dirty="0" err="1">
                <a:latin typeface="Raleway" pitchFamily="2" charset="0"/>
              </a:rPr>
              <a:t>to_csv</a:t>
            </a:r>
            <a:r>
              <a:rPr lang="en-SG" sz="2000" dirty="0">
                <a:latin typeface="Raleway" pitchFamily="2" charset="0"/>
              </a:rPr>
              <a:t>(), and .</a:t>
            </a:r>
            <a:r>
              <a:rPr lang="en-SG" sz="2000" dirty="0" err="1">
                <a:latin typeface="Raleway" pitchFamily="2" charset="0"/>
              </a:rPr>
              <a:t>read_csv</a:t>
            </a:r>
            <a:r>
              <a:rPr lang="en-SG" sz="2000" dirty="0">
                <a:latin typeface="Raleway" pitchFamily="2" charset="0"/>
              </a:rPr>
              <a:t>()</a:t>
            </a:r>
          </a:p>
        </p:txBody>
      </p:sp>
      <p:pic>
        <p:nvPicPr>
          <p:cNvPr id="7" name="Picture 6">
            <a:extLst>
              <a:ext uri="{FF2B5EF4-FFF2-40B4-BE49-F238E27FC236}">
                <a16:creationId xmlns:a16="http://schemas.microsoft.com/office/drawing/2014/main" id="{03F230C0-14A7-8589-0435-940FDAB5CAEE}"/>
              </a:ext>
            </a:extLst>
          </p:cNvPr>
          <p:cNvPicPr>
            <a:picLocks noChangeAspect="1"/>
          </p:cNvPicPr>
          <p:nvPr/>
        </p:nvPicPr>
        <p:blipFill>
          <a:blip r:embed="rId3"/>
          <a:stretch>
            <a:fillRect/>
          </a:stretch>
        </p:blipFill>
        <p:spPr>
          <a:xfrm>
            <a:off x="1135594" y="1938941"/>
            <a:ext cx="6872805" cy="1971168"/>
          </a:xfrm>
          <a:prstGeom prst="rect">
            <a:avLst/>
          </a:prstGeom>
        </p:spPr>
      </p:pic>
      <p:pic>
        <p:nvPicPr>
          <p:cNvPr id="4" name="Picture 3">
            <a:extLst>
              <a:ext uri="{FF2B5EF4-FFF2-40B4-BE49-F238E27FC236}">
                <a16:creationId xmlns:a16="http://schemas.microsoft.com/office/drawing/2014/main" id="{764498B4-6A5B-1E95-D290-2A62F33BBF62}"/>
              </a:ext>
            </a:extLst>
          </p:cNvPr>
          <p:cNvPicPr>
            <a:picLocks noChangeAspect="1"/>
          </p:cNvPicPr>
          <p:nvPr/>
        </p:nvPicPr>
        <p:blipFill>
          <a:blip r:embed="rId4"/>
          <a:stretch>
            <a:fillRect/>
          </a:stretch>
        </p:blipFill>
        <p:spPr>
          <a:xfrm>
            <a:off x="4222652" y="1607712"/>
            <a:ext cx="3332363" cy="3497564"/>
          </a:xfrm>
          <a:prstGeom prst="rect">
            <a:avLst/>
          </a:prstGeom>
        </p:spPr>
      </p:pic>
      <p:sp>
        <p:nvSpPr>
          <p:cNvPr id="5" name="Title 2">
            <a:extLst>
              <a:ext uri="{FF2B5EF4-FFF2-40B4-BE49-F238E27FC236}">
                <a16:creationId xmlns:a16="http://schemas.microsoft.com/office/drawing/2014/main" id="{3C54EE98-04B5-850C-DCF2-DCA5298D442A}"/>
              </a:ext>
            </a:extLst>
          </p:cNvPr>
          <p:cNvSpPr txBox="1">
            <a:spLocks/>
          </p:cNvSpPr>
          <p:nvPr/>
        </p:nvSpPr>
        <p:spPr>
          <a:xfrm>
            <a:off x="1135594" y="2710842"/>
            <a:ext cx="3025831"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US" sz="2000" dirty="0">
                <a:latin typeface="Raleway" pitchFamily="2" charset="0"/>
              </a:rPr>
              <a:t>2941 rows, 24 columns</a:t>
            </a:r>
            <a:endParaRPr lang="en-SG" sz="2000" dirty="0">
              <a:latin typeface="Raleway" pitchFamily="2" charset="0"/>
            </a:endParaRPr>
          </a:p>
        </p:txBody>
      </p:sp>
    </p:spTree>
    <p:extLst>
      <p:ext uri="{BB962C8B-B14F-4D97-AF65-F5344CB8AC3E}">
        <p14:creationId xmlns:p14="http://schemas.microsoft.com/office/powerpoint/2010/main" val="319937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IDENTIFY OUTLIERS</a:t>
            </a:r>
            <a:endParaRPr sz="2800" dirty="0"/>
          </a:p>
        </p:txBody>
      </p:sp>
      <p:sp>
        <p:nvSpPr>
          <p:cNvPr id="4" name="Title 2">
            <a:extLst>
              <a:ext uri="{FF2B5EF4-FFF2-40B4-BE49-F238E27FC236}">
                <a16:creationId xmlns:a16="http://schemas.microsoft.com/office/drawing/2014/main" id="{57892452-6F48-6E78-79DC-B4C5AB657F7F}"/>
              </a:ext>
            </a:extLst>
          </p:cNvPr>
          <p:cNvSpPr txBox="1">
            <a:spLocks/>
          </p:cNvSpPr>
          <p:nvPr/>
        </p:nvSpPr>
        <p:spPr>
          <a:xfrm>
            <a:off x="671714" y="1034971"/>
            <a:ext cx="8269339" cy="551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 </a:t>
            </a:r>
          </a:p>
          <a:p>
            <a:r>
              <a:rPr lang="en-SG" sz="2000" dirty="0">
                <a:latin typeface="Raleway" pitchFamily="2" charset="0"/>
              </a:rPr>
              <a:t> .</a:t>
            </a:r>
            <a:r>
              <a:rPr lang="en-SG" sz="2000" dirty="0" err="1">
                <a:latin typeface="Raleway" pitchFamily="2" charset="0"/>
              </a:rPr>
              <a:t>select_dtypes</a:t>
            </a:r>
            <a:r>
              <a:rPr lang="en-SG" sz="2000" dirty="0">
                <a:latin typeface="Raleway" pitchFamily="2" charset="0"/>
              </a:rPr>
              <a:t>(), .columns, .loc[], .flatten()</a:t>
            </a:r>
          </a:p>
        </p:txBody>
      </p:sp>
      <p:sp>
        <p:nvSpPr>
          <p:cNvPr id="5" name="Title 2">
            <a:extLst>
              <a:ext uri="{FF2B5EF4-FFF2-40B4-BE49-F238E27FC236}">
                <a16:creationId xmlns:a16="http://schemas.microsoft.com/office/drawing/2014/main" id="{A60FDB40-B612-0F76-9691-D720A9E28923}"/>
              </a:ext>
            </a:extLst>
          </p:cNvPr>
          <p:cNvSpPr txBox="1">
            <a:spLocks/>
          </p:cNvSpPr>
          <p:nvPr/>
        </p:nvSpPr>
        <p:spPr>
          <a:xfrm>
            <a:off x="678915" y="483406"/>
            <a:ext cx="8269339" cy="551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rPr>
              <a:t>Used seaborn to plot boxplots to identify outliers</a:t>
            </a:r>
          </a:p>
        </p:txBody>
      </p:sp>
      <p:pic>
        <p:nvPicPr>
          <p:cNvPr id="6" name="Picture 5">
            <a:extLst>
              <a:ext uri="{FF2B5EF4-FFF2-40B4-BE49-F238E27FC236}">
                <a16:creationId xmlns:a16="http://schemas.microsoft.com/office/drawing/2014/main" id="{6E8D4CB0-BB68-35BF-06AD-4E8B4923B0B2}"/>
              </a:ext>
            </a:extLst>
          </p:cNvPr>
          <p:cNvPicPr>
            <a:picLocks noChangeAspect="1"/>
          </p:cNvPicPr>
          <p:nvPr/>
        </p:nvPicPr>
        <p:blipFill>
          <a:blip r:embed="rId3"/>
          <a:stretch>
            <a:fillRect/>
          </a:stretch>
        </p:blipFill>
        <p:spPr>
          <a:xfrm>
            <a:off x="1946847" y="1677599"/>
            <a:ext cx="5733474" cy="3398921"/>
          </a:xfrm>
          <a:prstGeom prst="rect">
            <a:avLst/>
          </a:prstGeom>
        </p:spPr>
      </p:pic>
    </p:spTree>
    <p:extLst>
      <p:ext uri="{BB962C8B-B14F-4D97-AF65-F5344CB8AC3E}">
        <p14:creationId xmlns:p14="http://schemas.microsoft.com/office/powerpoint/2010/main" val="107800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IDENTIFY OUTLIERS</a:t>
            </a:r>
            <a:endParaRPr sz="2800" dirty="0"/>
          </a:p>
        </p:txBody>
      </p:sp>
      <p:sp>
        <p:nvSpPr>
          <p:cNvPr id="5" name="Title 2">
            <a:extLst>
              <a:ext uri="{FF2B5EF4-FFF2-40B4-BE49-F238E27FC236}">
                <a16:creationId xmlns:a16="http://schemas.microsoft.com/office/drawing/2014/main" id="{A60FDB40-B612-0F76-9691-D720A9E28923}"/>
              </a:ext>
            </a:extLst>
          </p:cNvPr>
          <p:cNvSpPr txBox="1">
            <a:spLocks/>
          </p:cNvSpPr>
          <p:nvPr/>
        </p:nvSpPr>
        <p:spPr>
          <a:xfrm>
            <a:off x="671714" y="483406"/>
            <a:ext cx="8269339" cy="5515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BOXPLOTS</a:t>
            </a:r>
          </a:p>
        </p:txBody>
      </p:sp>
      <p:pic>
        <p:nvPicPr>
          <p:cNvPr id="10" name="Picture 9">
            <a:extLst>
              <a:ext uri="{FF2B5EF4-FFF2-40B4-BE49-F238E27FC236}">
                <a16:creationId xmlns:a16="http://schemas.microsoft.com/office/drawing/2014/main" id="{DC049FB3-D831-68B0-48FA-66DCDEBBDD61}"/>
              </a:ext>
            </a:extLst>
          </p:cNvPr>
          <p:cNvPicPr>
            <a:picLocks noChangeAspect="1"/>
          </p:cNvPicPr>
          <p:nvPr/>
        </p:nvPicPr>
        <p:blipFill>
          <a:blip r:embed="rId3"/>
          <a:stretch>
            <a:fillRect/>
          </a:stretch>
        </p:blipFill>
        <p:spPr>
          <a:xfrm>
            <a:off x="756000" y="1041517"/>
            <a:ext cx="7732800" cy="3814125"/>
          </a:xfrm>
          <a:prstGeom prst="rect">
            <a:avLst/>
          </a:prstGeom>
        </p:spPr>
      </p:pic>
    </p:spTree>
    <p:extLst>
      <p:ext uri="{BB962C8B-B14F-4D97-AF65-F5344CB8AC3E}">
        <p14:creationId xmlns:p14="http://schemas.microsoft.com/office/powerpoint/2010/main" val="283309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CHARTS</a:t>
            </a:r>
            <a:endParaRPr sz="2800" dirty="0"/>
          </a:p>
        </p:txBody>
      </p:sp>
      <p:sp>
        <p:nvSpPr>
          <p:cNvPr id="5" name="Title 2">
            <a:extLst>
              <a:ext uri="{FF2B5EF4-FFF2-40B4-BE49-F238E27FC236}">
                <a16:creationId xmlns:a16="http://schemas.microsoft.com/office/drawing/2014/main" id="{A60FDB40-B612-0F76-9691-D720A9E28923}"/>
              </a:ext>
            </a:extLst>
          </p:cNvPr>
          <p:cNvSpPr txBox="1">
            <a:spLocks/>
          </p:cNvSpPr>
          <p:nvPr/>
        </p:nvSpPr>
        <p:spPr>
          <a:xfrm>
            <a:off x="0" y="1183006"/>
            <a:ext cx="9144000" cy="6457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GENERAL PANDAS FUNCTIONS</a:t>
            </a:r>
          </a:p>
          <a:p>
            <a:r>
              <a:rPr lang="en-SG" sz="2000" dirty="0">
                <a:latin typeface="Raleway" pitchFamily="2" charset="0"/>
              </a:rPr>
              <a:t>- .loc[], .</a:t>
            </a:r>
            <a:r>
              <a:rPr lang="en-SG" sz="2000" dirty="0" err="1">
                <a:latin typeface="Raleway" pitchFamily="2" charset="0"/>
              </a:rPr>
              <a:t>iloc</a:t>
            </a:r>
            <a:r>
              <a:rPr lang="en-SG" sz="2000" dirty="0">
                <a:latin typeface="Raleway" pitchFamily="2" charset="0"/>
              </a:rPr>
              <a:t>[], Boolean indexing</a:t>
            </a:r>
            <a:endParaRPr lang="en-SG" sz="2000" dirty="0">
              <a:latin typeface="Raleway" pitchFamily="2" charset="0"/>
              <a:sym typeface="Wingdings" panose="05000000000000000000" pitchFamily="2" charset="2"/>
            </a:endParaRPr>
          </a:p>
        </p:txBody>
      </p:sp>
      <p:pic>
        <p:nvPicPr>
          <p:cNvPr id="3" name="Picture 2">
            <a:extLst>
              <a:ext uri="{FF2B5EF4-FFF2-40B4-BE49-F238E27FC236}">
                <a16:creationId xmlns:a16="http://schemas.microsoft.com/office/drawing/2014/main" id="{1E2FBA8B-52A0-FEF2-CD99-18DE41007CA1}"/>
              </a:ext>
            </a:extLst>
          </p:cNvPr>
          <p:cNvPicPr>
            <a:picLocks noChangeAspect="1"/>
          </p:cNvPicPr>
          <p:nvPr/>
        </p:nvPicPr>
        <p:blipFill>
          <a:blip r:embed="rId3"/>
          <a:stretch>
            <a:fillRect/>
          </a:stretch>
        </p:blipFill>
        <p:spPr>
          <a:xfrm>
            <a:off x="1567402" y="1852820"/>
            <a:ext cx="6340389" cy="350550"/>
          </a:xfrm>
          <a:prstGeom prst="rect">
            <a:avLst/>
          </a:prstGeom>
        </p:spPr>
      </p:pic>
      <p:sp>
        <p:nvSpPr>
          <p:cNvPr id="4" name="Title 2">
            <a:extLst>
              <a:ext uri="{FF2B5EF4-FFF2-40B4-BE49-F238E27FC236}">
                <a16:creationId xmlns:a16="http://schemas.microsoft.com/office/drawing/2014/main" id="{8C130C78-C1EE-72D8-C289-A66E53B1D276}"/>
              </a:ext>
            </a:extLst>
          </p:cNvPr>
          <p:cNvSpPr txBox="1">
            <a:spLocks/>
          </p:cNvSpPr>
          <p:nvPr/>
        </p:nvSpPr>
        <p:spPr>
          <a:xfrm>
            <a:off x="86400" y="2388717"/>
            <a:ext cx="9144000" cy="4487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rPr>
              <a:t>- .columns, .values, .index</a:t>
            </a:r>
            <a:endParaRPr lang="en-SG" sz="2000" dirty="0">
              <a:latin typeface="Raleway" pitchFamily="2" charset="0"/>
              <a:sym typeface="Wingdings" panose="05000000000000000000" pitchFamily="2" charset="2"/>
            </a:endParaRPr>
          </a:p>
        </p:txBody>
      </p:sp>
      <p:pic>
        <p:nvPicPr>
          <p:cNvPr id="7" name="Picture 6">
            <a:extLst>
              <a:ext uri="{FF2B5EF4-FFF2-40B4-BE49-F238E27FC236}">
                <a16:creationId xmlns:a16="http://schemas.microsoft.com/office/drawing/2014/main" id="{7B3D2404-8BA8-BDE9-30FC-5258C40B4A5F}"/>
              </a:ext>
            </a:extLst>
          </p:cNvPr>
          <p:cNvPicPr>
            <a:picLocks noChangeAspect="1"/>
          </p:cNvPicPr>
          <p:nvPr/>
        </p:nvPicPr>
        <p:blipFill>
          <a:blip r:embed="rId4"/>
          <a:stretch>
            <a:fillRect/>
          </a:stretch>
        </p:blipFill>
        <p:spPr>
          <a:xfrm>
            <a:off x="2029272" y="2838747"/>
            <a:ext cx="2629128" cy="182896"/>
          </a:xfrm>
          <a:prstGeom prst="rect">
            <a:avLst/>
          </a:prstGeom>
        </p:spPr>
      </p:pic>
      <p:pic>
        <p:nvPicPr>
          <p:cNvPr id="9" name="Picture 8">
            <a:extLst>
              <a:ext uri="{FF2B5EF4-FFF2-40B4-BE49-F238E27FC236}">
                <a16:creationId xmlns:a16="http://schemas.microsoft.com/office/drawing/2014/main" id="{42814C9A-FE64-8545-137C-ADCC90451F01}"/>
              </a:ext>
            </a:extLst>
          </p:cNvPr>
          <p:cNvPicPr>
            <a:picLocks noChangeAspect="1"/>
          </p:cNvPicPr>
          <p:nvPr/>
        </p:nvPicPr>
        <p:blipFill>
          <a:blip r:embed="rId5"/>
          <a:stretch>
            <a:fillRect/>
          </a:stretch>
        </p:blipFill>
        <p:spPr>
          <a:xfrm>
            <a:off x="4737598" y="2838747"/>
            <a:ext cx="2751058" cy="205758"/>
          </a:xfrm>
          <a:prstGeom prst="rect">
            <a:avLst/>
          </a:prstGeom>
        </p:spPr>
      </p:pic>
      <p:pic>
        <p:nvPicPr>
          <p:cNvPr id="11" name="Picture 10">
            <a:extLst>
              <a:ext uri="{FF2B5EF4-FFF2-40B4-BE49-F238E27FC236}">
                <a16:creationId xmlns:a16="http://schemas.microsoft.com/office/drawing/2014/main" id="{7A0F40A1-30EE-4D0F-888A-A0FFEE309E64}"/>
              </a:ext>
            </a:extLst>
          </p:cNvPr>
          <p:cNvPicPr>
            <a:picLocks noChangeAspect="1"/>
          </p:cNvPicPr>
          <p:nvPr/>
        </p:nvPicPr>
        <p:blipFill>
          <a:blip r:embed="rId6"/>
          <a:stretch>
            <a:fillRect/>
          </a:stretch>
        </p:blipFill>
        <p:spPr>
          <a:xfrm>
            <a:off x="3845980" y="3142110"/>
            <a:ext cx="1783235" cy="220999"/>
          </a:xfrm>
          <a:prstGeom prst="rect">
            <a:avLst/>
          </a:prstGeom>
        </p:spPr>
      </p:pic>
      <p:sp>
        <p:nvSpPr>
          <p:cNvPr id="14" name="Title 2">
            <a:extLst>
              <a:ext uri="{FF2B5EF4-FFF2-40B4-BE49-F238E27FC236}">
                <a16:creationId xmlns:a16="http://schemas.microsoft.com/office/drawing/2014/main" id="{45A92FE8-33AB-35CF-B9BA-F315A6F5B328}"/>
              </a:ext>
            </a:extLst>
          </p:cNvPr>
          <p:cNvSpPr txBox="1">
            <a:spLocks/>
          </p:cNvSpPr>
          <p:nvPr/>
        </p:nvSpPr>
        <p:spPr>
          <a:xfrm>
            <a:off x="165597" y="3460714"/>
            <a:ext cx="9144000" cy="4487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drop_duplicates</a:t>
            </a:r>
            <a:r>
              <a:rPr lang="en-SG" sz="2000" dirty="0">
                <a:latin typeface="Raleway" pitchFamily="2" charset="0"/>
                <a:sym typeface="Wingdings" panose="05000000000000000000" pitchFamily="2" charset="2"/>
              </a:rPr>
              <a:t>()</a:t>
            </a:r>
          </a:p>
        </p:txBody>
      </p:sp>
      <p:pic>
        <p:nvPicPr>
          <p:cNvPr id="16" name="Picture 15">
            <a:extLst>
              <a:ext uri="{FF2B5EF4-FFF2-40B4-BE49-F238E27FC236}">
                <a16:creationId xmlns:a16="http://schemas.microsoft.com/office/drawing/2014/main" id="{566FC104-3ED9-0A99-21FC-8AA326C751F5}"/>
              </a:ext>
            </a:extLst>
          </p:cNvPr>
          <p:cNvPicPr>
            <a:picLocks noChangeAspect="1"/>
          </p:cNvPicPr>
          <p:nvPr/>
        </p:nvPicPr>
        <p:blipFill>
          <a:blip r:embed="rId7"/>
          <a:stretch>
            <a:fillRect/>
          </a:stretch>
        </p:blipFill>
        <p:spPr>
          <a:xfrm>
            <a:off x="1210051" y="4007057"/>
            <a:ext cx="6896698" cy="228620"/>
          </a:xfrm>
          <a:prstGeom prst="rect">
            <a:avLst/>
          </a:prstGeom>
        </p:spPr>
      </p:pic>
      <p:pic>
        <p:nvPicPr>
          <p:cNvPr id="18" name="Picture 17">
            <a:extLst>
              <a:ext uri="{FF2B5EF4-FFF2-40B4-BE49-F238E27FC236}">
                <a16:creationId xmlns:a16="http://schemas.microsoft.com/office/drawing/2014/main" id="{05AC0BBC-7600-A054-F419-643E4E7B5B5A}"/>
              </a:ext>
            </a:extLst>
          </p:cNvPr>
          <p:cNvPicPr>
            <a:picLocks noChangeAspect="1"/>
          </p:cNvPicPr>
          <p:nvPr/>
        </p:nvPicPr>
        <p:blipFill>
          <a:blip r:embed="rId8"/>
          <a:stretch>
            <a:fillRect/>
          </a:stretch>
        </p:blipFill>
        <p:spPr>
          <a:xfrm>
            <a:off x="1141465" y="2186589"/>
            <a:ext cx="6965284" cy="228620"/>
          </a:xfrm>
          <a:prstGeom prst="rect">
            <a:avLst/>
          </a:prstGeom>
        </p:spPr>
      </p:pic>
      <p:sp>
        <p:nvSpPr>
          <p:cNvPr id="12" name="Title 2">
            <a:extLst>
              <a:ext uri="{FF2B5EF4-FFF2-40B4-BE49-F238E27FC236}">
                <a16:creationId xmlns:a16="http://schemas.microsoft.com/office/drawing/2014/main" id="{1A0BBCBB-EC54-46C8-FC94-17A7532AF6E2}"/>
              </a:ext>
            </a:extLst>
          </p:cNvPr>
          <p:cNvSpPr txBox="1">
            <a:spLocks/>
          </p:cNvSpPr>
          <p:nvPr/>
        </p:nvSpPr>
        <p:spPr>
          <a:xfrm>
            <a:off x="255036" y="4375532"/>
            <a:ext cx="9144000" cy="4487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groupby</a:t>
            </a:r>
            <a:r>
              <a:rPr lang="en-SG" sz="2000" dirty="0">
                <a:latin typeface="Raleway" pitchFamily="2" charset="0"/>
                <a:sym typeface="Wingdings" panose="05000000000000000000" pitchFamily="2" charset="2"/>
              </a:rPr>
              <a:t>() with .sum()/.mean(), .</a:t>
            </a:r>
            <a:r>
              <a:rPr lang="en-SG" sz="2000" dirty="0" err="1">
                <a:latin typeface="Raleway" pitchFamily="2" charset="0"/>
                <a:sym typeface="Wingdings" panose="05000000000000000000" pitchFamily="2" charset="2"/>
              </a:rPr>
              <a:t>reset_index</a:t>
            </a:r>
            <a:r>
              <a:rPr lang="en-SG" sz="2000" dirty="0">
                <a:latin typeface="Raleway" pitchFamily="2" charset="0"/>
                <a:sym typeface="Wingdings" panose="05000000000000000000" pitchFamily="2" charset="2"/>
              </a:rPr>
              <a:t>(), </a:t>
            </a:r>
            <a:endParaRPr lang="en-SG" sz="1000" dirty="0"/>
          </a:p>
        </p:txBody>
      </p:sp>
    </p:spTree>
    <p:extLst>
      <p:ext uri="{BB962C8B-B14F-4D97-AF65-F5344CB8AC3E}">
        <p14:creationId xmlns:p14="http://schemas.microsoft.com/office/powerpoint/2010/main" val="346733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#1</a:t>
            </a:r>
            <a:endParaRPr sz="2800" dirty="0"/>
          </a:p>
        </p:txBody>
      </p:sp>
      <p:sp>
        <p:nvSpPr>
          <p:cNvPr id="5" name="Title 2">
            <a:extLst>
              <a:ext uri="{FF2B5EF4-FFF2-40B4-BE49-F238E27FC236}">
                <a16:creationId xmlns:a16="http://schemas.microsoft.com/office/drawing/2014/main" id="{A60FDB40-B612-0F76-9691-D720A9E28923}"/>
              </a:ext>
            </a:extLst>
          </p:cNvPr>
          <p:cNvSpPr txBox="1">
            <a:spLocks/>
          </p:cNvSpPr>
          <p:nvPr/>
        </p:nvSpPr>
        <p:spPr>
          <a:xfrm>
            <a:off x="1" y="635806"/>
            <a:ext cx="9144000" cy="20209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rPr>
              <a:t>-.</a:t>
            </a:r>
            <a:r>
              <a:rPr lang="en-SG" sz="2000" dirty="0" err="1">
                <a:latin typeface="Raleway" pitchFamily="2" charset="0"/>
              </a:rPr>
              <a:t>groupby</a:t>
            </a:r>
            <a:r>
              <a:rPr lang="en-SG" sz="2000" dirty="0">
                <a:latin typeface="Raleway" pitchFamily="2" charset="0"/>
              </a:rPr>
              <a:t>() with .sum()</a:t>
            </a:r>
          </a:p>
          <a:p>
            <a:r>
              <a:rPr lang="en-SG" sz="2000" dirty="0">
                <a:latin typeface="Raleway" pitchFamily="2" charset="0"/>
              </a:rPr>
              <a:t>-.unstack()</a:t>
            </a:r>
          </a:p>
          <a:p>
            <a:endParaRPr lang="en-SG" sz="2000" dirty="0">
              <a:latin typeface="Raleway" pitchFamily="2" charset="0"/>
            </a:endParaRPr>
          </a:p>
        </p:txBody>
      </p:sp>
      <p:pic>
        <p:nvPicPr>
          <p:cNvPr id="8" name="Picture 7">
            <a:extLst>
              <a:ext uri="{FF2B5EF4-FFF2-40B4-BE49-F238E27FC236}">
                <a16:creationId xmlns:a16="http://schemas.microsoft.com/office/drawing/2014/main" id="{62B30C3B-7E1D-9BC7-22FE-227048456EDE}"/>
              </a:ext>
            </a:extLst>
          </p:cNvPr>
          <p:cNvPicPr>
            <a:picLocks noChangeAspect="1"/>
          </p:cNvPicPr>
          <p:nvPr/>
        </p:nvPicPr>
        <p:blipFill>
          <a:blip r:embed="rId3"/>
          <a:stretch>
            <a:fillRect/>
          </a:stretch>
        </p:blipFill>
        <p:spPr>
          <a:xfrm>
            <a:off x="79200" y="2272470"/>
            <a:ext cx="8985600" cy="1647457"/>
          </a:xfrm>
          <a:prstGeom prst="rect">
            <a:avLst/>
          </a:prstGeom>
        </p:spPr>
      </p:pic>
    </p:spTree>
    <p:extLst>
      <p:ext uri="{BB962C8B-B14F-4D97-AF65-F5344CB8AC3E}">
        <p14:creationId xmlns:p14="http://schemas.microsoft.com/office/powerpoint/2010/main" val="184568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#2</a:t>
            </a:r>
            <a:endParaRPr sz="2800" dirty="0"/>
          </a:p>
        </p:txBody>
      </p:sp>
      <p:sp>
        <p:nvSpPr>
          <p:cNvPr id="7" name="Title 2">
            <a:extLst>
              <a:ext uri="{FF2B5EF4-FFF2-40B4-BE49-F238E27FC236}">
                <a16:creationId xmlns:a16="http://schemas.microsoft.com/office/drawing/2014/main" id="{B75007D4-ED41-4576-589E-E90E611FF5E5}"/>
              </a:ext>
            </a:extLst>
          </p:cNvPr>
          <p:cNvSpPr txBox="1">
            <a:spLocks/>
          </p:cNvSpPr>
          <p:nvPr/>
        </p:nvSpPr>
        <p:spPr>
          <a:xfrm>
            <a:off x="1" y="635806"/>
            <a:ext cx="9144000" cy="20209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rPr>
              <a:t>- .stack(), .merge(), .</a:t>
            </a:r>
            <a:r>
              <a:rPr lang="en-SG" sz="2000" dirty="0" err="1">
                <a:latin typeface="Raleway" pitchFamily="2" charset="0"/>
              </a:rPr>
              <a:t>corr</a:t>
            </a:r>
            <a:r>
              <a:rPr lang="en-SG" sz="2000" dirty="0">
                <a:latin typeface="Raleway" pitchFamily="2" charset="0"/>
              </a:rPr>
              <a:t>(), </a:t>
            </a:r>
          </a:p>
        </p:txBody>
      </p:sp>
      <p:pic>
        <p:nvPicPr>
          <p:cNvPr id="3" name="Picture 2">
            <a:extLst>
              <a:ext uri="{FF2B5EF4-FFF2-40B4-BE49-F238E27FC236}">
                <a16:creationId xmlns:a16="http://schemas.microsoft.com/office/drawing/2014/main" id="{0CADD81E-D203-4932-BD6D-54B935CEE1A5}"/>
              </a:ext>
            </a:extLst>
          </p:cNvPr>
          <p:cNvPicPr>
            <a:picLocks noChangeAspect="1"/>
          </p:cNvPicPr>
          <p:nvPr/>
        </p:nvPicPr>
        <p:blipFill>
          <a:blip r:embed="rId3"/>
          <a:stretch>
            <a:fillRect/>
          </a:stretch>
        </p:blipFill>
        <p:spPr>
          <a:xfrm>
            <a:off x="395999" y="2157367"/>
            <a:ext cx="8352001" cy="2665532"/>
          </a:xfrm>
          <a:prstGeom prst="rect">
            <a:avLst/>
          </a:prstGeom>
        </p:spPr>
      </p:pic>
    </p:spTree>
    <p:extLst>
      <p:ext uri="{BB962C8B-B14F-4D97-AF65-F5344CB8AC3E}">
        <p14:creationId xmlns:p14="http://schemas.microsoft.com/office/powerpoint/2010/main" val="3531887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#3</a:t>
            </a:r>
            <a:endParaRPr sz="2800" dirty="0"/>
          </a:p>
        </p:txBody>
      </p:sp>
      <p:sp>
        <p:nvSpPr>
          <p:cNvPr id="7" name="Title 2">
            <a:extLst>
              <a:ext uri="{FF2B5EF4-FFF2-40B4-BE49-F238E27FC236}">
                <a16:creationId xmlns:a16="http://schemas.microsoft.com/office/drawing/2014/main" id="{B75007D4-ED41-4576-589E-E90E611FF5E5}"/>
              </a:ext>
            </a:extLst>
          </p:cNvPr>
          <p:cNvSpPr txBox="1">
            <a:spLocks/>
          </p:cNvSpPr>
          <p:nvPr/>
        </p:nvSpPr>
        <p:spPr>
          <a:xfrm>
            <a:off x="1" y="635806"/>
            <a:ext cx="9144000" cy="13009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set_index</a:t>
            </a:r>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drop_duplicates</a:t>
            </a:r>
            <a:r>
              <a:rPr lang="en-SG" sz="2000" dirty="0">
                <a:latin typeface="Raleway" pitchFamily="2" charset="0"/>
                <a:sym typeface="Wingdings" panose="05000000000000000000" pitchFamily="2" charset="2"/>
              </a:rPr>
              <a:t>() , .sum(), .apply(), .</a:t>
            </a:r>
            <a:r>
              <a:rPr lang="en-SG" sz="2000" dirty="0" err="1">
                <a:latin typeface="Raleway" pitchFamily="2" charset="0"/>
                <a:sym typeface="Wingdings" panose="05000000000000000000" pitchFamily="2" charset="2"/>
              </a:rPr>
              <a:t>concat</a:t>
            </a:r>
            <a:r>
              <a:rPr lang="en-SG" sz="2000" dirty="0">
                <a:latin typeface="Raleway" pitchFamily="2" charset="0"/>
                <a:sym typeface="Wingdings" panose="05000000000000000000" pitchFamily="2" charset="2"/>
              </a:rPr>
              <a:t>()</a:t>
            </a:r>
            <a:endParaRPr lang="en-SG" sz="2000" dirty="0">
              <a:latin typeface="Raleway" pitchFamily="2" charset="0"/>
            </a:endParaRPr>
          </a:p>
        </p:txBody>
      </p:sp>
      <p:pic>
        <p:nvPicPr>
          <p:cNvPr id="3" name="Picture 2">
            <a:extLst>
              <a:ext uri="{FF2B5EF4-FFF2-40B4-BE49-F238E27FC236}">
                <a16:creationId xmlns:a16="http://schemas.microsoft.com/office/drawing/2014/main" id="{B3F882F3-C68A-B0EF-C2ED-6271389BB7F8}"/>
              </a:ext>
            </a:extLst>
          </p:cNvPr>
          <p:cNvPicPr>
            <a:picLocks noChangeAspect="1"/>
          </p:cNvPicPr>
          <p:nvPr/>
        </p:nvPicPr>
        <p:blipFill>
          <a:blip r:embed="rId3"/>
          <a:stretch>
            <a:fillRect/>
          </a:stretch>
        </p:blipFill>
        <p:spPr>
          <a:xfrm>
            <a:off x="486000" y="1689166"/>
            <a:ext cx="8172000" cy="3282430"/>
          </a:xfrm>
          <a:prstGeom prst="rect">
            <a:avLst/>
          </a:prstGeom>
        </p:spPr>
      </p:pic>
    </p:spTree>
    <p:extLst>
      <p:ext uri="{BB962C8B-B14F-4D97-AF65-F5344CB8AC3E}">
        <p14:creationId xmlns:p14="http://schemas.microsoft.com/office/powerpoint/2010/main" val="1557135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#4</a:t>
            </a:r>
            <a:endParaRPr sz="2800" dirty="0"/>
          </a:p>
        </p:txBody>
      </p:sp>
      <p:sp>
        <p:nvSpPr>
          <p:cNvPr id="7" name="Title 2">
            <a:extLst>
              <a:ext uri="{FF2B5EF4-FFF2-40B4-BE49-F238E27FC236}">
                <a16:creationId xmlns:a16="http://schemas.microsoft.com/office/drawing/2014/main" id="{B75007D4-ED41-4576-589E-E90E611FF5E5}"/>
              </a:ext>
            </a:extLst>
          </p:cNvPr>
          <p:cNvSpPr txBox="1">
            <a:spLocks/>
          </p:cNvSpPr>
          <p:nvPr/>
        </p:nvSpPr>
        <p:spPr>
          <a:xfrm>
            <a:off x="-1" y="864000"/>
            <a:ext cx="9144000" cy="108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iloc</a:t>
            </a:r>
            <a:r>
              <a:rPr lang="en-SG" sz="2000" dirty="0">
                <a:latin typeface="Raleway" pitchFamily="2" charset="0"/>
                <a:sym typeface="Wingdings" panose="05000000000000000000" pitchFamily="2" charset="2"/>
              </a:rPr>
              <a:t>[], Boolean indexing, .columns, .values</a:t>
            </a:r>
            <a:endParaRPr lang="en-SG" sz="2000" dirty="0">
              <a:latin typeface="Raleway" pitchFamily="2" charset="0"/>
            </a:endParaRPr>
          </a:p>
        </p:txBody>
      </p:sp>
      <p:pic>
        <p:nvPicPr>
          <p:cNvPr id="4" name="Picture 3">
            <a:extLst>
              <a:ext uri="{FF2B5EF4-FFF2-40B4-BE49-F238E27FC236}">
                <a16:creationId xmlns:a16="http://schemas.microsoft.com/office/drawing/2014/main" id="{427F1BAE-C2DA-758A-8160-D9EA8F782C69}"/>
              </a:ext>
            </a:extLst>
          </p:cNvPr>
          <p:cNvPicPr>
            <a:picLocks noChangeAspect="1"/>
          </p:cNvPicPr>
          <p:nvPr/>
        </p:nvPicPr>
        <p:blipFill>
          <a:blip r:embed="rId3"/>
          <a:stretch>
            <a:fillRect/>
          </a:stretch>
        </p:blipFill>
        <p:spPr>
          <a:xfrm>
            <a:off x="167599" y="1836000"/>
            <a:ext cx="8808801" cy="2967671"/>
          </a:xfrm>
          <a:prstGeom prst="rect">
            <a:avLst/>
          </a:prstGeom>
        </p:spPr>
      </p:pic>
    </p:spTree>
    <p:extLst>
      <p:ext uri="{BB962C8B-B14F-4D97-AF65-F5344CB8AC3E}">
        <p14:creationId xmlns:p14="http://schemas.microsoft.com/office/powerpoint/2010/main" val="270242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#5</a:t>
            </a:r>
            <a:endParaRPr sz="2800" dirty="0"/>
          </a:p>
        </p:txBody>
      </p:sp>
      <p:sp>
        <p:nvSpPr>
          <p:cNvPr id="7" name="Title 2">
            <a:extLst>
              <a:ext uri="{FF2B5EF4-FFF2-40B4-BE49-F238E27FC236}">
                <a16:creationId xmlns:a16="http://schemas.microsoft.com/office/drawing/2014/main" id="{B75007D4-ED41-4576-589E-E90E611FF5E5}"/>
              </a:ext>
            </a:extLst>
          </p:cNvPr>
          <p:cNvSpPr txBox="1">
            <a:spLocks/>
          </p:cNvSpPr>
          <p:nvPr/>
        </p:nvSpPr>
        <p:spPr>
          <a:xfrm>
            <a:off x="1" y="635806"/>
            <a:ext cx="9144000" cy="73219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set_index</a:t>
            </a:r>
            <a:r>
              <a:rPr lang="en-SG" sz="2000" dirty="0">
                <a:latin typeface="Raleway" pitchFamily="2" charset="0"/>
                <a:sym typeface="Wingdings" panose="05000000000000000000" pitchFamily="2" charset="2"/>
              </a:rPr>
              <a:t>(), .</a:t>
            </a:r>
            <a:r>
              <a:rPr lang="en-SG" sz="2000" dirty="0" err="1">
                <a:latin typeface="Raleway" pitchFamily="2" charset="0"/>
                <a:sym typeface="Wingdings" panose="05000000000000000000" pitchFamily="2" charset="2"/>
              </a:rPr>
              <a:t>groupby</a:t>
            </a:r>
            <a:r>
              <a:rPr lang="en-SG" sz="2000" dirty="0">
                <a:latin typeface="Raleway" pitchFamily="2" charset="0"/>
                <a:sym typeface="Wingdings" panose="05000000000000000000" pitchFamily="2" charset="2"/>
              </a:rPr>
              <a:t>() with .mean(), .apply(), .</a:t>
            </a:r>
            <a:r>
              <a:rPr lang="en-SG" sz="2000" dirty="0" err="1">
                <a:latin typeface="Raleway" pitchFamily="2" charset="0"/>
                <a:sym typeface="Wingdings" panose="05000000000000000000" pitchFamily="2" charset="2"/>
              </a:rPr>
              <a:t>to_numpy</a:t>
            </a:r>
            <a:r>
              <a:rPr lang="en-SG" sz="2000" dirty="0">
                <a:latin typeface="Raleway" pitchFamily="2" charset="0"/>
                <a:sym typeface="Wingdings" panose="05000000000000000000" pitchFamily="2" charset="2"/>
              </a:rPr>
              <a:t>(), .argmax()</a:t>
            </a:r>
            <a:endParaRPr lang="en-SG" sz="2000" dirty="0">
              <a:latin typeface="Raleway" pitchFamily="2" charset="0"/>
            </a:endParaRPr>
          </a:p>
        </p:txBody>
      </p:sp>
      <p:pic>
        <p:nvPicPr>
          <p:cNvPr id="4" name="Picture 3">
            <a:extLst>
              <a:ext uri="{FF2B5EF4-FFF2-40B4-BE49-F238E27FC236}">
                <a16:creationId xmlns:a16="http://schemas.microsoft.com/office/drawing/2014/main" id="{914AC615-87E9-5F79-DFE1-5ACA7B9C7392}"/>
              </a:ext>
            </a:extLst>
          </p:cNvPr>
          <p:cNvPicPr>
            <a:picLocks noChangeAspect="1"/>
          </p:cNvPicPr>
          <p:nvPr/>
        </p:nvPicPr>
        <p:blipFill>
          <a:blip r:embed="rId3"/>
          <a:stretch>
            <a:fillRect/>
          </a:stretch>
        </p:blipFill>
        <p:spPr>
          <a:xfrm>
            <a:off x="1586588" y="1530444"/>
            <a:ext cx="5970824" cy="3541056"/>
          </a:xfrm>
          <a:prstGeom prst="rect">
            <a:avLst/>
          </a:prstGeom>
        </p:spPr>
      </p:pic>
    </p:spTree>
    <p:extLst>
      <p:ext uri="{BB962C8B-B14F-4D97-AF65-F5344CB8AC3E}">
        <p14:creationId xmlns:p14="http://schemas.microsoft.com/office/powerpoint/2010/main" val="1802727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5" name="Google Shape;1127;p35">
            <a:extLst>
              <a:ext uri="{FF2B5EF4-FFF2-40B4-BE49-F238E27FC236}">
                <a16:creationId xmlns:a16="http://schemas.microsoft.com/office/drawing/2014/main" id="{D01E8EB3-3BD6-9C33-EEF2-0471B75FBAE5}"/>
              </a:ext>
            </a:extLst>
          </p:cNvPr>
          <p:cNvSpPr/>
          <p:nvPr/>
        </p:nvSpPr>
        <p:spPr>
          <a:xfrm>
            <a:off x="463566" y="956894"/>
            <a:ext cx="2712714" cy="1848254"/>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4" name="Google Shape;1127;p35">
            <a:extLst>
              <a:ext uri="{FF2B5EF4-FFF2-40B4-BE49-F238E27FC236}">
                <a16:creationId xmlns:a16="http://schemas.microsoft.com/office/drawing/2014/main" id="{53DE7A0F-8C81-65DC-054C-FA4EC3E89E8D}"/>
              </a:ext>
            </a:extLst>
          </p:cNvPr>
          <p:cNvSpPr/>
          <p:nvPr/>
        </p:nvSpPr>
        <p:spPr>
          <a:xfrm>
            <a:off x="6121284" y="969035"/>
            <a:ext cx="2712714" cy="183184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3" name="Google Shape;1127;p35">
            <a:extLst>
              <a:ext uri="{FF2B5EF4-FFF2-40B4-BE49-F238E27FC236}">
                <a16:creationId xmlns:a16="http://schemas.microsoft.com/office/drawing/2014/main" id="{7DF05BA9-4F9E-5BAC-D900-D95BBD08DABD}"/>
              </a:ext>
            </a:extLst>
          </p:cNvPr>
          <p:cNvSpPr/>
          <p:nvPr/>
        </p:nvSpPr>
        <p:spPr>
          <a:xfrm>
            <a:off x="1896136" y="2916564"/>
            <a:ext cx="2712714" cy="185699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11" name="Google Shape;1127;p35">
            <a:extLst>
              <a:ext uri="{FF2B5EF4-FFF2-40B4-BE49-F238E27FC236}">
                <a16:creationId xmlns:a16="http://schemas.microsoft.com/office/drawing/2014/main" id="{6A1CC3F4-872F-C68F-2D57-FC60D95C136C}"/>
              </a:ext>
            </a:extLst>
          </p:cNvPr>
          <p:cNvSpPr/>
          <p:nvPr/>
        </p:nvSpPr>
        <p:spPr>
          <a:xfrm>
            <a:off x="3286791" y="969036"/>
            <a:ext cx="2712714" cy="183611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419" name="Google Shape;419;p22"/>
          <p:cNvSpPr txBox="1">
            <a:spLocks noGrp="1"/>
          </p:cNvSpPr>
          <p:nvPr>
            <p:ph type="title"/>
          </p:nvPr>
        </p:nvSpPr>
        <p:spPr>
          <a:xfrm>
            <a:off x="713250" y="260080"/>
            <a:ext cx="7717500" cy="426465"/>
          </a:xfrm>
          <a:prstGeom prst="rect">
            <a:avLst/>
          </a:prstGeom>
        </p:spPr>
        <p:txBody>
          <a:bodyPr spcFirstLastPara="1" wrap="square" lIns="91425" tIns="91425" rIns="91425" bIns="91425" anchor="ctr" anchorCtr="0">
            <a:noAutofit/>
          </a:bodyPr>
          <a:lstStyle/>
          <a:p>
            <a:r>
              <a:rPr lang="en-SG" dirty="0"/>
              <a:t>DATASETS USED</a:t>
            </a:r>
            <a:endParaRPr lang="en-SG" b="1" dirty="0">
              <a:latin typeface="Barlow SemiBold" panose="00000700000000000000" pitchFamily="2" charset="0"/>
            </a:endParaRPr>
          </a:p>
        </p:txBody>
      </p:sp>
      <p:sp>
        <p:nvSpPr>
          <p:cNvPr id="24" name="Google Shape;1131;p35">
            <a:extLst>
              <a:ext uri="{FF2B5EF4-FFF2-40B4-BE49-F238E27FC236}">
                <a16:creationId xmlns:a16="http://schemas.microsoft.com/office/drawing/2014/main" id="{51E24BF0-7DA7-83F2-5CE8-3C5AE29C82E1}"/>
              </a:ext>
            </a:extLst>
          </p:cNvPr>
          <p:cNvSpPr txBox="1"/>
          <p:nvPr/>
        </p:nvSpPr>
        <p:spPr>
          <a:xfrm>
            <a:off x="2025628" y="3021647"/>
            <a:ext cx="2453730" cy="56232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600" b="1" dirty="0">
                <a:solidFill>
                  <a:schemeClr val="dk1"/>
                </a:solidFill>
                <a:latin typeface="Raleway" pitchFamily="2" charset="0"/>
                <a:ea typeface="Barlow SemiBold"/>
                <a:cs typeface="Barlow SemiBold"/>
                <a:sym typeface="Barlow SemiBold"/>
              </a:rPr>
              <a:t>DATASET #4 – CO2 EMISSIONS BY FUEL</a:t>
            </a:r>
            <a:endParaRPr sz="1600" b="1" dirty="0">
              <a:solidFill>
                <a:schemeClr val="dk1"/>
              </a:solidFill>
              <a:latin typeface="Raleway" pitchFamily="2" charset="0"/>
              <a:ea typeface="Barlow SemiBold"/>
              <a:cs typeface="Barlow SemiBold"/>
              <a:sym typeface="Barlow SemiBold"/>
            </a:endParaRPr>
          </a:p>
        </p:txBody>
      </p:sp>
      <p:sp>
        <p:nvSpPr>
          <p:cNvPr id="25" name="Google Shape;1130;p35">
            <a:extLst>
              <a:ext uri="{FF2B5EF4-FFF2-40B4-BE49-F238E27FC236}">
                <a16:creationId xmlns:a16="http://schemas.microsoft.com/office/drawing/2014/main" id="{94E9E696-272E-0582-A9A3-2B39FF518D60}"/>
              </a:ext>
            </a:extLst>
          </p:cNvPr>
          <p:cNvSpPr txBox="1"/>
          <p:nvPr/>
        </p:nvSpPr>
        <p:spPr>
          <a:xfrm>
            <a:off x="2025629" y="3562668"/>
            <a:ext cx="2453730" cy="99792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1"/>
                </a:solidFill>
                <a:latin typeface="Raleway" pitchFamily="2" charset="0"/>
                <a:ea typeface="Catamaran"/>
                <a:cs typeface="Catamaran"/>
                <a:sym typeface="Catamaran"/>
              </a:rPr>
              <a:t>Dataset shows the amount of annual CO2 emissions sorted by fuel type such as Oil, Gas, Coal etc.</a:t>
            </a:r>
          </a:p>
        </p:txBody>
      </p:sp>
      <p:sp>
        <p:nvSpPr>
          <p:cNvPr id="27" name="Google Shape;1131;p35">
            <a:extLst>
              <a:ext uri="{FF2B5EF4-FFF2-40B4-BE49-F238E27FC236}">
                <a16:creationId xmlns:a16="http://schemas.microsoft.com/office/drawing/2014/main" id="{DD00604B-FD31-E469-0C8B-B8F3C01177FD}"/>
              </a:ext>
            </a:extLst>
          </p:cNvPr>
          <p:cNvSpPr txBox="1"/>
          <p:nvPr/>
        </p:nvSpPr>
        <p:spPr>
          <a:xfrm>
            <a:off x="3238451" y="1137172"/>
            <a:ext cx="2801681" cy="5410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600" b="1" dirty="0">
                <a:solidFill>
                  <a:schemeClr val="dk1"/>
                </a:solidFill>
                <a:latin typeface="Raleway" pitchFamily="2" charset="0"/>
                <a:ea typeface="Barlow SemiBold"/>
                <a:cs typeface="Barlow SemiBold"/>
                <a:sym typeface="Barlow SemiBold"/>
              </a:rPr>
              <a:t>DATASET #2 – </a:t>
            </a:r>
            <a:r>
              <a:rPr lang="en-US" sz="1600" b="1" dirty="0">
                <a:solidFill>
                  <a:schemeClr val="dk1"/>
                </a:solidFill>
                <a:latin typeface="Raleway" pitchFamily="2" charset="0"/>
                <a:ea typeface="Barlow SemiBold"/>
                <a:cs typeface="Barlow SemiBold"/>
                <a:sym typeface="Barlow SemiBold"/>
              </a:rPr>
              <a:t>SHARE OF ELECTRICITY PRODUCTION BY SOURCE</a:t>
            </a:r>
            <a:r>
              <a:rPr lang="en-SG" sz="1600" b="1" dirty="0">
                <a:solidFill>
                  <a:schemeClr val="dk1"/>
                </a:solidFill>
                <a:latin typeface="Raleway" pitchFamily="2" charset="0"/>
                <a:ea typeface="Barlow SemiBold"/>
                <a:cs typeface="Barlow SemiBold"/>
                <a:sym typeface="Barlow SemiBold"/>
              </a:rPr>
              <a:t> </a:t>
            </a:r>
            <a:endParaRPr sz="1600" b="1" dirty="0">
              <a:solidFill>
                <a:schemeClr val="dk1"/>
              </a:solidFill>
              <a:latin typeface="Raleway" pitchFamily="2" charset="0"/>
              <a:ea typeface="Barlow SemiBold"/>
              <a:cs typeface="Barlow SemiBold"/>
              <a:sym typeface="Barlow SemiBold"/>
            </a:endParaRPr>
          </a:p>
        </p:txBody>
      </p:sp>
      <p:sp>
        <p:nvSpPr>
          <p:cNvPr id="28" name="Google Shape;1130;p35">
            <a:extLst>
              <a:ext uri="{FF2B5EF4-FFF2-40B4-BE49-F238E27FC236}">
                <a16:creationId xmlns:a16="http://schemas.microsoft.com/office/drawing/2014/main" id="{DA8B9591-E345-D485-93CC-07D133A47C26}"/>
              </a:ext>
            </a:extLst>
          </p:cNvPr>
          <p:cNvSpPr txBox="1"/>
          <p:nvPr/>
        </p:nvSpPr>
        <p:spPr>
          <a:xfrm>
            <a:off x="3412426" y="1747871"/>
            <a:ext cx="2453730" cy="9601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1"/>
                </a:solidFill>
                <a:latin typeface="Raleway" pitchFamily="2" charset="0"/>
                <a:ea typeface="Catamaran"/>
                <a:cs typeface="Catamaran"/>
                <a:sym typeface="Catamaran"/>
              </a:rPr>
              <a:t>Dataset shows the sources of energy in production of electricity, such as Oil, Gas, Hydro, Solar etc.</a:t>
            </a:r>
          </a:p>
          <a:p>
            <a:pPr marL="0" lvl="0" indent="0" algn="ctr" rtl="0">
              <a:lnSpc>
                <a:spcPct val="100000"/>
              </a:lnSpc>
              <a:spcBef>
                <a:spcPts val="0"/>
              </a:spcBef>
              <a:spcAft>
                <a:spcPts val="0"/>
              </a:spcAft>
              <a:buNone/>
            </a:pPr>
            <a:endParaRPr lang="en-US" dirty="0">
              <a:solidFill>
                <a:schemeClr val="dk1"/>
              </a:solidFill>
              <a:latin typeface="Raleway" pitchFamily="2" charset="0"/>
              <a:ea typeface="Catamaran"/>
              <a:cs typeface="Catamaran"/>
              <a:sym typeface="Catamaran"/>
            </a:endParaRPr>
          </a:p>
        </p:txBody>
      </p:sp>
      <p:sp>
        <p:nvSpPr>
          <p:cNvPr id="13" name="Google Shape;1131;p35">
            <a:extLst>
              <a:ext uri="{FF2B5EF4-FFF2-40B4-BE49-F238E27FC236}">
                <a16:creationId xmlns:a16="http://schemas.microsoft.com/office/drawing/2014/main" id="{9B9853DB-FBBC-C0F2-329A-AA8E02B1A72E}"/>
              </a:ext>
            </a:extLst>
          </p:cNvPr>
          <p:cNvSpPr txBox="1"/>
          <p:nvPr/>
        </p:nvSpPr>
        <p:spPr>
          <a:xfrm>
            <a:off x="313715" y="1084725"/>
            <a:ext cx="3012415" cy="5410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600" b="1" dirty="0">
                <a:solidFill>
                  <a:schemeClr val="dk1"/>
                </a:solidFill>
                <a:latin typeface="Raleway" pitchFamily="2" charset="0"/>
                <a:ea typeface="Barlow SemiBold"/>
                <a:cs typeface="Barlow SemiBold"/>
                <a:sym typeface="Barlow SemiBold"/>
              </a:rPr>
              <a:t>DATASET #1 – NUMBER OF ELECTRICITY ACOUNTS BY SUB-SECTOR</a:t>
            </a:r>
            <a:endParaRPr sz="1600" b="1" dirty="0">
              <a:solidFill>
                <a:schemeClr val="dk1"/>
              </a:solidFill>
              <a:latin typeface="Raleway" pitchFamily="2" charset="0"/>
              <a:ea typeface="Barlow SemiBold"/>
              <a:cs typeface="Barlow SemiBold"/>
              <a:sym typeface="Barlow SemiBold"/>
            </a:endParaRPr>
          </a:p>
        </p:txBody>
      </p:sp>
      <p:sp>
        <p:nvSpPr>
          <p:cNvPr id="14" name="Google Shape;1130;p35">
            <a:extLst>
              <a:ext uri="{FF2B5EF4-FFF2-40B4-BE49-F238E27FC236}">
                <a16:creationId xmlns:a16="http://schemas.microsoft.com/office/drawing/2014/main" id="{4AFFD7A8-7E75-5A86-D12D-0FCDC80E7E3C}"/>
              </a:ext>
            </a:extLst>
          </p:cNvPr>
          <p:cNvSpPr txBox="1"/>
          <p:nvPr/>
        </p:nvSpPr>
        <p:spPr>
          <a:xfrm>
            <a:off x="552481" y="1608291"/>
            <a:ext cx="2534882" cy="9601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1"/>
                </a:solidFill>
                <a:latin typeface="Raleway" pitchFamily="2" charset="0"/>
                <a:ea typeface="Catamaran"/>
                <a:cs typeface="Catamaran"/>
                <a:sym typeface="Catamaran"/>
              </a:rPr>
              <a:t>The dataset shows the number of electricity accounts sorted by Sector and Sub-sector, such as in Households, Transport etc.</a:t>
            </a:r>
          </a:p>
        </p:txBody>
      </p:sp>
      <p:sp>
        <p:nvSpPr>
          <p:cNvPr id="16" name="Google Shape;1131;p35">
            <a:extLst>
              <a:ext uri="{FF2B5EF4-FFF2-40B4-BE49-F238E27FC236}">
                <a16:creationId xmlns:a16="http://schemas.microsoft.com/office/drawing/2014/main" id="{D8B9F7B1-9C9B-FA21-FAA0-9BB677537A7F}"/>
              </a:ext>
            </a:extLst>
          </p:cNvPr>
          <p:cNvSpPr txBox="1"/>
          <p:nvPr/>
        </p:nvSpPr>
        <p:spPr>
          <a:xfrm>
            <a:off x="6211341" y="1137172"/>
            <a:ext cx="2618800" cy="5410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600" b="1" dirty="0">
                <a:solidFill>
                  <a:schemeClr val="dk1"/>
                </a:solidFill>
                <a:latin typeface="Raleway" pitchFamily="2" charset="0"/>
                <a:ea typeface="Barlow SemiBold"/>
                <a:cs typeface="Barlow SemiBold"/>
                <a:sym typeface="Barlow SemiBold"/>
              </a:rPr>
              <a:t>DATASET #3 – ELECTRICITY GENERATION</a:t>
            </a:r>
            <a:endParaRPr sz="1600" b="1" dirty="0">
              <a:solidFill>
                <a:schemeClr val="dk1"/>
              </a:solidFill>
              <a:latin typeface="Raleway" pitchFamily="2" charset="0"/>
              <a:ea typeface="Barlow SemiBold"/>
              <a:cs typeface="Barlow SemiBold"/>
              <a:sym typeface="Barlow SemiBold"/>
            </a:endParaRPr>
          </a:p>
        </p:txBody>
      </p:sp>
      <p:sp>
        <p:nvSpPr>
          <p:cNvPr id="17" name="Google Shape;1130;p35">
            <a:extLst>
              <a:ext uri="{FF2B5EF4-FFF2-40B4-BE49-F238E27FC236}">
                <a16:creationId xmlns:a16="http://schemas.microsoft.com/office/drawing/2014/main" id="{6DF587E2-70F7-AB28-0FE2-C8B6AA7AEF57}"/>
              </a:ext>
            </a:extLst>
          </p:cNvPr>
          <p:cNvSpPr txBox="1"/>
          <p:nvPr/>
        </p:nvSpPr>
        <p:spPr>
          <a:xfrm>
            <a:off x="6293876" y="1745658"/>
            <a:ext cx="2453730" cy="9601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1"/>
                </a:solidFill>
                <a:latin typeface="Raleway" pitchFamily="2" charset="0"/>
                <a:ea typeface="Catamaran"/>
                <a:cs typeface="Catamaran"/>
                <a:sym typeface="Catamaran"/>
              </a:rPr>
              <a:t>The dataset shows the amount of electricity generated in terawatt-hour (</a:t>
            </a:r>
            <a:r>
              <a:rPr lang="en-US" dirty="0" err="1">
                <a:solidFill>
                  <a:schemeClr val="dk1"/>
                </a:solidFill>
                <a:latin typeface="Raleway" pitchFamily="2" charset="0"/>
                <a:ea typeface="Catamaran"/>
                <a:cs typeface="Catamaran"/>
                <a:sym typeface="Catamaran"/>
              </a:rPr>
              <a:t>TWh</a:t>
            </a:r>
            <a:r>
              <a:rPr lang="en-US" dirty="0">
                <a:solidFill>
                  <a:schemeClr val="dk1"/>
                </a:solidFill>
                <a:latin typeface="Raleway" pitchFamily="2" charset="0"/>
                <a:ea typeface="Catamaran"/>
                <a:cs typeface="Catamaran"/>
                <a:sym typeface="Catamaran"/>
              </a:rPr>
              <a:t>) by Year</a:t>
            </a:r>
          </a:p>
        </p:txBody>
      </p:sp>
      <p:sp>
        <p:nvSpPr>
          <p:cNvPr id="8" name="Google Shape;1127;p35">
            <a:extLst>
              <a:ext uri="{FF2B5EF4-FFF2-40B4-BE49-F238E27FC236}">
                <a16:creationId xmlns:a16="http://schemas.microsoft.com/office/drawing/2014/main" id="{12D54BFD-9584-77A9-DDF1-291B706FEAE9}"/>
              </a:ext>
            </a:extLst>
          </p:cNvPr>
          <p:cNvSpPr/>
          <p:nvPr/>
        </p:nvSpPr>
        <p:spPr>
          <a:xfrm>
            <a:off x="4683775" y="2916564"/>
            <a:ext cx="2712714" cy="185699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pitchFamily="2" charset="0"/>
            </a:endParaRPr>
          </a:p>
        </p:txBody>
      </p:sp>
      <p:sp>
        <p:nvSpPr>
          <p:cNvPr id="9" name="Google Shape;1131;p35">
            <a:extLst>
              <a:ext uri="{FF2B5EF4-FFF2-40B4-BE49-F238E27FC236}">
                <a16:creationId xmlns:a16="http://schemas.microsoft.com/office/drawing/2014/main" id="{8C202244-F956-96FC-9D00-E6CC4B32C9E5}"/>
              </a:ext>
            </a:extLst>
          </p:cNvPr>
          <p:cNvSpPr txBox="1"/>
          <p:nvPr/>
        </p:nvSpPr>
        <p:spPr>
          <a:xfrm>
            <a:off x="4533924" y="3044395"/>
            <a:ext cx="3012415" cy="54102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SG" sz="1600" b="1" dirty="0">
                <a:solidFill>
                  <a:schemeClr val="dk1"/>
                </a:solidFill>
                <a:latin typeface="Raleway" pitchFamily="2" charset="0"/>
                <a:ea typeface="Barlow SemiBold"/>
                <a:cs typeface="Barlow SemiBold"/>
                <a:sym typeface="Barlow SemiBold"/>
              </a:rPr>
              <a:t>DATASET #5 – NATURAL GAS CONSUMPTION BY SUB-SECTOR</a:t>
            </a:r>
            <a:endParaRPr sz="1600" b="1" dirty="0">
              <a:solidFill>
                <a:schemeClr val="dk1"/>
              </a:solidFill>
              <a:latin typeface="Raleway" pitchFamily="2" charset="0"/>
              <a:ea typeface="Barlow SemiBold"/>
              <a:cs typeface="Barlow SemiBold"/>
              <a:sym typeface="Barlow SemiBold"/>
            </a:endParaRPr>
          </a:p>
        </p:txBody>
      </p:sp>
      <p:sp>
        <p:nvSpPr>
          <p:cNvPr id="10" name="Google Shape;1130;p35">
            <a:extLst>
              <a:ext uri="{FF2B5EF4-FFF2-40B4-BE49-F238E27FC236}">
                <a16:creationId xmlns:a16="http://schemas.microsoft.com/office/drawing/2014/main" id="{168D8176-BF69-F97C-CD3F-107C8CA47994}"/>
              </a:ext>
            </a:extLst>
          </p:cNvPr>
          <p:cNvSpPr txBox="1"/>
          <p:nvPr/>
        </p:nvSpPr>
        <p:spPr>
          <a:xfrm>
            <a:off x="4772690" y="3567961"/>
            <a:ext cx="2534882" cy="9601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US" dirty="0">
                <a:solidFill>
                  <a:schemeClr val="dk1"/>
                </a:solidFill>
                <a:latin typeface="Raleway" pitchFamily="2" charset="0"/>
                <a:ea typeface="Catamaran"/>
                <a:cs typeface="Catamaran"/>
                <a:sym typeface="Catamaran"/>
              </a:rPr>
              <a:t>The dataset shows annual final natural gas consumption in TJ by sub-sector in Singapore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PLOTTING CHART #6</a:t>
            </a:r>
            <a:endParaRPr sz="2800" dirty="0"/>
          </a:p>
        </p:txBody>
      </p:sp>
      <p:sp>
        <p:nvSpPr>
          <p:cNvPr id="7" name="Title 2">
            <a:extLst>
              <a:ext uri="{FF2B5EF4-FFF2-40B4-BE49-F238E27FC236}">
                <a16:creationId xmlns:a16="http://schemas.microsoft.com/office/drawing/2014/main" id="{B75007D4-ED41-4576-589E-E90E611FF5E5}"/>
              </a:ext>
            </a:extLst>
          </p:cNvPr>
          <p:cNvSpPr txBox="1">
            <a:spLocks/>
          </p:cNvSpPr>
          <p:nvPr/>
        </p:nvSpPr>
        <p:spPr>
          <a:xfrm>
            <a:off x="0" y="873406"/>
            <a:ext cx="9144000" cy="8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u="sng" dirty="0">
                <a:latin typeface="Raleway" pitchFamily="2" charset="0"/>
              </a:rPr>
              <a:t>PANDAS FUNCTIONS</a:t>
            </a:r>
          </a:p>
          <a:p>
            <a:r>
              <a:rPr lang="en-SG" sz="2000" dirty="0">
                <a:latin typeface="Raleway" pitchFamily="2" charset="0"/>
                <a:sym typeface="Wingdings" panose="05000000000000000000" pitchFamily="2" charset="2"/>
              </a:rPr>
              <a:t>.</a:t>
            </a:r>
            <a:r>
              <a:rPr lang="en-SG" sz="2000" dirty="0" err="1">
                <a:latin typeface="Raleway" pitchFamily="2" charset="0"/>
                <a:sym typeface="Wingdings" panose="05000000000000000000" pitchFamily="2" charset="2"/>
              </a:rPr>
              <a:t>groupby</a:t>
            </a:r>
            <a:r>
              <a:rPr lang="en-SG" sz="2000" dirty="0">
                <a:latin typeface="Raleway" pitchFamily="2" charset="0"/>
                <a:sym typeface="Wingdings" panose="05000000000000000000" pitchFamily="2" charset="2"/>
              </a:rPr>
              <a:t> with .sum(), .</a:t>
            </a:r>
            <a:r>
              <a:rPr lang="en-SG" sz="2000" dirty="0" err="1">
                <a:latin typeface="Raleway" pitchFamily="2" charset="0"/>
                <a:sym typeface="Wingdings" panose="05000000000000000000" pitchFamily="2" charset="2"/>
              </a:rPr>
              <a:t>reset_index</a:t>
            </a:r>
            <a:r>
              <a:rPr lang="en-SG" sz="2000" dirty="0">
                <a:latin typeface="Raleway" pitchFamily="2" charset="0"/>
                <a:sym typeface="Wingdings" panose="05000000000000000000" pitchFamily="2" charset="2"/>
              </a:rPr>
              <a:t>(), .pivot()</a:t>
            </a:r>
            <a:endParaRPr lang="en-SG" sz="2000" dirty="0">
              <a:latin typeface="Raleway" pitchFamily="2" charset="0"/>
            </a:endParaRPr>
          </a:p>
        </p:txBody>
      </p:sp>
      <p:pic>
        <p:nvPicPr>
          <p:cNvPr id="3" name="Picture 2">
            <a:extLst>
              <a:ext uri="{FF2B5EF4-FFF2-40B4-BE49-F238E27FC236}">
                <a16:creationId xmlns:a16="http://schemas.microsoft.com/office/drawing/2014/main" id="{5C97B04A-9148-213C-E755-E9F10D0B3F49}"/>
              </a:ext>
            </a:extLst>
          </p:cNvPr>
          <p:cNvPicPr>
            <a:picLocks noChangeAspect="1"/>
          </p:cNvPicPr>
          <p:nvPr/>
        </p:nvPicPr>
        <p:blipFill>
          <a:blip r:embed="rId3"/>
          <a:stretch>
            <a:fillRect/>
          </a:stretch>
        </p:blipFill>
        <p:spPr>
          <a:xfrm>
            <a:off x="165600" y="1846928"/>
            <a:ext cx="8812800" cy="2695758"/>
          </a:xfrm>
          <a:prstGeom prst="rect">
            <a:avLst/>
          </a:prstGeom>
        </p:spPr>
      </p:pic>
    </p:spTree>
    <p:extLst>
      <p:ext uri="{BB962C8B-B14F-4D97-AF65-F5344CB8AC3E}">
        <p14:creationId xmlns:p14="http://schemas.microsoft.com/office/powerpoint/2010/main" val="3282307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713250" y="112780"/>
            <a:ext cx="77175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THIS IS MR. JOE…</a:t>
            </a:r>
            <a:endParaRPr dirty="0"/>
          </a:p>
        </p:txBody>
      </p:sp>
      <p:sp>
        <p:nvSpPr>
          <p:cNvPr id="447" name="Google Shape;447;p24"/>
          <p:cNvSpPr/>
          <p:nvPr/>
        </p:nvSpPr>
        <p:spPr>
          <a:xfrm>
            <a:off x="6920400" y="4799981"/>
            <a:ext cx="421960" cy="343519"/>
          </a:xfrm>
          <a:custGeom>
            <a:avLst/>
            <a:gdLst/>
            <a:ahLst/>
            <a:cxnLst/>
            <a:rect l="l" t="t" r="r" b="b"/>
            <a:pathLst>
              <a:path w="27254" h="22184" extrusionOk="0">
                <a:moveTo>
                  <a:pt x="1" y="1"/>
                </a:moveTo>
                <a:lnTo>
                  <a:pt x="234" y="22183"/>
                </a:lnTo>
                <a:lnTo>
                  <a:pt x="27253" y="22183"/>
                </a:lnTo>
                <a:lnTo>
                  <a:pt x="27253" y="9307"/>
                </a:lnTo>
                <a:lnTo>
                  <a:pt x="17980" y="1"/>
                </a:lnTo>
                <a:lnTo>
                  <a:pt x="18080" y="9040"/>
                </a:lnTo>
                <a:lnTo>
                  <a:pt x="9007" y="1"/>
                </a:lnTo>
                <a:lnTo>
                  <a:pt x="9107" y="9107"/>
                </a:lnTo>
                <a:lnTo>
                  <a:pt x="9107" y="910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2691362" y="4669850"/>
            <a:ext cx="515908" cy="498006"/>
          </a:xfrm>
          <a:custGeom>
            <a:avLst/>
            <a:gdLst/>
            <a:ahLst/>
            <a:cxnLst/>
            <a:rect l="l" t="t" r="r" b="b"/>
            <a:pathLst>
              <a:path w="33659" h="32491" extrusionOk="0">
                <a:moveTo>
                  <a:pt x="5104" y="1"/>
                </a:moveTo>
                <a:lnTo>
                  <a:pt x="5104" y="15278"/>
                </a:lnTo>
                <a:lnTo>
                  <a:pt x="1" y="15278"/>
                </a:lnTo>
                <a:lnTo>
                  <a:pt x="1" y="32490"/>
                </a:lnTo>
                <a:lnTo>
                  <a:pt x="29021" y="32490"/>
                </a:lnTo>
                <a:lnTo>
                  <a:pt x="29021" y="28688"/>
                </a:lnTo>
                <a:lnTo>
                  <a:pt x="29655" y="28688"/>
                </a:lnTo>
                <a:cubicBezTo>
                  <a:pt x="30823" y="28688"/>
                  <a:pt x="31757" y="29622"/>
                  <a:pt x="31757" y="30789"/>
                </a:cubicBezTo>
                <a:lnTo>
                  <a:pt x="31757" y="32490"/>
                </a:lnTo>
                <a:lnTo>
                  <a:pt x="33658" y="32490"/>
                </a:lnTo>
                <a:lnTo>
                  <a:pt x="33658" y="30789"/>
                </a:lnTo>
                <a:cubicBezTo>
                  <a:pt x="33658" y="28554"/>
                  <a:pt x="31857" y="26786"/>
                  <a:pt x="29655" y="26786"/>
                </a:cubicBezTo>
                <a:lnTo>
                  <a:pt x="29021" y="26786"/>
                </a:lnTo>
                <a:lnTo>
                  <a:pt x="29021" y="15278"/>
                </a:lnTo>
                <a:lnTo>
                  <a:pt x="9341" y="15278"/>
                </a:lnTo>
                <a:lnTo>
                  <a:pt x="9341" y="1"/>
                </a:lnTo>
                <a:lnTo>
                  <a:pt x="7740" y="1"/>
                </a:lnTo>
                <a:lnTo>
                  <a:pt x="7740" y="15278"/>
                </a:lnTo>
                <a:lnTo>
                  <a:pt x="6739" y="15278"/>
                </a:lnTo>
                <a:lnTo>
                  <a:pt x="6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449" name="Google Shape;449;p24"/>
          <p:cNvSpPr/>
          <p:nvPr/>
        </p:nvSpPr>
        <p:spPr>
          <a:xfrm>
            <a:off x="8246349" y="4604000"/>
            <a:ext cx="612564" cy="537806"/>
          </a:xfrm>
          <a:custGeom>
            <a:avLst/>
            <a:gdLst/>
            <a:ahLst/>
            <a:cxnLst/>
            <a:rect l="l" t="t" r="r" b="b"/>
            <a:pathLst>
              <a:path w="46468" h="40797" extrusionOk="0">
                <a:moveTo>
                  <a:pt x="18014" y="1"/>
                </a:moveTo>
                <a:lnTo>
                  <a:pt x="18014" y="16145"/>
                </a:lnTo>
                <a:lnTo>
                  <a:pt x="15679" y="16145"/>
                </a:lnTo>
                <a:lnTo>
                  <a:pt x="15679" y="23617"/>
                </a:lnTo>
                <a:lnTo>
                  <a:pt x="1" y="23617"/>
                </a:lnTo>
                <a:lnTo>
                  <a:pt x="1" y="40796"/>
                </a:lnTo>
                <a:lnTo>
                  <a:pt x="46467" y="40796"/>
                </a:lnTo>
                <a:lnTo>
                  <a:pt x="46467" y="29655"/>
                </a:lnTo>
                <a:lnTo>
                  <a:pt x="31356" y="29655"/>
                </a:lnTo>
                <a:lnTo>
                  <a:pt x="31356" y="16145"/>
                </a:lnTo>
                <a:lnTo>
                  <a:pt x="21649" y="16145"/>
                </a:lnTo>
                <a:lnTo>
                  <a:pt x="2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450" name="Google Shape;450;p24"/>
          <p:cNvSpPr/>
          <p:nvPr/>
        </p:nvSpPr>
        <p:spPr>
          <a:xfrm>
            <a:off x="1051500" y="4760626"/>
            <a:ext cx="515863" cy="382874"/>
          </a:xfrm>
          <a:custGeom>
            <a:avLst/>
            <a:gdLst/>
            <a:ahLst/>
            <a:cxnLst/>
            <a:rect l="l" t="t" r="r" b="b"/>
            <a:pathLst>
              <a:path w="32091" h="23818" extrusionOk="0">
                <a:moveTo>
                  <a:pt x="5405" y="0"/>
                </a:moveTo>
                <a:lnTo>
                  <a:pt x="5405" y="1101"/>
                </a:lnTo>
                <a:lnTo>
                  <a:pt x="4204" y="1101"/>
                </a:lnTo>
                <a:lnTo>
                  <a:pt x="4204" y="8140"/>
                </a:lnTo>
                <a:lnTo>
                  <a:pt x="1" y="8140"/>
                </a:lnTo>
                <a:lnTo>
                  <a:pt x="1" y="23817"/>
                </a:lnTo>
                <a:lnTo>
                  <a:pt x="32090" y="23817"/>
                </a:lnTo>
                <a:lnTo>
                  <a:pt x="32090" y="8140"/>
                </a:lnTo>
                <a:lnTo>
                  <a:pt x="30656" y="8140"/>
                </a:lnTo>
                <a:lnTo>
                  <a:pt x="30656" y="7039"/>
                </a:lnTo>
                <a:lnTo>
                  <a:pt x="24585" y="7039"/>
                </a:lnTo>
                <a:lnTo>
                  <a:pt x="24585" y="8140"/>
                </a:lnTo>
                <a:lnTo>
                  <a:pt x="21650" y="8140"/>
                </a:lnTo>
                <a:lnTo>
                  <a:pt x="21650" y="1101"/>
                </a:lnTo>
                <a:lnTo>
                  <a:pt x="20482" y="1101"/>
                </a:lnTo>
                <a:lnTo>
                  <a:pt x="20482" y="0"/>
                </a:lnTo>
                <a:lnTo>
                  <a:pt x="14811" y="0"/>
                </a:lnTo>
                <a:lnTo>
                  <a:pt x="14811" y="1101"/>
                </a:lnTo>
                <a:lnTo>
                  <a:pt x="13677" y="1101"/>
                </a:lnTo>
                <a:lnTo>
                  <a:pt x="13677" y="8140"/>
                </a:lnTo>
                <a:lnTo>
                  <a:pt x="12176" y="8140"/>
                </a:lnTo>
                <a:lnTo>
                  <a:pt x="12176" y="1101"/>
                </a:lnTo>
                <a:lnTo>
                  <a:pt x="11075" y="11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2" name="Google Shape;446;p24">
            <a:extLst>
              <a:ext uri="{FF2B5EF4-FFF2-40B4-BE49-F238E27FC236}">
                <a16:creationId xmlns:a16="http://schemas.microsoft.com/office/drawing/2014/main" id="{5015D59C-5CF2-8587-52A1-AADDA5416709}"/>
              </a:ext>
            </a:extLst>
          </p:cNvPr>
          <p:cNvSpPr txBox="1">
            <a:spLocks/>
          </p:cNvSpPr>
          <p:nvPr/>
        </p:nvSpPr>
        <p:spPr>
          <a:xfrm>
            <a:off x="713250" y="2571750"/>
            <a:ext cx="7717500" cy="8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1800" dirty="0">
                <a:sym typeface="Wingdings" panose="05000000000000000000" pitchFamily="2" charset="2"/>
              </a:rPr>
              <a:t> </a:t>
            </a:r>
            <a:r>
              <a:rPr lang="en-SG" sz="1800" dirty="0"/>
              <a:t>DATA ANALYST IN ENVIRONMENTAL SCIENCE IN SAUDI ARABIA</a:t>
            </a:r>
          </a:p>
        </p:txBody>
      </p:sp>
      <p:sp>
        <p:nvSpPr>
          <p:cNvPr id="3" name="Google Shape;446;p24">
            <a:extLst>
              <a:ext uri="{FF2B5EF4-FFF2-40B4-BE49-F238E27FC236}">
                <a16:creationId xmlns:a16="http://schemas.microsoft.com/office/drawing/2014/main" id="{CCA7E138-2A89-8084-B002-16CBC05481E0}"/>
              </a:ext>
            </a:extLst>
          </p:cNvPr>
          <p:cNvSpPr txBox="1">
            <a:spLocks/>
          </p:cNvSpPr>
          <p:nvPr/>
        </p:nvSpPr>
        <p:spPr>
          <a:xfrm>
            <a:off x="713250" y="3554950"/>
            <a:ext cx="7717500" cy="8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dirty="0"/>
              <a:t>BUT WHAT DOES MR JOE WANT TO DO?</a:t>
            </a:r>
          </a:p>
        </p:txBody>
      </p:sp>
      <p:pic>
        <p:nvPicPr>
          <p:cNvPr id="7" name="Graphic 6" descr="Man in business attire">
            <a:extLst>
              <a:ext uri="{FF2B5EF4-FFF2-40B4-BE49-F238E27FC236}">
                <a16:creationId xmlns:a16="http://schemas.microsoft.com/office/drawing/2014/main" id="{CD360750-31BB-3E62-0C6B-5EC63BEFB4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77138" y="756350"/>
            <a:ext cx="1589723" cy="21467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5" name="Title 4">
            <a:extLst>
              <a:ext uri="{FF2B5EF4-FFF2-40B4-BE49-F238E27FC236}">
                <a16:creationId xmlns:a16="http://schemas.microsoft.com/office/drawing/2014/main" id="{C199812B-A9AC-7F6F-2322-2E858D08077C}"/>
              </a:ext>
            </a:extLst>
          </p:cNvPr>
          <p:cNvSpPr>
            <a:spLocks noGrp="1"/>
          </p:cNvSpPr>
          <p:nvPr>
            <p:ph type="title"/>
          </p:nvPr>
        </p:nvSpPr>
        <p:spPr>
          <a:xfrm>
            <a:off x="92223" y="135856"/>
            <a:ext cx="3858769" cy="1211294"/>
          </a:xfrm>
        </p:spPr>
        <p:txBody>
          <a:bodyPr/>
          <a:lstStyle/>
          <a:p>
            <a:r>
              <a:rPr lang="en-SG" dirty="0"/>
              <a:t>MR. JOE WANTS TO…</a:t>
            </a:r>
          </a:p>
        </p:txBody>
      </p:sp>
      <p:grpSp>
        <p:nvGrpSpPr>
          <p:cNvPr id="6" name="Google Shape;425;p23">
            <a:extLst>
              <a:ext uri="{FF2B5EF4-FFF2-40B4-BE49-F238E27FC236}">
                <a16:creationId xmlns:a16="http://schemas.microsoft.com/office/drawing/2014/main" id="{A1C92B46-2FD6-65C0-7EA9-F9715ED166DD}"/>
              </a:ext>
            </a:extLst>
          </p:cNvPr>
          <p:cNvGrpSpPr/>
          <p:nvPr/>
        </p:nvGrpSpPr>
        <p:grpSpPr>
          <a:xfrm>
            <a:off x="3570108" y="2135100"/>
            <a:ext cx="2003847" cy="1437000"/>
            <a:chOff x="3750181" y="2135100"/>
            <a:chExt cx="2003847" cy="1437000"/>
          </a:xfrm>
        </p:grpSpPr>
        <p:sp>
          <p:nvSpPr>
            <p:cNvPr id="7" name="Google Shape;426;p23">
              <a:extLst>
                <a:ext uri="{FF2B5EF4-FFF2-40B4-BE49-F238E27FC236}">
                  <a16:creationId xmlns:a16="http://schemas.microsoft.com/office/drawing/2014/main" id="{C2ACAF21-9EB1-3DD0-ABAE-034A327EA76F}"/>
                </a:ext>
              </a:extLst>
            </p:cNvPr>
            <p:cNvSpPr txBox="1"/>
            <p:nvPr/>
          </p:nvSpPr>
          <p:spPr>
            <a:xfrm flipH="1">
              <a:off x="3750181" y="2593200"/>
              <a:ext cx="2003847" cy="978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rgbClr val="614444"/>
                  </a:solidFill>
                  <a:latin typeface="Catamaran"/>
                  <a:ea typeface="Catamaran"/>
                  <a:cs typeface="Catamaran"/>
                  <a:sym typeface="Catamaran"/>
                </a:rPr>
                <a:t>Learn from Singapore’s methods of managing emissions</a:t>
              </a:r>
              <a:endParaRPr sz="1600" dirty="0">
                <a:solidFill>
                  <a:srgbClr val="614444"/>
                </a:solidFill>
                <a:latin typeface="Catamaran"/>
                <a:ea typeface="Catamaran"/>
                <a:cs typeface="Catamaran"/>
                <a:sym typeface="Catamaran"/>
              </a:endParaRPr>
            </a:p>
          </p:txBody>
        </p:sp>
        <p:sp>
          <p:nvSpPr>
            <p:cNvPr id="8" name="Google Shape;427;p23">
              <a:extLst>
                <a:ext uri="{FF2B5EF4-FFF2-40B4-BE49-F238E27FC236}">
                  <a16:creationId xmlns:a16="http://schemas.microsoft.com/office/drawing/2014/main" id="{F315D735-B08A-4ACC-DDB7-3105680BCC44}"/>
                </a:ext>
              </a:extLst>
            </p:cNvPr>
            <p:cNvSpPr txBox="1"/>
            <p:nvPr/>
          </p:nvSpPr>
          <p:spPr>
            <a:xfrm>
              <a:off x="3750182" y="2135100"/>
              <a:ext cx="2003846" cy="381900"/>
            </a:xfrm>
            <a:prstGeom prst="rect">
              <a:avLst/>
            </a:prstGeom>
            <a:solidFill>
              <a:schemeClr val="dk2"/>
            </a:solid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None/>
              </a:pPr>
              <a:r>
                <a:rPr lang="en" sz="1600" dirty="0">
                  <a:solidFill>
                    <a:srgbClr val="614444"/>
                  </a:solidFill>
                  <a:latin typeface="Barlow SemiBold"/>
                  <a:ea typeface="Barlow SemiBold"/>
                  <a:cs typeface="Barlow SemiBold"/>
                  <a:sym typeface="Barlow SemiBold"/>
                </a:rPr>
                <a:t>LEARN</a:t>
              </a:r>
              <a:endParaRPr sz="1600" dirty="0">
                <a:solidFill>
                  <a:srgbClr val="614444"/>
                </a:solidFill>
                <a:latin typeface="Barlow SemiBold"/>
                <a:ea typeface="Barlow SemiBold"/>
                <a:cs typeface="Barlow SemiBold"/>
                <a:sym typeface="Barlow SemiBold"/>
              </a:endParaRPr>
            </a:p>
          </p:txBody>
        </p:sp>
      </p:grpSp>
      <p:grpSp>
        <p:nvGrpSpPr>
          <p:cNvPr id="9" name="Google Shape;428;p23">
            <a:extLst>
              <a:ext uri="{FF2B5EF4-FFF2-40B4-BE49-F238E27FC236}">
                <a16:creationId xmlns:a16="http://schemas.microsoft.com/office/drawing/2014/main" id="{8507F519-FE99-A869-EB40-B6F0CEA29F87}"/>
              </a:ext>
            </a:extLst>
          </p:cNvPr>
          <p:cNvGrpSpPr/>
          <p:nvPr/>
        </p:nvGrpSpPr>
        <p:grpSpPr>
          <a:xfrm>
            <a:off x="6057018" y="2135100"/>
            <a:ext cx="2075935" cy="1437000"/>
            <a:chOff x="6057019" y="2135100"/>
            <a:chExt cx="1643700" cy="1437000"/>
          </a:xfrm>
        </p:grpSpPr>
        <p:sp>
          <p:nvSpPr>
            <p:cNvPr id="10" name="Google Shape;429;p23">
              <a:extLst>
                <a:ext uri="{FF2B5EF4-FFF2-40B4-BE49-F238E27FC236}">
                  <a16:creationId xmlns:a16="http://schemas.microsoft.com/office/drawing/2014/main" id="{B935B488-526C-C296-2949-3F6162D983BA}"/>
                </a:ext>
              </a:extLst>
            </p:cNvPr>
            <p:cNvSpPr txBox="1"/>
            <p:nvPr/>
          </p:nvSpPr>
          <p:spPr>
            <a:xfrm>
              <a:off x="6057019" y="2135100"/>
              <a:ext cx="1643700" cy="381900"/>
            </a:xfrm>
            <a:prstGeom prst="rect">
              <a:avLst/>
            </a:prstGeom>
            <a:solidFill>
              <a:schemeClr val="lt1"/>
            </a:solid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None/>
              </a:pPr>
              <a:r>
                <a:rPr lang="en" sz="1600" dirty="0">
                  <a:solidFill>
                    <a:schemeClr val="accent6"/>
                  </a:solidFill>
                  <a:latin typeface="Barlow SemiBold"/>
                  <a:ea typeface="Barlow SemiBold"/>
                  <a:cs typeface="Barlow SemiBold"/>
                  <a:sym typeface="Barlow SemiBold"/>
                </a:rPr>
                <a:t>APPLY</a:t>
              </a:r>
              <a:endParaRPr sz="1600" dirty="0">
                <a:solidFill>
                  <a:schemeClr val="accent6"/>
                </a:solidFill>
                <a:latin typeface="Barlow SemiBold"/>
                <a:ea typeface="Barlow SemiBold"/>
                <a:cs typeface="Barlow SemiBold"/>
                <a:sym typeface="Barlow SemiBold"/>
              </a:endParaRPr>
            </a:p>
          </p:txBody>
        </p:sp>
        <p:sp>
          <p:nvSpPr>
            <p:cNvPr id="11" name="Google Shape;430;p23">
              <a:extLst>
                <a:ext uri="{FF2B5EF4-FFF2-40B4-BE49-F238E27FC236}">
                  <a16:creationId xmlns:a16="http://schemas.microsoft.com/office/drawing/2014/main" id="{94D8C629-A264-225B-1585-853FBDD5C418}"/>
                </a:ext>
              </a:extLst>
            </p:cNvPr>
            <p:cNvSpPr txBox="1"/>
            <p:nvPr/>
          </p:nvSpPr>
          <p:spPr>
            <a:xfrm flipH="1">
              <a:off x="6057019" y="2593200"/>
              <a:ext cx="1643700" cy="978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600" dirty="0">
                  <a:solidFill>
                    <a:schemeClr val="accent6"/>
                  </a:solidFill>
                  <a:latin typeface="Catamaran"/>
                  <a:ea typeface="Catamaran"/>
                  <a:cs typeface="Catamaran"/>
                  <a:sym typeface="Catamaran"/>
                </a:rPr>
                <a:t>Apply what he has learnt to help manage Saudi Arabia’s emissions better</a:t>
              </a:r>
              <a:endParaRPr sz="1600" dirty="0">
                <a:solidFill>
                  <a:schemeClr val="accent6"/>
                </a:solidFill>
                <a:latin typeface="Catamaran"/>
                <a:ea typeface="Catamaran"/>
                <a:cs typeface="Catamaran"/>
                <a:sym typeface="Catamaran"/>
              </a:endParaRPr>
            </a:p>
          </p:txBody>
        </p:sp>
      </p:grpSp>
      <p:grpSp>
        <p:nvGrpSpPr>
          <p:cNvPr id="12" name="Google Shape;431;p23">
            <a:extLst>
              <a:ext uri="{FF2B5EF4-FFF2-40B4-BE49-F238E27FC236}">
                <a16:creationId xmlns:a16="http://schemas.microsoft.com/office/drawing/2014/main" id="{63DD0F22-7FFC-4BD7-74E5-0B430FBC5C78}"/>
              </a:ext>
            </a:extLst>
          </p:cNvPr>
          <p:cNvGrpSpPr/>
          <p:nvPr/>
        </p:nvGrpSpPr>
        <p:grpSpPr>
          <a:xfrm>
            <a:off x="1106798" y="2135100"/>
            <a:ext cx="2003846" cy="1437000"/>
            <a:chOff x="1443343" y="2135100"/>
            <a:chExt cx="1766212" cy="1437000"/>
          </a:xfrm>
        </p:grpSpPr>
        <p:sp>
          <p:nvSpPr>
            <p:cNvPr id="13" name="Google Shape;432;p23">
              <a:extLst>
                <a:ext uri="{FF2B5EF4-FFF2-40B4-BE49-F238E27FC236}">
                  <a16:creationId xmlns:a16="http://schemas.microsoft.com/office/drawing/2014/main" id="{6D118D9C-E7FF-924D-FEF4-2C5850090708}"/>
                </a:ext>
              </a:extLst>
            </p:cNvPr>
            <p:cNvSpPr txBox="1"/>
            <p:nvPr/>
          </p:nvSpPr>
          <p:spPr>
            <a:xfrm>
              <a:off x="1443344" y="2135100"/>
              <a:ext cx="1766211" cy="381900"/>
            </a:xfrm>
            <a:prstGeom prst="rect">
              <a:avLst/>
            </a:prstGeom>
            <a:solidFill>
              <a:schemeClr val="lt2"/>
            </a:solidFill>
            <a:ln>
              <a:noFill/>
            </a:ln>
          </p:spPr>
          <p:txBody>
            <a:bodyPr spcFirstLastPara="1" wrap="square" lIns="91425" tIns="0" rIns="91425" bIns="0" anchor="ctr" anchorCtr="0">
              <a:noAutofit/>
            </a:bodyPr>
            <a:lstStyle/>
            <a:p>
              <a:pPr marL="0" lvl="0" indent="0" algn="ctr" rtl="0">
                <a:lnSpc>
                  <a:spcPct val="100000"/>
                </a:lnSpc>
                <a:spcBef>
                  <a:spcPts val="0"/>
                </a:spcBef>
                <a:spcAft>
                  <a:spcPts val="0"/>
                </a:spcAft>
                <a:buNone/>
              </a:pPr>
              <a:r>
                <a:rPr lang="en-SG" sz="1600" dirty="0">
                  <a:solidFill>
                    <a:srgbClr val="614444"/>
                  </a:solidFill>
                  <a:latin typeface="Barlow SemiBold"/>
                  <a:ea typeface="Barlow SemiBold"/>
                  <a:cs typeface="Barlow SemiBold"/>
                  <a:sym typeface="Barlow SemiBold"/>
                </a:rPr>
                <a:t>ANALYSE</a:t>
              </a:r>
              <a:endParaRPr sz="1600" dirty="0">
                <a:solidFill>
                  <a:srgbClr val="614444"/>
                </a:solidFill>
                <a:latin typeface="Barlow SemiBold"/>
                <a:ea typeface="Barlow SemiBold"/>
                <a:cs typeface="Barlow SemiBold"/>
                <a:sym typeface="Barlow SemiBold"/>
              </a:endParaRPr>
            </a:p>
          </p:txBody>
        </p:sp>
        <p:sp>
          <p:nvSpPr>
            <p:cNvPr id="14" name="Google Shape;433;p23">
              <a:extLst>
                <a:ext uri="{FF2B5EF4-FFF2-40B4-BE49-F238E27FC236}">
                  <a16:creationId xmlns:a16="http://schemas.microsoft.com/office/drawing/2014/main" id="{1F970D85-4A69-838F-464C-C551AF5ACB7B}"/>
                </a:ext>
              </a:extLst>
            </p:cNvPr>
            <p:cNvSpPr txBox="1"/>
            <p:nvPr/>
          </p:nvSpPr>
          <p:spPr>
            <a:xfrm flipH="1">
              <a:off x="1443343" y="2593200"/>
              <a:ext cx="1766212" cy="9789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SG" sz="1600" dirty="0">
                  <a:solidFill>
                    <a:srgbClr val="614444"/>
                  </a:solidFill>
                  <a:latin typeface="Catamaran"/>
                  <a:ea typeface="Catamaran"/>
                  <a:cs typeface="Catamaran"/>
                  <a:sym typeface="Catamaran"/>
                </a:rPr>
                <a:t>Analyse how Singapore’s Electricity and Emission rates are</a:t>
              </a:r>
              <a:endParaRPr sz="1600" dirty="0">
                <a:solidFill>
                  <a:srgbClr val="614444"/>
                </a:solidFill>
                <a:latin typeface="Catamaran"/>
                <a:ea typeface="Catamaran"/>
                <a:cs typeface="Catamaran"/>
                <a:sym typeface="Catamaran"/>
              </a:endParaRPr>
            </a:p>
          </p:txBody>
        </p:sp>
      </p:grpSp>
      <p:cxnSp>
        <p:nvCxnSpPr>
          <p:cNvPr id="15" name="Google Shape;434;p23">
            <a:extLst>
              <a:ext uri="{FF2B5EF4-FFF2-40B4-BE49-F238E27FC236}">
                <a16:creationId xmlns:a16="http://schemas.microsoft.com/office/drawing/2014/main" id="{D071CA3A-3099-1F71-194D-1DBA1189586B}"/>
              </a:ext>
            </a:extLst>
          </p:cNvPr>
          <p:cNvCxnSpPr>
            <a:cxnSpLocks/>
            <a:stCxn id="14" idx="2"/>
            <a:endCxn id="8" idx="1"/>
          </p:cNvCxnSpPr>
          <p:nvPr/>
        </p:nvCxnSpPr>
        <p:spPr>
          <a:xfrm rot="5400000" flipH="1" flipV="1">
            <a:off x="2216390" y="2218381"/>
            <a:ext cx="1246050" cy="1461388"/>
          </a:xfrm>
          <a:prstGeom prst="bentConnector4">
            <a:avLst>
              <a:gd name="adj1" fmla="val -18346"/>
              <a:gd name="adj2" fmla="val 84280"/>
            </a:avLst>
          </a:prstGeom>
          <a:noFill/>
          <a:ln w="76200" cap="flat" cmpd="sng">
            <a:solidFill>
              <a:schemeClr val="dk2"/>
            </a:solidFill>
            <a:prstDash val="solid"/>
            <a:miter lim="8000"/>
            <a:headEnd type="none" w="med" len="med"/>
            <a:tailEnd type="none" w="med" len="med"/>
          </a:ln>
        </p:spPr>
      </p:cxnSp>
      <p:cxnSp>
        <p:nvCxnSpPr>
          <p:cNvPr id="16" name="Google Shape;435;p23">
            <a:extLst>
              <a:ext uri="{FF2B5EF4-FFF2-40B4-BE49-F238E27FC236}">
                <a16:creationId xmlns:a16="http://schemas.microsoft.com/office/drawing/2014/main" id="{9FA41AEC-7F91-FAA7-B830-7B035F9F4B2C}"/>
              </a:ext>
            </a:extLst>
          </p:cNvPr>
          <p:cNvCxnSpPr>
            <a:cxnSpLocks/>
            <a:stCxn id="7" idx="2"/>
            <a:endCxn id="10" idx="1"/>
          </p:cNvCxnSpPr>
          <p:nvPr/>
        </p:nvCxnSpPr>
        <p:spPr>
          <a:xfrm rot="5400000" flipH="1" flipV="1">
            <a:off x="4691499" y="2206581"/>
            <a:ext cx="1246050" cy="1484987"/>
          </a:xfrm>
          <a:prstGeom prst="bentConnector4">
            <a:avLst>
              <a:gd name="adj1" fmla="val -18346"/>
              <a:gd name="adj2" fmla="val 83735"/>
            </a:avLst>
          </a:prstGeom>
          <a:noFill/>
          <a:ln w="76200" cap="flat" cmpd="sng">
            <a:solidFill>
              <a:schemeClr val="dk2"/>
            </a:solidFill>
            <a:prstDash val="solid"/>
            <a:miter lim="8000"/>
            <a:headEnd type="none" w="med" len="med"/>
            <a:tailEnd type="none" w="med" len="med"/>
          </a:ln>
        </p:spPr>
      </p:cxnSp>
      <p:cxnSp>
        <p:nvCxnSpPr>
          <p:cNvPr id="17" name="Google Shape;436;p23">
            <a:extLst>
              <a:ext uri="{FF2B5EF4-FFF2-40B4-BE49-F238E27FC236}">
                <a16:creationId xmlns:a16="http://schemas.microsoft.com/office/drawing/2014/main" id="{A3321451-CDD4-D8B8-A060-58B68248AF66}"/>
              </a:ext>
            </a:extLst>
          </p:cNvPr>
          <p:cNvCxnSpPr>
            <a:stCxn id="11" idx="1"/>
          </p:cNvCxnSpPr>
          <p:nvPr/>
        </p:nvCxnSpPr>
        <p:spPr>
          <a:xfrm>
            <a:off x="8132953" y="3082650"/>
            <a:ext cx="315666" cy="0"/>
          </a:xfrm>
          <a:prstGeom prst="straightConnector1">
            <a:avLst/>
          </a:prstGeom>
          <a:noFill/>
          <a:ln w="76200" cap="flat" cmpd="sng">
            <a:solidFill>
              <a:schemeClr val="dk2"/>
            </a:solidFill>
            <a:prstDash val="solid"/>
            <a:round/>
            <a:headEnd type="none" w="med" len="med"/>
            <a:tailEnd type="triangle" w="med" len="med"/>
          </a:ln>
        </p:spPr>
      </p:cxnSp>
      <p:cxnSp>
        <p:nvCxnSpPr>
          <p:cNvPr id="18" name="Google Shape;437;p23">
            <a:extLst>
              <a:ext uri="{FF2B5EF4-FFF2-40B4-BE49-F238E27FC236}">
                <a16:creationId xmlns:a16="http://schemas.microsoft.com/office/drawing/2014/main" id="{E20ACC63-A834-EB81-A167-BFDA4172419B}"/>
              </a:ext>
            </a:extLst>
          </p:cNvPr>
          <p:cNvCxnSpPr>
            <a:cxnSpLocks/>
            <a:stCxn id="13" idx="1"/>
          </p:cNvCxnSpPr>
          <p:nvPr/>
        </p:nvCxnSpPr>
        <p:spPr>
          <a:xfrm flipH="1">
            <a:off x="358900" y="2326050"/>
            <a:ext cx="747899" cy="0"/>
          </a:xfrm>
          <a:prstGeom prst="straightConnector1">
            <a:avLst/>
          </a:prstGeom>
          <a:noFill/>
          <a:ln w="76200" cap="flat" cmpd="sng">
            <a:solidFill>
              <a:schemeClr val="dk2"/>
            </a:solidFill>
            <a:prstDash val="solid"/>
            <a:round/>
            <a:headEnd type="none" w="med" len="med"/>
            <a:tailEnd type="none" w="med" len="med"/>
          </a:ln>
        </p:spPr>
      </p:cxnSp>
      <p:cxnSp>
        <p:nvCxnSpPr>
          <p:cNvPr id="19" name="Google Shape;438;p23">
            <a:extLst>
              <a:ext uri="{FF2B5EF4-FFF2-40B4-BE49-F238E27FC236}">
                <a16:creationId xmlns:a16="http://schemas.microsoft.com/office/drawing/2014/main" id="{A83D13E1-CA3C-92F1-7F42-B34467716D45}"/>
              </a:ext>
            </a:extLst>
          </p:cNvPr>
          <p:cNvCxnSpPr>
            <a:cxnSpLocks/>
            <a:stCxn id="14" idx="0"/>
            <a:endCxn id="13" idx="2"/>
          </p:cNvCxnSpPr>
          <p:nvPr/>
        </p:nvCxnSpPr>
        <p:spPr>
          <a:xfrm flipV="1">
            <a:off x="2108721" y="2517000"/>
            <a:ext cx="1" cy="76200"/>
          </a:xfrm>
          <a:prstGeom prst="straightConnector1">
            <a:avLst/>
          </a:prstGeom>
          <a:noFill/>
          <a:ln w="76200" cap="flat" cmpd="sng">
            <a:solidFill>
              <a:schemeClr val="dk2"/>
            </a:solidFill>
            <a:prstDash val="solid"/>
            <a:round/>
            <a:headEnd type="none" w="med" len="med"/>
            <a:tailEnd type="none" w="med" len="med"/>
          </a:ln>
        </p:spPr>
      </p:cxnSp>
      <p:cxnSp>
        <p:nvCxnSpPr>
          <p:cNvPr id="20" name="Google Shape;439;p23">
            <a:extLst>
              <a:ext uri="{FF2B5EF4-FFF2-40B4-BE49-F238E27FC236}">
                <a16:creationId xmlns:a16="http://schemas.microsoft.com/office/drawing/2014/main" id="{C9244B97-E76D-79AC-0A03-7A8F5A6A04F3}"/>
              </a:ext>
            </a:extLst>
          </p:cNvPr>
          <p:cNvCxnSpPr>
            <a:cxnSpLocks/>
            <a:stCxn id="8" idx="2"/>
            <a:endCxn id="8" idx="2"/>
          </p:cNvCxnSpPr>
          <p:nvPr/>
        </p:nvCxnSpPr>
        <p:spPr>
          <a:xfrm>
            <a:off x="4572032" y="2517000"/>
            <a:ext cx="0" cy="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440;p23">
            <a:extLst>
              <a:ext uri="{FF2B5EF4-FFF2-40B4-BE49-F238E27FC236}">
                <a16:creationId xmlns:a16="http://schemas.microsoft.com/office/drawing/2014/main" id="{AE21ACCF-7053-DFB4-2952-DE5E50C36B20}"/>
              </a:ext>
            </a:extLst>
          </p:cNvPr>
          <p:cNvCxnSpPr>
            <a:cxnSpLocks/>
            <a:stCxn id="8" idx="2"/>
            <a:endCxn id="7" idx="0"/>
          </p:cNvCxnSpPr>
          <p:nvPr/>
        </p:nvCxnSpPr>
        <p:spPr>
          <a:xfrm flipH="1">
            <a:off x="4572031" y="2517000"/>
            <a:ext cx="1" cy="76200"/>
          </a:xfrm>
          <a:prstGeom prst="straightConnector1">
            <a:avLst/>
          </a:prstGeom>
          <a:noFill/>
          <a:ln w="76200" cap="flat" cmpd="sng">
            <a:solidFill>
              <a:schemeClr val="dk2"/>
            </a:solidFill>
            <a:prstDash val="solid"/>
            <a:round/>
            <a:headEnd type="none" w="med" len="med"/>
            <a:tailEnd type="none" w="med" len="med"/>
          </a:ln>
        </p:spPr>
      </p:cxnSp>
      <p:cxnSp>
        <p:nvCxnSpPr>
          <p:cNvPr id="22" name="Google Shape;441;p23">
            <a:extLst>
              <a:ext uri="{FF2B5EF4-FFF2-40B4-BE49-F238E27FC236}">
                <a16:creationId xmlns:a16="http://schemas.microsoft.com/office/drawing/2014/main" id="{49195242-21F0-DD9D-3DCE-6A31201D0E82}"/>
              </a:ext>
            </a:extLst>
          </p:cNvPr>
          <p:cNvCxnSpPr>
            <a:stCxn id="11" idx="0"/>
            <a:endCxn id="10" idx="2"/>
          </p:cNvCxnSpPr>
          <p:nvPr/>
        </p:nvCxnSpPr>
        <p:spPr>
          <a:xfrm flipV="1">
            <a:off x="7094985" y="2517000"/>
            <a:ext cx="1" cy="7620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#1</a:t>
            </a:r>
          </a:p>
        </p:txBody>
      </p:sp>
      <p:pic>
        <p:nvPicPr>
          <p:cNvPr id="5" name="Picture 4">
            <a:extLst>
              <a:ext uri="{FF2B5EF4-FFF2-40B4-BE49-F238E27FC236}">
                <a16:creationId xmlns:a16="http://schemas.microsoft.com/office/drawing/2014/main" id="{C382CDAF-8F4A-9044-51A5-0328F201FAD3}"/>
              </a:ext>
            </a:extLst>
          </p:cNvPr>
          <p:cNvPicPr>
            <a:picLocks noChangeAspect="1"/>
          </p:cNvPicPr>
          <p:nvPr/>
        </p:nvPicPr>
        <p:blipFill>
          <a:blip r:embed="rId3"/>
          <a:stretch>
            <a:fillRect/>
          </a:stretch>
        </p:blipFill>
        <p:spPr>
          <a:xfrm>
            <a:off x="864923" y="648498"/>
            <a:ext cx="7414151" cy="4423002"/>
          </a:xfrm>
          <a:prstGeom prst="rect">
            <a:avLst/>
          </a:prstGeom>
        </p:spPr>
      </p:pic>
    </p:spTree>
    <p:extLst>
      <p:ext uri="{BB962C8B-B14F-4D97-AF65-F5344CB8AC3E}">
        <p14:creationId xmlns:p14="http://schemas.microsoft.com/office/powerpoint/2010/main" val="3843799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#1</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a:t>
            </a:r>
            <a:r>
              <a:rPr lang="en-SG" sz="2400" dirty="0">
                <a:latin typeface="Raleway" pitchFamily="2" charset="0"/>
              </a:rPr>
              <a:t> The increase in electricity accounts is mainly </a:t>
            </a:r>
            <a:r>
              <a:rPr lang="en-SG" sz="2400" b="1" dirty="0">
                <a:latin typeface="Raleway" pitchFamily="2" charset="0"/>
              </a:rPr>
              <a:t>contributed by Households</a:t>
            </a:r>
            <a:r>
              <a:rPr lang="en-SG" sz="2400" dirty="0">
                <a:latin typeface="Raleway" pitchFamily="2" charset="0"/>
              </a:rPr>
              <a:t>, likely due to an </a:t>
            </a:r>
            <a:r>
              <a:rPr lang="en-SG" sz="2400" b="1" dirty="0">
                <a:latin typeface="Raleway" pitchFamily="2" charset="0"/>
              </a:rPr>
              <a:t>increase in the number of housing </a:t>
            </a:r>
            <a:r>
              <a:rPr lang="en-SG" sz="2400" dirty="0">
                <a:latin typeface="Raleway" pitchFamily="2" charset="0"/>
              </a:rPr>
              <a:t>in Singapore.</a:t>
            </a:r>
          </a:p>
          <a:p>
            <a:endParaRPr lang="en-SG" sz="2400" dirty="0">
              <a:latin typeface="Raleway" pitchFamily="2" charset="0"/>
            </a:endParaRPr>
          </a:p>
          <a:p>
            <a:r>
              <a:rPr lang="en-SG" sz="2400" b="1" dirty="0">
                <a:latin typeface="Raleway" pitchFamily="2" charset="0"/>
              </a:rPr>
              <a:t>&gt; </a:t>
            </a:r>
            <a:r>
              <a:rPr lang="en-SG" sz="2400" dirty="0">
                <a:latin typeface="Raleway" pitchFamily="2" charset="0"/>
              </a:rPr>
              <a:t>Emphasises the </a:t>
            </a:r>
            <a:r>
              <a:rPr lang="en-SG" sz="2400" b="1" dirty="0">
                <a:latin typeface="Raleway" pitchFamily="2" charset="0"/>
              </a:rPr>
              <a:t>increase in demand for electricity </a:t>
            </a:r>
            <a:r>
              <a:rPr lang="en-SG" sz="2400" dirty="0">
                <a:latin typeface="Raleway" pitchFamily="2" charset="0"/>
              </a:rPr>
              <a:t>in Singapore </a:t>
            </a:r>
            <a:r>
              <a:rPr lang="en-SG" sz="2400" dirty="0">
                <a:latin typeface="Raleway" pitchFamily="2" charset="0"/>
                <a:sym typeface="Wingdings" panose="05000000000000000000" pitchFamily="2" charset="2"/>
              </a:rPr>
              <a:t>likely due to </a:t>
            </a:r>
            <a:r>
              <a:rPr lang="en-SG" sz="2400" b="1" dirty="0">
                <a:latin typeface="Raleway" pitchFamily="2" charset="0"/>
                <a:sym typeface="Wingdings" panose="05000000000000000000" pitchFamily="2" charset="2"/>
              </a:rPr>
              <a:t>an increase in population </a:t>
            </a:r>
            <a:r>
              <a:rPr lang="en-SG" sz="2400" dirty="0">
                <a:latin typeface="Raleway" pitchFamily="2" charset="0"/>
                <a:sym typeface="Wingdings" panose="05000000000000000000" pitchFamily="2" charset="2"/>
              </a:rPr>
              <a:t>leading to a </a:t>
            </a:r>
            <a:r>
              <a:rPr lang="en-SG" sz="2400" b="1" dirty="0">
                <a:latin typeface="Raleway" pitchFamily="2" charset="0"/>
                <a:sym typeface="Wingdings" panose="05000000000000000000" pitchFamily="2" charset="2"/>
              </a:rPr>
              <a:t>higher electricity consumption per capita</a:t>
            </a:r>
            <a:endParaRPr lang="en-SG" sz="2400" b="1" dirty="0">
              <a:latin typeface="Raleway" pitchFamily="2" charset="0"/>
            </a:endParaRPr>
          </a:p>
        </p:txBody>
      </p:sp>
    </p:spTree>
    <p:extLst>
      <p:ext uri="{BB962C8B-B14F-4D97-AF65-F5344CB8AC3E}">
        <p14:creationId xmlns:p14="http://schemas.microsoft.com/office/powerpoint/2010/main" val="137274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#2</a:t>
            </a:r>
          </a:p>
        </p:txBody>
      </p:sp>
      <p:pic>
        <p:nvPicPr>
          <p:cNvPr id="4" name="Picture 3">
            <a:extLst>
              <a:ext uri="{FF2B5EF4-FFF2-40B4-BE49-F238E27FC236}">
                <a16:creationId xmlns:a16="http://schemas.microsoft.com/office/drawing/2014/main" id="{93A03F24-8274-31B9-E39C-55159BB070C9}"/>
              </a:ext>
            </a:extLst>
          </p:cNvPr>
          <p:cNvPicPr>
            <a:picLocks noChangeAspect="1"/>
          </p:cNvPicPr>
          <p:nvPr/>
        </p:nvPicPr>
        <p:blipFill>
          <a:blip r:embed="rId3"/>
          <a:stretch>
            <a:fillRect/>
          </a:stretch>
        </p:blipFill>
        <p:spPr>
          <a:xfrm>
            <a:off x="356625" y="739236"/>
            <a:ext cx="8430749" cy="4172795"/>
          </a:xfrm>
          <a:prstGeom prst="rect">
            <a:avLst/>
          </a:prstGeom>
        </p:spPr>
      </p:pic>
    </p:spTree>
    <p:extLst>
      <p:ext uri="{BB962C8B-B14F-4D97-AF65-F5344CB8AC3E}">
        <p14:creationId xmlns:p14="http://schemas.microsoft.com/office/powerpoint/2010/main" val="422998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#2</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 Strong positive linear </a:t>
            </a:r>
            <a:r>
              <a:rPr lang="en-SG" sz="2400" dirty="0">
                <a:latin typeface="Raleway" pitchFamily="2" charset="0"/>
              </a:rPr>
              <a:t>relationship between the two variables.</a:t>
            </a: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As electricity </a:t>
            </a:r>
            <a:r>
              <a:rPr lang="en-SG" sz="2400" b="1" dirty="0">
                <a:latin typeface="Raleway" pitchFamily="2" charset="0"/>
              </a:rPr>
              <a:t>demand increases</a:t>
            </a:r>
            <a:r>
              <a:rPr lang="en-SG" sz="2400" dirty="0">
                <a:latin typeface="Raleway" pitchFamily="2" charset="0"/>
              </a:rPr>
              <a:t>, Singapore ensures to </a:t>
            </a:r>
            <a:r>
              <a:rPr lang="en-SG" sz="2400" b="1" dirty="0">
                <a:latin typeface="Raleway" pitchFamily="2" charset="0"/>
              </a:rPr>
              <a:t>increase generation </a:t>
            </a:r>
            <a:r>
              <a:rPr lang="en-SG" sz="2400" dirty="0">
                <a:latin typeface="Raleway" pitchFamily="2" charset="0"/>
              </a:rPr>
              <a:t>to meet demands.</a:t>
            </a: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Singapore has </a:t>
            </a:r>
            <a:r>
              <a:rPr lang="en-SG" sz="2400" b="1" dirty="0">
                <a:latin typeface="Raleway" pitchFamily="2" charset="0"/>
              </a:rPr>
              <a:t>proper management of electricity generation</a:t>
            </a:r>
            <a:r>
              <a:rPr lang="en-SG" sz="2400" dirty="0">
                <a:latin typeface="Raleway" pitchFamily="2" charset="0"/>
              </a:rPr>
              <a:t>.</a:t>
            </a:r>
            <a:endParaRPr lang="en-SG" sz="2400" b="1" dirty="0">
              <a:latin typeface="Raleway" pitchFamily="2" charset="0"/>
            </a:endParaRPr>
          </a:p>
        </p:txBody>
      </p:sp>
    </p:spTree>
    <p:extLst>
      <p:ext uri="{BB962C8B-B14F-4D97-AF65-F5344CB8AC3E}">
        <p14:creationId xmlns:p14="http://schemas.microsoft.com/office/powerpoint/2010/main" val="1224164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a:t>
            </a:r>
          </a:p>
        </p:txBody>
      </p:sp>
      <p:sp>
        <p:nvSpPr>
          <p:cNvPr id="6" name="Title 2">
            <a:extLst>
              <a:ext uri="{FF2B5EF4-FFF2-40B4-BE49-F238E27FC236}">
                <a16:creationId xmlns:a16="http://schemas.microsoft.com/office/drawing/2014/main" id="{763E0542-8282-70FC-2B5D-B85AC6578372}"/>
              </a:ext>
            </a:extLst>
          </p:cNvPr>
          <p:cNvSpPr txBox="1">
            <a:spLocks/>
          </p:cNvSpPr>
          <p:nvPr/>
        </p:nvSpPr>
        <p:spPr>
          <a:xfrm>
            <a:off x="713250" y="1600385"/>
            <a:ext cx="7717500" cy="19427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t>FROM THIS, MR. JOE WOULD EXPECT THE CO2 EMISSIONS OF SINGAPORE TO INCREASE AS WELL… HOWEVER…</a:t>
            </a:r>
          </a:p>
        </p:txBody>
      </p:sp>
    </p:spTree>
    <p:extLst>
      <p:ext uri="{BB962C8B-B14F-4D97-AF65-F5344CB8AC3E}">
        <p14:creationId xmlns:p14="http://schemas.microsoft.com/office/powerpoint/2010/main" val="153890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#3</a:t>
            </a:r>
          </a:p>
        </p:txBody>
      </p:sp>
      <p:sp>
        <p:nvSpPr>
          <p:cNvPr id="4" name="Google Shape;446;p24">
            <a:extLst>
              <a:ext uri="{FF2B5EF4-FFF2-40B4-BE49-F238E27FC236}">
                <a16:creationId xmlns:a16="http://schemas.microsoft.com/office/drawing/2014/main" id="{CF07B39F-E3A4-1553-314D-5E5ACA24CF4B}"/>
              </a:ext>
            </a:extLst>
          </p:cNvPr>
          <p:cNvSpPr txBox="1">
            <a:spLocks/>
          </p:cNvSpPr>
          <p:nvPr/>
        </p:nvSpPr>
        <p:spPr>
          <a:xfrm>
            <a:off x="713249" y="832199"/>
            <a:ext cx="7717500" cy="37695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endParaRPr lang="en-SG" sz="1800" dirty="0"/>
          </a:p>
        </p:txBody>
      </p:sp>
      <p:pic>
        <p:nvPicPr>
          <p:cNvPr id="5" name="Picture 4">
            <a:extLst>
              <a:ext uri="{FF2B5EF4-FFF2-40B4-BE49-F238E27FC236}">
                <a16:creationId xmlns:a16="http://schemas.microsoft.com/office/drawing/2014/main" id="{1E283BB3-F60F-39A9-C7C3-CDB16F97D42B}"/>
              </a:ext>
            </a:extLst>
          </p:cNvPr>
          <p:cNvPicPr>
            <a:picLocks noChangeAspect="1"/>
          </p:cNvPicPr>
          <p:nvPr/>
        </p:nvPicPr>
        <p:blipFill>
          <a:blip r:embed="rId3"/>
          <a:stretch>
            <a:fillRect/>
          </a:stretch>
        </p:blipFill>
        <p:spPr>
          <a:xfrm>
            <a:off x="982735" y="707974"/>
            <a:ext cx="7178530" cy="4322983"/>
          </a:xfrm>
          <a:prstGeom prst="rect">
            <a:avLst/>
          </a:prstGeom>
        </p:spPr>
      </p:pic>
    </p:spTree>
    <p:extLst>
      <p:ext uri="{BB962C8B-B14F-4D97-AF65-F5344CB8AC3E}">
        <p14:creationId xmlns:p14="http://schemas.microsoft.com/office/powerpoint/2010/main" val="2706845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#3</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 </a:t>
            </a:r>
            <a:r>
              <a:rPr lang="en-SG" sz="2400" dirty="0">
                <a:latin typeface="Raleway" pitchFamily="2" charset="0"/>
              </a:rPr>
              <a:t>Highlights </a:t>
            </a:r>
            <a:r>
              <a:rPr lang="en-SG" sz="2400" b="1" dirty="0">
                <a:latin typeface="Raleway" pitchFamily="2" charset="0"/>
              </a:rPr>
              <a:t>good management of emission levels </a:t>
            </a:r>
            <a:r>
              <a:rPr lang="en-SG" sz="2400" dirty="0">
                <a:latin typeface="Raleway" pitchFamily="2" charset="0"/>
              </a:rPr>
              <a:t>in Singapore.</a:t>
            </a: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Able to </a:t>
            </a:r>
            <a:r>
              <a:rPr lang="en-SG" sz="2400" b="1" dirty="0">
                <a:latin typeface="Raleway" pitchFamily="2" charset="0"/>
              </a:rPr>
              <a:t>increase energy &amp; electricity outputs </a:t>
            </a:r>
            <a:r>
              <a:rPr lang="en-SG" sz="2400" dirty="0">
                <a:latin typeface="Raleway" pitchFamily="2" charset="0"/>
              </a:rPr>
              <a:t>while </a:t>
            </a:r>
            <a:r>
              <a:rPr lang="en-SG" sz="2400" b="1" dirty="0">
                <a:latin typeface="Raleway" pitchFamily="2" charset="0"/>
              </a:rPr>
              <a:t>decreasing CO2 emissions</a:t>
            </a:r>
            <a:r>
              <a:rPr lang="en-SG" sz="2400" dirty="0">
                <a:latin typeface="Raleway" pitchFamily="2" charset="0"/>
              </a:rPr>
              <a:t>.</a:t>
            </a:r>
          </a:p>
          <a:p>
            <a:endParaRPr lang="en-SG" sz="2400" b="1" dirty="0">
              <a:latin typeface="Raleway" pitchFamily="2" charset="0"/>
            </a:endParaRPr>
          </a:p>
          <a:p>
            <a:r>
              <a:rPr lang="en-SG" sz="2400" b="1" dirty="0">
                <a:latin typeface="Raleway" pitchFamily="2" charset="0"/>
              </a:rPr>
              <a:t>&gt; Carbon intensity decreasing </a:t>
            </a:r>
            <a:r>
              <a:rPr lang="en-SG" sz="2400" dirty="0">
                <a:latin typeface="Raleway" pitchFamily="2" charset="0"/>
              </a:rPr>
              <a:t>over the years.</a:t>
            </a:r>
            <a:endParaRPr lang="en-SG" sz="2400" b="1" dirty="0">
              <a:latin typeface="Raleway" pitchFamily="2" charset="0"/>
            </a:endParaRPr>
          </a:p>
        </p:txBody>
      </p:sp>
    </p:spTree>
    <p:extLst>
      <p:ext uri="{BB962C8B-B14F-4D97-AF65-F5344CB8AC3E}">
        <p14:creationId xmlns:p14="http://schemas.microsoft.com/office/powerpoint/2010/main" val="894404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2"/>
          <p:cNvSpPr txBox="1">
            <a:spLocks noGrp="1"/>
          </p:cNvSpPr>
          <p:nvPr>
            <p:ph type="title"/>
          </p:nvPr>
        </p:nvSpPr>
        <p:spPr>
          <a:xfrm>
            <a:off x="713250" y="39600"/>
            <a:ext cx="77175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LINKS TO DATASETS:</a:t>
            </a:r>
            <a:endParaRPr dirty="0"/>
          </a:p>
        </p:txBody>
      </p:sp>
      <p:sp>
        <p:nvSpPr>
          <p:cNvPr id="3" name="Google Shape;418;p22">
            <a:extLst>
              <a:ext uri="{FF2B5EF4-FFF2-40B4-BE49-F238E27FC236}">
                <a16:creationId xmlns:a16="http://schemas.microsoft.com/office/drawing/2014/main" id="{003F1EFB-2952-7BB0-FAF8-6FF1B618F99A}"/>
              </a:ext>
            </a:extLst>
          </p:cNvPr>
          <p:cNvSpPr txBox="1">
            <a:spLocks/>
          </p:cNvSpPr>
          <p:nvPr/>
        </p:nvSpPr>
        <p:spPr>
          <a:xfrm>
            <a:off x="432825" y="1083900"/>
            <a:ext cx="8278350" cy="3381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1pPr>
            <a:lvl2pPr marL="914400" marR="0" lvl="1" indent="-304800" algn="l" rtl="0">
              <a:lnSpc>
                <a:spcPct val="115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2pPr>
            <a:lvl3pPr marL="1371600" marR="0" lvl="2"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3pPr>
            <a:lvl4pPr marL="1828800" marR="0" lvl="3"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4pPr>
            <a:lvl5pPr marL="2286000" marR="0" lvl="4"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5pPr>
            <a:lvl6pPr marL="2743200" marR="0" lvl="5"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6pPr>
            <a:lvl7pPr marL="3200400" marR="0" lvl="6"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7pPr>
            <a:lvl8pPr marL="3657600" marR="0" lvl="7"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8pPr>
            <a:lvl9pPr marL="4114800" marR="0" lvl="8" indent="-304800" algn="l" rtl="0">
              <a:lnSpc>
                <a:spcPct val="100000"/>
              </a:lnSpc>
              <a:spcBef>
                <a:spcPts val="0"/>
              </a:spcBef>
              <a:spcAft>
                <a:spcPts val="0"/>
              </a:spcAft>
              <a:buClr>
                <a:srgbClr val="434343"/>
              </a:buClr>
              <a:buSzPts val="1200"/>
              <a:buFont typeface="Catamaran"/>
              <a:buChar char="■"/>
              <a:defRPr sz="1400" b="0" i="0" u="none" strike="noStrike" cap="none">
                <a:solidFill>
                  <a:schemeClr val="dk1"/>
                </a:solidFill>
                <a:latin typeface="Catamaran"/>
                <a:ea typeface="Catamaran"/>
                <a:cs typeface="Catamaran"/>
                <a:sym typeface="Catamaran"/>
              </a:defRPr>
            </a:lvl9pPr>
          </a:lstStyle>
          <a:p>
            <a:pPr marL="139700" lvl="0" indent="0" algn="l" rtl="0">
              <a:spcBef>
                <a:spcPts val="0"/>
              </a:spcBef>
              <a:spcAft>
                <a:spcPts val="0"/>
              </a:spcAft>
              <a:buClr>
                <a:schemeClr val="dk1"/>
              </a:buClr>
              <a:buSzPts val="1400"/>
              <a:buNone/>
            </a:pPr>
            <a:r>
              <a:rPr lang="en-SG" b="1" dirty="0">
                <a:latin typeface="Raleway" pitchFamily="2" charset="0"/>
              </a:rPr>
              <a:t>DATASET #1 – NUMBER OF ELECTRICITY ACCOUNTS BY SUB-SECTOR (TOTAL)</a:t>
            </a:r>
            <a:r>
              <a:rPr lang="en-SG" dirty="0">
                <a:latin typeface="Raleway" pitchFamily="2" charset="0"/>
              </a:rPr>
              <a:t>:</a:t>
            </a:r>
          </a:p>
          <a:p>
            <a:pPr marL="139700" lvl="0" indent="0" algn="l" rtl="0">
              <a:spcBef>
                <a:spcPts val="0"/>
              </a:spcBef>
              <a:spcAft>
                <a:spcPts val="0"/>
              </a:spcAft>
              <a:buClr>
                <a:schemeClr val="dk1"/>
              </a:buClr>
              <a:buSzPts val="1400"/>
              <a:buNone/>
            </a:pPr>
            <a:r>
              <a:rPr lang="en-SG" dirty="0">
                <a:latin typeface="Raleway" pitchFamily="2" charset="0"/>
                <a:hlinkClick r:id="rId3"/>
              </a:rPr>
              <a:t>https://data.gov.sg/dataset/number-of-electricity-accounts-by-sub-sector-total</a:t>
            </a:r>
            <a:endParaRPr lang="en-SG" dirty="0">
              <a:latin typeface="Raleway" pitchFamily="2" charset="0"/>
            </a:endParaRPr>
          </a:p>
          <a:p>
            <a:pPr marL="139700" indent="0">
              <a:buClr>
                <a:schemeClr val="dk1"/>
              </a:buClr>
              <a:buSzPts val="1400"/>
              <a:buFont typeface="Catamaran"/>
              <a:buNone/>
            </a:pPr>
            <a:r>
              <a:rPr lang="en-SG" b="1" dirty="0">
                <a:latin typeface="Raleway" pitchFamily="2" charset="0"/>
              </a:rPr>
              <a:t>DATASET #2 – SHARE OF ELECTRICITY PRODUCTION BY SOURCE</a:t>
            </a:r>
            <a:r>
              <a:rPr lang="en-SG" dirty="0">
                <a:latin typeface="Raleway" pitchFamily="2" charset="0"/>
              </a:rPr>
              <a:t>:</a:t>
            </a:r>
          </a:p>
          <a:p>
            <a:pPr marL="139700" indent="0">
              <a:buClr>
                <a:schemeClr val="dk1"/>
              </a:buClr>
              <a:buSzPts val="1400"/>
              <a:buFont typeface="Catamaran"/>
              <a:buNone/>
            </a:pPr>
            <a:r>
              <a:rPr lang="en-SG" dirty="0">
                <a:latin typeface="Raleway" pitchFamily="2" charset="0"/>
                <a:hlinkClick r:id="rId4"/>
              </a:rPr>
              <a:t>https://ourworldindata.org/energy/country/singapore#what-sources-does-the-country-get-its-electricity-from</a:t>
            </a:r>
            <a:endParaRPr lang="en-SG" dirty="0">
              <a:latin typeface="Raleway" pitchFamily="2" charset="0"/>
            </a:endParaRPr>
          </a:p>
          <a:p>
            <a:pPr marL="139700" lvl="0" indent="0" algn="l" rtl="0">
              <a:spcBef>
                <a:spcPts val="0"/>
              </a:spcBef>
              <a:spcAft>
                <a:spcPts val="0"/>
              </a:spcAft>
              <a:buClr>
                <a:schemeClr val="dk1"/>
              </a:buClr>
              <a:buSzPts val="1400"/>
              <a:buNone/>
            </a:pPr>
            <a:r>
              <a:rPr lang="en-SG" b="1" dirty="0">
                <a:latin typeface="Raleway" pitchFamily="2" charset="0"/>
              </a:rPr>
              <a:t>DATASET #3 – ELECTRICITY GENERATION</a:t>
            </a:r>
            <a:r>
              <a:rPr lang="en-SG" dirty="0">
                <a:latin typeface="Raleway" pitchFamily="2" charset="0"/>
              </a:rPr>
              <a:t>:</a:t>
            </a:r>
          </a:p>
          <a:p>
            <a:pPr marL="139700" lvl="0" indent="0" algn="l" rtl="0">
              <a:spcBef>
                <a:spcPts val="0"/>
              </a:spcBef>
              <a:spcAft>
                <a:spcPts val="0"/>
              </a:spcAft>
              <a:buClr>
                <a:schemeClr val="dk1"/>
              </a:buClr>
              <a:buSzPts val="1400"/>
              <a:buNone/>
            </a:pPr>
            <a:r>
              <a:rPr lang="en-SG" dirty="0">
                <a:latin typeface="Raleway" pitchFamily="2" charset="0"/>
                <a:hlinkClick r:id="rId5"/>
              </a:rPr>
              <a:t>https://ourworldindata.org/energy/country/singapore#how-much-electricity-does-the-country-consume-each-year </a:t>
            </a:r>
            <a:endParaRPr lang="en-SG" dirty="0">
              <a:latin typeface="Raleway" pitchFamily="2" charset="0"/>
            </a:endParaRPr>
          </a:p>
          <a:p>
            <a:pPr marL="139700" indent="0">
              <a:buClr>
                <a:schemeClr val="dk1"/>
              </a:buClr>
              <a:buSzPts val="1400"/>
              <a:buFont typeface="Catamaran"/>
              <a:buNone/>
            </a:pPr>
            <a:r>
              <a:rPr lang="en-SG" b="1" dirty="0">
                <a:latin typeface="Raleway" pitchFamily="2" charset="0"/>
              </a:rPr>
              <a:t>DATASET #4 – CO2 EMISSIONS BY FUEL</a:t>
            </a:r>
            <a:r>
              <a:rPr lang="en-SG" dirty="0">
                <a:latin typeface="Raleway" pitchFamily="2" charset="0"/>
              </a:rPr>
              <a:t>:</a:t>
            </a:r>
          </a:p>
          <a:p>
            <a:pPr marL="139700" indent="0">
              <a:buClr>
                <a:schemeClr val="dk1"/>
              </a:buClr>
              <a:buSzPts val="1400"/>
              <a:buFont typeface="Catamaran"/>
              <a:buNone/>
            </a:pPr>
            <a:r>
              <a:rPr lang="en-SG" dirty="0">
                <a:latin typeface="Raleway" pitchFamily="2" charset="0"/>
                <a:hlinkClick r:id="rId6"/>
              </a:rPr>
              <a:t>https://ourworldindata.org/co2/country/singapore#how-are-co2-emissions-from-different-fuels-changing</a:t>
            </a:r>
            <a:endParaRPr lang="en-SG" dirty="0">
              <a:latin typeface="Raleway" pitchFamily="2" charset="0"/>
            </a:endParaRPr>
          </a:p>
          <a:p>
            <a:pPr marL="139700" lvl="0" indent="0" algn="l" rtl="0">
              <a:spcBef>
                <a:spcPts val="0"/>
              </a:spcBef>
              <a:spcAft>
                <a:spcPts val="0"/>
              </a:spcAft>
              <a:buClr>
                <a:schemeClr val="dk1"/>
              </a:buClr>
              <a:buSzPts val="1400"/>
              <a:buNone/>
            </a:pPr>
            <a:r>
              <a:rPr lang="en-SG" b="1" dirty="0">
                <a:latin typeface="Raleway" pitchFamily="2" charset="0"/>
              </a:rPr>
              <a:t>DATASET #5 - </a:t>
            </a:r>
            <a:r>
              <a:rPr lang="en-SG" sz="1400" b="1" dirty="0">
                <a:solidFill>
                  <a:schemeClr val="dk1"/>
                </a:solidFill>
                <a:latin typeface="Raleway" pitchFamily="2" charset="0"/>
                <a:ea typeface="Barlow SemiBold"/>
                <a:cs typeface="Barlow SemiBold"/>
                <a:sym typeface="Barlow SemiBold"/>
              </a:rPr>
              <a:t>NATURAL GAS CONSUMPTION BY SUB-SECTOR</a:t>
            </a:r>
            <a:r>
              <a:rPr lang="en-SG" dirty="0">
                <a:latin typeface="Raleway" pitchFamily="2" charset="0"/>
              </a:rPr>
              <a:t> :</a:t>
            </a:r>
          </a:p>
          <a:p>
            <a:pPr marL="139700" lvl="0" indent="0" algn="l" rtl="0">
              <a:spcBef>
                <a:spcPts val="0"/>
              </a:spcBef>
              <a:spcAft>
                <a:spcPts val="0"/>
              </a:spcAft>
              <a:buClr>
                <a:schemeClr val="dk1"/>
              </a:buClr>
              <a:buSzPts val="1400"/>
              <a:buNone/>
            </a:pPr>
            <a:r>
              <a:rPr lang="en-SG" dirty="0">
                <a:latin typeface="Raleway" pitchFamily="2" charset="0"/>
                <a:hlinkClick r:id="rId7"/>
              </a:rPr>
              <a:t>https://data.gov.sg/dataset/natural-gas-consumption-by-sub-sector</a:t>
            </a:r>
            <a:endParaRPr lang="en-SG" dirty="0">
              <a:latin typeface="Raleway" pitchFamily="2" charset="0"/>
            </a:endParaRPr>
          </a:p>
          <a:p>
            <a:pPr marL="139700" indent="0">
              <a:buClr>
                <a:schemeClr val="dk1"/>
              </a:buClr>
              <a:buSzPts val="1400"/>
              <a:buFont typeface="Catamaran"/>
              <a:buNone/>
            </a:pPr>
            <a:endParaRPr lang="en-SG" dirty="0">
              <a:latin typeface="Raleway" pitchFamily="2" charset="0"/>
            </a:endParaRPr>
          </a:p>
        </p:txBody>
      </p:sp>
    </p:spTree>
    <p:extLst>
      <p:ext uri="{BB962C8B-B14F-4D97-AF65-F5344CB8AC3E}">
        <p14:creationId xmlns:p14="http://schemas.microsoft.com/office/powerpoint/2010/main" val="20126790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#4</a:t>
            </a:r>
          </a:p>
        </p:txBody>
      </p:sp>
      <p:sp>
        <p:nvSpPr>
          <p:cNvPr id="4" name="Google Shape;446;p24">
            <a:extLst>
              <a:ext uri="{FF2B5EF4-FFF2-40B4-BE49-F238E27FC236}">
                <a16:creationId xmlns:a16="http://schemas.microsoft.com/office/drawing/2014/main" id="{CF07B39F-E3A4-1553-314D-5E5ACA24CF4B}"/>
              </a:ext>
            </a:extLst>
          </p:cNvPr>
          <p:cNvSpPr txBox="1">
            <a:spLocks/>
          </p:cNvSpPr>
          <p:nvPr/>
        </p:nvSpPr>
        <p:spPr>
          <a:xfrm>
            <a:off x="713249" y="832199"/>
            <a:ext cx="7717500" cy="37695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endParaRPr lang="en-SG" sz="1800" dirty="0"/>
          </a:p>
        </p:txBody>
      </p:sp>
      <p:pic>
        <p:nvPicPr>
          <p:cNvPr id="5" name="Picture 4">
            <a:extLst>
              <a:ext uri="{FF2B5EF4-FFF2-40B4-BE49-F238E27FC236}">
                <a16:creationId xmlns:a16="http://schemas.microsoft.com/office/drawing/2014/main" id="{79864238-9945-9E2F-E872-2D6A41CFA107}"/>
              </a:ext>
            </a:extLst>
          </p:cNvPr>
          <p:cNvPicPr>
            <a:picLocks noChangeAspect="1"/>
          </p:cNvPicPr>
          <p:nvPr/>
        </p:nvPicPr>
        <p:blipFill>
          <a:blip r:embed="rId3"/>
          <a:stretch>
            <a:fillRect/>
          </a:stretch>
        </p:blipFill>
        <p:spPr>
          <a:xfrm>
            <a:off x="274320" y="1011249"/>
            <a:ext cx="8595360" cy="3121001"/>
          </a:xfrm>
          <a:prstGeom prst="rect">
            <a:avLst/>
          </a:prstGeom>
        </p:spPr>
      </p:pic>
    </p:spTree>
    <p:extLst>
      <p:ext uri="{BB962C8B-B14F-4D97-AF65-F5344CB8AC3E}">
        <p14:creationId xmlns:p14="http://schemas.microsoft.com/office/powerpoint/2010/main" val="889666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#4</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 </a:t>
            </a:r>
            <a:r>
              <a:rPr lang="en-SG" sz="2400" dirty="0">
                <a:latin typeface="Raleway" pitchFamily="2" charset="0"/>
              </a:rPr>
              <a:t>Singapore is </a:t>
            </a:r>
            <a:r>
              <a:rPr lang="en-SG" sz="2400" b="1" dirty="0">
                <a:latin typeface="Raleway" pitchFamily="2" charset="0"/>
              </a:rPr>
              <a:t>diversifying their electricity mix</a:t>
            </a:r>
            <a:r>
              <a:rPr lang="en-SG" sz="2400" dirty="0">
                <a:latin typeface="Raleway" pitchFamily="2" charset="0"/>
              </a:rPr>
              <a:t>.</a:t>
            </a:r>
          </a:p>
          <a:p>
            <a:endParaRPr lang="en-SG" sz="2400" dirty="0">
              <a:latin typeface="Raleway" pitchFamily="2" charset="0"/>
            </a:endParaRPr>
          </a:p>
          <a:p>
            <a:r>
              <a:rPr lang="en-SG" sz="2400" b="1" dirty="0">
                <a:latin typeface="Raleway" pitchFamily="2" charset="0"/>
              </a:rPr>
              <a:t>&gt; Decrease reliance on oil</a:t>
            </a:r>
            <a:r>
              <a:rPr lang="en-SG" sz="2400" dirty="0">
                <a:latin typeface="Raleway" pitchFamily="2" charset="0"/>
              </a:rPr>
              <a:t>, </a:t>
            </a:r>
            <a:r>
              <a:rPr lang="en-SG" sz="2400" b="1" dirty="0">
                <a:latin typeface="Raleway" pitchFamily="2" charset="0"/>
              </a:rPr>
              <a:t>increasing usage of natural gas</a:t>
            </a:r>
            <a:r>
              <a:rPr lang="en-SG" sz="2400" dirty="0">
                <a:latin typeface="Raleway" pitchFamily="2" charset="0"/>
              </a:rPr>
              <a:t> and </a:t>
            </a:r>
            <a:r>
              <a:rPr lang="en-SG" sz="2400" b="1" dirty="0">
                <a:latin typeface="Raleway" pitchFamily="2" charset="0"/>
              </a:rPr>
              <a:t>implementing renewable energy sources</a:t>
            </a:r>
            <a:r>
              <a:rPr lang="en-SG" sz="2400" dirty="0">
                <a:latin typeface="Raleway" pitchFamily="2" charset="0"/>
              </a:rPr>
              <a:t>.</a:t>
            </a:r>
            <a:endParaRPr lang="en-SG" sz="2400" b="1" dirty="0">
              <a:latin typeface="Raleway" pitchFamily="2" charset="0"/>
            </a:endParaRPr>
          </a:p>
          <a:p>
            <a:endParaRPr lang="en-SG" sz="2400" dirty="0">
              <a:latin typeface="Raleway" pitchFamily="2" charset="0"/>
            </a:endParaRPr>
          </a:p>
          <a:p>
            <a:r>
              <a:rPr lang="en-SG" sz="2400" b="1" dirty="0">
                <a:latin typeface="Raleway" pitchFamily="2" charset="0"/>
              </a:rPr>
              <a:t>&gt; </a:t>
            </a:r>
            <a:r>
              <a:rPr lang="en-SG" sz="2400" dirty="0">
                <a:latin typeface="Raleway" pitchFamily="2" charset="0"/>
              </a:rPr>
              <a:t>Decrease carbon intensity -&gt; Less emissions -&gt; Highlight </a:t>
            </a:r>
            <a:r>
              <a:rPr lang="en-SG" sz="2400" b="1" dirty="0">
                <a:latin typeface="Raleway" pitchFamily="2" charset="0"/>
              </a:rPr>
              <a:t>effectiveness </a:t>
            </a:r>
            <a:r>
              <a:rPr lang="en-SG" sz="2400" dirty="0">
                <a:latin typeface="Raleway" pitchFamily="2" charset="0"/>
              </a:rPr>
              <a:t>of </a:t>
            </a:r>
            <a:r>
              <a:rPr lang="en-SG" sz="2400" b="1" dirty="0">
                <a:latin typeface="Raleway" pitchFamily="2" charset="0"/>
              </a:rPr>
              <a:t>diversifying electricity mix </a:t>
            </a:r>
            <a:r>
              <a:rPr lang="en-SG" sz="2400" dirty="0">
                <a:latin typeface="Raleway" pitchFamily="2" charset="0"/>
              </a:rPr>
              <a:t>+ </a:t>
            </a:r>
            <a:r>
              <a:rPr lang="en-SG" sz="2400" b="1" dirty="0">
                <a:latin typeface="Raleway" pitchFamily="2" charset="0"/>
              </a:rPr>
              <a:t>cleaner</a:t>
            </a:r>
            <a:r>
              <a:rPr lang="en-SG" sz="2400" dirty="0">
                <a:latin typeface="Raleway" pitchFamily="2" charset="0"/>
              </a:rPr>
              <a:t> and </a:t>
            </a:r>
            <a:r>
              <a:rPr lang="en-SG" sz="2400" b="1" dirty="0">
                <a:latin typeface="Raleway" pitchFamily="2" charset="0"/>
              </a:rPr>
              <a:t>renewable</a:t>
            </a:r>
            <a:r>
              <a:rPr lang="en-SG" sz="2400" dirty="0">
                <a:latin typeface="Raleway" pitchFamily="2" charset="0"/>
              </a:rPr>
              <a:t> sources of energy.</a:t>
            </a:r>
          </a:p>
        </p:txBody>
      </p:sp>
    </p:spTree>
    <p:extLst>
      <p:ext uri="{BB962C8B-B14F-4D97-AF65-F5344CB8AC3E}">
        <p14:creationId xmlns:p14="http://schemas.microsoft.com/office/powerpoint/2010/main" val="4038361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9" name="Google Shape;419;p22"/>
          <p:cNvSpPr txBox="1">
            <a:spLocks noGrp="1"/>
          </p:cNvSpPr>
          <p:nvPr>
            <p:ph type="title"/>
          </p:nvPr>
        </p:nvSpPr>
        <p:spPr>
          <a:xfrm>
            <a:off x="713225" y="0"/>
            <a:ext cx="77175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INSIGHTS – CHART #5 </a:t>
            </a:r>
            <a:endParaRPr dirty="0"/>
          </a:p>
        </p:txBody>
      </p:sp>
      <p:pic>
        <p:nvPicPr>
          <p:cNvPr id="4" name="Picture 3">
            <a:extLst>
              <a:ext uri="{FF2B5EF4-FFF2-40B4-BE49-F238E27FC236}">
                <a16:creationId xmlns:a16="http://schemas.microsoft.com/office/drawing/2014/main" id="{2022D1D4-BB53-9CF6-996C-C59C295A50AD}"/>
              </a:ext>
            </a:extLst>
          </p:cNvPr>
          <p:cNvPicPr>
            <a:picLocks noChangeAspect="1"/>
          </p:cNvPicPr>
          <p:nvPr/>
        </p:nvPicPr>
        <p:blipFill>
          <a:blip r:embed="rId3"/>
          <a:stretch>
            <a:fillRect/>
          </a:stretch>
        </p:blipFill>
        <p:spPr>
          <a:xfrm>
            <a:off x="539975" y="702487"/>
            <a:ext cx="8064000" cy="4316648"/>
          </a:xfrm>
          <a:prstGeom prst="rect">
            <a:avLst/>
          </a:prstGeom>
        </p:spPr>
      </p:pic>
    </p:spTree>
    <p:extLst>
      <p:ext uri="{BB962C8B-B14F-4D97-AF65-F5344CB8AC3E}">
        <p14:creationId xmlns:p14="http://schemas.microsoft.com/office/powerpoint/2010/main" val="166493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#5</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 </a:t>
            </a:r>
            <a:r>
              <a:rPr lang="en-SG" sz="2400" dirty="0">
                <a:latin typeface="Raleway" pitchFamily="2" charset="0"/>
              </a:rPr>
              <a:t>Importance of </a:t>
            </a:r>
            <a:r>
              <a:rPr lang="en-SG" sz="2400" b="1" dirty="0">
                <a:latin typeface="Raleway" pitchFamily="2" charset="0"/>
              </a:rPr>
              <a:t>adopting natural gases</a:t>
            </a:r>
            <a:r>
              <a:rPr lang="en-SG" sz="2400" dirty="0">
                <a:latin typeface="Raleway" pitchFamily="2" charset="0"/>
              </a:rPr>
              <a:t>.</a:t>
            </a:r>
            <a:endParaRPr lang="en-SG" sz="2400" b="1" dirty="0">
              <a:latin typeface="Raleway" pitchFamily="2" charset="0"/>
            </a:endParaRP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Oil -&gt; </a:t>
            </a:r>
            <a:r>
              <a:rPr lang="en-SG" sz="2400" b="1" dirty="0">
                <a:latin typeface="Raleway" pitchFamily="2" charset="0"/>
              </a:rPr>
              <a:t>does not burn cleanly </a:t>
            </a:r>
            <a:r>
              <a:rPr lang="en-SG" sz="2400" dirty="0">
                <a:latin typeface="Raleway" pitchFamily="2" charset="0"/>
              </a:rPr>
              <a:t>while</a:t>
            </a:r>
            <a:r>
              <a:rPr lang="en-SG" sz="2400" b="1" dirty="0">
                <a:latin typeface="Raleway" pitchFamily="2" charset="0"/>
              </a:rPr>
              <a:t> </a:t>
            </a:r>
            <a:r>
              <a:rPr lang="en-SG" sz="2400" dirty="0">
                <a:latin typeface="Raleway" pitchFamily="2" charset="0"/>
              </a:rPr>
              <a:t>natural gas -&gt; </a:t>
            </a:r>
            <a:r>
              <a:rPr lang="en-SG" sz="2400" b="1" dirty="0">
                <a:latin typeface="Raleway" pitchFamily="2" charset="0"/>
              </a:rPr>
              <a:t>burns much cleaner </a:t>
            </a:r>
            <a:r>
              <a:rPr lang="en-SG" sz="2400" dirty="0">
                <a:latin typeface="Raleway" pitchFamily="2" charset="0"/>
              </a:rPr>
              <a:t>than oil </a:t>
            </a:r>
            <a:r>
              <a:rPr lang="en-SG" sz="2400" b="1" dirty="0">
                <a:latin typeface="Raleway" pitchFamily="2" charset="0"/>
              </a:rPr>
              <a:t>-&gt; </a:t>
            </a:r>
            <a:r>
              <a:rPr lang="en-SG" sz="2400" dirty="0">
                <a:latin typeface="Raleway" pitchFamily="2" charset="0"/>
              </a:rPr>
              <a:t>help to </a:t>
            </a:r>
            <a:r>
              <a:rPr lang="en-SG" sz="2400" b="1" dirty="0">
                <a:latin typeface="Raleway" pitchFamily="2" charset="0"/>
              </a:rPr>
              <a:t>decrease CO2 emissions </a:t>
            </a:r>
            <a:r>
              <a:rPr lang="en-SG" sz="2400" dirty="0">
                <a:latin typeface="Raleway" pitchFamily="2" charset="0"/>
              </a:rPr>
              <a:t>in the long run.</a:t>
            </a: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Produce </a:t>
            </a:r>
            <a:r>
              <a:rPr lang="en-SG" sz="2400" b="1" dirty="0">
                <a:latin typeface="Raleway" pitchFamily="2" charset="0"/>
              </a:rPr>
              <a:t>lesser CO2 emissions </a:t>
            </a:r>
            <a:r>
              <a:rPr lang="en-SG" sz="2400" dirty="0">
                <a:latin typeface="Raleway" pitchFamily="2" charset="0"/>
              </a:rPr>
              <a:t>while</a:t>
            </a:r>
            <a:r>
              <a:rPr lang="en-SG" sz="2400" b="1" dirty="0">
                <a:latin typeface="Raleway" pitchFamily="2" charset="0"/>
              </a:rPr>
              <a:t> producing more energy </a:t>
            </a:r>
            <a:r>
              <a:rPr lang="en-SG" sz="2400" dirty="0">
                <a:latin typeface="Raleway" pitchFamily="2" charset="0"/>
              </a:rPr>
              <a:t>for electricity</a:t>
            </a:r>
            <a:r>
              <a:rPr lang="en-SG" sz="2400" b="1" dirty="0">
                <a:latin typeface="Raleway" pitchFamily="2" charset="0"/>
              </a:rPr>
              <a:t> </a:t>
            </a:r>
            <a:r>
              <a:rPr lang="en-SG" sz="2400" dirty="0">
                <a:latin typeface="Raleway" pitchFamily="2" charset="0"/>
              </a:rPr>
              <a:t>-&gt; </a:t>
            </a:r>
            <a:r>
              <a:rPr lang="en-SG" sz="2400" b="1" dirty="0">
                <a:latin typeface="Raleway" pitchFamily="2" charset="0"/>
              </a:rPr>
              <a:t>decrease carbon intensity</a:t>
            </a:r>
            <a:r>
              <a:rPr lang="en-SG" sz="2400" dirty="0">
                <a:latin typeface="Raleway" pitchFamily="2" charset="0"/>
              </a:rPr>
              <a:t>.</a:t>
            </a:r>
            <a:endParaRPr lang="en-SG" sz="2400" b="1" dirty="0">
              <a:latin typeface="Raleway" pitchFamily="2" charset="0"/>
            </a:endParaRPr>
          </a:p>
        </p:txBody>
      </p:sp>
    </p:spTree>
    <p:extLst>
      <p:ext uri="{BB962C8B-B14F-4D97-AF65-F5344CB8AC3E}">
        <p14:creationId xmlns:p14="http://schemas.microsoft.com/office/powerpoint/2010/main" val="3336896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#6</a:t>
            </a:r>
          </a:p>
        </p:txBody>
      </p:sp>
      <p:sp>
        <p:nvSpPr>
          <p:cNvPr id="4" name="Google Shape;446;p24">
            <a:extLst>
              <a:ext uri="{FF2B5EF4-FFF2-40B4-BE49-F238E27FC236}">
                <a16:creationId xmlns:a16="http://schemas.microsoft.com/office/drawing/2014/main" id="{CF07B39F-E3A4-1553-314D-5E5ACA24CF4B}"/>
              </a:ext>
            </a:extLst>
          </p:cNvPr>
          <p:cNvSpPr txBox="1">
            <a:spLocks/>
          </p:cNvSpPr>
          <p:nvPr/>
        </p:nvSpPr>
        <p:spPr>
          <a:xfrm>
            <a:off x="713249" y="832199"/>
            <a:ext cx="7717500" cy="37695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endParaRPr lang="en-SG" sz="1800" dirty="0"/>
          </a:p>
        </p:txBody>
      </p:sp>
      <p:pic>
        <p:nvPicPr>
          <p:cNvPr id="5" name="Picture 4">
            <a:extLst>
              <a:ext uri="{FF2B5EF4-FFF2-40B4-BE49-F238E27FC236}">
                <a16:creationId xmlns:a16="http://schemas.microsoft.com/office/drawing/2014/main" id="{865DBA3E-6749-A03F-509A-E5D296F750AC}"/>
              </a:ext>
            </a:extLst>
          </p:cNvPr>
          <p:cNvPicPr>
            <a:picLocks noChangeAspect="1"/>
          </p:cNvPicPr>
          <p:nvPr/>
        </p:nvPicPr>
        <p:blipFill>
          <a:blip r:embed="rId3"/>
          <a:stretch>
            <a:fillRect/>
          </a:stretch>
        </p:blipFill>
        <p:spPr>
          <a:xfrm>
            <a:off x="914255" y="659782"/>
            <a:ext cx="7315488" cy="4364144"/>
          </a:xfrm>
          <a:prstGeom prst="rect">
            <a:avLst/>
          </a:prstGeom>
        </p:spPr>
      </p:pic>
    </p:spTree>
    <p:extLst>
      <p:ext uri="{BB962C8B-B14F-4D97-AF65-F5344CB8AC3E}">
        <p14:creationId xmlns:p14="http://schemas.microsoft.com/office/powerpoint/2010/main" val="1285335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Title 2">
            <a:extLst>
              <a:ext uri="{FF2B5EF4-FFF2-40B4-BE49-F238E27FC236}">
                <a16:creationId xmlns:a16="http://schemas.microsoft.com/office/drawing/2014/main" id="{48244EC0-6AD8-E08E-AFAB-91D62D1B67CE}"/>
              </a:ext>
            </a:extLst>
          </p:cNvPr>
          <p:cNvSpPr>
            <a:spLocks noGrp="1"/>
          </p:cNvSpPr>
          <p:nvPr>
            <p:ph type="title"/>
          </p:nvPr>
        </p:nvSpPr>
        <p:spPr>
          <a:xfrm>
            <a:off x="713249" y="0"/>
            <a:ext cx="7717500" cy="832200"/>
          </a:xfrm>
        </p:spPr>
        <p:txBody>
          <a:bodyPr/>
          <a:lstStyle/>
          <a:p>
            <a:r>
              <a:rPr lang="en-SG" dirty="0"/>
              <a:t>INSIGHTS – CHART #6</a:t>
            </a:r>
          </a:p>
        </p:txBody>
      </p:sp>
      <p:sp>
        <p:nvSpPr>
          <p:cNvPr id="2" name="Title 2">
            <a:extLst>
              <a:ext uri="{FF2B5EF4-FFF2-40B4-BE49-F238E27FC236}">
                <a16:creationId xmlns:a16="http://schemas.microsoft.com/office/drawing/2014/main" id="{7BD53EDF-4446-E73D-E32C-ABB74620A637}"/>
              </a:ext>
            </a:extLst>
          </p:cNvPr>
          <p:cNvSpPr txBox="1">
            <a:spLocks/>
          </p:cNvSpPr>
          <p:nvPr/>
        </p:nvSpPr>
        <p:spPr>
          <a:xfrm>
            <a:off x="713249" y="832200"/>
            <a:ext cx="7717500" cy="373601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400" b="1" dirty="0">
                <a:latin typeface="Raleway" pitchFamily="2" charset="0"/>
              </a:rPr>
              <a:t>&gt; </a:t>
            </a:r>
            <a:r>
              <a:rPr lang="en-SG" sz="2400" dirty="0">
                <a:latin typeface="Raleway" pitchFamily="2" charset="0"/>
              </a:rPr>
              <a:t>Natural gas is </a:t>
            </a:r>
            <a:r>
              <a:rPr lang="en-SG" sz="2400" b="1" dirty="0">
                <a:latin typeface="Raleway" pitchFamily="2" charset="0"/>
              </a:rPr>
              <a:t>replacing energy sources the most </a:t>
            </a:r>
            <a:r>
              <a:rPr lang="en-SG" sz="2400" dirty="0">
                <a:latin typeface="Raleway" pitchFamily="2" charset="0"/>
              </a:rPr>
              <a:t>in </a:t>
            </a:r>
            <a:r>
              <a:rPr lang="en-SG" sz="2400" b="1" dirty="0">
                <a:latin typeface="Raleway" pitchFamily="2" charset="0"/>
              </a:rPr>
              <a:t>industrial-related sectors</a:t>
            </a:r>
            <a:r>
              <a:rPr lang="en-SG" sz="2400" dirty="0">
                <a:latin typeface="Raleway" pitchFamily="2" charset="0"/>
              </a:rPr>
              <a:t>.</a:t>
            </a:r>
          </a:p>
          <a:p>
            <a:endParaRPr lang="en-SG" sz="2400" b="1" dirty="0">
              <a:latin typeface="Raleway" pitchFamily="2" charset="0"/>
            </a:endParaRPr>
          </a:p>
          <a:p>
            <a:r>
              <a:rPr lang="en-SG" sz="2400" b="1" dirty="0">
                <a:latin typeface="Raleway" pitchFamily="2" charset="0"/>
              </a:rPr>
              <a:t>&gt; </a:t>
            </a:r>
            <a:r>
              <a:rPr lang="en-SG" sz="2400" dirty="0">
                <a:latin typeface="Raleway" pitchFamily="2" charset="0"/>
              </a:rPr>
              <a:t>Transitioning to cleaner energy sources in the </a:t>
            </a:r>
            <a:r>
              <a:rPr lang="en-SG" sz="2400" b="1" dirty="0">
                <a:latin typeface="Raleway" pitchFamily="2" charset="0"/>
              </a:rPr>
              <a:t>industrial sector </a:t>
            </a:r>
            <a:r>
              <a:rPr lang="en-SG" sz="2400" dirty="0">
                <a:latin typeface="Raleway" pitchFamily="2" charset="0"/>
              </a:rPr>
              <a:t>-&gt; </a:t>
            </a:r>
            <a:r>
              <a:rPr lang="en-SG" sz="2400" b="1" dirty="0">
                <a:latin typeface="Raleway" pitchFamily="2" charset="0"/>
              </a:rPr>
              <a:t>significantly decreases CO2 emissions</a:t>
            </a:r>
            <a:r>
              <a:rPr lang="en-SG" sz="2400" dirty="0">
                <a:latin typeface="Raleway" pitchFamily="2" charset="0"/>
              </a:rPr>
              <a:t>.</a:t>
            </a:r>
          </a:p>
        </p:txBody>
      </p:sp>
    </p:spTree>
    <p:extLst>
      <p:ext uri="{BB962C8B-B14F-4D97-AF65-F5344CB8AC3E}">
        <p14:creationId xmlns:p14="http://schemas.microsoft.com/office/powerpoint/2010/main" val="1614785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grpSp>
        <p:nvGrpSpPr>
          <p:cNvPr id="2157" name="Google Shape;2157;p48"/>
          <p:cNvGrpSpPr/>
          <p:nvPr/>
        </p:nvGrpSpPr>
        <p:grpSpPr>
          <a:xfrm>
            <a:off x="8116614" y="2479964"/>
            <a:ext cx="1027386" cy="2663536"/>
            <a:chOff x="4743853" y="1945250"/>
            <a:chExt cx="1027386" cy="2663536"/>
          </a:xfrm>
        </p:grpSpPr>
        <p:sp>
          <p:nvSpPr>
            <p:cNvPr id="2158" name="Google Shape;2158;p48"/>
            <p:cNvSpPr/>
            <p:nvPr/>
          </p:nvSpPr>
          <p:spPr>
            <a:xfrm>
              <a:off x="4967704" y="1945250"/>
              <a:ext cx="712616" cy="2036588"/>
            </a:xfrm>
            <a:custGeom>
              <a:avLst/>
              <a:gdLst/>
              <a:ahLst/>
              <a:cxnLst/>
              <a:rect l="l" t="t" r="r" b="b"/>
              <a:pathLst>
                <a:path w="49036" h="125599" extrusionOk="0">
                  <a:moveTo>
                    <a:pt x="18314" y="0"/>
                  </a:moveTo>
                  <a:cubicBezTo>
                    <a:pt x="16921" y="0"/>
                    <a:pt x="15545" y="200"/>
                    <a:pt x="14244" y="701"/>
                  </a:cubicBezTo>
                  <a:cubicBezTo>
                    <a:pt x="10408" y="2202"/>
                    <a:pt x="8140" y="6138"/>
                    <a:pt x="6505" y="9907"/>
                  </a:cubicBezTo>
                  <a:cubicBezTo>
                    <a:pt x="1402" y="21716"/>
                    <a:pt x="1" y="36093"/>
                    <a:pt x="6972" y="46901"/>
                  </a:cubicBezTo>
                  <a:cubicBezTo>
                    <a:pt x="9641" y="51037"/>
                    <a:pt x="13510" y="54706"/>
                    <a:pt x="14077" y="59576"/>
                  </a:cubicBezTo>
                  <a:cubicBezTo>
                    <a:pt x="14644" y="64180"/>
                    <a:pt x="12143" y="68683"/>
                    <a:pt x="12676" y="73253"/>
                  </a:cubicBezTo>
                  <a:cubicBezTo>
                    <a:pt x="13410" y="79390"/>
                    <a:pt x="19348" y="83593"/>
                    <a:pt x="21382" y="89398"/>
                  </a:cubicBezTo>
                  <a:cubicBezTo>
                    <a:pt x="22216" y="91699"/>
                    <a:pt x="22383" y="94234"/>
                    <a:pt x="21916" y="96603"/>
                  </a:cubicBezTo>
                  <a:cubicBezTo>
                    <a:pt x="21182" y="100372"/>
                    <a:pt x="18914" y="103474"/>
                    <a:pt x="17913" y="107110"/>
                  </a:cubicBezTo>
                  <a:cubicBezTo>
                    <a:pt x="16312" y="112948"/>
                    <a:pt x="18180" y="118418"/>
                    <a:pt x="20749" y="123622"/>
                  </a:cubicBezTo>
                  <a:cubicBezTo>
                    <a:pt x="21082" y="124289"/>
                    <a:pt x="21483" y="124990"/>
                    <a:pt x="22083" y="125423"/>
                  </a:cubicBezTo>
                  <a:cubicBezTo>
                    <a:pt x="22221" y="125534"/>
                    <a:pt x="22405" y="125599"/>
                    <a:pt x="22559" y="125599"/>
                  </a:cubicBezTo>
                  <a:cubicBezTo>
                    <a:pt x="22591" y="125599"/>
                    <a:pt x="22621" y="125596"/>
                    <a:pt x="22650" y="125590"/>
                  </a:cubicBezTo>
                  <a:cubicBezTo>
                    <a:pt x="23017" y="125557"/>
                    <a:pt x="23217" y="125090"/>
                    <a:pt x="23317" y="124656"/>
                  </a:cubicBezTo>
                  <a:cubicBezTo>
                    <a:pt x="23484" y="123555"/>
                    <a:pt x="23084" y="122488"/>
                    <a:pt x="22984" y="121387"/>
                  </a:cubicBezTo>
                  <a:cubicBezTo>
                    <a:pt x="22850" y="120253"/>
                    <a:pt x="22884" y="119119"/>
                    <a:pt x="23050" y="117985"/>
                  </a:cubicBezTo>
                  <a:cubicBezTo>
                    <a:pt x="23717" y="113782"/>
                    <a:pt x="26653" y="110946"/>
                    <a:pt x="28654" y="107310"/>
                  </a:cubicBezTo>
                  <a:cubicBezTo>
                    <a:pt x="30989" y="103107"/>
                    <a:pt x="31723" y="98037"/>
                    <a:pt x="30656" y="93367"/>
                  </a:cubicBezTo>
                  <a:cubicBezTo>
                    <a:pt x="29555" y="88630"/>
                    <a:pt x="26753" y="84194"/>
                    <a:pt x="27220" y="79390"/>
                  </a:cubicBezTo>
                  <a:cubicBezTo>
                    <a:pt x="27654" y="75087"/>
                    <a:pt x="30589" y="71418"/>
                    <a:pt x="31356" y="67115"/>
                  </a:cubicBezTo>
                  <a:cubicBezTo>
                    <a:pt x="31890" y="64046"/>
                    <a:pt x="31189" y="60877"/>
                    <a:pt x="31323" y="57708"/>
                  </a:cubicBezTo>
                  <a:cubicBezTo>
                    <a:pt x="31523" y="51604"/>
                    <a:pt x="34759" y="46033"/>
                    <a:pt x="38561" y="41263"/>
                  </a:cubicBezTo>
                  <a:cubicBezTo>
                    <a:pt x="41697" y="37360"/>
                    <a:pt x="45366" y="33691"/>
                    <a:pt x="47101" y="29021"/>
                  </a:cubicBezTo>
                  <a:cubicBezTo>
                    <a:pt x="49036" y="24218"/>
                    <a:pt x="48502" y="18514"/>
                    <a:pt x="45533" y="14311"/>
                  </a:cubicBezTo>
                  <a:cubicBezTo>
                    <a:pt x="44265" y="12509"/>
                    <a:pt x="42664" y="11008"/>
                    <a:pt x="40996" y="9674"/>
                  </a:cubicBezTo>
                  <a:cubicBezTo>
                    <a:pt x="35593" y="5304"/>
                    <a:pt x="29255" y="1902"/>
                    <a:pt x="22483" y="501"/>
                  </a:cubicBezTo>
                  <a:cubicBezTo>
                    <a:pt x="21116" y="200"/>
                    <a:pt x="19706" y="0"/>
                    <a:pt x="18314" y="0"/>
                  </a:cubicBezTo>
                  <a:close/>
                </a:path>
              </a:pathLst>
            </a:custGeom>
            <a:solidFill>
              <a:srgbClr val="61444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5004545" y="4030718"/>
              <a:ext cx="675776" cy="572043"/>
            </a:xfrm>
            <a:custGeom>
              <a:avLst/>
              <a:gdLst/>
              <a:ahLst/>
              <a:cxnLst/>
              <a:rect l="l" t="t" r="r" b="b"/>
              <a:pathLst>
                <a:path w="46501" h="39363" extrusionOk="0">
                  <a:moveTo>
                    <a:pt x="18013" y="1"/>
                  </a:moveTo>
                  <a:lnTo>
                    <a:pt x="18013" y="16146"/>
                  </a:lnTo>
                  <a:lnTo>
                    <a:pt x="15678" y="16146"/>
                  </a:lnTo>
                  <a:lnTo>
                    <a:pt x="15678" y="23585"/>
                  </a:lnTo>
                  <a:lnTo>
                    <a:pt x="1" y="23585"/>
                  </a:lnTo>
                  <a:lnTo>
                    <a:pt x="1" y="34926"/>
                  </a:lnTo>
                  <a:lnTo>
                    <a:pt x="46500" y="39362"/>
                  </a:lnTo>
                  <a:lnTo>
                    <a:pt x="46500" y="29656"/>
                  </a:lnTo>
                  <a:lnTo>
                    <a:pt x="31356" y="29656"/>
                  </a:lnTo>
                  <a:lnTo>
                    <a:pt x="31356" y="16146"/>
                  </a:lnTo>
                  <a:lnTo>
                    <a:pt x="21649" y="16146"/>
                  </a:lnTo>
                  <a:lnTo>
                    <a:pt x="2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4743853" y="2156072"/>
              <a:ext cx="604029" cy="2012650"/>
            </a:xfrm>
            <a:custGeom>
              <a:avLst/>
              <a:gdLst/>
              <a:ahLst/>
              <a:cxnLst/>
              <a:rect l="l" t="t" r="r" b="b"/>
              <a:pathLst>
                <a:path w="41564" h="138493" extrusionOk="0">
                  <a:moveTo>
                    <a:pt x="31818" y="0"/>
                  </a:moveTo>
                  <a:cubicBezTo>
                    <a:pt x="31709" y="0"/>
                    <a:pt x="31599" y="2"/>
                    <a:pt x="31490" y="6"/>
                  </a:cubicBezTo>
                  <a:cubicBezTo>
                    <a:pt x="27954" y="140"/>
                    <a:pt x="24551" y="2508"/>
                    <a:pt x="23217" y="5777"/>
                  </a:cubicBezTo>
                  <a:cubicBezTo>
                    <a:pt x="22683" y="7111"/>
                    <a:pt x="22450" y="8512"/>
                    <a:pt x="22183" y="9980"/>
                  </a:cubicBezTo>
                  <a:cubicBezTo>
                    <a:pt x="20815" y="18119"/>
                    <a:pt x="18881" y="26125"/>
                    <a:pt x="16479" y="33997"/>
                  </a:cubicBezTo>
                  <a:cubicBezTo>
                    <a:pt x="16012" y="35532"/>
                    <a:pt x="15511" y="37066"/>
                    <a:pt x="14444" y="38300"/>
                  </a:cubicBezTo>
                  <a:cubicBezTo>
                    <a:pt x="13310" y="39535"/>
                    <a:pt x="11675" y="40202"/>
                    <a:pt x="10208" y="41102"/>
                  </a:cubicBezTo>
                  <a:cubicBezTo>
                    <a:pt x="8707" y="42070"/>
                    <a:pt x="7439" y="43337"/>
                    <a:pt x="6472" y="44805"/>
                  </a:cubicBezTo>
                  <a:cubicBezTo>
                    <a:pt x="6338" y="44872"/>
                    <a:pt x="6171" y="45005"/>
                    <a:pt x="6038" y="45072"/>
                  </a:cubicBezTo>
                  <a:cubicBezTo>
                    <a:pt x="3003" y="47374"/>
                    <a:pt x="768" y="50776"/>
                    <a:pt x="367" y="54579"/>
                  </a:cubicBezTo>
                  <a:cubicBezTo>
                    <a:pt x="0" y="58215"/>
                    <a:pt x="1268" y="61851"/>
                    <a:pt x="2969" y="65086"/>
                  </a:cubicBezTo>
                  <a:cubicBezTo>
                    <a:pt x="5137" y="69256"/>
                    <a:pt x="7372" y="73559"/>
                    <a:pt x="9174" y="77996"/>
                  </a:cubicBezTo>
                  <a:cubicBezTo>
                    <a:pt x="11008" y="82399"/>
                    <a:pt x="13043" y="87269"/>
                    <a:pt x="11942" y="92172"/>
                  </a:cubicBezTo>
                  <a:cubicBezTo>
                    <a:pt x="11175" y="95508"/>
                    <a:pt x="8940" y="98410"/>
                    <a:pt x="8640" y="101779"/>
                  </a:cubicBezTo>
                  <a:cubicBezTo>
                    <a:pt x="8273" y="106216"/>
                    <a:pt x="11275" y="110252"/>
                    <a:pt x="11475" y="114655"/>
                  </a:cubicBezTo>
                  <a:cubicBezTo>
                    <a:pt x="11609" y="117591"/>
                    <a:pt x="10508" y="120393"/>
                    <a:pt x="9674" y="123161"/>
                  </a:cubicBezTo>
                  <a:cubicBezTo>
                    <a:pt x="9040" y="125229"/>
                    <a:pt x="8673" y="127398"/>
                    <a:pt x="8973" y="129566"/>
                  </a:cubicBezTo>
                  <a:cubicBezTo>
                    <a:pt x="9307" y="132201"/>
                    <a:pt x="10775" y="134503"/>
                    <a:pt x="10808" y="137205"/>
                  </a:cubicBezTo>
                  <a:cubicBezTo>
                    <a:pt x="10808" y="137538"/>
                    <a:pt x="10808" y="137872"/>
                    <a:pt x="10975" y="138139"/>
                  </a:cubicBezTo>
                  <a:cubicBezTo>
                    <a:pt x="11091" y="138348"/>
                    <a:pt x="11322" y="138493"/>
                    <a:pt x="11541" y="138493"/>
                  </a:cubicBezTo>
                  <a:cubicBezTo>
                    <a:pt x="11636" y="138493"/>
                    <a:pt x="11728" y="138466"/>
                    <a:pt x="11809" y="138405"/>
                  </a:cubicBezTo>
                  <a:cubicBezTo>
                    <a:pt x="12009" y="138239"/>
                    <a:pt x="12042" y="137938"/>
                    <a:pt x="12042" y="137705"/>
                  </a:cubicBezTo>
                  <a:cubicBezTo>
                    <a:pt x="12042" y="136404"/>
                    <a:pt x="11775" y="134870"/>
                    <a:pt x="12109" y="133569"/>
                  </a:cubicBezTo>
                  <a:cubicBezTo>
                    <a:pt x="12142" y="133435"/>
                    <a:pt x="12176" y="133302"/>
                    <a:pt x="12276" y="133202"/>
                  </a:cubicBezTo>
                  <a:cubicBezTo>
                    <a:pt x="12421" y="133038"/>
                    <a:pt x="12574" y="132971"/>
                    <a:pt x="12725" y="132971"/>
                  </a:cubicBezTo>
                  <a:cubicBezTo>
                    <a:pt x="13096" y="132971"/>
                    <a:pt x="13454" y="133370"/>
                    <a:pt x="13643" y="133702"/>
                  </a:cubicBezTo>
                  <a:cubicBezTo>
                    <a:pt x="14010" y="134436"/>
                    <a:pt x="13543" y="135303"/>
                    <a:pt x="13443" y="136070"/>
                  </a:cubicBezTo>
                  <a:cubicBezTo>
                    <a:pt x="13310" y="136704"/>
                    <a:pt x="13277" y="137638"/>
                    <a:pt x="13810" y="138139"/>
                  </a:cubicBezTo>
                  <a:cubicBezTo>
                    <a:pt x="13907" y="138226"/>
                    <a:pt x="13997" y="138265"/>
                    <a:pt x="14080" y="138265"/>
                  </a:cubicBezTo>
                  <a:cubicBezTo>
                    <a:pt x="14629" y="138265"/>
                    <a:pt x="14895" y="136585"/>
                    <a:pt x="15011" y="136237"/>
                  </a:cubicBezTo>
                  <a:cubicBezTo>
                    <a:pt x="15345" y="135070"/>
                    <a:pt x="15712" y="133936"/>
                    <a:pt x="15812" y="132735"/>
                  </a:cubicBezTo>
                  <a:cubicBezTo>
                    <a:pt x="15845" y="131901"/>
                    <a:pt x="15945" y="131067"/>
                    <a:pt x="15978" y="130233"/>
                  </a:cubicBezTo>
                  <a:cubicBezTo>
                    <a:pt x="16012" y="129799"/>
                    <a:pt x="16012" y="129366"/>
                    <a:pt x="16045" y="128965"/>
                  </a:cubicBezTo>
                  <a:cubicBezTo>
                    <a:pt x="16145" y="128632"/>
                    <a:pt x="16312" y="128365"/>
                    <a:pt x="16379" y="128065"/>
                  </a:cubicBezTo>
                  <a:cubicBezTo>
                    <a:pt x="17146" y="126430"/>
                    <a:pt x="19014" y="125530"/>
                    <a:pt x="19781" y="123895"/>
                  </a:cubicBezTo>
                  <a:cubicBezTo>
                    <a:pt x="20715" y="121860"/>
                    <a:pt x="19648" y="119292"/>
                    <a:pt x="20515" y="117224"/>
                  </a:cubicBezTo>
                  <a:cubicBezTo>
                    <a:pt x="21482" y="114922"/>
                    <a:pt x="24518" y="113754"/>
                    <a:pt x="24952" y="111286"/>
                  </a:cubicBezTo>
                  <a:cubicBezTo>
                    <a:pt x="25152" y="110018"/>
                    <a:pt x="24551" y="108751"/>
                    <a:pt x="24318" y="107450"/>
                  </a:cubicBezTo>
                  <a:cubicBezTo>
                    <a:pt x="23884" y="105215"/>
                    <a:pt x="24685" y="102780"/>
                    <a:pt x="26353" y="101212"/>
                  </a:cubicBezTo>
                  <a:cubicBezTo>
                    <a:pt x="27353" y="100278"/>
                    <a:pt x="28621" y="99611"/>
                    <a:pt x="29521" y="98610"/>
                  </a:cubicBezTo>
                  <a:cubicBezTo>
                    <a:pt x="31690" y="96209"/>
                    <a:pt x="31289" y="92739"/>
                    <a:pt x="31223" y="89771"/>
                  </a:cubicBezTo>
                  <a:cubicBezTo>
                    <a:pt x="31156" y="81164"/>
                    <a:pt x="31823" y="72992"/>
                    <a:pt x="35226" y="64920"/>
                  </a:cubicBezTo>
                  <a:cubicBezTo>
                    <a:pt x="37727" y="59015"/>
                    <a:pt x="36627" y="52077"/>
                    <a:pt x="36460" y="45873"/>
                  </a:cubicBezTo>
                  <a:cubicBezTo>
                    <a:pt x="36293" y="39468"/>
                    <a:pt x="36960" y="32997"/>
                    <a:pt x="38361" y="26692"/>
                  </a:cubicBezTo>
                  <a:cubicBezTo>
                    <a:pt x="39362" y="22356"/>
                    <a:pt x="40696" y="18053"/>
                    <a:pt x="41230" y="13649"/>
                  </a:cubicBezTo>
                  <a:cubicBezTo>
                    <a:pt x="41563" y="10681"/>
                    <a:pt x="41497" y="7645"/>
                    <a:pt x="40196" y="5077"/>
                  </a:cubicBezTo>
                  <a:cubicBezTo>
                    <a:pt x="38612" y="2006"/>
                    <a:pt x="35243" y="0"/>
                    <a:pt x="31818" y="0"/>
                  </a:cubicBezTo>
                  <a:close/>
                </a:path>
              </a:pathLst>
            </a:custGeom>
            <a:solidFill>
              <a:srgbClr val="614444">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4826704" y="4136611"/>
              <a:ext cx="489149" cy="472175"/>
            </a:xfrm>
            <a:custGeom>
              <a:avLst/>
              <a:gdLst/>
              <a:ahLst/>
              <a:cxnLst/>
              <a:rect l="l" t="t" r="r" b="b"/>
              <a:pathLst>
                <a:path w="33659" h="32491" extrusionOk="0">
                  <a:moveTo>
                    <a:pt x="5104" y="1"/>
                  </a:moveTo>
                  <a:lnTo>
                    <a:pt x="5104" y="15278"/>
                  </a:lnTo>
                  <a:lnTo>
                    <a:pt x="1" y="15278"/>
                  </a:lnTo>
                  <a:lnTo>
                    <a:pt x="1" y="32490"/>
                  </a:lnTo>
                  <a:lnTo>
                    <a:pt x="29021" y="32490"/>
                  </a:lnTo>
                  <a:lnTo>
                    <a:pt x="29021" y="28688"/>
                  </a:lnTo>
                  <a:lnTo>
                    <a:pt x="29655" y="28688"/>
                  </a:lnTo>
                  <a:cubicBezTo>
                    <a:pt x="30823" y="28688"/>
                    <a:pt x="31757" y="29622"/>
                    <a:pt x="31757" y="30789"/>
                  </a:cubicBezTo>
                  <a:lnTo>
                    <a:pt x="31757" y="32490"/>
                  </a:lnTo>
                  <a:lnTo>
                    <a:pt x="33658" y="32490"/>
                  </a:lnTo>
                  <a:lnTo>
                    <a:pt x="33658" y="30789"/>
                  </a:lnTo>
                  <a:cubicBezTo>
                    <a:pt x="33658" y="28554"/>
                    <a:pt x="31857" y="26786"/>
                    <a:pt x="29655" y="26786"/>
                  </a:cubicBezTo>
                  <a:lnTo>
                    <a:pt x="29021" y="26786"/>
                  </a:lnTo>
                  <a:lnTo>
                    <a:pt x="29021" y="15278"/>
                  </a:lnTo>
                  <a:lnTo>
                    <a:pt x="9341" y="15278"/>
                  </a:lnTo>
                  <a:lnTo>
                    <a:pt x="9341" y="1"/>
                  </a:lnTo>
                  <a:lnTo>
                    <a:pt x="7740" y="1"/>
                  </a:lnTo>
                  <a:lnTo>
                    <a:pt x="7740" y="15278"/>
                  </a:lnTo>
                  <a:lnTo>
                    <a:pt x="6739" y="15278"/>
                  </a:lnTo>
                  <a:lnTo>
                    <a:pt x="6739"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2162" name="Google Shape;2162;p48"/>
            <p:cNvSpPr/>
            <p:nvPr/>
          </p:nvSpPr>
          <p:spPr>
            <a:xfrm>
              <a:off x="5294272" y="4371973"/>
              <a:ext cx="476967" cy="236594"/>
            </a:xfrm>
            <a:custGeom>
              <a:avLst/>
              <a:gdLst/>
              <a:ahLst/>
              <a:cxnLst/>
              <a:rect l="l" t="t" r="r" b="b"/>
              <a:pathLst>
                <a:path w="37862" h="18781" extrusionOk="0">
                  <a:moveTo>
                    <a:pt x="18914" y="0"/>
                  </a:moveTo>
                  <a:lnTo>
                    <a:pt x="1" y="6505"/>
                  </a:lnTo>
                  <a:lnTo>
                    <a:pt x="1" y="18780"/>
                  </a:lnTo>
                  <a:lnTo>
                    <a:pt x="37861" y="18780"/>
                  </a:lnTo>
                  <a:lnTo>
                    <a:pt x="37861" y="6505"/>
                  </a:lnTo>
                  <a:lnTo>
                    <a:pt x="18914" y="0"/>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3" name="Google Shape;2163;p48"/>
          <p:cNvGrpSpPr/>
          <p:nvPr/>
        </p:nvGrpSpPr>
        <p:grpSpPr>
          <a:xfrm>
            <a:off x="-23174" y="3001922"/>
            <a:ext cx="1206211" cy="2147878"/>
            <a:chOff x="3689797" y="2460911"/>
            <a:chExt cx="1206211" cy="2147878"/>
          </a:xfrm>
        </p:grpSpPr>
        <p:sp>
          <p:nvSpPr>
            <p:cNvPr id="2164" name="Google Shape;2164;p48"/>
            <p:cNvSpPr/>
            <p:nvPr/>
          </p:nvSpPr>
          <p:spPr>
            <a:xfrm>
              <a:off x="4099969" y="2848630"/>
              <a:ext cx="676255" cy="1297258"/>
            </a:xfrm>
            <a:custGeom>
              <a:avLst/>
              <a:gdLst/>
              <a:ahLst/>
              <a:cxnLst/>
              <a:rect l="l" t="t" r="r" b="b"/>
              <a:pathLst>
                <a:path w="46534" h="89266" extrusionOk="0">
                  <a:moveTo>
                    <a:pt x="14608" y="0"/>
                  </a:moveTo>
                  <a:cubicBezTo>
                    <a:pt x="12717" y="0"/>
                    <a:pt x="10843" y="228"/>
                    <a:pt x="9040" y="797"/>
                  </a:cubicBezTo>
                  <a:cubicBezTo>
                    <a:pt x="5337" y="2031"/>
                    <a:pt x="2002" y="4867"/>
                    <a:pt x="1034" y="8669"/>
                  </a:cubicBezTo>
                  <a:cubicBezTo>
                    <a:pt x="0" y="12739"/>
                    <a:pt x="1334" y="16542"/>
                    <a:pt x="3202" y="20077"/>
                  </a:cubicBezTo>
                  <a:cubicBezTo>
                    <a:pt x="4570" y="22679"/>
                    <a:pt x="5971" y="25581"/>
                    <a:pt x="6638" y="28450"/>
                  </a:cubicBezTo>
                  <a:cubicBezTo>
                    <a:pt x="7239" y="31219"/>
                    <a:pt x="7472" y="34054"/>
                    <a:pt x="8239" y="36789"/>
                  </a:cubicBezTo>
                  <a:cubicBezTo>
                    <a:pt x="10341" y="43861"/>
                    <a:pt x="14544" y="48731"/>
                    <a:pt x="18347" y="54769"/>
                  </a:cubicBezTo>
                  <a:cubicBezTo>
                    <a:pt x="20415" y="58071"/>
                    <a:pt x="21882" y="61974"/>
                    <a:pt x="21149" y="65777"/>
                  </a:cubicBezTo>
                  <a:cubicBezTo>
                    <a:pt x="20548" y="68579"/>
                    <a:pt x="18847" y="71081"/>
                    <a:pt x="18714" y="73916"/>
                  </a:cubicBezTo>
                  <a:cubicBezTo>
                    <a:pt x="18513" y="78152"/>
                    <a:pt x="21549" y="81755"/>
                    <a:pt x="21215" y="85991"/>
                  </a:cubicBezTo>
                  <a:cubicBezTo>
                    <a:pt x="21149" y="86992"/>
                    <a:pt x="20515" y="88760"/>
                    <a:pt x="21716" y="89160"/>
                  </a:cubicBezTo>
                  <a:cubicBezTo>
                    <a:pt x="21916" y="89232"/>
                    <a:pt x="22100" y="89265"/>
                    <a:pt x="22268" y="89265"/>
                  </a:cubicBezTo>
                  <a:cubicBezTo>
                    <a:pt x="23972" y="89265"/>
                    <a:pt x="24072" y="85862"/>
                    <a:pt x="23951" y="84891"/>
                  </a:cubicBezTo>
                  <a:cubicBezTo>
                    <a:pt x="23450" y="80154"/>
                    <a:pt x="23250" y="74917"/>
                    <a:pt x="26219" y="71181"/>
                  </a:cubicBezTo>
                  <a:cubicBezTo>
                    <a:pt x="27653" y="69446"/>
                    <a:pt x="29688" y="68179"/>
                    <a:pt x="30922" y="66344"/>
                  </a:cubicBezTo>
                  <a:cubicBezTo>
                    <a:pt x="32690" y="63809"/>
                    <a:pt x="32757" y="60473"/>
                    <a:pt x="33191" y="57404"/>
                  </a:cubicBezTo>
                  <a:cubicBezTo>
                    <a:pt x="33858" y="52501"/>
                    <a:pt x="35526" y="47797"/>
                    <a:pt x="38094" y="43628"/>
                  </a:cubicBezTo>
                  <a:cubicBezTo>
                    <a:pt x="40863" y="39158"/>
                    <a:pt x="44032" y="35088"/>
                    <a:pt x="45366" y="29918"/>
                  </a:cubicBezTo>
                  <a:cubicBezTo>
                    <a:pt x="46533" y="25548"/>
                    <a:pt x="46233" y="20878"/>
                    <a:pt x="44665" y="16608"/>
                  </a:cubicBezTo>
                  <a:cubicBezTo>
                    <a:pt x="43431" y="13339"/>
                    <a:pt x="41430" y="10270"/>
                    <a:pt x="38761" y="7902"/>
                  </a:cubicBezTo>
                  <a:cubicBezTo>
                    <a:pt x="33658" y="3299"/>
                    <a:pt x="27153" y="1998"/>
                    <a:pt x="20582" y="630"/>
                  </a:cubicBezTo>
                  <a:cubicBezTo>
                    <a:pt x="18613" y="254"/>
                    <a:pt x="16601" y="0"/>
                    <a:pt x="14608" y="0"/>
                  </a:cubicBezTo>
                  <a:close/>
                </a:path>
              </a:pathLst>
            </a:custGeom>
            <a:solidFill>
              <a:srgbClr val="61444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3852200" y="2460911"/>
              <a:ext cx="852709" cy="1605841"/>
            </a:xfrm>
            <a:custGeom>
              <a:avLst/>
              <a:gdLst/>
              <a:ahLst/>
              <a:cxnLst/>
              <a:rect l="l" t="t" r="r" b="b"/>
              <a:pathLst>
                <a:path w="58676" h="110500" extrusionOk="0">
                  <a:moveTo>
                    <a:pt x="38191" y="0"/>
                  </a:moveTo>
                  <a:cubicBezTo>
                    <a:pt x="37398" y="0"/>
                    <a:pt x="36608" y="47"/>
                    <a:pt x="35826" y="156"/>
                  </a:cubicBezTo>
                  <a:cubicBezTo>
                    <a:pt x="32724" y="557"/>
                    <a:pt x="29855" y="1924"/>
                    <a:pt x="27020" y="3259"/>
                  </a:cubicBezTo>
                  <a:cubicBezTo>
                    <a:pt x="24151" y="4660"/>
                    <a:pt x="21249" y="6061"/>
                    <a:pt x="18380" y="7528"/>
                  </a:cubicBezTo>
                  <a:cubicBezTo>
                    <a:pt x="16245" y="8596"/>
                    <a:pt x="14077" y="9763"/>
                    <a:pt x="12509" y="11565"/>
                  </a:cubicBezTo>
                  <a:cubicBezTo>
                    <a:pt x="9474" y="15034"/>
                    <a:pt x="9240" y="20037"/>
                    <a:pt x="9340" y="24607"/>
                  </a:cubicBezTo>
                  <a:cubicBezTo>
                    <a:pt x="9374" y="27543"/>
                    <a:pt x="9507" y="30545"/>
                    <a:pt x="10341" y="33347"/>
                  </a:cubicBezTo>
                  <a:cubicBezTo>
                    <a:pt x="11142" y="36082"/>
                    <a:pt x="12643" y="38617"/>
                    <a:pt x="13743" y="41286"/>
                  </a:cubicBezTo>
                  <a:cubicBezTo>
                    <a:pt x="17546" y="50126"/>
                    <a:pt x="17179" y="61133"/>
                    <a:pt x="11075" y="68572"/>
                  </a:cubicBezTo>
                  <a:cubicBezTo>
                    <a:pt x="8707" y="71441"/>
                    <a:pt x="5638" y="73709"/>
                    <a:pt x="3536" y="76778"/>
                  </a:cubicBezTo>
                  <a:cubicBezTo>
                    <a:pt x="634" y="81048"/>
                    <a:pt x="0" y="86718"/>
                    <a:pt x="1868" y="91488"/>
                  </a:cubicBezTo>
                  <a:cubicBezTo>
                    <a:pt x="2969" y="94290"/>
                    <a:pt x="4804" y="96659"/>
                    <a:pt x="6205" y="99294"/>
                  </a:cubicBezTo>
                  <a:cubicBezTo>
                    <a:pt x="7439" y="101496"/>
                    <a:pt x="8206" y="103797"/>
                    <a:pt x="8306" y="106266"/>
                  </a:cubicBezTo>
                  <a:cubicBezTo>
                    <a:pt x="8306" y="107066"/>
                    <a:pt x="7672" y="108234"/>
                    <a:pt x="7973" y="108968"/>
                  </a:cubicBezTo>
                  <a:cubicBezTo>
                    <a:pt x="8034" y="109152"/>
                    <a:pt x="9145" y="110499"/>
                    <a:pt x="9344" y="110499"/>
                  </a:cubicBezTo>
                  <a:cubicBezTo>
                    <a:pt x="9361" y="110499"/>
                    <a:pt x="9371" y="110490"/>
                    <a:pt x="9374" y="110469"/>
                  </a:cubicBezTo>
                  <a:cubicBezTo>
                    <a:pt x="10508" y="103397"/>
                    <a:pt x="12142" y="95458"/>
                    <a:pt x="18080" y="91455"/>
                  </a:cubicBezTo>
                  <a:cubicBezTo>
                    <a:pt x="20515" y="89821"/>
                    <a:pt x="23384" y="89053"/>
                    <a:pt x="26019" y="87786"/>
                  </a:cubicBezTo>
                  <a:cubicBezTo>
                    <a:pt x="32757" y="84550"/>
                    <a:pt x="37727" y="77912"/>
                    <a:pt x="38995" y="70573"/>
                  </a:cubicBezTo>
                  <a:cubicBezTo>
                    <a:pt x="39829" y="65603"/>
                    <a:pt x="39028" y="60533"/>
                    <a:pt x="39362" y="55463"/>
                  </a:cubicBezTo>
                  <a:cubicBezTo>
                    <a:pt x="40029" y="45456"/>
                    <a:pt x="45233" y="36182"/>
                    <a:pt x="52238" y="29044"/>
                  </a:cubicBezTo>
                  <a:cubicBezTo>
                    <a:pt x="54473" y="26775"/>
                    <a:pt x="57008" y="24541"/>
                    <a:pt x="57875" y="21438"/>
                  </a:cubicBezTo>
                  <a:cubicBezTo>
                    <a:pt x="58676" y="18603"/>
                    <a:pt x="57908" y="15567"/>
                    <a:pt x="57108" y="12732"/>
                  </a:cubicBezTo>
                  <a:cubicBezTo>
                    <a:pt x="56240" y="9563"/>
                    <a:pt x="55340" y="6261"/>
                    <a:pt x="52905" y="4059"/>
                  </a:cubicBezTo>
                  <a:cubicBezTo>
                    <a:pt x="50670" y="2024"/>
                    <a:pt x="47534" y="1257"/>
                    <a:pt x="44532" y="723"/>
                  </a:cubicBezTo>
                  <a:cubicBezTo>
                    <a:pt x="42446" y="335"/>
                    <a:pt x="40306" y="0"/>
                    <a:pt x="38191" y="0"/>
                  </a:cubicBezTo>
                  <a:close/>
                </a:path>
              </a:pathLst>
            </a:custGeom>
            <a:solidFill>
              <a:srgbClr val="614444">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3723378" y="4080638"/>
              <a:ext cx="489149" cy="472175"/>
            </a:xfrm>
            <a:custGeom>
              <a:avLst/>
              <a:gdLst/>
              <a:ahLst/>
              <a:cxnLst/>
              <a:rect l="l" t="t" r="r" b="b"/>
              <a:pathLst>
                <a:path w="33659" h="32491" extrusionOk="0">
                  <a:moveTo>
                    <a:pt x="5071" y="1"/>
                  </a:moveTo>
                  <a:lnTo>
                    <a:pt x="5071" y="15279"/>
                  </a:lnTo>
                  <a:lnTo>
                    <a:pt x="1" y="15279"/>
                  </a:lnTo>
                  <a:lnTo>
                    <a:pt x="1" y="25152"/>
                  </a:lnTo>
                  <a:lnTo>
                    <a:pt x="29021" y="32491"/>
                  </a:lnTo>
                  <a:lnTo>
                    <a:pt x="29021" y="28688"/>
                  </a:lnTo>
                  <a:lnTo>
                    <a:pt x="29655" y="28688"/>
                  </a:lnTo>
                  <a:cubicBezTo>
                    <a:pt x="30823" y="28688"/>
                    <a:pt x="31723" y="29622"/>
                    <a:pt x="31723" y="30790"/>
                  </a:cubicBezTo>
                  <a:lnTo>
                    <a:pt x="31723" y="32491"/>
                  </a:lnTo>
                  <a:lnTo>
                    <a:pt x="33658" y="32491"/>
                  </a:lnTo>
                  <a:lnTo>
                    <a:pt x="33658" y="30790"/>
                  </a:lnTo>
                  <a:cubicBezTo>
                    <a:pt x="33658" y="28588"/>
                    <a:pt x="31857" y="26787"/>
                    <a:pt x="29655" y="26787"/>
                  </a:cubicBezTo>
                  <a:lnTo>
                    <a:pt x="29021" y="26787"/>
                  </a:lnTo>
                  <a:lnTo>
                    <a:pt x="29021" y="15279"/>
                  </a:lnTo>
                  <a:lnTo>
                    <a:pt x="9341" y="15279"/>
                  </a:lnTo>
                  <a:lnTo>
                    <a:pt x="9341" y="1"/>
                  </a:lnTo>
                  <a:lnTo>
                    <a:pt x="7706" y="1"/>
                  </a:lnTo>
                  <a:lnTo>
                    <a:pt x="7706" y="15279"/>
                  </a:lnTo>
                  <a:lnTo>
                    <a:pt x="6706" y="15279"/>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4247378" y="4167286"/>
              <a:ext cx="648629" cy="407215"/>
            </a:xfrm>
            <a:custGeom>
              <a:avLst/>
              <a:gdLst/>
              <a:ahLst/>
              <a:cxnLst/>
              <a:rect l="l" t="t" r="r" b="b"/>
              <a:pathLst>
                <a:path w="44633" h="28021" extrusionOk="0">
                  <a:moveTo>
                    <a:pt x="21650" y="0"/>
                  </a:moveTo>
                  <a:lnTo>
                    <a:pt x="1" y="7406"/>
                  </a:lnTo>
                  <a:lnTo>
                    <a:pt x="1" y="28021"/>
                  </a:lnTo>
                  <a:lnTo>
                    <a:pt x="43265" y="15512"/>
                  </a:lnTo>
                  <a:lnTo>
                    <a:pt x="44633" y="7906"/>
                  </a:lnTo>
                  <a:lnTo>
                    <a:pt x="216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4392517" y="4285920"/>
              <a:ext cx="396054" cy="322869"/>
            </a:xfrm>
            <a:custGeom>
              <a:avLst/>
              <a:gdLst/>
              <a:ahLst/>
              <a:cxnLst/>
              <a:rect l="l" t="t" r="r" b="b"/>
              <a:pathLst>
                <a:path w="27253" h="22217" extrusionOk="0">
                  <a:moveTo>
                    <a:pt x="9007" y="1"/>
                  </a:moveTo>
                  <a:lnTo>
                    <a:pt x="9073" y="9074"/>
                  </a:lnTo>
                  <a:lnTo>
                    <a:pt x="0" y="1"/>
                  </a:lnTo>
                  <a:lnTo>
                    <a:pt x="0" y="1"/>
                  </a:lnTo>
                  <a:lnTo>
                    <a:pt x="234" y="22216"/>
                  </a:lnTo>
                  <a:lnTo>
                    <a:pt x="27253" y="22216"/>
                  </a:lnTo>
                  <a:lnTo>
                    <a:pt x="27253" y="9274"/>
                  </a:lnTo>
                  <a:lnTo>
                    <a:pt x="17980" y="1"/>
                  </a:lnTo>
                  <a:lnTo>
                    <a:pt x="18046" y="9040"/>
                  </a:lnTo>
                  <a:lnTo>
                    <a:pt x="9007"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2169" name="Google Shape;2169;p48"/>
            <p:cNvSpPr/>
            <p:nvPr/>
          </p:nvSpPr>
          <p:spPr>
            <a:xfrm>
              <a:off x="3689797" y="4015902"/>
              <a:ext cx="675296" cy="592882"/>
            </a:xfrm>
            <a:custGeom>
              <a:avLst/>
              <a:gdLst/>
              <a:ahLst/>
              <a:cxnLst/>
              <a:rect l="l" t="t" r="r" b="b"/>
              <a:pathLst>
                <a:path w="46468" h="40797" extrusionOk="0">
                  <a:moveTo>
                    <a:pt x="18014" y="1"/>
                  </a:moveTo>
                  <a:lnTo>
                    <a:pt x="18014" y="16145"/>
                  </a:lnTo>
                  <a:lnTo>
                    <a:pt x="15679" y="16145"/>
                  </a:lnTo>
                  <a:lnTo>
                    <a:pt x="15679" y="23617"/>
                  </a:lnTo>
                  <a:lnTo>
                    <a:pt x="1" y="23617"/>
                  </a:lnTo>
                  <a:lnTo>
                    <a:pt x="1" y="40796"/>
                  </a:lnTo>
                  <a:lnTo>
                    <a:pt x="46467" y="40796"/>
                  </a:lnTo>
                  <a:lnTo>
                    <a:pt x="46467" y="29655"/>
                  </a:lnTo>
                  <a:lnTo>
                    <a:pt x="31356" y="29655"/>
                  </a:lnTo>
                  <a:lnTo>
                    <a:pt x="31356" y="16145"/>
                  </a:lnTo>
                  <a:lnTo>
                    <a:pt x="21649" y="16145"/>
                  </a:lnTo>
                  <a:lnTo>
                    <a:pt x="21649"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grpSp>
      <p:sp>
        <p:nvSpPr>
          <p:cNvPr id="2170" name="Google Shape;2170;p48"/>
          <p:cNvSpPr txBox="1">
            <a:spLocks noGrp="1"/>
          </p:cNvSpPr>
          <p:nvPr>
            <p:ph type="title"/>
          </p:nvPr>
        </p:nvSpPr>
        <p:spPr>
          <a:xfrm>
            <a:off x="10406" y="-23243"/>
            <a:ext cx="9133593"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-MR. JOE’S CONCLUSION-</a:t>
            </a:r>
            <a:endParaRPr dirty="0"/>
          </a:p>
        </p:txBody>
      </p:sp>
      <p:sp>
        <p:nvSpPr>
          <p:cNvPr id="2173" name="Google Shape;2173;p48"/>
          <p:cNvSpPr/>
          <p:nvPr/>
        </p:nvSpPr>
        <p:spPr>
          <a:xfrm>
            <a:off x="2069532" y="806688"/>
            <a:ext cx="4966643" cy="123840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26;p32">
            <a:extLst>
              <a:ext uri="{FF2B5EF4-FFF2-40B4-BE49-F238E27FC236}">
                <a16:creationId xmlns:a16="http://schemas.microsoft.com/office/drawing/2014/main" id="{41AE9AD9-B22C-B3FB-455F-71F10C3EE40F}"/>
              </a:ext>
            </a:extLst>
          </p:cNvPr>
          <p:cNvGrpSpPr/>
          <p:nvPr/>
        </p:nvGrpSpPr>
        <p:grpSpPr>
          <a:xfrm>
            <a:off x="972817" y="1185390"/>
            <a:ext cx="725700" cy="412200"/>
            <a:chOff x="3866250" y="1539175"/>
            <a:chExt cx="725700" cy="412200"/>
          </a:xfrm>
        </p:grpSpPr>
        <p:cxnSp>
          <p:nvCxnSpPr>
            <p:cNvPr id="3" name="Google Shape;1027;p32">
              <a:extLst>
                <a:ext uri="{FF2B5EF4-FFF2-40B4-BE49-F238E27FC236}">
                  <a16:creationId xmlns:a16="http://schemas.microsoft.com/office/drawing/2014/main" id="{9A22B5C0-3412-EB15-4385-7B9083180C1A}"/>
                </a:ext>
              </a:extLst>
            </p:cNvPr>
            <p:cNvCxnSpPr/>
            <p:nvPr/>
          </p:nvCxnSpPr>
          <p:spPr>
            <a:xfrm>
              <a:off x="4591950" y="1539175"/>
              <a:ext cx="0" cy="412200"/>
            </a:xfrm>
            <a:prstGeom prst="straightConnector1">
              <a:avLst/>
            </a:prstGeom>
            <a:noFill/>
            <a:ln w="76200" cap="flat" cmpd="sng">
              <a:solidFill>
                <a:schemeClr val="dk2"/>
              </a:solidFill>
              <a:prstDash val="solid"/>
              <a:round/>
              <a:headEnd type="none" w="med" len="med"/>
              <a:tailEnd type="none" w="med" len="med"/>
            </a:ln>
          </p:spPr>
        </p:cxnSp>
        <p:cxnSp>
          <p:nvCxnSpPr>
            <p:cNvPr id="4" name="Google Shape;1028;p32">
              <a:extLst>
                <a:ext uri="{FF2B5EF4-FFF2-40B4-BE49-F238E27FC236}">
                  <a16:creationId xmlns:a16="http://schemas.microsoft.com/office/drawing/2014/main" id="{63B08281-FD2C-6FA7-D50B-4CAE2ABD0FCC}"/>
                </a:ext>
              </a:extLst>
            </p:cNvPr>
            <p:cNvCxnSpPr/>
            <p:nvPr/>
          </p:nvCxnSpPr>
          <p:spPr>
            <a:xfrm>
              <a:off x="3866250" y="1539175"/>
              <a:ext cx="0" cy="412200"/>
            </a:xfrm>
            <a:prstGeom prst="straightConnector1">
              <a:avLst/>
            </a:prstGeom>
            <a:noFill/>
            <a:ln w="76200" cap="flat" cmpd="sng">
              <a:solidFill>
                <a:schemeClr val="dk2"/>
              </a:solidFill>
              <a:prstDash val="solid"/>
              <a:round/>
              <a:headEnd type="none" w="med" len="med"/>
              <a:tailEnd type="none" w="med" len="med"/>
            </a:ln>
          </p:spPr>
        </p:cxnSp>
      </p:grpSp>
      <p:sp>
        <p:nvSpPr>
          <p:cNvPr id="5" name="TextBox 4">
            <a:extLst>
              <a:ext uri="{FF2B5EF4-FFF2-40B4-BE49-F238E27FC236}">
                <a16:creationId xmlns:a16="http://schemas.microsoft.com/office/drawing/2014/main" id="{816C08BC-3703-8890-DA29-783CE0F9B1C3}"/>
              </a:ext>
            </a:extLst>
          </p:cNvPr>
          <p:cNvSpPr txBox="1"/>
          <p:nvPr/>
        </p:nvSpPr>
        <p:spPr>
          <a:xfrm>
            <a:off x="979365" y="1197480"/>
            <a:ext cx="712605" cy="400110"/>
          </a:xfrm>
          <a:prstGeom prst="rect">
            <a:avLst/>
          </a:prstGeom>
          <a:noFill/>
        </p:spPr>
        <p:txBody>
          <a:bodyPr wrap="square" rtlCol="0">
            <a:spAutoFit/>
          </a:bodyPr>
          <a:lstStyle/>
          <a:p>
            <a:pPr algn="ctr"/>
            <a:r>
              <a:rPr lang="en-SG" sz="2000" dirty="0">
                <a:solidFill>
                  <a:schemeClr val="tx1"/>
                </a:solidFill>
                <a:latin typeface="Barlow SemiBold" panose="00000700000000000000" pitchFamily="2" charset="0"/>
              </a:rPr>
              <a:t>01</a:t>
            </a:r>
          </a:p>
        </p:txBody>
      </p:sp>
      <p:sp>
        <p:nvSpPr>
          <p:cNvPr id="8" name="Google Shape;433;p23">
            <a:extLst>
              <a:ext uri="{FF2B5EF4-FFF2-40B4-BE49-F238E27FC236}">
                <a16:creationId xmlns:a16="http://schemas.microsoft.com/office/drawing/2014/main" id="{609B297D-E3FF-1BBF-810B-F574C77EBD01}"/>
              </a:ext>
            </a:extLst>
          </p:cNvPr>
          <p:cNvSpPr txBox="1"/>
          <p:nvPr/>
        </p:nvSpPr>
        <p:spPr>
          <a:xfrm flipH="1">
            <a:off x="2263338" y="936438"/>
            <a:ext cx="4586691" cy="97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solidFill>
                  <a:srgbClr val="614444"/>
                </a:solidFill>
                <a:latin typeface="Catamaran"/>
                <a:ea typeface="Catamaran"/>
                <a:cs typeface="Catamaran"/>
                <a:sym typeface="Catamaran"/>
              </a:rPr>
              <a:t>Singapore has good management of electricity generation</a:t>
            </a:r>
            <a:r>
              <a:rPr lang="en-US" sz="1600" dirty="0">
                <a:solidFill>
                  <a:srgbClr val="614444"/>
                </a:solidFill>
                <a:latin typeface="Catamaran"/>
                <a:ea typeface="Catamaran"/>
                <a:cs typeface="Catamaran"/>
                <a:sym typeface="Catamaran"/>
              </a:rPr>
              <a:t> as they ensure sufficient energy is produced to meet its demands.</a:t>
            </a:r>
          </a:p>
        </p:txBody>
      </p:sp>
      <p:sp>
        <p:nvSpPr>
          <p:cNvPr id="6" name="Google Shape;2173;p48">
            <a:extLst>
              <a:ext uri="{FF2B5EF4-FFF2-40B4-BE49-F238E27FC236}">
                <a16:creationId xmlns:a16="http://schemas.microsoft.com/office/drawing/2014/main" id="{D35C5D28-BCBE-01DC-229F-568344095B96}"/>
              </a:ext>
            </a:extLst>
          </p:cNvPr>
          <p:cNvSpPr/>
          <p:nvPr/>
        </p:nvSpPr>
        <p:spPr>
          <a:xfrm>
            <a:off x="2069532" y="2230510"/>
            <a:ext cx="4966643" cy="123840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1026;p32">
            <a:extLst>
              <a:ext uri="{FF2B5EF4-FFF2-40B4-BE49-F238E27FC236}">
                <a16:creationId xmlns:a16="http://schemas.microsoft.com/office/drawing/2014/main" id="{7C1D7C7A-BD6A-0060-6309-CBACBD769AE1}"/>
              </a:ext>
            </a:extLst>
          </p:cNvPr>
          <p:cNvGrpSpPr/>
          <p:nvPr/>
        </p:nvGrpSpPr>
        <p:grpSpPr>
          <a:xfrm>
            <a:off x="972817" y="2609212"/>
            <a:ext cx="725700" cy="412200"/>
            <a:chOff x="3866250" y="1539175"/>
            <a:chExt cx="725700" cy="412200"/>
          </a:xfrm>
        </p:grpSpPr>
        <p:cxnSp>
          <p:nvCxnSpPr>
            <p:cNvPr id="9" name="Google Shape;1027;p32">
              <a:extLst>
                <a:ext uri="{FF2B5EF4-FFF2-40B4-BE49-F238E27FC236}">
                  <a16:creationId xmlns:a16="http://schemas.microsoft.com/office/drawing/2014/main" id="{6AAA7740-1EBD-E550-3862-C7A2B44B5AE9}"/>
                </a:ext>
              </a:extLst>
            </p:cNvPr>
            <p:cNvCxnSpPr/>
            <p:nvPr/>
          </p:nvCxnSpPr>
          <p:spPr>
            <a:xfrm>
              <a:off x="4591950" y="1539175"/>
              <a:ext cx="0" cy="412200"/>
            </a:xfrm>
            <a:prstGeom prst="straightConnector1">
              <a:avLst/>
            </a:prstGeom>
            <a:noFill/>
            <a:ln w="76200" cap="flat" cmpd="sng">
              <a:solidFill>
                <a:schemeClr val="dk2"/>
              </a:solidFill>
              <a:prstDash val="solid"/>
              <a:round/>
              <a:headEnd type="none" w="med" len="med"/>
              <a:tailEnd type="none" w="med" len="med"/>
            </a:ln>
          </p:spPr>
        </p:cxnSp>
        <p:cxnSp>
          <p:nvCxnSpPr>
            <p:cNvPr id="10" name="Google Shape;1028;p32">
              <a:extLst>
                <a:ext uri="{FF2B5EF4-FFF2-40B4-BE49-F238E27FC236}">
                  <a16:creationId xmlns:a16="http://schemas.microsoft.com/office/drawing/2014/main" id="{B28BE1B9-F3CA-EAC2-4D2B-49C5B6AF98FF}"/>
                </a:ext>
              </a:extLst>
            </p:cNvPr>
            <p:cNvCxnSpPr/>
            <p:nvPr/>
          </p:nvCxnSpPr>
          <p:spPr>
            <a:xfrm>
              <a:off x="3866250" y="1539175"/>
              <a:ext cx="0" cy="412200"/>
            </a:xfrm>
            <a:prstGeom prst="straightConnector1">
              <a:avLst/>
            </a:prstGeom>
            <a:noFill/>
            <a:ln w="76200" cap="flat" cmpd="sng">
              <a:solidFill>
                <a:schemeClr val="dk2"/>
              </a:solidFill>
              <a:prstDash val="solid"/>
              <a:round/>
              <a:headEnd type="none" w="med" len="med"/>
              <a:tailEnd type="none" w="med" len="med"/>
            </a:ln>
          </p:spPr>
        </p:cxnSp>
      </p:grpSp>
      <p:sp>
        <p:nvSpPr>
          <p:cNvPr id="11" name="TextBox 10">
            <a:extLst>
              <a:ext uri="{FF2B5EF4-FFF2-40B4-BE49-F238E27FC236}">
                <a16:creationId xmlns:a16="http://schemas.microsoft.com/office/drawing/2014/main" id="{ECEDB1DF-8442-F53A-A4C3-F10AEE1C9430}"/>
              </a:ext>
            </a:extLst>
          </p:cNvPr>
          <p:cNvSpPr txBox="1"/>
          <p:nvPr/>
        </p:nvSpPr>
        <p:spPr>
          <a:xfrm>
            <a:off x="979365" y="2621302"/>
            <a:ext cx="712605" cy="400110"/>
          </a:xfrm>
          <a:prstGeom prst="rect">
            <a:avLst/>
          </a:prstGeom>
          <a:noFill/>
        </p:spPr>
        <p:txBody>
          <a:bodyPr wrap="square" rtlCol="0">
            <a:spAutoFit/>
          </a:bodyPr>
          <a:lstStyle/>
          <a:p>
            <a:pPr algn="ctr"/>
            <a:r>
              <a:rPr lang="en-SG" sz="2000" dirty="0">
                <a:solidFill>
                  <a:schemeClr val="tx1"/>
                </a:solidFill>
                <a:latin typeface="Barlow SemiBold" panose="00000700000000000000" pitchFamily="2" charset="0"/>
              </a:rPr>
              <a:t>02</a:t>
            </a:r>
          </a:p>
        </p:txBody>
      </p:sp>
      <p:sp>
        <p:nvSpPr>
          <p:cNvPr id="12" name="Google Shape;433;p23">
            <a:extLst>
              <a:ext uri="{FF2B5EF4-FFF2-40B4-BE49-F238E27FC236}">
                <a16:creationId xmlns:a16="http://schemas.microsoft.com/office/drawing/2014/main" id="{62FB5413-24EE-925A-D8CC-CA24F4A2C8E1}"/>
              </a:ext>
            </a:extLst>
          </p:cNvPr>
          <p:cNvSpPr txBox="1"/>
          <p:nvPr/>
        </p:nvSpPr>
        <p:spPr>
          <a:xfrm flipH="1">
            <a:off x="2019488" y="2385570"/>
            <a:ext cx="5066730" cy="97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solidFill>
                  <a:srgbClr val="614444"/>
                </a:solidFill>
                <a:latin typeface="Catamaran"/>
                <a:ea typeface="Catamaran"/>
                <a:cs typeface="Catamaran"/>
                <a:sym typeface="Catamaran"/>
              </a:rPr>
              <a:t>Singapore handles their emissions levels well</a:t>
            </a:r>
            <a:r>
              <a:rPr lang="en-US" sz="1600" dirty="0">
                <a:solidFill>
                  <a:srgbClr val="614444"/>
                </a:solidFill>
                <a:latin typeface="Catamaran"/>
                <a:ea typeface="Catamaran"/>
                <a:cs typeface="Catamaran"/>
                <a:sym typeface="Catamaran"/>
              </a:rPr>
              <a:t> while continuing to increase its energy outputs and meeting the population’s demands, shown by emission levels decreasing while more energy is produced.</a:t>
            </a:r>
          </a:p>
        </p:txBody>
      </p:sp>
      <p:sp>
        <p:nvSpPr>
          <p:cNvPr id="13" name="Google Shape;2173;p48">
            <a:extLst>
              <a:ext uri="{FF2B5EF4-FFF2-40B4-BE49-F238E27FC236}">
                <a16:creationId xmlns:a16="http://schemas.microsoft.com/office/drawing/2014/main" id="{0175F4D2-F764-72F3-8CB9-DDA30EDCA168}"/>
              </a:ext>
            </a:extLst>
          </p:cNvPr>
          <p:cNvSpPr/>
          <p:nvPr/>
        </p:nvSpPr>
        <p:spPr>
          <a:xfrm>
            <a:off x="2076080" y="3654332"/>
            <a:ext cx="4966643" cy="1238401"/>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026;p32">
            <a:extLst>
              <a:ext uri="{FF2B5EF4-FFF2-40B4-BE49-F238E27FC236}">
                <a16:creationId xmlns:a16="http://schemas.microsoft.com/office/drawing/2014/main" id="{54FA8EA6-FDE6-AA39-D5A9-826A9A8AB80B}"/>
              </a:ext>
            </a:extLst>
          </p:cNvPr>
          <p:cNvGrpSpPr/>
          <p:nvPr/>
        </p:nvGrpSpPr>
        <p:grpSpPr>
          <a:xfrm>
            <a:off x="979365" y="4033034"/>
            <a:ext cx="725700" cy="412200"/>
            <a:chOff x="3866250" y="1539175"/>
            <a:chExt cx="725700" cy="412200"/>
          </a:xfrm>
        </p:grpSpPr>
        <p:cxnSp>
          <p:nvCxnSpPr>
            <p:cNvPr id="15" name="Google Shape;1027;p32">
              <a:extLst>
                <a:ext uri="{FF2B5EF4-FFF2-40B4-BE49-F238E27FC236}">
                  <a16:creationId xmlns:a16="http://schemas.microsoft.com/office/drawing/2014/main" id="{F5EFA651-F35E-E8C0-01FA-D0A178C80F98}"/>
                </a:ext>
              </a:extLst>
            </p:cNvPr>
            <p:cNvCxnSpPr/>
            <p:nvPr/>
          </p:nvCxnSpPr>
          <p:spPr>
            <a:xfrm>
              <a:off x="4591950" y="1539175"/>
              <a:ext cx="0" cy="412200"/>
            </a:xfrm>
            <a:prstGeom prst="straightConnector1">
              <a:avLst/>
            </a:prstGeom>
            <a:noFill/>
            <a:ln w="76200" cap="flat" cmpd="sng">
              <a:solidFill>
                <a:schemeClr val="dk2"/>
              </a:solidFill>
              <a:prstDash val="solid"/>
              <a:round/>
              <a:headEnd type="none" w="med" len="med"/>
              <a:tailEnd type="none" w="med" len="med"/>
            </a:ln>
          </p:spPr>
        </p:cxnSp>
        <p:cxnSp>
          <p:nvCxnSpPr>
            <p:cNvPr id="16" name="Google Shape;1028;p32">
              <a:extLst>
                <a:ext uri="{FF2B5EF4-FFF2-40B4-BE49-F238E27FC236}">
                  <a16:creationId xmlns:a16="http://schemas.microsoft.com/office/drawing/2014/main" id="{91AB445B-BC5F-96CC-ADA1-7BEBB0A7B7C3}"/>
                </a:ext>
              </a:extLst>
            </p:cNvPr>
            <p:cNvCxnSpPr/>
            <p:nvPr/>
          </p:nvCxnSpPr>
          <p:spPr>
            <a:xfrm>
              <a:off x="3866250" y="1539175"/>
              <a:ext cx="0" cy="412200"/>
            </a:xfrm>
            <a:prstGeom prst="straightConnector1">
              <a:avLst/>
            </a:prstGeom>
            <a:noFill/>
            <a:ln w="76200" cap="flat" cmpd="sng">
              <a:solidFill>
                <a:schemeClr val="dk2"/>
              </a:solidFill>
              <a:prstDash val="solid"/>
              <a:round/>
              <a:headEnd type="none" w="med" len="med"/>
              <a:tailEnd type="none" w="med" len="med"/>
            </a:ln>
          </p:spPr>
        </p:cxnSp>
      </p:grpSp>
      <p:sp>
        <p:nvSpPr>
          <p:cNvPr id="17" name="TextBox 16">
            <a:extLst>
              <a:ext uri="{FF2B5EF4-FFF2-40B4-BE49-F238E27FC236}">
                <a16:creationId xmlns:a16="http://schemas.microsoft.com/office/drawing/2014/main" id="{21C04735-9B20-B59D-18B3-C4492B130581}"/>
              </a:ext>
            </a:extLst>
          </p:cNvPr>
          <p:cNvSpPr txBox="1"/>
          <p:nvPr/>
        </p:nvSpPr>
        <p:spPr>
          <a:xfrm>
            <a:off x="985913" y="4045124"/>
            <a:ext cx="712605" cy="400110"/>
          </a:xfrm>
          <a:prstGeom prst="rect">
            <a:avLst/>
          </a:prstGeom>
          <a:noFill/>
        </p:spPr>
        <p:txBody>
          <a:bodyPr wrap="square" rtlCol="0">
            <a:spAutoFit/>
          </a:bodyPr>
          <a:lstStyle/>
          <a:p>
            <a:pPr algn="ctr"/>
            <a:r>
              <a:rPr lang="en-SG" sz="2000" dirty="0">
                <a:solidFill>
                  <a:schemeClr val="tx1"/>
                </a:solidFill>
                <a:latin typeface="Barlow SemiBold" panose="00000700000000000000" pitchFamily="2" charset="0"/>
              </a:rPr>
              <a:t>03</a:t>
            </a:r>
          </a:p>
        </p:txBody>
      </p:sp>
      <p:sp>
        <p:nvSpPr>
          <p:cNvPr id="18" name="Google Shape;433;p23">
            <a:extLst>
              <a:ext uri="{FF2B5EF4-FFF2-40B4-BE49-F238E27FC236}">
                <a16:creationId xmlns:a16="http://schemas.microsoft.com/office/drawing/2014/main" id="{87B39EE9-5FEF-60ED-B522-B72083FB6B38}"/>
              </a:ext>
            </a:extLst>
          </p:cNvPr>
          <p:cNvSpPr txBox="1"/>
          <p:nvPr/>
        </p:nvSpPr>
        <p:spPr>
          <a:xfrm flipH="1">
            <a:off x="2269823" y="3830982"/>
            <a:ext cx="4586691" cy="97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solidFill>
                  <a:srgbClr val="614444"/>
                </a:solidFill>
                <a:latin typeface="Catamaran"/>
                <a:ea typeface="Catamaran"/>
                <a:cs typeface="Catamaran"/>
                <a:sym typeface="Catamaran"/>
              </a:rPr>
              <a:t>Singapore prioritizes exploring other cleaner energy sources</a:t>
            </a:r>
            <a:r>
              <a:rPr lang="en-US" sz="1600" dirty="0">
                <a:solidFill>
                  <a:srgbClr val="614444"/>
                </a:solidFill>
                <a:latin typeface="Catamaran"/>
                <a:ea typeface="Catamaran"/>
                <a:cs typeface="Catamaran"/>
                <a:sym typeface="Catamaran"/>
              </a:rPr>
              <a:t>, by gradually changing their energy sources to using </a:t>
            </a:r>
            <a:r>
              <a:rPr lang="en-US" sz="1600" b="1" dirty="0">
                <a:solidFill>
                  <a:srgbClr val="614444"/>
                </a:solidFill>
                <a:latin typeface="Catamaran"/>
                <a:ea typeface="Catamaran"/>
                <a:cs typeface="Catamaran"/>
                <a:sym typeface="Catamaran"/>
              </a:rPr>
              <a:t>more natural gases </a:t>
            </a:r>
            <a:r>
              <a:rPr lang="en-US" sz="1600" dirty="0">
                <a:solidFill>
                  <a:srgbClr val="614444"/>
                </a:solidFill>
                <a:latin typeface="Catamaran"/>
                <a:ea typeface="Catamaran"/>
                <a:cs typeface="Catamaran"/>
                <a:sym typeface="Catamaran"/>
              </a:rPr>
              <a:t>and less oil, and implementing the use of renewable energy such as solar and bioenergy.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13" name="Google Shape;2173;p48">
            <a:extLst>
              <a:ext uri="{FF2B5EF4-FFF2-40B4-BE49-F238E27FC236}">
                <a16:creationId xmlns:a16="http://schemas.microsoft.com/office/drawing/2014/main" id="{4194E1B4-CC5A-146D-1785-1038AAA3C296}"/>
              </a:ext>
            </a:extLst>
          </p:cNvPr>
          <p:cNvSpPr/>
          <p:nvPr/>
        </p:nvSpPr>
        <p:spPr>
          <a:xfrm>
            <a:off x="2088652" y="3008537"/>
            <a:ext cx="4966642" cy="15034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7" name="Google Shape;2157;p48"/>
          <p:cNvGrpSpPr/>
          <p:nvPr/>
        </p:nvGrpSpPr>
        <p:grpSpPr>
          <a:xfrm>
            <a:off x="8116614" y="2479964"/>
            <a:ext cx="1027386" cy="2663536"/>
            <a:chOff x="4743853" y="1945250"/>
            <a:chExt cx="1027386" cy="2663536"/>
          </a:xfrm>
        </p:grpSpPr>
        <p:sp>
          <p:nvSpPr>
            <p:cNvPr id="2158" name="Google Shape;2158;p48"/>
            <p:cNvSpPr/>
            <p:nvPr/>
          </p:nvSpPr>
          <p:spPr>
            <a:xfrm>
              <a:off x="4967704" y="1945250"/>
              <a:ext cx="712616" cy="2036588"/>
            </a:xfrm>
            <a:custGeom>
              <a:avLst/>
              <a:gdLst/>
              <a:ahLst/>
              <a:cxnLst/>
              <a:rect l="l" t="t" r="r" b="b"/>
              <a:pathLst>
                <a:path w="49036" h="125599" extrusionOk="0">
                  <a:moveTo>
                    <a:pt x="18314" y="0"/>
                  </a:moveTo>
                  <a:cubicBezTo>
                    <a:pt x="16921" y="0"/>
                    <a:pt x="15545" y="200"/>
                    <a:pt x="14244" y="701"/>
                  </a:cubicBezTo>
                  <a:cubicBezTo>
                    <a:pt x="10408" y="2202"/>
                    <a:pt x="8140" y="6138"/>
                    <a:pt x="6505" y="9907"/>
                  </a:cubicBezTo>
                  <a:cubicBezTo>
                    <a:pt x="1402" y="21716"/>
                    <a:pt x="1" y="36093"/>
                    <a:pt x="6972" y="46901"/>
                  </a:cubicBezTo>
                  <a:cubicBezTo>
                    <a:pt x="9641" y="51037"/>
                    <a:pt x="13510" y="54706"/>
                    <a:pt x="14077" y="59576"/>
                  </a:cubicBezTo>
                  <a:cubicBezTo>
                    <a:pt x="14644" y="64180"/>
                    <a:pt x="12143" y="68683"/>
                    <a:pt x="12676" y="73253"/>
                  </a:cubicBezTo>
                  <a:cubicBezTo>
                    <a:pt x="13410" y="79390"/>
                    <a:pt x="19348" y="83593"/>
                    <a:pt x="21382" y="89398"/>
                  </a:cubicBezTo>
                  <a:cubicBezTo>
                    <a:pt x="22216" y="91699"/>
                    <a:pt x="22383" y="94234"/>
                    <a:pt x="21916" y="96603"/>
                  </a:cubicBezTo>
                  <a:cubicBezTo>
                    <a:pt x="21182" y="100372"/>
                    <a:pt x="18914" y="103474"/>
                    <a:pt x="17913" y="107110"/>
                  </a:cubicBezTo>
                  <a:cubicBezTo>
                    <a:pt x="16312" y="112948"/>
                    <a:pt x="18180" y="118418"/>
                    <a:pt x="20749" y="123622"/>
                  </a:cubicBezTo>
                  <a:cubicBezTo>
                    <a:pt x="21082" y="124289"/>
                    <a:pt x="21483" y="124990"/>
                    <a:pt x="22083" y="125423"/>
                  </a:cubicBezTo>
                  <a:cubicBezTo>
                    <a:pt x="22221" y="125534"/>
                    <a:pt x="22405" y="125599"/>
                    <a:pt x="22559" y="125599"/>
                  </a:cubicBezTo>
                  <a:cubicBezTo>
                    <a:pt x="22591" y="125599"/>
                    <a:pt x="22621" y="125596"/>
                    <a:pt x="22650" y="125590"/>
                  </a:cubicBezTo>
                  <a:cubicBezTo>
                    <a:pt x="23017" y="125557"/>
                    <a:pt x="23217" y="125090"/>
                    <a:pt x="23317" y="124656"/>
                  </a:cubicBezTo>
                  <a:cubicBezTo>
                    <a:pt x="23484" y="123555"/>
                    <a:pt x="23084" y="122488"/>
                    <a:pt x="22984" y="121387"/>
                  </a:cubicBezTo>
                  <a:cubicBezTo>
                    <a:pt x="22850" y="120253"/>
                    <a:pt x="22884" y="119119"/>
                    <a:pt x="23050" y="117985"/>
                  </a:cubicBezTo>
                  <a:cubicBezTo>
                    <a:pt x="23717" y="113782"/>
                    <a:pt x="26653" y="110946"/>
                    <a:pt x="28654" y="107310"/>
                  </a:cubicBezTo>
                  <a:cubicBezTo>
                    <a:pt x="30989" y="103107"/>
                    <a:pt x="31723" y="98037"/>
                    <a:pt x="30656" y="93367"/>
                  </a:cubicBezTo>
                  <a:cubicBezTo>
                    <a:pt x="29555" y="88630"/>
                    <a:pt x="26753" y="84194"/>
                    <a:pt x="27220" y="79390"/>
                  </a:cubicBezTo>
                  <a:cubicBezTo>
                    <a:pt x="27654" y="75087"/>
                    <a:pt x="30589" y="71418"/>
                    <a:pt x="31356" y="67115"/>
                  </a:cubicBezTo>
                  <a:cubicBezTo>
                    <a:pt x="31890" y="64046"/>
                    <a:pt x="31189" y="60877"/>
                    <a:pt x="31323" y="57708"/>
                  </a:cubicBezTo>
                  <a:cubicBezTo>
                    <a:pt x="31523" y="51604"/>
                    <a:pt x="34759" y="46033"/>
                    <a:pt x="38561" y="41263"/>
                  </a:cubicBezTo>
                  <a:cubicBezTo>
                    <a:pt x="41697" y="37360"/>
                    <a:pt x="45366" y="33691"/>
                    <a:pt x="47101" y="29021"/>
                  </a:cubicBezTo>
                  <a:cubicBezTo>
                    <a:pt x="49036" y="24218"/>
                    <a:pt x="48502" y="18514"/>
                    <a:pt x="45533" y="14311"/>
                  </a:cubicBezTo>
                  <a:cubicBezTo>
                    <a:pt x="44265" y="12509"/>
                    <a:pt x="42664" y="11008"/>
                    <a:pt x="40996" y="9674"/>
                  </a:cubicBezTo>
                  <a:cubicBezTo>
                    <a:pt x="35593" y="5304"/>
                    <a:pt x="29255" y="1902"/>
                    <a:pt x="22483" y="501"/>
                  </a:cubicBezTo>
                  <a:cubicBezTo>
                    <a:pt x="21116" y="200"/>
                    <a:pt x="19706" y="0"/>
                    <a:pt x="18314" y="0"/>
                  </a:cubicBezTo>
                  <a:close/>
                </a:path>
              </a:pathLst>
            </a:custGeom>
            <a:solidFill>
              <a:srgbClr val="61444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5004545" y="4030718"/>
              <a:ext cx="675776" cy="572043"/>
            </a:xfrm>
            <a:custGeom>
              <a:avLst/>
              <a:gdLst/>
              <a:ahLst/>
              <a:cxnLst/>
              <a:rect l="l" t="t" r="r" b="b"/>
              <a:pathLst>
                <a:path w="46501" h="39363" extrusionOk="0">
                  <a:moveTo>
                    <a:pt x="18013" y="1"/>
                  </a:moveTo>
                  <a:lnTo>
                    <a:pt x="18013" y="16146"/>
                  </a:lnTo>
                  <a:lnTo>
                    <a:pt x="15678" y="16146"/>
                  </a:lnTo>
                  <a:lnTo>
                    <a:pt x="15678" y="23585"/>
                  </a:lnTo>
                  <a:lnTo>
                    <a:pt x="1" y="23585"/>
                  </a:lnTo>
                  <a:lnTo>
                    <a:pt x="1" y="34926"/>
                  </a:lnTo>
                  <a:lnTo>
                    <a:pt x="46500" y="39362"/>
                  </a:lnTo>
                  <a:lnTo>
                    <a:pt x="46500" y="29656"/>
                  </a:lnTo>
                  <a:lnTo>
                    <a:pt x="31356" y="29656"/>
                  </a:lnTo>
                  <a:lnTo>
                    <a:pt x="31356" y="16146"/>
                  </a:lnTo>
                  <a:lnTo>
                    <a:pt x="21649" y="16146"/>
                  </a:lnTo>
                  <a:lnTo>
                    <a:pt x="21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4743853" y="2156072"/>
              <a:ext cx="604029" cy="2012650"/>
            </a:xfrm>
            <a:custGeom>
              <a:avLst/>
              <a:gdLst/>
              <a:ahLst/>
              <a:cxnLst/>
              <a:rect l="l" t="t" r="r" b="b"/>
              <a:pathLst>
                <a:path w="41564" h="138493" extrusionOk="0">
                  <a:moveTo>
                    <a:pt x="31818" y="0"/>
                  </a:moveTo>
                  <a:cubicBezTo>
                    <a:pt x="31709" y="0"/>
                    <a:pt x="31599" y="2"/>
                    <a:pt x="31490" y="6"/>
                  </a:cubicBezTo>
                  <a:cubicBezTo>
                    <a:pt x="27954" y="140"/>
                    <a:pt x="24551" y="2508"/>
                    <a:pt x="23217" y="5777"/>
                  </a:cubicBezTo>
                  <a:cubicBezTo>
                    <a:pt x="22683" y="7111"/>
                    <a:pt x="22450" y="8512"/>
                    <a:pt x="22183" y="9980"/>
                  </a:cubicBezTo>
                  <a:cubicBezTo>
                    <a:pt x="20815" y="18119"/>
                    <a:pt x="18881" y="26125"/>
                    <a:pt x="16479" y="33997"/>
                  </a:cubicBezTo>
                  <a:cubicBezTo>
                    <a:pt x="16012" y="35532"/>
                    <a:pt x="15511" y="37066"/>
                    <a:pt x="14444" y="38300"/>
                  </a:cubicBezTo>
                  <a:cubicBezTo>
                    <a:pt x="13310" y="39535"/>
                    <a:pt x="11675" y="40202"/>
                    <a:pt x="10208" y="41102"/>
                  </a:cubicBezTo>
                  <a:cubicBezTo>
                    <a:pt x="8707" y="42070"/>
                    <a:pt x="7439" y="43337"/>
                    <a:pt x="6472" y="44805"/>
                  </a:cubicBezTo>
                  <a:cubicBezTo>
                    <a:pt x="6338" y="44872"/>
                    <a:pt x="6171" y="45005"/>
                    <a:pt x="6038" y="45072"/>
                  </a:cubicBezTo>
                  <a:cubicBezTo>
                    <a:pt x="3003" y="47374"/>
                    <a:pt x="768" y="50776"/>
                    <a:pt x="367" y="54579"/>
                  </a:cubicBezTo>
                  <a:cubicBezTo>
                    <a:pt x="0" y="58215"/>
                    <a:pt x="1268" y="61851"/>
                    <a:pt x="2969" y="65086"/>
                  </a:cubicBezTo>
                  <a:cubicBezTo>
                    <a:pt x="5137" y="69256"/>
                    <a:pt x="7372" y="73559"/>
                    <a:pt x="9174" y="77996"/>
                  </a:cubicBezTo>
                  <a:cubicBezTo>
                    <a:pt x="11008" y="82399"/>
                    <a:pt x="13043" y="87269"/>
                    <a:pt x="11942" y="92172"/>
                  </a:cubicBezTo>
                  <a:cubicBezTo>
                    <a:pt x="11175" y="95508"/>
                    <a:pt x="8940" y="98410"/>
                    <a:pt x="8640" y="101779"/>
                  </a:cubicBezTo>
                  <a:cubicBezTo>
                    <a:pt x="8273" y="106216"/>
                    <a:pt x="11275" y="110252"/>
                    <a:pt x="11475" y="114655"/>
                  </a:cubicBezTo>
                  <a:cubicBezTo>
                    <a:pt x="11609" y="117591"/>
                    <a:pt x="10508" y="120393"/>
                    <a:pt x="9674" y="123161"/>
                  </a:cubicBezTo>
                  <a:cubicBezTo>
                    <a:pt x="9040" y="125229"/>
                    <a:pt x="8673" y="127398"/>
                    <a:pt x="8973" y="129566"/>
                  </a:cubicBezTo>
                  <a:cubicBezTo>
                    <a:pt x="9307" y="132201"/>
                    <a:pt x="10775" y="134503"/>
                    <a:pt x="10808" y="137205"/>
                  </a:cubicBezTo>
                  <a:cubicBezTo>
                    <a:pt x="10808" y="137538"/>
                    <a:pt x="10808" y="137872"/>
                    <a:pt x="10975" y="138139"/>
                  </a:cubicBezTo>
                  <a:cubicBezTo>
                    <a:pt x="11091" y="138348"/>
                    <a:pt x="11322" y="138493"/>
                    <a:pt x="11541" y="138493"/>
                  </a:cubicBezTo>
                  <a:cubicBezTo>
                    <a:pt x="11636" y="138493"/>
                    <a:pt x="11728" y="138466"/>
                    <a:pt x="11809" y="138405"/>
                  </a:cubicBezTo>
                  <a:cubicBezTo>
                    <a:pt x="12009" y="138239"/>
                    <a:pt x="12042" y="137938"/>
                    <a:pt x="12042" y="137705"/>
                  </a:cubicBezTo>
                  <a:cubicBezTo>
                    <a:pt x="12042" y="136404"/>
                    <a:pt x="11775" y="134870"/>
                    <a:pt x="12109" y="133569"/>
                  </a:cubicBezTo>
                  <a:cubicBezTo>
                    <a:pt x="12142" y="133435"/>
                    <a:pt x="12176" y="133302"/>
                    <a:pt x="12276" y="133202"/>
                  </a:cubicBezTo>
                  <a:cubicBezTo>
                    <a:pt x="12421" y="133038"/>
                    <a:pt x="12574" y="132971"/>
                    <a:pt x="12725" y="132971"/>
                  </a:cubicBezTo>
                  <a:cubicBezTo>
                    <a:pt x="13096" y="132971"/>
                    <a:pt x="13454" y="133370"/>
                    <a:pt x="13643" y="133702"/>
                  </a:cubicBezTo>
                  <a:cubicBezTo>
                    <a:pt x="14010" y="134436"/>
                    <a:pt x="13543" y="135303"/>
                    <a:pt x="13443" y="136070"/>
                  </a:cubicBezTo>
                  <a:cubicBezTo>
                    <a:pt x="13310" y="136704"/>
                    <a:pt x="13277" y="137638"/>
                    <a:pt x="13810" y="138139"/>
                  </a:cubicBezTo>
                  <a:cubicBezTo>
                    <a:pt x="13907" y="138226"/>
                    <a:pt x="13997" y="138265"/>
                    <a:pt x="14080" y="138265"/>
                  </a:cubicBezTo>
                  <a:cubicBezTo>
                    <a:pt x="14629" y="138265"/>
                    <a:pt x="14895" y="136585"/>
                    <a:pt x="15011" y="136237"/>
                  </a:cubicBezTo>
                  <a:cubicBezTo>
                    <a:pt x="15345" y="135070"/>
                    <a:pt x="15712" y="133936"/>
                    <a:pt x="15812" y="132735"/>
                  </a:cubicBezTo>
                  <a:cubicBezTo>
                    <a:pt x="15845" y="131901"/>
                    <a:pt x="15945" y="131067"/>
                    <a:pt x="15978" y="130233"/>
                  </a:cubicBezTo>
                  <a:cubicBezTo>
                    <a:pt x="16012" y="129799"/>
                    <a:pt x="16012" y="129366"/>
                    <a:pt x="16045" y="128965"/>
                  </a:cubicBezTo>
                  <a:cubicBezTo>
                    <a:pt x="16145" y="128632"/>
                    <a:pt x="16312" y="128365"/>
                    <a:pt x="16379" y="128065"/>
                  </a:cubicBezTo>
                  <a:cubicBezTo>
                    <a:pt x="17146" y="126430"/>
                    <a:pt x="19014" y="125530"/>
                    <a:pt x="19781" y="123895"/>
                  </a:cubicBezTo>
                  <a:cubicBezTo>
                    <a:pt x="20715" y="121860"/>
                    <a:pt x="19648" y="119292"/>
                    <a:pt x="20515" y="117224"/>
                  </a:cubicBezTo>
                  <a:cubicBezTo>
                    <a:pt x="21482" y="114922"/>
                    <a:pt x="24518" y="113754"/>
                    <a:pt x="24952" y="111286"/>
                  </a:cubicBezTo>
                  <a:cubicBezTo>
                    <a:pt x="25152" y="110018"/>
                    <a:pt x="24551" y="108751"/>
                    <a:pt x="24318" y="107450"/>
                  </a:cubicBezTo>
                  <a:cubicBezTo>
                    <a:pt x="23884" y="105215"/>
                    <a:pt x="24685" y="102780"/>
                    <a:pt x="26353" y="101212"/>
                  </a:cubicBezTo>
                  <a:cubicBezTo>
                    <a:pt x="27353" y="100278"/>
                    <a:pt x="28621" y="99611"/>
                    <a:pt x="29521" y="98610"/>
                  </a:cubicBezTo>
                  <a:cubicBezTo>
                    <a:pt x="31690" y="96209"/>
                    <a:pt x="31289" y="92739"/>
                    <a:pt x="31223" y="89771"/>
                  </a:cubicBezTo>
                  <a:cubicBezTo>
                    <a:pt x="31156" y="81164"/>
                    <a:pt x="31823" y="72992"/>
                    <a:pt x="35226" y="64920"/>
                  </a:cubicBezTo>
                  <a:cubicBezTo>
                    <a:pt x="37727" y="59015"/>
                    <a:pt x="36627" y="52077"/>
                    <a:pt x="36460" y="45873"/>
                  </a:cubicBezTo>
                  <a:cubicBezTo>
                    <a:pt x="36293" y="39468"/>
                    <a:pt x="36960" y="32997"/>
                    <a:pt x="38361" y="26692"/>
                  </a:cubicBezTo>
                  <a:cubicBezTo>
                    <a:pt x="39362" y="22356"/>
                    <a:pt x="40696" y="18053"/>
                    <a:pt x="41230" y="13649"/>
                  </a:cubicBezTo>
                  <a:cubicBezTo>
                    <a:pt x="41563" y="10681"/>
                    <a:pt x="41497" y="7645"/>
                    <a:pt x="40196" y="5077"/>
                  </a:cubicBezTo>
                  <a:cubicBezTo>
                    <a:pt x="38612" y="2006"/>
                    <a:pt x="35243" y="0"/>
                    <a:pt x="31818" y="0"/>
                  </a:cubicBezTo>
                  <a:close/>
                </a:path>
              </a:pathLst>
            </a:custGeom>
            <a:solidFill>
              <a:srgbClr val="614444">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4826704" y="4136611"/>
              <a:ext cx="489149" cy="472175"/>
            </a:xfrm>
            <a:custGeom>
              <a:avLst/>
              <a:gdLst/>
              <a:ahLst/>
              <a:cxnLst/>
              <a:rect l="l" t="t" r="r" b="b"/>
              <a:pathLst>
                <a:path w="33659" h="32491" extrusionOk="0">
                  <a:moveTo>
                    <a:pt x="5104" y="1"/>
                  </a:moveTo>
                  <a:lnTo>
                    <a:pt x="5104" y="15278"/>
                  </a:lnTo>
                  <a:lnTo>
                    <a:pt x="1" y="15278"/>
                  </a:lnTo>
                  <a:lnTo>
                    <a:pt x="1" y="32490"/>
                  </a:lnTo>
                  <a:lnTo>
                    <a:pt x="29021" y="32490"/>
                  </a:lnTo>
                  <a:lnTo>
                    <a:pt x="29021" y="28688"/>
                  </a:lnTo>
                  <a:lnTo>
                    <a:pt x="29655" y="28688"/>
                  </a:lnTo>
                  <a:cubicBezTo>
                    <a:pt x="30823" y="28688"/>
                    <a:pt x="31757" y="29622"/>
                    <a:pt x="31757" y="30789"/>
                  </a:cubicBezTo>
                  <a:lnTo>
                    <a:pt x="31757" y="32490"/>
                  </a:lnTo>
                  <a:lnTo>
                    <a:pt x="33658" y="32490"/>
                  </a:lnTo>
                  <a:lnTo>
                    <a:pt x="33658" y="30789"/>
                  </a:lnTo>
                  <a:cubicBezTo>
                    <a:pt x="33658" y="28554"/>
                    <a:pt x="31857" y="26786"/>
                    <a:pt x="29655" y="26786"/>
                  </a:cubicBezTo>
                  <a:lnTo>
                    <a:pt x="29021" y="26786"/>
                  </a:lnTo>
                  <a:lnTo>
                    <a:pt x="29021" y="15278"/>
                  </a:lnTo>
                  <a:lnTo>
                    <a:pt x="9341" y="15278"/>
                  </a:lnTo>
                  <a:lnTo>
                    <a:pt x="9341" y="1"/>
                  </a:lnTo>
                  <a:lnTo>
                    <a:pt x="7740" y="1"/>
                  </a:lnTo>
                  <a:lnTo>
                    <a:pt x="7740" y="15278"/>
                  </a:lnTo>
                  <a:lnTo>
                    <a:pt x="6739" y="15278"/>
                  </a:lnTo>
                  <a:lnTo>
                    <a:pt x="6739"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2162" name="Google Shape;2162;p48"/>
            <p:cNvSpPr/>
            <p:nvPr/>
          </p:nvSpPr>
          <p:spPr>
            <a:xfrm>
              <a:off x="5294272" y="4371973"/>
              <a:ext cx="476967" cy="236594"/>
            </a:xfrm>
            <a:custGeom>
              <a:avLst/>
              <a:gdLst/>
              <a:ahLst/>
              <a:cxnLst/>
              <a:rect l="l" t="t" r="r" b="b"/>
              <a:pathLst>
                <a:path w="37862" h="18781" extrusionOk="0">
                  <a:moveTo>
                    <a:pt x="18914" y="0"/>
                  </a:moveTo>
                  <a:lnTo>
                    <a:pt x="1" y="6505"/>
                  </a:lnTo>
                  <a:lnTo>
                    <a:pt x="1" y="18780"/>
                  </a:lnTo>
                  <a:lnTo>
                    <a:pt x="37861" y="18780"/>
                  </a:lnTo>
                  <a:lnTo>
                    <a:pt x="37861" y="6505"/>
                  </a:lnTo>
                  <a:lnTo>
                    <a:pt x="18914" y="0"/>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3" name="Google Shape;2163;p48"/>
          <p:cNvGrpSpPr/>
          <p:nvPr/>
        </p:nvGrpSpPr>
        <p:grpSpPr>
          <a:xfrm>
            <a:off x="-23174" y="3001922"/>
            <a:ext cx="1206211" cy="2147878"/>
            <a:chOff x="3689797" y="2460911"/>
            <a:chExt cx="1206211" cy="2147878"/>
          </a:xfrm>
        </p:grpSpPr>
        <p:sp>
          <p:nvSpPr>
            <p:cNvPr id="2164" name="Google Shape;2164;p48"/>
            <p:cNvSpPr/>
            <p:nvPr/>
          </p:nvSpPr>
          <p:spPr>
            <a:xfrm>
              <a:off x="4099969" y="2848630"/>
              <a:ext cx="676255" cy="1297258"/>
            </a:xfrm>
            <a:custGeom>
              <a:avLst/>
              <a:gdLst/>
              <a:ahLst/>
              <a:cxnLst/>
              <a:rect l="l" t="t" r="r" b="b"/>
              <a:pathLst>
                <a:path w="46534" h="89266" extrusionOk="0">
                  <a:moveTo>
                    <a:pt x="14608" y="0"/>
                  </a:moveTo>
                  <a:cubicBezTo>
                    <a:pt x="12717" y="0"/>
                    <a:pt x="10843" y="228"/>
                    <a:pt x="9040" y="797"/>
                  </a:cubicBezTo>
                  <a:cubicBezTo>
                    <a:pt x="5337" y="2031"/>
                    <a:pt x="2002" y="4867"/>
                    <a:pt x="1034" y="8669"/>
                  </a:cubicBezTo>
                  <a:cubicBezTo>
                    <a:pt x="0" y="12739"/>
                    <a:pt x="1334" y="16542"/>
                    <a:pt x="3202" y="20077"/>
                  </a:cubicBezTo>
                  <a:cubicBezTo>
                    <a:pt x="4570" y="22679"/>
                    <a:pt x="5971" y="25581"/>
                    <a:pt x="6638" y="28450"/>
                  </a:cubicBezTo>
                  <a:cubicBezTo>
                    <a:pt x="7239" y="31219"/>
                    <a:pt x="7472" y="34054"/>
                    <a:pt x="8239" y="36789"/>
                  </a:cubicBezTo>
                  <a:cubicBezTo>
                    <a:pt x="10341" y="43861"/>
                    <a:pt x="14544" y="48731"/>
                    <a:pt x="18347" y="54769"/>
                  </a:cubicBezTo>
                  <a:cubicBezTo>
                    <a:pt x="20415" y="58071"/>
                    <a:pt x="21882" y="61974"/>
                    <a:pt x="21149" y="65777"/>
                  </a:cubicBezTo>
                  <a:cubicBezTo>
                    <a:pt x="20548" y="68579"/>
                    <a:pt x="18847" y="71081"/>
                    <a:pt x="18714" y="73916"/>
                  </a:cubicBezTo>
                  <a:cubicBezTo>
                    <a:pt x="18513" y="78152"/>
                    <a:pt x="21549" y="81755"/>
                    <a:pt x="21215" y="85991"/>
                  </a:cubicBezTo>
                  <a:cubicBezTo>
                    <a:pt x="21149" y="86992"/>
                    <a:pt x="20515" y="88760"/>
                    <a:pt x="21716" y="89160"/>
                  </a:cubicBezTo>
                  <a:cubicBezTo>
                    <a:pt x="21916" y="89232"/>
                    <a:pt x="22100" y="89265"/>
                    <a:pt x="22268" y="89265"/>
                  </a:cubicBezTo>
                  <a:cubicBezTo>
                    <a:pt x="23972" y="89265"/>
                    <a:pt x="24072" y="85862"/>
                    <a:pt x="23951" y="84891"/>
                  </a:cubicBezTo>
                  <a:cubicBezTo>
                    <a:pt x="23450" y="80154"/>
                    <a:pt x="23250" y="74917"/>
                    <a:pt x="26219" y="71181"/>
                  </a:cubicBezTo>
                  <a:cubicBezTo>
                    <a:pt x="27653" y="69446"/>
                    <a:pt x="29688" y="68179"/>
                    <a:pt x="30922" y="66344"/>
                  </a:cubicBezTo>
                  <a:cubicBezTo>
                    <a:pt x="32690" y="63809"/>
                    <a:pt x="32757" y="60473"/>
                    <a:pt x="33191" y="57404"/>
                  </a:cubicBezTo>
                  <a:cubicBezTo>
                    <a:pt x="33858" y="52501"/>
                    <a:pt x="35526" y="47797"/>
                    <a:pt x="38094" y="43628"/>
                  </a:cubicBezTo>
                  <a:cubicBezTo>
                    <a:pt x="40863" y="39158"/>
                    <a:pt x="44032" y="35088"/>
                    <a:pt x="45366" y="29918"/>
                  </a:cubicBezTo>
                  <a:cubicBezTo>
                    <a:pt x="46533" y="25548"/>
                    <a:pt x="46233" y="20878"/>
                    <a:pt x="44665" y="16608"/>
                  </a:cubicBezTo>
                  <a:cubicBezTo>
                    <a:pt x="43431" y="13339"/>
                    <a:pt x="41430" y="10270"/>
                    <a:pt x="38761" y="7902"/>
                  </a:cubicBezTo>
                  <a:cubicBezTo>
                    <a:pt x="33658" y="3299"/>
                    <a:pt x="27153" y="1998"/>
                    <a:pt x="20582" y="630"/>
                  </a:cubicBezTo>
                  <a:cubicBezTo>
                    <a:pt x="18613" y="254"/>
                    <a:pt x="16601" y="0"/>
                    <a:pt x="14608" y="0"/>
                  </a:cubicBezTo>
                  <a:close/>
                </a:path>
              </a:pathLst>
            </a:custGeom>
            <a:solidFill>
              <a:srgbClr val="61444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3852200" y="2460911"/>
              <a:ext cx="852709" cy="1605841"/>
            </a:xfrm>
            <a:custGeom>
              <a:avLst/>
              <a:gdLst/>
              <a:ahLst/>
              <a:cxnLst/>
              <a:rect l="l" t="t" r="r" b="b"/>
              <a:pathLst>
                <a:path w="58676" h="110500" extrusionOk="0">
                  <a:moveTo>
                    <a:pt x="38191" y="0"/>
                  </a:moveTo>
                  <a:cubicBezTo>
                    <a:pt x="37398" y="0"/>
                    <a:pt x="36608" y="47"/>
                    <a:pt x="35826" y="156"/>
                  </a:cubicBezTo>
                  <a:cubicBezTo>
                    <a:pt x="32724" y="557"/>
                    <a:pt x="29855" y="1924"/>
                    <a:pt x="27020" y="3259"/>
                  </a:cubicBezTo>
                  <a:cubicBezTo>
                    <a:pt x="24151" y="4660"/>
                    <a:pt x="21249" y="6061"/>
                    <a:pt x="18380" y="7528"/>
                  </a:cubicBezTo>
                  <a:cubicBezTo>
                    <a:pt x="16245" y="8596"/>
                    <a:pt x="14077" y="9763"/>
                    <a:pt x="12509" y="11565"/>
                  </a:cubicBezTo>
                  <a:cubicBezTo>
                    <a:pt x="9474" y="15034"/>
                    <a:pt x="9240" y="20037"/>
                    <a:pt x="9340" y="24607"/>
                  </a:cubicBezTo>
                  <a:cubicBezTo>
                    <a:pt x="9374" y="27543"/>
                    <a:pt x="9507" y="30545"/>
                    <a:pt x="10341" y="33347"/>
                  </a:cubicBezTo>
                  <a:cubicBezTo>
                    <a:pt x="11142" y="36082"/>
                    <a:pt x="12643" y="38617"/>
                    <a:pt x="13743" y="41286"/>
                  </a:cubicBezTo>
                  <a:cubicBezTo>
                    <a:pt x="17546" y="50126"/>
                    <a:pt x="17179" y="61133"/>
                    <a:pt x="11075" y="68572"/>
                  </a:cubicBezTo>
                  <a:cubicBezTo>
                    <a:pt x="8707" y="71441"/>
                    <a:pt x="5638" y="73709"/>
                    <a:pt x="3536" y="76778"/>
                  </a:cubicBezTo>
                  <a:cubicBezTo>
                    <a:pt x="634" y="81048"/>
                    <a:pt x="0" y="86718"/>
                    <a:pt x="1868" y="91488"/>
                  </a:cubicBezTo>
                  <a:cubicBezTo>
                    <a:pt x="2969" y="94290"/>
                    <a:pt x="4804" y="96659"/>
                    <a:pt x="6205" y="99294"/>
                  </a:cubicBezTo>
                  <a:cubicBezTo>
                    <a:pt x="7439" y="101496"/>
                    <a:pt x="8206" y="103797"/>
                    <a:pt x="8306" y="106266"/>
                  </a:cubicBezTo>
                  <a:cubicBezTo>
                    <a:pt x="8306" y="107066"/>
                    <a:pt x="7672" y="108234"/>
                    <a:pt x="7973" y="108968"/>
                  </a:cubicBezTo>
                  <a:cubicBezTo>
                    <a:pt x="8034" y="109152"/>
                    <a:pt x="9145" y="110499"/>
                    <a:pt x="9344" y="110499"/>
                  </a:cubicBezTo>
                  <a:cubicBezTo>
                    <a:pt x="9361" y="110499"/>
                    <a:pt x="9371" y="110490"/>
                    <a:pt x="9374" y="110469"/>
                  </a:cubicBezTo>
                  <a:cubicBezTo>
                    <a:pt x="10508" y="103397"/>
                    <a:pt x="12142" y="95458"/>
                    <a:pt x="18080" y="91455"/>
                  </a:cubicBezTo>
                  <a:cubicBezTo>
                    <a:pt x="20515" y="89821"/>
                    <a:pt x="23384" y="89053"/>
                    <a:pt x="26019" y="87786"/>
                  </a:cubicBezTo>
                  <a:cubicBezTo>
                    <a:pt x="32757" y="84550"/>
                    <a:pt x="37727" y="77912"/>
                    <a:pt x="38995" y="70573"/>
                  </a:cubicBezTo>
                  <a:cubicBezTo>
                    <a:pt x="39829" y="65603"/>
                    <a:pt x="39028" y="60533"/>
                    <a:pt x="39362" y="55463"/>
                  </a:cubicBezTo>
                  <a:cubicBezTo>
                    <a:pt x="40029" y="45456"/>
                    <a:pt x="45233" y="36182"/>
                    <a:pt x="52238" y="29044"/>
                  </a:cubicBezTo>
                  <a:cubicBezTo>
                    <a:pt x="54473" y="26775"/>
                    <a:pt x="57008" y="24541"/>
                    <a:pt x="57875" y="21438"/>
                  </a:cubicBezTo>
                  <a:cubicBezTo>
                    <a:pt x="58676" y="18603"/>
                    <a:pt x="57908" y="15567"/>
                    <a:pt x="57108" y="12732"/>
                  </a:cubicBezTo>
                  <a:cubicBezTo>
                    <a:pt x="56240" y="9563"/>
                    <a:pt x="55340" y="6261"/>
                    <a:pt x="52905" y="4059"/>
                  </a:cubicBezTo>
                  <a:cubicBezTo>
                    <a:pt x="50670" y="2024"/>
                    <a:pt x="47534" y="1257"/>
                    <a:pt x="44532" y="723"/>
                  </a:cubicBezTo>
                  <a:cubicBezTo>
                    <a:pt x="42446" y="335"/>
                    <a:pt x="40306" y="0"/>
                    <a:pt x="38191" y="0"/>
                  </a:cubicBezTo>
                  <a:close/>
                </a:path>
              </a:pathLst>
            </a:custGeom>
            <a:solidFill>
              <a:srgbClr val="614444">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3723378" y="4080638"/>
              <a:ext cx="489149" cy="472175"/>
            </a:xfrm>
            <a:custGeom>
              <a:avLst/>
              <a:gdLst/>
              <a:ahLst/>
              <a:cxnLst/>
              <a:rect l="l" t="t" r="r" b="b"/>
              <a:pathLst>
                <a:path w="33659" h="32491" extrusionOk="0">
                  <a:moveTo>
                    <a:pt x="5071" y="1"/>
                  </a:moveTo>
                  <a:lnTo>
                    <a:pt x="5071" y="15279"/>
                  </a:lnTo>
                  <a:lnTo>
                    <a:pt x="1" y="15279"/>
                  </a:lnTo>
                  <a:lnTo>
                    <a:pt x="1" y="25152"/>
                  </a:lnTo>
                  <a:lnTo>
                    <a:pt x="29021" y="32491"/>
                  </a:lnTo>
                  <a:lnTo>
                    <a:pt x="29021" y="28688"/>
                  </a:lnTo>
                  <a:lnTo>
                    <a:pt x="29655" y="28688"/>
                  </a:lnTo>
                  <a:cubicBezTo>
                    <a:pt x="30823" y="28688"/>
                    <a:pt x="31723" y="29622"/>
                    <a:pt x="31723" y="30790"/>
                  </a:cubicBezTo>
                  <a:lnTo>
                    <a:pt x="31723" y="32491"/>
                  </a:lnTo>
                  <a:lnTo>
                    <a:pt x="33658" y="32491"/>
                  </a:lnTo>
                  <a:lnTo>
                    <a:pt x="33658" y="30790"/>
                  </a:lnTo>
                  <a:cubicBezTo>
                    <a:pt x="33658" y="28588"/>
                    <a:pt x="31857" y="26787"/>
                    <a:pt x="29655" y="26787"/>
                  </a:cubicBezTo>
                  <a:lnTo>
                    <a:pt x="29021" y="26787"/>
                  </a:lnTo>
                  <a:lnTo>
                    <a:pt x="29021" y="15279"/>
                  </a:lnTo>
                  <a:lnTo>
                    <a:pt x="9341" y="15279"/>
                  </a:lnTo>
                  <a:lnTo>
                    <a:pt x="9341" y="1"/>
                  </a:lnTo>
                  <a:lnTo>
                    <a:pt x="7706" y="1"/>
                  </a:lnTo>
                  <a:lnTo>
                    <a:pt x="7706" y="15279"/>
                  </a:lnTo>
                  <a:lnTo>
                    <a:pt x="6706" y="15279"/>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4247378" y="4167286"/>
              <a:ext cx="648629" cy="407215"/>
            </a:xfrm>
            <a:custGeom>
              <a:avLst/>
              <a:gdLst/>
              <a:ahLst/>
              <a:cxnLst/>
              <a:rect l="l" t="t" r="r" b="b"/>
              <a:pathLst>
                <a:path w="44633" h="28021" extrusionOk="0">
                  <a:moveTo>
                    <a:pt x="21650" y="0"/>
                  </a:moveTo>
                  <a:lnTo>
                    <a:pt x="1" y="7406"/>
                  </a:lnTo>
                  <a:lnTo>
                    <a:pt x="1" y="28021"/>
                  </a:lnTo>
                  <a:lnTo>
                    <a:pt x="43265" y="15512"/>
                  </a:lnTo>
                  <a:lnTo>
                    <a:pt x="44633" y="7906"/>
                  </a:lnTo>
                  <a:lnTo>
                    <a:pt x="216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4392517" y="4285920"/>
              <a:ext cx="396054" cy="322869"/>
            </a:xfrm>
            <a:custGeom>
              <a:avLst/>
              <a:gdLst/>
              <a:ahLst/>
              <a:cxnLst/>
              <a:rect l="l" t="t" r="r" b="b"/>
              <a:pathLst>
                <a:path w="27253" h="22217" extrusionOk="0">
                  <a:moveTo>
                    <a:pt x="9007" y="1"/>
                  </a:moveTo>
                  <a:lnTo>
                    <a:pt x="9073" y="9074"/>
                  </a:lnTo>
                  <a:lnTo>
                    <a:pt x="0" y="1"/>
                  </a:lnTo>
                  <a:lnTo>
                    <a:pt x="0" y="1"/>
                  </a:lnTo>
                  <a:lnTo>
                    <a:pt x="234" y="22216"/>
                  </a:lnTo>
                  <a:lnTo>
                    <a:pt x="27253" y="22216"/>
                  </a:lnTo>
                  <a:lnTo>
                    <a:pt x="27253" y="9274"/>
                  </a:lnTo>
                  <a:lnTo>
                    <a:pt x="17980" y="1"/>
                  </a:lnTo>
                  <a:lnTo>
                    <a:pt x="18046" y="9040"/>
                  </a:lnTo>
                  <a:lnTo>
                    <a:pt x="9007"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2169" name="Google Shape;2169;p48"/>
            <p:cNvSpPr/>
            <p:nvPr/>
          </p:nvSpPr>
          <p:spPr>
            <a:xfrm>
              <a:off x="3689797" y="4015902"/>
              <a:ext cx="675296" cy="592882"/>
            </a:xfrm>
            <a:custGeom>
              <a:avLst/>
              <a:gdLst/>
              <a:ahLst/>
              <a:cxnLst/>
              <a:rect l="l" t="t" r="r" b="b"/>
              <a:pathLst>
                <a:path w="46468" h="40797" extrusionOk="0">
                  <a:moveTo>
                    <a:pt x="18014" y="1"/>
                  </a:moveTo>
                  <a:lnTo>
                    <a:pt x="18014" y="16145"/>
                  </a:lnTo>
                  <a:lnTo>
                    <a:pt x="15679" y="16145"/>
                  </a:lnTo>
                  <a:lnTo>
                    <a:pt x="15679" y="23617"/>
                  </a:lnTo>
                  <a:lnTo>
                    <a:pt x="1" y="23617"/>
                  </a:lnTo>
                  <a:lnTo>
                    <a:pt x="1" y="40796"/>
                  </a:lnTo>
                  <a:lnTo>
                    <a:pt x="46467" y="40796"/>
                  </a:lnTo>
                  <a:lnTo>
                    <a:pt x="46467" y="29655"/>
                  </a:lnTo>
                  <a:lnTo>
                    <a:pt x="31356" y="29655"/>
                  </a:lnTo>
                  <a:lnTo>
                    <a:pt x="31356" y="16145"/>
                  </a:lnTo>
                  <a:lnTo>
                    <a:pt x="21649" y="16145"/>
                  </a:lnTo>
                  <a:lnTo>
                    <a:pt x="21649"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grpSp>
      <p:sp>
        <p:nvSpPr>
          <p:cNvPr id="2170" name="Google Shape;2170;p48"/>
          <p:cNvSpPr txBox="1">
            <a:spLocks noGrp="1"/>
          </p:cNvSpPr>
          <p:nvPr>
            <p:ph type="title"/>
          </p:nvPr>
        </p:nvSpPr>
        <p:spPr>
          <a:xfrm>
            <a:off x="1" y="-12691"/>
            <a:ext cx="9152902" cy="8037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-MR. JOE’S CONCLUSION-</a:t>
            </a:r>
            <a:endParaRPr dirty="0"/>
          </a:p>
        </p:txBody>
      </p:sp>
      <p:sp>
        <p:nvSpPr>
          <p:cNvPr id="2173" name="Google Shape;2173;p48"/>
          <p:cNvSpPr/>
          <p:nvPr/>
        </p:nvSpPr>
        <p:spPr>
          <a:xfrm>
            <a:off x="2088654" y="1068258"/>
            <a:ext cx="4966642" cy="150349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26;p32">
            <a:extLst>
              <a:ext uri="{FF2B5EF4-FFF2-40B4-BE49-F238E27FC236}">
                <a16:creationId xmlns:a16="http://schemas.microsoft.com/office/drawing/2014/main" id="{41AE9AD9-B22C-B3FB-455F-71F10C3EE40F}"/>
              </a:ext>
            </a:extLst>
          </p:cNvPr>
          <p:cNvGrpSpPr/>
          <p:nvPr/>
        </p:nvGrpSpPr>
        <p:grpSpPr>
          <a:xfrm>
            <a:off x="991938" y="1446960"/>
            <a:ext cx="725700" cy="412200"/>
            <a:chOff x="3866250" y="1539175"/>
            <a:chExt cx="725700" cy="412200"/>
          </a:xfrm>
        </p:grpSpPr>
        <p:cxnSp>
          <p:nvCxnSpPr>
            <p:cNvPr id="3" name="Google Shape;1027;p32">
              <a:extLst>
                <a:ext uri="{FF2B5EF4-FFF2-40B4-BE49-F238E27FC236}">
                  <a16:creationId xmlns:a16="http://schemas.microsoft.com/office/drawing/2014/main" id="{9A22B5C0-3412-EB15-4385-7B9083180C1A}"/>
                </a:ext>
              </a:extLst>
            </p:cNvPr>
            <p:cNvCxnSpPr/>
            <p:nvPr/>
          </p:nvCxnSpPr>
          <p:spPr>
            <a:xfrm>
              <a:off x="4591950" y="1539175"/>
              <a:ext cx="0" cy="412200"/>
            </a:xfrm>
            <a:prstGeom prst="straightConnector1">
              <a:avLst/>
            </a:prstGeom>
            <a:noFill/>
            <a:ln w="76200" cap="flat" cmpd="sng">
              <a:solidFill>
                <a:schemeClr val="dk2"/>
              </a:solidFill>
              <a:prstDash val="solid"/>
              <a:round/>
              <a:headEnd type="none" w="med" len="med"/>
              <a:tailEnd type="none" w="med" len="med"/>
            </a:ln>
          </p:spPr>
        </p:cxnSp>
        <p:cxnSp>
          <p:nvCxnSpPr>
            <p:cNvPr id="4" name="Google Shape;1028;p32">
              <a:extLst>
                <a:ext uri="{FF2B5EF4-FFF2-40B4-BE49-F238E27FC236}">
                  <a16:creationId xmlns:a16="http://schemas.microsoft.com/office/drawing/2014/main" id="{63B08281-FD2C-6FA7-D50B-4CAE2ABD0FCC}"/>
                </a:ext>
              </a:extLst>
            </p:cNvPr>
            <p:cNvCxnSpPr/>
            <p:nvPr/>
          </p:nvCxnSpPr>
          <p:spPr>
            <a:xfrm>
              <a:off x="3866250" y="1539175"/>
              <a:ext cx="0" cy="412200"/>
            </a:xfrm>
            <a:prstGeom prst="straightConnector1">
              <a:avLst/>
            </a:prstGeom>
            <a:noFill/>
            <a:ln w="76200" cap="flat" cmpd="sng">
              <a:solidFill>
                <a:schemeClr val="dk2"/>
              </a:solidFill>
              <a:prstDash val="solid"/>
              <a:round/>
              <a:headEnd type="none" w="med" len="med"/>
              <a:tailEnd type="none" w="med" len="med"/>
            </a:ln>
          </p:spPr>
        </p:cxnSp>
      </p:grpSp>
      <p:sp>
        <p:nvSpPr>
          <p:cNvPr id="5" name="TextBox 4">
            <a:extLst>
              <a:ext uri="{FF2B5EF4-FFF2-40B4-BE49-F238E27FC236}">
                <a16:creationId xmlns:a16="http://schemas.microsoft.com/office/drawing/2014/main" id="{816C08BC-3703-8890-DA29-783CE0F9B1C3}"/>
              </a:ext>
            </a:extLst>
          </p:cNvPr>
          <p:cNvSpPr txBox="1"/>
          <p:nvPr/>
        </p:nvSpPr>
        <p:spPr>
          <a:xfrm>
            <a:off x="998486" y="1459050"/>
            <a:ext cx="712605" cy="400110"/>
          </a:xfrm>
          <a:prstGeom prst="rect">
            <a:avLst/>
          </a:prstGeom>
          <a:noFill/>
        </p:spPr>
        <p:txBody>
          <a:bodyPr wrap="square" rtlCol="0">
            <a:spAutoFit/>
          </a:bodyPr>
          <a:lstStyle/>
          <a:p>
            <a:pPr algn="ctr"/>
            <a:r>
              <a:rPr lang="en-SG" sz="2000" dirty="0">
                <a:solidFill>
                  <a:schemeClr val="tx1"/>
                </a:solidFill>
                <a:latin typeface="Barlow SemiBold" panose="00000700000000000000" pitchFamily="2" charset="0"/>
              </a:rPr>
              <a:t>04</a:t>
            </a:r>
          </a:p>
        </p:txBody>
      </p:sp>
      <p:sp>
        <p:nvSpPr>
          <p:cNvPr id="8" name="Google Shape;433;p23">
            <a:extLst>
              <a:ext uri="{FF2B5EF4-FFF2-40B4-BE49-F238E27FC236}">
                <a16:creationId xmlns:a16="http://schemas.microsoft.com/office/drawing/2014/main" id="{609B297D-E3FF-1BBF-810B-F574C77EBD01}"/>
              </a:ext>
            </a:extLst>
          </p:cNvPr>
          <p:cNvSpPr txBox="1"/>
          <p:nvPr/>
        </p:nvSpPr>
        <p:spPr>
          <a:xfrm flipH="1">
            <a:off x="2082098" y="1068258"/>
            <a:ext cx="4966639" cy="150349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solidFill>
                  <a:srgbClr val="614444"/>
                </a:solidFill>
                <a:latin typeface="Catamaran"/>
                <a:ea typeface="Catamaran"/>
                <a:cs typeface="Catamaran"/>
                <a:sym typeface="Catamaran"/>
              </a:rPr>
              <a:t>Natural Gas is effective in curbing emission levels </a:t>
            </a:r>
            <a:r>
              <a:rPr lang="en-US" sz="1600" dirty="0">
                <a:solidFill>
                  <a:srgbClr val="614444"/>
                </a:solidFill>
                <a:latin typeface="Catamaran"/>
                <a:ea typeface="Catamaran"/>
                <a:cs typeface="Catamaran"/>
                <a:sym typeface="Catamaran"/>
              </a:rPr>
              <a:t>as even though majority of Singapore’s emissions in the present come from natural gases, compared to oil in the past, their overall emission levels have decreased while increasing energy outputs due to the transition to cleaner sources of energy</a:t>
            </a:r>
          </a:p>
        </p:txBody>
      </p:sp>
      <p:grpSp>
        <p:nvGrpSpPr>
          <p:cNvPr id="7" name="Google Shape;1026;p32">
            <a:extLst>
              <a:ext uri="{FF2B5EF4-FFF2-40B4-BE49-F238E27FC236}">
                <a16:creationId xmlns:a16="http://schemas.microsoft.com/office/drawing/2014/main" id="{7C1D7C7A-BD6A-0060-6309-CBACBD769AE1}"/>
              </a:ext>
            </a:extLst>
          </p:cNvPr>
          <p:cNvGrpSpPr/>
          <p:nvPr/>
        </p:nvGrpSpPr>
        <p:grpSpPr>
          <a:xfrm>
            <a:off x="991938" y="3406306"/>
            <a:ext cx="725700" cy="412200"/>
            <a:chOff x="3866250" y="1539175"/>
            <a:chExt cx="725700" cy="412200"/>
          </a:xfrm>
        </p:grpSpPr>
        <p:cxnSp>
          <p:nvCxnSpPr>
            <p:cNvPr id="9" name="Google Shape;1027;p32">
              <a:extLst>
                <a:ext uri="{FF2B5EF4-FFF2-40B4-BE49-F238E27FC236}">
                  <a16:creationId xmlns:a16="http://schemas.microsoft.com/office/drawing/2014/main" id="{6AAA7740-1EBD-E550-3862-C7A2B44B5AE9}"/>
                </a:ext>
              </a:extLst>
            </p:cNvPr>
            <p:cNvCxnSpPr/>
            <p:nvPr/>
          </p:nvCxnSpPr>
          <p:spPr>
            <a:xfrm>
              <a:off x="4591950" y="1539175"/>
              <a:ext cx="0" cy="412200"/>
            </a:xfrm>
            <a:prstGeom prst="straightConnector1">
              <a:avLst/>
            </a:prstGeom>
            <a:noFill/>
            <a:ln w="76200" cap="flat" cmpd="sng">
              <a:solidFill>
                <a:schemeClr val="dk2"/>
              </a:solidFill>
              <a:prstDash val="solid"/>
              <a:round/>
              <a:headEnd type="none" w="med" len="med"/>
              <a:tailEnd type="none" w="med" len="med"/>
            </a:ln>
          </p:spPr>
        </p:cxnSp>
        <p:cxnSp>
          <p:nvCxnSpPr>
            <p:cNvPr id="10" name="Google Shape;1028;p32">
              <a:extLst>
                <a:ext uri="{FF2B5EF4-FFF2-40B4-BE49-F238E27FC236}">
                  <a16:creationId xmlns:a16="http://schemas.microsoft.com/office/drawing/2014/main" id="{B28BE1B9-F3CA-EAC2-4D2B-49C5B6AF98FF}"/>
                </a:ext>
              </a:extLst>
            </p:cNvPr>
            <p:cNvCxnSpPr/>
            <p:nvPr/>
          </p:nvCxnSpPr>
          <p:spPr>
            <a:xfrm>
              <a:off x="3866250" y="1539175"/>
              <a:ext cx="0" cy="412200"/>
            </a:xfrm>
            <a:prstGeom prst="straightConnector1">
              <a:avLst/>
            </a:prstGeom>
            <a:noFill/>
            <a:ln w="76200" cap="flat" cmpd="sng">
              <a:solidFill>
                <a:schemeClr val="dk2"/>
              </a:solidFill>
              <a:prstDash val="solid"/>
              <a:round/>
              <a:headEnd type="none" w="med" len="med"/>
              <a:tailEnd type="none" w="med" len="med"/>
            </a:ln>
          </p:spPr>
        </p:cxnSp>
      </p:grpSp>
      <p:sp>
        <p:nvSpPr>
          <p:cNvPr id="11" name="TextBox 10">
            <a:extLst>
              <a:ext uri="{FF2B5EF4-FFF2-40B4-BE49-F238E27FC236}">
                <a16:creationId xmlns:a16="http://schemas.microsoft.com/office/drawing/2014/main" id="{ECEDB1DF-8442-F53A-A4C3-F10AEE1C9430}"/>
              </a:ext>
            </a:extLst>
          </p:cNvPr>
          <p:cNvSpPr txBox="1"/>
          <p:nvPr/>
        </p:nvSpPr>
        <p:spPr>
          <a:xfrm>
            <a:off x="998486" y="3418396"/>
            <a:ext cx="712605" cy="400110"/>
          </a:xfrm>
          <a:prstGeom prst="rect">
            <a:avLst/>
          </a:prstGeom>
          <a:noFill/>
        </p:spPr>
        <p:txBody>
          <a:bodyPr wrap="square" rtlCol="0">
            <a:spAutoFit/>
          </a:bodyPr>
          <a:lstStyle/>
          <a:p>
            <a:pPr algn="ctr"/>
            <a:r>
              <a:rPr lang="en-SG" sz="2000" dirty="0">
                <a:solidFill>
                  <a:schemeClr val="tx1"/>
                </a:solidFill>
                <a:latin typeface="Barlow SemiBold" panose="00000700000000000000" pitchFamily="2" charset="0"/>
              </a:rPr>
              <a:t>05</a:t>
            </a:r>
          </a:p>
        </p:txBody>
      </p:sp>
      <p:sp>
        <p:nvSpPr>
          <p:cNvPr id="12" name="Google Shape;433;p23">
            <a:extLst>
              <a:ext uri="{FF2B5EF4-FFF2-40B4-BE49-F238E27FC236}">
                <a16:creationId xmlns:a16="http://schemas.microsoft.com/office/drawing/2014/main" id="{62FB5413-24EE-925A-D8CC-CA24F4A2C8E1}"/>
              </a:ext>
            </a:extLst>
          </p:cNvPr>
          <p:cNvSpPr txBox="1"/>
          <p:nvPr/>
        </p:nvSpPr>
        <p:spPr>
          <a:xfrm flipH="1">
            <a:off x="2082102" y="3008537"/>
            <a:ext cx="4973189" cy="150349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sz="1600" b="1" dirty="0">
                <a:solidFill>
                  <a:srgbClr val="614444"/>
                </a:solidFill>
                <a:latin typeface="Catamaran"/>
                <a:ea typeface="Catamaran"/>
                <a:cs typeface="Catamaran"/>
                <a:sym typeface="Catamaran"/>
              </a:rPr>
              <a:t>Natural Gas is able to impact emission levels the most when transitioned into industrial-related sectors </a:t>
            </a:r>
            <a:r>
              <a:rPr lang="en-US" sz="1600" dirty="0">
                <a:solidFill>
                  <a:srgbClr val="614444"/>
                </a:solidFill>
                <a:latin typeface="Catamaran"/>
                <a:ea typeface="Catamaran"/>
                <a:cs typeface="Catamaran"/>
                <a:sym typeface="Catamaran"/>
              </a:rPr>
              <a:t>compared to other sectors.</a:t>
            </a:r>
            <a:endParaRPr lang="en-US" sz="1600" b="1" dirty="0">
              <a:solidFill>
                <a:srgbClr val="614444"/>
              </a:solidFill>
              <a:latin typeface="Catamaran"/>
              <a:ea typeface="Catamaran"/>
              <a:cs typeface="Catamaran"/>
              <a:sym typeface="Catamaran"/>
            </a:endParaRPr>
          </a:p>
        </p:txBody>
      </p:sp>
    </p:spTree>
    <p:extLst>
      <p:ext uri="{BB962C8B-B14F-4D97-AF65-F5344CB8AC3E}">
        <p14:creationId xmlns:p14="http://schemas.microsoft.com/office/powerpoint/2010/main" val="387633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713250" y="112780"/>
            <a:ext cx="77175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CONCLUSION</a:t>
            </a:r>
            <a:endParaRPr dirty="0"/>
          </a:p>
        </p:txBody>
      </p:sp>
      <p:sp>
        <p:nvSpPr>
          <p:cNvPr id="447" name="Google Shape;447;p24"/>
          <p:cNvSpPr/>
          <p:nvPr/>
        </p:nvSpPr>
        <p:spPr>
          <a:xfrm>
            <a:off x="6920400" y="4799981"/>
            <a:ext cx="421960" cy="343519"/>
          </a:xfrm>
          <a:custGeom>
            <a:avLst/>
            <a:gdLst/>
            <a:ahLst/>
            <a:cxnLst/>
            <a:rect l="l" t="t" r="r" b="b"/>
            <a:pathLst>
              <a:path w="27254" h="22184" extrusionOk="0">
                <a:moveTo>
                  <a:pt x="1" y="1"/>
                </a:moveTo>
                <a:lnTo>
                  <a:pt x="234" y="22183"/>
                </a:lnTo>
                <a:lnTo>
                  <a:pt x="27253" y="22183"/>
                </a:lnTo>
                <a:lnTo>
                  <a:pt x="27253" y="9307"/>
                </a:lnTo>
                <a:lnTo>
                  <a:pt x="17980" y="1"/>
                </a:lnTo>
                <a:lnTo>
                  <a:pt x="18080" y="9040"/>
                </a:lnTo>
                <a:lnTo>
                  <a:pt x="9007" y="1"/>
                </a:lnTo>
                <a:lnTo>
                  <a:pt x="9107" y="9107"/>
                </a:lnTo>
                <a:lnTo>
                  <a:pt x="9107" y="910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2691362" y="4669850"/>
            <a:ext cx="515908" cy="498006"/>
          </a:xfrm>
          <a:custGeom>
            <a:avLst/>
            <a:gdLst/>
            <a:ahLst/>
            <a:cxnLst/>
            <a:rect l="l" t="t" r="r" b="b"/>
            <a:pathLst>
              <a:path w="33659" h="32491" extrusionOk="0">
                <a:moveTo>
                  <a:pt x="5104" y="1"/>
                </a:moveTo>
                <a:lnTo>
                  <a:pt x="5104" y="15278"/>
                </a:lnTo>
                <a:lnTo>
                  <a:pt x="1" y="15278"/>
                </a:lnTo>
                <a:lnTo>
                  <a:pt x="1" y="32490"/>
                </a:lnTo>
                <a:lnTo>
                  <a:pt x="29021" y="32490"/>
                </a:lnTo>
                <a:lnTo>
                  <a:pt x="29021" y="28688"/>
                </a:lnTo>
                <a:lnTo>
                  <a:pt x="29655" y="28688"/>
                </a:lnTo>
                <a:cubicBezTo>
                  <a:pt x="30823" y="28688"/>
                  <a:pt x="31757" y="29622"/>
                  <a:pt x="31757" y="30789"/>
                </a:cubicBezTo>
                <a:lnTo>
                  <a:pt x="31757" y="32490"/>
                </a:lnTo>
                <a:lnTo>
                  <a:pt x="33658" y="32490"/>
                </a:lnTo>
                <a:lnTo>
                  <a:pt x="33658" y="30789"/>
                </a:lnTo>
                <a:cubicBezTo>
                  <a:pt x="33658" y="28554"/>
                  <a:pt x="31857" y="26786"/>
                  <a:pt x="29655" y="26786"/>
                </a:cubicBezTo>
                <a:lnTo>
                  <a:pt x="29021" y="26786"/>
                </a:lnTo>
                <a:lnTo>
                  <a:pt x="29021" y="15278"/>
                </a:lnTo>
                <a:lnTo>
                  <a:pt x="9341" y="15278"/>
                </a:lnTo>
                <a:lnTo>
                  <a:pt x="9341" y="1"/>
                </a:lnTo>
                <a:lnTo>
                  <a:pt x="7740" y="1"/>
                </a:lnTo>
                <a:lnTo>
                  <a:pt x="7740" y="15278"/>
                </a:lnTo>
                <a:lnTo>
                  <a:pt x="6739" y="15278"/>
                </a:lnTo>
                <a:lnTo>
                  <a:pt x="6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449" name="Google Shape;449;p24"/>
          <p:cNvSpPr/>
          <p:nvPr/>
        </p:nvSpPr>
        <p:spPr>
          <a:xfrm>
            <a:off x="8246349" y="4604000"/>
            <a:ext cx="612564" cy="537806"/>
          </a:xfrm>
          <a:custGeom>
            <a:avLst/>
            <a:gdLst/>
            <a:ahLst/>
            <a:cxnLst/>
            <a:rect l="l" t="t" r="r" b="b"/>
            <a:pathLst>
              <a:path w="46468" h="40797" extrusionOk="0">
                <a:moveTo>
                  <a:pt x="18014" y="1"/>
                </a:moveTo>
                <a:lnTo>
                  <a:pt x="18014" y="16145"/>
                </a:lnTo>
                <a:lnTo>
                  <a:pt x="15679" y="16145"/>
                </a:lnTo>
                <a:lnTo>
                  <a:pt x="15679" y="23617"/>
                </a:lnTo>
                <a:lnTo>
                  <a:pt x="1" y="23617"/>
                </a:lnTo>
                <a:lnTo>
                  <a:pt x="1" y="40796"/>
                </a:lnTo>
                <a:lnTo>
                  <a:pt x="46467" y="40796"/>
                </a:lnTo>
                <a:lnTo>
                  <a:pt x="46467" y="29655"/>
                </a:lnTo>
                <a:lnTo>
                  <a:pt x="31356" y="29655"/>
                </a:lnTo>
                <a:lnTo>
                  <a:pt x="31356" y="16145"/>
                </a:lnTo>
                <a:lnTo>
                  <a:pt x="21649" y="16145"/>
                </a:lnTo>
                <a:lnTo>
                  <a:pt x="21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450" name="Google Shape;450;p24"/>
          <p:cNvSpPr/>
          <p:nvPr/>
        </p:nvSpPr>
        <p:spPr>
          <a:xfrm>
            <a:off x="1051500" y="4760626"/>
            <a:ext cx="515863" cy="382874"/>
          </a:xfrm>
          <a:custGeom>
            <a:avLst/>
            <a:gdLst/>
            <a:ahLst/>
            <a:cxnLst/>
            <a:rect l="l" t="t" r="r" b="b"/>
            <a:pathLst>
              <a:path w="32091" h="23818" extrusionOk="0">
                <a:moveTo>
                  <a:pt x="5405" y="0"/>
                </a:moveTo>
                <a:lnTo>
                  <a:pt x="5405" y="1101"/>
                </a:lnTo>
                <a:lnTo>
                  <a:pt x="4204" y="1101"/>
                </a:lnTo>
                <a:lnTo>
                  <a:pt x="4204" y="8140"/>
                </a:lnTo>
                <a:lnTo>
                  <a:pt x="1" y="8140"/>
                </a:lnTo>
                <a:lnTo>
                  <a:pt x="1" y="23817"/>
                </a:lnTo>
                <a:lnTo>
                  <a:pt x="32090" y="23817"/>
                </a:lnTo>
                <a:lnTo>
                  <a:pt x="32090" y="8140"/>
                </a:lnTo>
                <a:lnTo>
                  <a:pt x="30656" y="8140"/>
                </a:lnTo>
                <a:lnTo>
                  <a:pt x="30656" y="7039"/>
                </a:lnTo>
                <a:lnTo>
                  <a:pt x="24585" y="7039"/>
                </a:lnTo>
                <a:lnTo>
                  <a:pt x="24585" y="8140"/>
                </a:lnTo>
                <a:lnTo>
                  <a:pt x="21650" y="8140"/>
                </a:lnTo>
                <a:lnTo>
                  <a:pt x="21650" y="1101"/>
                </a:lnTo>
                <a:lnTo>
                  <a:pt x="20482" y="1101"/>
                </a:lnTo>
                <a:lnTo>
                  <a:pt x="20482" y="0"/>
                </a:lnTo>
                <a:lnTo>
                  <a:pt x="14811" y="0"/>
                </a:lnTo>
                <a:lnTo>
                  <a:pt x="14811" y="1101"/>
                </a:lnTo>
                <a:lnTo>
                  <a:pt x="13677" y="1101"/>
                </a:lnTo>
                <a:lnTo>
                  <a:pt x="13677" y="8140"/>
                </a:lnTo>
                <a:lnTo>
                  <a:pt x="12176" y="8140"/>
                </a:lnTo>
                <a:lnTo>
                  <a:pt x="12176" y="1101"/>
                </a:lnTo>
                <a:lnTo>
                  <a:pt x="11075" y="1101"/>
                </a:lnTo>
                <a:lnTo>
                  <a:pt x="110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pic>
        <p:nvPicPr>
          <p:cNvPr id="7" name="Graphic 6" descr="Man in business attire">
            <a:extLst>
              <a:ext uri="{FF2B5EF4-FFF2-40B4-BE49-F238E27FC236}">
                <a16:creationId xmlns:a16="http://schemas.microsoft.com/office/drawing/2014/main" id="{CD360750-31BB-3E62-0C6B-5EC63BEFB4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60958" y="783915"/>
            <a:ext cx="1589723" cy="2146707"/>
          </a:xfrm>
          <a:prstGeom prst="rect">
            <a:avLst/>
          </a:prstGeom>
        </p:spPr>
      </p:pic>
      <p:sp>
        <p:nvSpPr>
          <p:cNvPr id="4" name="Google Shape;446;p24">
            <a:extLst>
              <a:ext uri="{FF2B5EF4-FFF2-40B4-BE49-F238E27FC236}">
                <a16:creationId xmlns:a16="http://schemas.microsoft.com/office/drawing/2014/main" id="{37440FC7-8FDD-81DD-6E54-DBE5616C0BB4}"/>
              </a:ext>
            </a:extLst>
          </p:cNvPr>
          <p:cNvSpPr txBox="1">
            <a:spLocks/>
          </p:cNvSpPr>
          <p:nvPr/>
        </p:nvSpPr>
        <p:spPr>
          <a:xfrm>
            <a:off x="713250" y="3117821"/>
            <a:ext cx="7717500" cy="124176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1800" dirty="0">
                <a:sym typeface="Wingdings" panose="05000000000000000000" pitchFamily="2" charset="2"/>
              </a:rPr>
              <a:t>MR JOE CAN NOW APPLY WHAT HE HAS LEARNT FROM THE ANALYSIS, FOLLOWING IN THE FOOTSTEPS OF SINGAPORE’S MANAGEMENT OF ELECTRICITY AND EMISSIONS TO HELP HIS OWN COUNTRY, SAUDI ARABIA, CURB ITS EMISSION RATES.</a:t>
            </a:r>
            <a:endParaRPr lang="en-SG" sz="1800" dirty="0"/>
          </a:p>
        </p:txBody>
      </p:sp>
    </p:spTree>
    <p:extLst>
      <p:ext uri="{BB962C8B-B14F-4D97-AF65-F5344CB8AC3E}">
        <p14:creationId xmlns:p14="http://schemas.microsoft.com/office/powerpoint/2010/main" val="1921295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30" name="Google Shape;1230;p36"/>
          <p:cNvSpPr txBox="1">
            <a:spLocks noGrp="1"/>
          </p:cNvSpPr>
          <p:nvPr>
            <p:ph type="title"/>
          </p:nvPr>
        </p:nvSpPr>
        <p:spPr>
          <a:xfrm>
            <a:off x="713250" y="1423100"/>
            <a:ext cx="7717500" cy="229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dirty="0"/>
              <a:t>THANK YOU!</a:t>
            </a:r>
            <a:endParaRPr dirty="0"/>
          </a:p>
        </p:txBody>
      </p:sp>
      <p:grpSp>
        <p:nvGrpSpPr>
          <p:cNvPr id="3" name="Google Shape;2163;p48">
            <a:extLst>
              <a:ext uri="{FF2B5EF4-FFF2-40B4-BE49-F238E27FC236}">
                <a16:creationId xmlns:a16="http://schemas.microsoft.com/office/drawing/2014/main" id="{9B37BF2F-F4A8-C8CB-B98A-C48C4BD56F02}"/>
              </a:ext>
            </a:extLst>
          </p:cNvPr>
          <p:cNvGrpSpPr/>
          <p:nvPr/>
        </p:nvGrpSpPr>
        <p:grpSpPr>
          <a:xfrm>
            <a:off x="3968894" y="2995622"/>
            <a:ext cx="1206211" cy="2147878"/>
            <a:chOff x="3689797" y="2460911"/>
            <a:chExt cx="1206211" cy="2147878"/>
          </a:xfrm>
        </p:grpSpPr>
        <p:sp>
          <p:nvSpPr>
            <p:cNvPr id="4" name="Google Shape;2164;p48">
              <a:extLst>
                <a:ext uri="{FF2B5EF4-FFF2-40B4-BE49-F238E27FC236}">
                  <a16:creationId xmlns:a16="http://schemas.microsoft.com/office/drawing/2014/main" id="{4554B60A-DACC-DC9F-5696-1D391E3B50AD}"/>
                </a:ext>
              </a:extLst>
            </p:cNvPr>
            <p:cNvSpPr/>
            <p:nvPr/>
          </p:nvSpPr>
          <p:spPr>
            <a:xfrm>
              <a:off x="4099969" y="2848630"/>
              <a:ext cx="676255" cy="1297258"/>
            </a:xfrm>
            <a:custGeom>
              <a:avLst/>
              <a:gdLst/>
              <a:ahLst/>
              <a:cxnLst/>
              <a:rect l="l" t="t" r="r" b="b"/>
              <a:pathLst>
                <a:path w="46534" h="89266" extrusionOk="0">
                  <a:moveTo>
                    <a:pt x="14608" y="0"/>
                  </a:moveTo>
                  <a:cubicBezTo>
                    <a:pt x="12717" y="0"/>
                    <a:pt x="10843" y="228"/>
                    <a:pt x="9040" y="797"/>
                  </a:cubicBezTo>
                  <a:cubicBezTo>
                    <a:pt x="5337" y="2031"/>
                    <a:pt x="2002" y="4867"/>
                    <a:pt x="1034" y="8669"/>
                  </a:cubicBezTo>
                  <a:cubicBezTo>
                    <a:pt x="0" y="12739"/>
                    <a:pt x="1334" y="16542"/>
                    <a:pt x="3202" y="20077"/>
                  </a:cubicBezTo>
                  <a:cubicBezTo>
                    <a:pt x="4570" y="22679"/>
                    <a:pt x="5971" y="25581"/>
                    <a:pt x="6638" y="28450"/>
                  </a:cubicBezTo>
                  <a:cubicBezTo>
                    <a:pt x="7239" y="31219"/>
                    <a:pt x="7472" y="34054"/>
                    <a:pt x="8239" y="36789"/>
                  </a:cubicBezTo>
                  <a:cubicBezTo>
                    <a:pt x="10341" y="43861"/>
                    <a:pt x="14544" y="48731"/>
                    <a:pt x="18347" y="54769"/>
                  </a:cubicBezTo>
                  <a:cubicBezTo>
                    <a:pt x="20415" y="58071"/>
                    <a:pt x="21882" y="61974"/>
                    <a:pt x="21149" y="65777"/>
                  </a:cubicBezTo>
                  <a:cubicBezTo>
                    <a:pt x="20548" y="68579"/>
                    <a:pt x="18847" y="71081"/>
                    <a:pt x="18714" y="73916"/>
                  </a:cubicBezTo>
                  <a:cubicBezTo>
                    <a:pt x="18513" y="78152"/>
                    <a:pt x="21549" y="81755"/>
                    <a:pt x="21215" y="85991"/>
                  </a:cubicBezTo>
                  <a:cubicBezTo>
                    <a:pt x="21149" y="86992"/>
                    <a:pt x="20515" y="88760"/>
                    <a:pt x="21716" y="89160"/>
                  </a:cubicBezTo>
                  <a:cubicBezTo>
                    <a:pt x="21916" y="89232"/>
                    <a:pt x="22100" y="89265"/>
                    <a:pt x="22268" y="89265"/>
                  </a:cubicBezTo>
                  <a:cubicBezTo>
                    <a:pt x="23972" y="89265"/>
                    <a:pt x="24072" y="85862"/>
                    <a:pt x="23951" y="84891"/>
                  </a:cubicBezTo>
                  <a:cubicBezTo>
                    <a:pt x="23450" y="80154"/>
                    <a:pt x="23250" y="74917"/>
                    <a:pt x="26219" y="71181"/>
                  </a:cubicBezTo>
                  <a:cubicBezTo>
                    <a:pt x="27653" y="69446"/>
                    <a:pt x="29688" y="68179"/>
                    <a:pt x="30922" y="66344"/>
                  </a:cubicBezTo>
                  <a:cubicBezTo>
                    <a:pt x="32690" y="63809"/>
                    <a:pt x="32757" y="60473"/>
                    <a:pt x="33191" y="57404"/>
                  </a:cubicBezTo>
                  <a:cubicBezTo>
                    <a:pt x="33858" y="52501"/>
                    <a:pt x="35526" y="47797"/>
                    <a:pt x="38094" y="43628"/>
                  </a:cubicBezTo>
                  <a:cubicBezTo>
                    <a:pt x="40863" y="39158"/>
                    <a:pt x="44032" y="35088"/>
                    <a:pt x="45366" y="29918"/>
                  </a:cubicBezTo>
                  <a:cubicBezTo>
                    <a:pt x="46533" y="25548"/>
                    <a:pt x="46233" y="20878"/>
                    <a:pt x="44665" y="16608"/>
                  </a:cubicBezTo>
                  <a:cubicBezTo>
                    <a:pt x="43431" y="13339"/>
                    <a:pt x="41430" y="10270"/>
                    <a:pt x="38761" y="7902"/>
                  </a:cubicBezTo>
                  <a:cubicBezTo>
                    <a:pt x="33658" y="3299"/>
                    <a:pt x="27153" y="1998"/>
                    <a:pt x="20582" y="630"/>
                  </a:cubicBezTo>
                  <a:cubicBezTo>
                    <a:pt x="18613" y="254"/>
                    <a:pt x="16601" y="0"/>
                    <a:pt x="14608" y="0"/>
                  </a:cubicBezTo>
                  <a:close/>
                </a:path>
              </a:pathLst>
            </a:custGeom>
            <a:solidFill>
              <a:srgbClr val="61444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165;p48">
              <a:extLst>
                <a:ext uri="{FF2B5EF4-FFF2-40B4-BE49-F238E27FC236}">
                  <a16:creationId xmlns:a16="http://schemas.microsoft.com/office/drawing/2014/main" id="{743DA076-FDB2-7D31-1E48-196022A6339D}"/>
                </a:ext>
              </a:extLst>
            </p:cNvPr>
            <p:cNvSpPr/>
            <p:nvPr/>
          </p:nvSpPr>
          <p:spPr>
            <a:xfrm>
              <a:off x="3852200" y="2460911"/>
              <a:ext cx="852709" cy="1605841"/>
            </a:xfrm>
            <a:custGeom>
              <a:avLst/>
              <a:gdLst/>
              <a:ahLst/>
              <a:cxnLst/>
              <a:rect l="l" t="t" r="r" b="b"/>
              <a:pathLst>
                <a:path w="58676" h="110500" extrusionOk="0">
                  <a:moveTo>
                    <a:pt x="38191" y="0"/>
                  </a:moveTo>
                  <a:cubicBezTo>
                    <a:pt x="37398" y="0"/>
                    <a:pt x="36608" y="47"/>
                    <a:pt x="35826" y="156"/>
                  </a:cubicBezTo>
                  <a:cubicBezTo>
                    <a:pt x="32724" y="557"/>
                    <a:pt x="29855" y="1924"/>
                    <a:pt x="27020" y="3259"/>
                  </a:cubicBezTo>
                  <a:cubicBezTo>
                    <a:pt x="24151" y="4660"/>
                    <a:pt x="21249" y="6061"/>
                    <a:pt x="18380" y="7528"/>
                  </a:cubicBezTo>
                  <a:cubicBezTo>
                    <a:pt x="16245" y="8596"/>
                    <a:pt x="14077" y="9763"/>
                    <a:pt x="12509" y="11565"/>
                  </a:cubicBezTo>
                  <a:cubicBezTo>
                    <a:pt x="9474" y="15034"/>
                    <a:pt x="9240" y="20037"/>
                    <a:pt x="9340" y="24607"/>
                  </a:cubicBezTo>
                  <a:cubicBezTo>
                    <a:pt x="9374" y="27543"/>
                    <a:pt x="9507" y="30545"/>
                    <a:pt x="10341" y="33347"/>
                  </a:cubicBezTo>
                  <a:cubicBezTo>
                    <a:pt x="11142" y="36082"/>
                    <a:pt x="12643" y="38617"/>
                    <a:pt x="13743" y="41286"/>
                  </a:cubicBezTo>
                  <a:cubicBezTo>
                    <a:pt x="17546" y="50126"/>
                    <a:pt x="17179" y="61133"/>
                    <a:pt x="11075" y="68572"/>
                  </a:cubicBezTo>
                  <a:cubicBezTo>
                    <a:pt x="8707" y="71441"/>
                    <a:pt x="5638" y="73709"/>
                    <a:pt x="3536" y="76778"/>
                  </a:cubicBezTo>
                  <a:cubicBezTo>
                    <a:pt x="634" y="81048"/>
                    <a:pt x="0" y="86718"/>
                    <a:pt x="1868" y="91488"/>
                  </a:cubicBezTo>
                  <a:cubicBezTo>
                    <a:pt x="2969" y="94290"/>
                    <a:pt x="4804" y="96659"/>
                    <a:pt x="6205" y="99294"/>
                  </a:cubicBezTo>
                  <a:cubicBezTo>
                    <a:pt x="7439" y="101496"/>
                    <a:pt x="8206" y="103797"/>
                    <a:pt x="8306" y="106266"/>
                  </a:cubicBezTo>
                  <a:cubicBezTo>
                    <a:pt x="8306" y="107066"/>
                    <a:pt x="7672" y="108234"/>
                    <a:pt x="7973" y="108968"/>
                  </a:cubicBezTo>
                  <a:cubicBezTo>
                    <a:pt x="8034" y="109152"/>
                    <a:pt x="9145" y="110499"/>
                    <a:pt x="9344" y="110499"/>
                  </a:cubicBezTo>
                  <a:cubicBezTo>
                    <a:pt x="9361" y="110499"/>
                    <a:pt x="9371" y="110490"/>
                    <a:pt x="9374" y="110469"/>
                  </a:cubicBezTo>
                  <a:cubicBezTo>
                    <a:pt x="10508" y="103397"/>
                    <a:pt x="12142" y="95458"/>
                    <a:pt x="18080" y="91455"/>
                  </a:cubicBezTo>
                  <a:cubicBezTo>
                    <a:pt x="20515" y="89821"/>
                    <a:pt x="23384" y="89053"/>
                    <a:pt x="26019" y="87786"/>
                  </a:cubicBezTo>
                  <a:cubicBezTo>
                    <a:pt x="32757" y="84550"/>
                    <a:pt x="37727" y="77912"/>
                    <a:pt x="38995" y="70573"/>
                  </a:cubicBezTo>
                  <a:cubicBezTo>
                    <a:pt x="39829" y="65603"/>
                    <a:pt x="39028" y="60533"/>
                    <a:pt x="39362" y="55463"/>
                  </a:cubicBezTo>
                  <a:cubicBezTo>
                    <a:pt x="40029" y="45456"/>
                    <a:pt x="45233" y="36182"/>
                    <a:pt x="52238" y="29044"/>
                  </a:cubicBezTo>
                  <a:cubicBezTo>
                    <a:pt x="54473" y="26775"/>
                    <a:pt x="57008" y="24541"/>
                    <a:pt x="57875" y="21438"/>
                  </a:cubicBezTo>
                  <a:cubicBezTo>
                    <a:pt x="58676" y="18603"/>
                    <a:pt x="57908" y="15567"/>
                    <a:pt x="57108" y="12732"/>
                  </a:cubicBezTo>
                  <a:cubicBezTo>
                    <a:pt x="56240" y="9563"/>
                    <a:pt x="55340" y="6261"/>
                    <a:pt x="52905" y="4059"/>
                  </a:cubicBezTo>
                  <a:cubicBezTo>
                    <a:pt x="50670" y="2024"/>
                    <a:pt x="47534" y="1257"/>
                    <a:pt x="44532" y="723"/>
                  </a:cubicBezTo>
                  <a:cubicBezTo>
                    <a:pt x="42446" y="335"/>
                    <a:pt x="40306" y="0"/>
                    <a:pt x="38191" y="0"/>
                  </a:cubicBezTo>
                  <a:close/>
                </a:path>
              </a:pathLst>
            </a:custGeom>
            <a:solidFill>
              <a:srgbClr val="614444">
                <a:alpha val="78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66;p48">
              <a:extLst>
                <a:ext uri="{FF2B5EF4-FFF2-40B4-BE49-F238E27FC236}">
                  <a16:creationId xmlns:a16="http://schemas.microsoft.com/office/drawing/2014/main" id="{5FA39349-29E9-91A9-A3B6-F449B0546B65}"/>
                </a:ext>
              </a:extLst>
            </p:cNvPr>
            <p:cNvSpPr/>
            <p:nvPr/>
          </p:nvSpPr>
          <p:spPr>
            <a:xfrm>
              <a:off x="3723378" y="4080638"/>
              <a:ext cx="489149" cy="472175"/>
            </a:xfrm>
            <a:custGeom>
              <a:avLst/>
              <a:gdLst/>
              <a:ahLst/>
              <a:cxnLst/>
              <a:rect l="l" t="t" r="r" b="b"/>
              <a:pathLst>
                <a:path w="33659" h="32491" extrusionOk="0">
                  <a:moveTo>
                    <a:pt x="5071" y="1"/>
                  </a:moveTo>
                  <a:lnTo>
                    <a:pt x="5071" y="15279"/>
                  </a:lnTo>
                  <a:lnTo>
                    <a:pt x="1" y="15279"/>
                  </a:lnTo>
                  <a:lnTo>
                    <a:pt x="1" y="25152"/>
                  </a:lnTo>
                  <a:lnTo>
                    <a:pt x="29021" y="32491"/>
                  </a:lnTo>
                  <a:lnTo>
                    <a:pt x="29021" y="28688"/>
                  </a:lnTo>
                  <a:lnTo>
                    <a:pt x="29655" y="28688"/>
                  </a:lnTo>
                  <a:cubicBezTo>
                    <a:pt x="30823" y="28688"/>
                    <a:pt x="31723" y="29622"/>
                    <a:pt x="31723" y="30790"/>
                  </a:cubicBezTo>
                  <a:lnTo>
                    <a:pt x="31723" y="32491"/>
                  </a:lnTo>
                  <a:lnTo>
                    <a:pt x="33658" y="32491"/>
                  </a:lnTo>
                  <a:lnTo>
                    <a:pt x="33658" y="30790"/>
                  </a:lnTo>
                  <a:cubicBezTo>
                    <a:pt x="33658" y="28588"/>
                    <a:pt x="31857" y="26787"/>
                    <a:pt x="29655" y="26787"/>
                  </a:cubicBezTo>
                  <a:lnTo>
                    <a:pt x="29021" y="26787"/>
                  </a:lnTo>
                  <a:lnTo>
                    <a:pt x="29021" y="15279"/>
                  </a:lnTo>
                  <a:lnTo>
                    <a:pt x="9341" y="15279"/>
                  </a:lnTo>
                  <a:lnTo>
                    <a:pt x="9341" y="1"/>
                  </a:lnTo>
                  <a:lnTo>
                    <a:pt x="7706" y="1"/>
                  </a:lnTo>
                  <a:lnTo>
                    <a:pt x="7706" y="15279"/>
                  </a:lnTo>
                  <a:lnTo>
                    <a:pt x="6706" y="15279"/>
                  </a:lnTo>
                  <a:lnTo>
                    <a:pt x="67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67;p48">
              <a:extLst>
                <a:ext uri="{FF2B5EF4-FFF2-40B4-BE49-F238E27FC236}">
                  <a16:creationId xmlns:a16="http://schemas.microsoft.com/office/drawing/2014/main" id="{792C42DC-55E5-1A5A-2AAE-091C9F097CAE}"/>
                </a:ext>
              </a:extLst>
            </p:cNvPr>
            <p:cNvSpPr/>
            <p:nvPr/>
          </p:nvSpPr>
          <p:spPr>
            <a:xfrm>
              <a:off x="4247378" y="4167286"/>
              <a:ext cx="648629" cy="407215"/>
            </a:xfrm>
            <a:custGeom>
              <a:avLst/>
              <a:gdLst/>
              <a:ahLst/>
              <a:cxnLst/>
              <a:rect l="l" t="t" r="r" b="b"/>
              <a:pathLst>
                <a:path w="44633" h="28021" extrusionOk="0">
                  <a:moveTo>
                    <a:pt x="21650" y="0"/>
                  </a:moveTo>
                  <a:lnTo>
                    <a:pt x="1" y="7406"/>
                  </a:lnTo>
                  <a:lnTo>
                    <a:pt x="1" y="28021"/>
                  </a:lnTo>
                  <a:lnTo>
                    <a:pt x="43265" y="15512"/>
                  </a:lnTo>
                  <a:lnTo>
                    <a:pt x="44633" y="7906"/>
                  </a:lnTo>
                  <a:lnTo>
                    <a:pt x="216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168;p48">
              <a:extLst>
                <a:ext uri="{FF2B5EF4-FFF2-40B4-BE49-F238E27FC236}">
                  <a16:creationId xmlns:a16="http://schemas.microsoft.com/office/drawing/2014/main" id="{28F7D019-27D5-1831-0121-EE2CD0786D8A}"/>
                </a:ext>
              </a:extLst>
            </p:cNvPr>
            <p:cNvSpPr/>
            <p:nvPr/>
          </p:nvSpPr>
          <p:spPr>
            <a:xfrm>
              <a:off x="4392517" y="4285920"/>
              <a:ext cx="396054" cy="322869"/>
            </a:xfrm>
            <a:custGeom>
              <a:avLst/>
              <a:gdLst/>
              <a:ahLst/>
              <a:cxnLst/>
              <a:rect l="l" t="t" r="r" b="b"/>
              <a:pathLst>
                <a:path w="27253" h="22217" extrusionOk="0">
                  <a:moveTo>
                    <a:pt x="9007" y="1"/>
                  </a:moveTo>
                  <a:lnTo>
                    <a:pt x="9073" y="9074"/>
                  </a:lnTo>
                  <a:lnTo>
                    <a:pt x="0" y="1"/>
                  </a:lnTo>
                  <a:lnTo>
                    <a:pt x="0" y="1"/>
                  </a:lnTo>
                  <a:lnTo>
                    <a:pt x="234" y="22216"/>
                  </a:lnTo>
                  <a:lnTo>
                    <a:pt x="27253" y="22216"/>
                  </a:lnTo>
                  <a:lnTo>
                    <a:pt x="27253" y="9274"/>
                  </a:lnTo>
                  <a:lnTo>
                    <a:pt x="17980" y="1"/>
                  </a:lnTo>
                  <a:lnTo>
                    <a:pt x="18046" y="9040"/>
                  </a:lnTo>
                  <a:lnTo>
                    <a:pt x="9007"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sp>
          <p:nvSpPr>
            <p:cNvPr id="9" name="Google Shape;2169;p48">
              <a:extLst>
                <a:ext uri="{FF2B5EF4-FFF2-40B4-BE49-F238E27FC236}">
                  <a16:creationId xmlns:a16="http://schemas.microsoft.com/office/drawing/2014/main" id="{C26B692A-AEE1-3F11-2C84-4C401565C61C}"/>
                </a:ext>
              </a:extLst>
            </p:cNvPr>
            <p:cNvSpPr/>
            <p:nvPr/>
          </p:nvSpPr>
          <p:spPr>
            <a:xfrm>
              <a:off x="3689797" y="4015902"/>
              <a:ext cx="675296" cy="592882"/>
            </a:xfrm>
            <a:custGeom>
              <a:avLst/>
              <a:gdLst/>
              <a:ahLst/>
              <a:cxnLst/>
              <a:rect l="l" t="t" r="r" b="b"/>
              <a:pathLst>
                <a:path w="46468" h="40797" extrusionOk="0">
                  <a:moveTo>
                    <a:pt x="18014" y="1"/>
                  </a:moveTo>
                  <a:lnTo>
                    <a:pt x="18014" y="16145"/>
                  </a:lnTo>
                  <a:lnTo>
                    <a:pt x="15679" y="16145"/>
                  </a:lnTo>
                  <a:lnTo>
                    <a:pt x="15679" y="23617"/>
                  </a:lnTo>
                  <a:lnTo>
                    <a:pt x="1" y="23617"/>
                  </a:lnTo>
                  <a:lnTo>
                    <a:pt x="1" y="40796"/>
                  </a:lnTo>
                  <a:lnTo>
                    <a:pt x="46467" y="40796"/>
                  </a:lnTo>
                  <a:lnTo>
                    <a:pt x="46467" y="29655"/>
                  </a:lnTo>
                  <a:lnTo>
                    <a:pt x="31356" y="29655"/>
                  </a:lnTo>
                  <a:lnTo>
                    <a:pt x="31356" y="16145"/>
                  </a:lnTo>
                  <a:lnTo>
                    <a:pt x="21649" y="16145"/>
                  </a:lnTo>
                  <a:lnTo>
                    <a:pt x="21649" y="1"/>
                  </a:lnTo>
                  <a:close/>
                </a:path>
              </a:pathLst>
            </a:custGeom>
            <a:solidFill>
              <a:srgbClr val="6144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1444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6" name="Title 2">
            <a:extLst>
              <a:ext uri="{FF2B5EF4-FFF2-40B4-BE49-F238E27FC236}">
                <a16:creationId xmlns:a16="http://schemas.microsoft.com/office/drawing/2014/main" id="{B137FD6B-A3AB-0787-EF7D-945B4264EE8F}"/>
              </a:ext>
            </a:extLst>
          </p:cNvPr>
          <p:cNvSpPr txBox="1">
            <a:spLocks/>
          </p:cNvSpPr>
          <p:nvPr/>
        </p:nvSpPr>
        <p:spPr>
          <a:xfrm>
            <a:off x="713250" y="611548"/>
            <a:ext cx="7717500" cy="338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err="1">
                <a:latin typeface="Raleway" pitchFamily="2" charset="0"/>
              </a:rPr>
              <a:t>pd.read_csv</a:t>
            </a:r>
            <a:r>
              <a:rPr lang="en-SG" sz="2000" dirty="0">
                <a:latin typeface="Raleway" pitchFamily="2" charset="0"/>
              </a:rPr>
              <a:t>() to import files</a:t>
            </a:r>
          </a:p>
        </p:txBody>
      </p:sp>
      <p:sp>
        <p:nvSpPr>
          <p:cNvPr id="14" name="Google Shape;446;p24">
            <a:extLst>
              <a:ext uri="{FF2B5EF4-FFF2-40B4-BE49-F238E27FC236}">
                <a16:creationId xmlns:a16="http://schemas.microsoft.com/office/drawing/2014/main" id="{4EAA423E-8024-234D-8BB5-E72F6CAB65A8}"/>
              </a:ext>
            </a:extLst>
          </p:cNvPr>
          <p:cNvSpPr txBox="1">
            <a:spLocks/>
          </p:cNvSpPr>
          <p:nvPr/>
        </p:nvSpPr>
        <p:spPr>
          <a:xfrm>
            <a:off x="0" y="-51451"/>
            <a:ext cx="9144000" cy="8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800" dirty="0"/>
              <a:t>PANDAS FUNCTIONS – GENERAL</a:t>
            </a:r>
          </a:p>
        </p:txBody>
      </p:sp>
      <p:pic>
        <p:nvPicPr>
          <p:cNvPr id="16" name="Picture 15">
            <a:extLst>
              <a:ext uri="{FF2B5EF4-FFF2-40B4-BE49-F238E27FC236}">
                <a16:creationId xmlns:a16="http://schemas.microsoft.com/office/drawing/2014/main" id="{24E66979-BF9B-E8EB-9C81-1EEAE461FD45}"/>
              </a:ext>
            </a:extLst>
          </p:cNvPr>
          <p:cNvPicPr>
            <a:picLocks noChangeAspect="1"/>
          </p:cNvPicPr>
          <p:nvPr/>
        </p:nvPicPr>
        <p:blipFill>
          <a:blip r:embed="rId3"/>
          <a:stretch>
            <a:fillRect/>
          </a:stretch>
        </p:blipFill>
        <p:spPr>
          <a:xfrm>
            <a:off x="1222662" y="938278"/>
            <a:ext cx="6698673" cy="1254813"/>
          </a:xfrm>
          <a:prstGeom prst="rect">
            <a:avLst/>
          </a:prstGeom>
        </p:spPr>
      </p:pic>
      <p:sp>
        <p:nvSpPr>
          <p:cNvPr id="4" name="Title 2">
            <a:extLst>
              <a:ext uri="{FF2B5EF4-FFF2-40B4-BE49-F238E27FC236}">
                <a16:creationId xmlns:a16="http://schemas.microsoft.com/office/drawing/2014/main" id="{2D770049-FD4B-F437-7808-792C5876A788}"/>
              </a:ext>
            </a:extLst>
          </p:cNvPr>
          <p:cNvSpPr txBox="1">
            <a:spLocks/>
          </p:cNvSpPr>
          <p:nvPr/>
        </p:nvSpPr>
        <p:spPr>
          <a:xfrm>
            <a:off x="760088" y="3410679"/>
            <a:ext cx="7717500" cy="338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Print missing values function</a:t>
            </a:r>
            <a:endParaRPr lang="en-SG" b="1" dirty="0"/>
          </a:p>
          <a:p>
            <a:r>
              <a:rPr lang="en-SG" sz="2000" dirty="0">
                <a:latin typeface="Raleway" pitchFamily="2" charset="0"/>
              </a:rPr>
              <a:t>-</a:t>
            </a:r>
            <a:r>
              <a:rPr lang="en-SG" sz="2000" dirty="0" err="1">
                <a:latin typeface="Raleway" pitchFamily="2" charset="0"/>
              </a:rPr>
              <a:t>isnull</a:t>
            </a:r>
            <a:r>
              <a:rPr lang="en-SG" sz="2000" dirty="0">
                <a:latin typeface="Raleway" pitchFamily="2" charset="0"/>
              </a:rPr>
              <a:t>().sum() to show number of missing values</a:t>
            </a:r>
          </a:p>
        </p:txBody>
      </p:sp>
      <p:pic>
        <p:nvPicPr>
          <p:cNvPr id="5" name="Picture 4">
            <a:extLst>
              <a:ext uri="{FF2B5EF4-FFF2-40B4-BE49-F238E27FC236}">
                <a16:creationId xmlns:a16="http://schemas.microsoft.com/office/drawing/2014/main" id="{272D342F-08AD-49A2-DC1F-0C8497554E7B}"/>
              </a:ext>
            </a:extLst>
          </p:cNvPr>
          <p:cNvPicPr>
            <a:picLocks noChangeAspect="1"/>
          </p:cNvPicPr>
          <p:nvPr/>
        </p:nvPicPr>
        <p:blipFill>
          <a:blip r:embed="rId4"/>
          <a:stretch>
            <a:fillRect/>
          </a:stretch>
        </p:blipFill>
        <p:spPr>
          <a:xfrm>
            <a:off x="5887154" y="3998570"/>
            <a:ext cx="2720576" cy="1094453"/>
          </a:xfrm>
          <a:prstGeom prst="rect">
            <a:avLst/>
          </a:prstGeom>
        </p:spPr>
      </p:pic>
      <p:pic>
        <p:nvPicPr>
          <p:cNvPr id="3" name="Picture 2">
            <a:extLst>
              <a:ext uri="{FF2B5EF4-FFF2-40B4-BE49-F238E27FC236}">
                <a16:creationId xmlns:a16="http://schemas.microsoft.com/office/drawing/2014/main" id="{4988BFD4-92B6-46ED-E7EA-7267D73200E7}"/>
              </a:ext>
            </a:extLst>
          </p:cNvPr>
          <p:cNvPicPr>
            <a:picLocks noChangeAspect="1"/>
          </p:cNvPicPr>
          <p:nvPr/>
        </p:nvPicPr>
        <p:blipFill>
          <a:blip r:embed="rId5"/>
          <a:stretch>
            <a:fillRect/>
          </a:stretch>
        </p:blipFill>
        <p:spPr>
          <a:xfrm>
            <a:off x="548659" y="3998571"/>
            <a:ext cx="5338495" cy="1094453"/>
          </a:xfrm>
          <a:prstGeom prst="rect">
            <a:avLst/>
          </a:prstGeom>
        </p:spPr>
      </p:pic>
      <p:sp>
        <p:nvSpPr>
          <p:cNvPr id="2" name="Title 2">
            <a:extLst>
              <a:ext uri="{FF2B5EF4-FFF2-40B4-BE49-F238E27FC236}">
                <a16:creationId xmlns:a16="http://schemas.microsoft.com/office/drawing/2014/main" id="{5EEFEB4A-821E-15BA-52D3-00BDEEFBBD04}"/>
              </a:ext>
            </a:extLst>
          </p:cNvPr>
          <p:cNvSpPr txBox="1">
            <a:spLocks/>
          </p:cNvSpPr>
          <p:nvPr/>
        </p:nvSpPr>
        <p:spPr>
          <a:xfrm>
            <a:off x="843392" y="2180314"/>
            <a:ext cx="7717500" cy="338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rPr>
              <a:t>Boolean indexing and .query() to filter data</a:t>
            </a:r>
          </a:p>
        </p:txBody>
      </p:sp>
      <p:pic>
        <p:nvPicPr>
          <p:cNvPr id="8" name="Picture 7">
            <a:extLst>
              <a:ext uri="{FF2B5EF4-FFF2-40B4-BE49-F238E27FC236}">
                <a16:creationId xmlns:a16="http://schemas.microsoft.com/office/drawing/2014/main" id="{9AAB0F6C-A59C-3F21-72CF-672E7176D2E2}"/>
              </a:ext>
            </a:extLst>
          </p:cNvPr>
          <p:cNvPicPr>
            <a:picLocks noChangeAspect="1"/>
          </p:cNvPicPr>
          <p:nvPr/>
        </p:nvPicPr>
        <p:blipFill>
          <a:blip r:embed="rId6"/>
          <a:stretch>
            <a:fillRect/>
          </a:stretch>
        </p:blipFill>
        <p:spPr>
          <a:xfrm>
            <a:off x="666411" y="2556111"/>
            <a:ext cx="7811177" cy="236240"/>
          </a:xfrm>
          <a:prstGeom prst="rect">
            <a:avLst/>
          </a:prstGeom>
        </p:spPr>
      </p:pic>
      <p:sp>
        <p:nvSpPr>
          <p:cNvPr id="11" name="Title 2">
            <a:extLst>
              <a:ext uri="{FF2B5EF4-FFF2-40B4-BE49-F238E27FC236}">
                <a16:creationId xmlns:a16="http://schemas.microsoft.com/office/drawing/2014/main" id="{82526730-6860-DDCA-D93A-1F7608667CDD}"/>
              </a:ext>
            </a:extLst>
          </p:cNvPr>
          <p:cNvSpPr txBox="1">
            <a:spLocks/>
          </p:cNvSpPr>
          <p:nvPr/>
        </p:nvSpPr>
        <p:spPr>
          <a:xfrm>
            <a:off x="713250" y="2768205"/>
            <a:ext cx="7717500" cy="3384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dirty="0">
                <a:latin typeface="Raleway" pitchFamily="2" charset="0"/>
              </a:rPr>
              <a:t>.rename() to rename columns</a:t>
            </a:r>
          </a:p>
        </p:txBody>
      </p:sp>
      <p:pic>
        <p:nvPicPr>
          <p:cNvPr id="13" name="Picture 12">
            <a:extLst>
              <a:ext uri="{FF2B5EF4-FFF2-40B4-BE49-F238E27FC236}">
                <a16:creationId xmlns:a16="http://schemas.microsoft.com/office/drawing/2014/main" id="{9E2C17FB-146F-020D-21B8-FF456736F5C5}"/>
              </a:ext>
            </a:extLst>
          </p:cNvPr>
          <p:cNvPicPr>
            <a:picLocks noChangeAspect="1"/>
          </p:cNvPicPr>
          <p:nvPr/>
        </p:nvPicPr>
        <p:blipFill>
          <a:blip r:embed="rId7"/>
          <a:stretch>
            <a:fillRect/>
          </a:stretch>
        </p:blipFill>
        <p:spPr>
          <a:xfrm>
            <a:off x="2248289" y="3106606"/>
            <a:ext cx="4907705" cy="205758"/>
          </a:xfrm>
          <a:prstGeom prst="rect">
            <a:avLst/>
          </a:prstGeom>
        </p:spPr>
      </p:pic>
    </p:spTree>
    <p:extLst>
      <p:ext uri="{BB962C8B-B14F-4D97-AF65-F5344CB8AC3E}">
        <p14:creationId xmlns:p14="http://schemas.microsoft.com/office/powerpoint/2010/main" val="386236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6" name="Title 2">
            <a:extLst>
              <a:ext uri="{FF2B5EF4-FFF2-40B4-BE49-F238E27FC236}">
                <a16:creationId xmlns:a16="http://schemas.microsoft.com/office/drawing/2014/main" id="{B137FD6B-A3AB-0787-EF7D-945B4264EE8F}"/>
              </a:ext>
            </a:extLst>
          </p:cNvPr>
          <p:cNvSpPr txBox="1">
            <a:spLocks/>
          </p:cNvSpPr>
          <p:nvPr/>
        </p:nvSpPr>
        <p:spPr>
          <a:xfrm>
            <a:off x="713250" y="863453"/>
            <a:ext cx="7717500" cy="3653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Drop duplicate/NA values function</a:t>
            </a:r>
          </a:p>
          <a:p>
            <a:r>
              <a:rPr lang="en-SG" sz="2000" dirty="0">
                <a:latin typeface="Raleway" pitchFamily="2" charset="0"/>
              </a:rPr>
              <a:t>Drop duplicate or missing values with .</a:t>
            </a:r>
            <a:r>
              <a:rPr lang="en-SG" sz="2000" dirty="0" err="1">
                <a:latin typeface="Raleway" pitchFamily="2" charset="0"/>
              </a:rPr>
              <a:t>dropna</a:t>
            </a:r>
            <a:r>
              <a:rPr lang="en-SG" sz="2000" dirty="0">
                <a:latin typeface="Raleway" pitchFamily="2" charset="0"/>
              </a:rPr>
              <a:t>() and .</a:t>
            </a:r>
            <a:r>
              <a:rPr lang="en-SG" sz="2000" dirty="0" err="1">
                <a:latin typeface="Raleway" pitchFamily="2" charset="0"/>
              </a:rPr>
              <a:t>drop_duplicates</a:t>
            </a:r>
            <a:r>
              <a:rPr lang="en-SG" sz="2000" dirty="0">
                <a:latin typeface="Raleway" pitchFamily="2" charset="0"/>
              </a:rPr>
              <a:t>()</a:t>
            </a:r>
          </a:p>
        </p:txBody>
      </p:sp>
      <p:sp>
        <p:nvSpPr>
          <p:cNvPr id="14" name="Google Shape;446;p24">
            <a:extLst>
              <a:ext uri="{FF2B5EF4-FFF2-40B4-BE49-F238E27FC236}">
                <a16:creationId xmlns:a16="http://schemas.microsoft.com/office/drawing/2014/main" id="{4EAA423E-8024-234D-8BB5-E72F6CAB65A8}"/>
              </a:ext>
            </a:extLst>
          </p:cNvPr>
          <p:cNvSpPr txBox="1">
            <a:spLocks/>
          </p:cNvSpPr>
          <p:nvPr/>
        </p:nvSpPr>
        <p:spPr>
          <a:xfrm>
            <a:off x="0" y="-51451"/>
            <a:ext cx="9144000" cy="83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800" dirty="0"/>
              <a:t>PANDAS FUNCTIONS – GENERAL</a:t>
            </a:r>
          </a:p>
        </p:txBody>
      </p:sp>
      <p:pic>
        <p:nvPicPr>
          <p:cNvPr id="3" name="Picture 2">
            <a:extLst>
              <a:ext uri="{FF2B5EF4-FFF2-40B4-BE49-F238E27FC236}">
                <a16:creationId xmlns:a16="http://schemas.microsoft.com/office/drawing/2014/main" id="{9A70D338-2117-F554-5F3D-240EA9B2F75F}"/>
              </a:ext>
            </a:extLst>
          </p:cNvPr>
          <p:cNvPicPr>
            <a:picLocks noChangeAspect="1"/>
          </p:cNvPicPr>
          <p:nvPr/>
        </p:nvPicPr>
        <p:blipFill>
          <a:blip r:embed="rId3"/>
          <a:stretch>
            <a:fillRect/>
          </a:stretch>
        </p:blipFill>
        <p:spPr>
          <a:xfrm>
            <a:off x="2990713" y="1534498"/>
            <a:ext cx="3162574" cy="815411"/>
          </a:xfrm>
          <a:prstGeom prst="rect">
            <a:avLst/>
          </a:prstGeom>
        </p:spPr>
      </p:pic>
      <p:sp>
        <p:nvSpPr>
          <p:cNvPr id="4" name="Title 2">
            <a:extLst>
              <a:ext uri="{FF2B5EF4-FFF2-40B4-BE49-F238E27FC236}">
                <a16:creationId xmlns:a16="http://schemas.microsoft.com/office/drawing/2014/main" id="{648B9D4A-10F6-BB32-8E36-72FE1EB5B6B7}"/>
              </a:ext>
            </a:extLst>
          </p:cNvPr>
          <p:cNvSpPr txBox="1">
            <a:spLocks/>
          </p:cNvSpPr>
          <p:nvPr/>
        </p:nvSpPr>
        <p:spPr>
          <a:xfrm>
            <a:off x="670516" y="2655559"/>
            <a:ext cx="7802968" cy="436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Summary Function</a:t>
            </a:r>
          </a:p>
          <a:p>
            <a:r>
              <a:rPr lang="en-SG" sz="2000" dirty="0">
                <a:latin typeface="Raleway" pitchFamily="2" charset="0"/>
              </a:rPr>
              <a:t>Collation of panda’s summary functions to gain insight onto datasets</a:t>
            </a:r>
          </a:p>
        </p:txBody>
      </p:sp>
      <p:pic>
        <p:nvPicPr>
          <p:cNvPr id="5" name="Picture 4">
            <a:extLst>
              <a:ext uri="{FF2B5EF4-FFF2-40B4-BE49-F238E27FC236}">
                <a16:creationId xmlns:a16="http://schemas.microsoft.com/office/drawing/2014/main" id="{1181DFD5-3ED8-8A49-600C-C27694117E54}"/>
              </a:ext>
            </a:extLst>
          </p:cNvPr>
          <p:cNvPicPr>
            <a:picLocks noChangeAspect="1"/>
          </p:cNvPicPr>
          <p:nvPr/>
        </p:nvPicPr>
        <p:blipFill>
          <a:blip r:embed="rId4"/>
          <a:stretch>
            <a:fillRect/>
          </a:stretch>
        </p:blipFill>
        <p:spPr>
          <a:xfrm>
            <a:off x="788342" y="3412873"/>
            <a:ext cx="7567316" cy="1546994"/>
          </a:xfrm>
          <a:prstGeom prst="rect">
            <a:avLst/>
          </a:prstGeom>
        </p:spPr>
      </p:pic>
    </p:spTree>
    <p:extLst>
      <p:ext uri="{BB962C8B-B14F-4D97-AF65-F5344CB8AC3E}">
        <p14:creationId xmlns:p14="http://schemas.microsoft.com/office/powerpoint/2010/main" val="103222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2" name="Title 2">
            <a:extLst>
              <a:ext uri="{FF2B5EF4-FFF2-40B4-BE49-F238E27FC236}">
                <a16:creationId xmlns:a16="http://schemas.microsoft.com/office/drawing/2014/main" id="{A5593F96-3F5D-71D5-C9F0-330AC56D5EF9}"/>
              </a:ext>
            </a:extLst>
          </p:cNvPr>
          <p:cNvSpPr txBox="1">
            <a:spLocks/>
          </p:cNvSpPr>
          <p:nvPr/>
        </p:nvSpPr>
        <p:spPr>
          <a:xfrm>
            <a:off x="670516" y="699464"/>
            <a:ext cx="7894518" cy="4366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For most datasets:</a:t>
            </a:r>
          </a:p>
          <a:p>
            <a:r>
              <a:rPr lang="en-SG" sz="2000" dirty="0">
                <a:latin typeface="Raleway" pitchFamily="2" charset="0"/>
              </a:rPr>
              <a:t>Used .sample(), .head() or .tail() to show information after cleaning</a:t>
            </a:r>
          </a:p>
        </p:txBody>
      </p:sp>
      <p:sp>
        <p:nvSpPr>
          <p:cNvPr id="14" name="Title 2">
            <a:extLst>
              <a:ext uri="{FF2B5EF4-FFF2-40B4-BE49-F238E27FC236}">
                <a16:creationId xmlns:a16="http://schemas.microsoft.com/office/drawing/2014/main" id="{712B39F1-1E9E-0500-C38D-535E703B47D6}"/>
              </a:ext>
            </a:extLst>
          </p:cNvPr>
          <p:cNvSpPr txBox="1">
            <a:spLocks/>
          </p:cNvSpPr>
          <p:nvPr/>
        </p:nvSpPr>
        <p:spPr>
          <a:xfrm>
            <a:off x="762066" y="2776741"/>
            <a:ext cx="7802968"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Dataset #1</a:t>
            </a:r>
          </a:p>
          <a:p>
            <a:r>
              <a:rPr lang="en-SG" sz="2000" dirty="0">
                <a:latin typeface="Raleway" pitchFamily="2" charset="0"/>
              </a:rPr>
              <a:t>Not much cleaning –&gt; Only renamed columns with .rename()</a:t>
            </a:r>
          </a:p>
        </p:txBody>
      </p:sp>
      <p:pic>
        <p:nvPicPr>
          <p:cNvPr id="6" name="Picture 5">
            <a:extLst>
              <a:ext uri="{FF2B5EF4-FFF2-40B4-BE49-F238E27FC236}">
                <a16:creationId xmlns:a16="http://schemas.microsoft.com/office/drawing/2014/main" id="{98859846-661C-9586-C2E3-ACC1518AE7B1}"/>
              </a:ext>
            </a:extLst>
          </p:cNvPr>
          <p:cNvPicPr>
            <a:picLocks noChangeAspect="1"/>
          </p:cNvPicPr>
          <p:nvPr/>
        </p:nvPicPr>
        <p:blipFill>
          <a:blip r:embed="rId3"/>
          <a:stretch>
            <a:fillRect/>
          </a:stretch>
        </p:blipFill>
        <p:spPr>
          <a:xfrm>
            <a:off x="1151994" y="1343272"/>
            <a:ext cx="2174406" cy="231637"/>
          </a:xfrm>
          <a:prstGeom prst="rect">
            <a:avLst/>
          </a:prstGeom>
        </p:spPr>
      </p:pic>
      <p:pic>
        <p:nvPicPr>
          <p:cNvPr id="9" name="Picture 8">
            <a:extLst>
              <a:ext uri="{FF2B5EF4-FFF2-40B4-BE49-F238E27FC236}">
                <a16:creationId xmlns:a16="http://schemas.microsoft.com/office/drawing/2014/main" id="{7F1F2D81-FF73-9508-465B-3BB33F86528E}"/>
              </a:ext>
            </a:extLst>
          </p:cNvPr>
          <p:cNvPicPr>
            <a:picLocks noChangeAspect="1"/>
          </p:cNvPicPr>
          <p:nvPr/>
        </p:nvPicPr>
        <p:blipFill>
          <a:blip r:embed="rId4"/>
          <a:stretch>
            <a:fillRect/>
          </a:stretch>
        </p:blipFill>
        <p:spPr>
          <a:xfrm>
            <a:off x="4968707" y="1228233"/>
            <a:ext cx="3521816" cy="1500165"/>
          </a:xfrm>
          <a:prstGeom prst="rect">
            <a:avLst/>
          </a:prstGeom>
        </p:spPr>
      </p:pic>
      <p:pic>
        <p:nvPicPr>
          <p:cNvPr id="12" name="Picture 11">
            <a:extLst>
              <a:ext uri="{FF2B5EF4-FFF2-40B4-BE49-F238E27FC236}">
                <a16:creationId xmlns:a16="http://schemas.microsoft.com/office/drawing/2014/main" id="{B7211028-B17F-E80A-B3D6-601B6A5F1365}"/>
              </a:ext>
            </a:extLst>
          </p:cNvPr>
          <p:cNvPicPr>
            <a:picLocks noChangeAspect="1"/>
          </p:cNvPicPr>
          <p:nvPr/>
        </p:nvPicPr>
        <p:blipFill>
          <a:blip r:embed="rId5"/>
          <a:stretch>
            <a:fillRect/>
          </a:stretch>
        </p:blipFill>
        <p:spPr>
          <a:xfrm>
            <a:off x="1151994" y="1786689"/>
            <a:ext cx="2164268" cy="241339"/>
          </a:xfrm>
          <a:prstGeom prst="rect">
            <a:avLst/>
          </a:prstGeom>
        </p:spPr>
      </p:pic>
      <p:pic>
        <p:nvPicPr>
          <p:cNvPr id="4" name="Picture 3">
            <a:extLst>
              <a:ext uri="{FF2B5EF4-FFF2-40B4-BE49-F238E27FC236}">
                <a16:creationId xmlns:a16="http://schemas.microsoft.com/office/drawing/2014/main" id="{72DFCD79-C093-69B3-88ED-B6E5A049F482}"/>
              </a:ext>
            </a:extLst>
          </p:cNvPr>
          <p:cNvPicPr>
            <a:picLocks noChangeAspect="1"/>
          </p:cNvPicPr>
          <p:nvPr/>
        </p:nvPicPr>
        <p:blipFill>
          <a:blip r:embed="rId6"/>
          <a:stretch>
            <a:fillRect/>
          </a:stretch>
        </p:blipFill>
        <p:spPr>
          <a:xfrm>
            <a:off x="1151994" y="2271500"/>
            <a:ext cx="2164268" cy="190517"/>
          </a:xfrm>
          <a:prstGeom prst="rect">
            <a:avLst/>
          </a:prstGeom>
        </p:spPr>
      </p:pic>
      <p:pic>
        <p:nvPicPr>
          <p:cNvPr id="5" name="Picture 4">
            <a:extLst>
              <a:ext uri="{FF2B5EF4-FFF2-40B4-BE49-F238E27FC236}">
                <a16:creationId xmlns:a16="http://schemas.microsoft.com/office/drawing/2014/main" id="{6DA8EC70-5EC7-9EBC-1264-A08EDF58E734}"/>
              </a:ext>
            </a:extLst>
          </p:cNvPr>
          <p:cNvPicPr>
            <a:picLocks noChangeAspect="1"/>
          </p:cNvPicPr>
          <p:nvPr/>
        </p:nvPicPr>
        <p:blipFill>
          <a:blip r:embed="rId7"/>
          <a:stretch>
            <a:fillRect/>
          </a:stretch>
        </p:blipFill>
        <p:spPr>
          <a:xfrm>
            <a:off x="4969611" y="3412419"/>
            <a:ext cx="3595423" cy="1655625"/>
          </a:xfrm>
          <a:prstGeom prst="rect">
            <a:avLst/>
          </a:prstGeom>
        </p:spPr>
      </p:pic>
      <p:pic>
        <p:nvPicPr>
          <p:cNvPr id="8" name="Picture 7">
            <a:extLst>
              <a:ext uri="{FF2B5EF4-FFF2-40B4-BE49-F238E27FC236}">
                <a16:creationId xmlns:a16="http://schemas.microsoft.com/office/drawing/2014/main" id="{90E3D7FE-A360-9808-64FB-76A6AAAE3CF5}"/>
              </a:ext>
            </a:extLst>
          </p:cNvPr>
          <p:cNvPicPr>
            <a:picLocks noChangeAspect="1"/>
          </p:cNvPicPr>
          <p:nvPr/>
        </p:nvPicPr>
        <p:blipFill>
          <a:blip r:embed="rId8"/>
          <a:stretch>
            <a:fillRect/>
          </a:stretch>
        </p:blipFill>
        <p:spPr>
          <a:xfrm>
            <a:off x="176647" y="3676302"/>
            <a:ext cx="4686706" cy="1127858"/>
          </a:xfrm>
          <a:prstGeom prst="rect">
            <a:avLst/>
          </a:prstGeom>
        </p:spPr>
      </p:pic>
    </p:spTree>
    <p:extLst>
      <p:ext uri="{BB962C8B-B14F-4D97-AF65-F5344CB8AC3E}">
        <p14:creationId xmlns:p14="http://schemas.microsoft.com/office/powerpoint/2010/main" val="287431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 name="Picture 3">
            <a:extLst>
              <a:ext uri="{FF2B5EF4-FFF2-40B4-BE49-F238E27FC236}">
                <a16:creationId xmlns:a16="http://schemas.microsoft.com/office/drawing/2014/main" id="{14240531-8E0D-D524-6BE8-F1180B71E000}"/>
              </a:ext>
            </a:extLst>
          </p:cNvPr>
          <p:cNvPicPr>
            <a:picLocks noChangeAspect="1"/>
          </p:cNvPicPr>
          <p:nvPr/>
        </p:nvPicPr>
        <p:blipFill>
          <a:blip r:embed="rId3"/>
          <a:stretch>
            <a:fillRect/>
          </a:stretch>
        </p:blipFill>
        <p:spPr>
          <a:xfrm>
            <a:off x="1387988" y="1936930"/>
            <a:ext cx="2567888" cy="3031910"/>
          </a:xfrm>
          <a:prstGeom prst="rect">
            <a:avLst/>
          </a:prstGeom>
        </p:spPr>
      </p:pic>
      <p:sp>
        <p:nvSpPr>
          <p:cNvPr id="6" name="Title 2">
            <a:extLst>
              <a:ext uri="{FF2B5EF4-FFF2-40B4-BE49-F238E27FC236}">
                <a16:creationId xmlns:a16="http://schemas.microsoft.com/office/drawing/2014/main" id="{06EABB47-9342-9131-279E-1C5A59382045}"/>
              </a:ext>
            </a:extLst>
          </p:cNvPr>
          <p:cNvSpPr txBox="1">
            <a:spLocks/>
          </p:cNvSpPr>
          <p:nvPr/>
        </p:nvSpPr>
        <p:spPr>
          <a:xfrm>
            <a:off x="3010901" y="1526771"/>
            <a:ext cx="3025831"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US" sz="2000" dirty="0">
                <a:latin typeface="Raleway" pitchFamily="2" charset="0"/>
              </a:rPr>
              <a:t>17 rows, 12 columns</a:t>
            </a:r>
            <a:endParaRPr lang="en-SG" sz="2000" dirty="0">
              <a:latin typeface="Raleway" pitchFamily="2" charset="0"/>
            </a:endParaRPr>
          </a:p>
        </p:txBody>
      </p:sp>
      <p:pic>
        <p:nvPicPr>
          <p:cNvPr id="5" name="Picture 4">
            <a:extLst>
              <a:ext uri="{FF2B5EF4-FFF2-40B4-BE49-F238E27FC236}">
                <a16:creationId xmlns:a16="http://schemas.microsoft.com/office/drawing/2014/main" id="{C6084997-0F6C-A64F-9093-894BB585CDC1}"/>
              </a:ext>
            </a:extLst>
          </p:cNvPr>
          <p:cNvPicPr>
            <a:picLocks noChangeAspect="1"/>
          </p:cNvPicPr>
          <p:nvPr/>
        </p:nvPicPr>
        <p:blipFill>
          <a:blip r:embed="rId4"/>
          <a:stretch>
            <a:fillRect/>
          </a:stretch>
        </p:blipFill>
        <p:spPr>
          <a:xfrm>
            <a:off x="4571999" y="1943009"/>
            <a:ext cx="3025831" cy="3025831"/>
          </a:xfrm>
          <a:prstGeom prst="rect">
            <a:avLst/>
          </a:prstGeom>
        </p:spPr>
      </p:pic>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14" name="Title 2">
            <a:extLst>
              <a:ext uri="{FF2B5EF4-FFF2-40B4-BE49-F238E27FC236}">
                <a16:creationId xmlns:a16="http://schemas.microsoft.com/office/drawing/2014/main" id="{712B39F1-1E9E-0500-C38D-535E703B47D6}"/>
              </a:ext>
            </a:extLst>
          </p:cNvPr>
          <p:cNvSpPr txBox="1">
            <a:spLocks/>
          </p:cNvSpPr>
          <p:nvPr/>
        </p:nvSpPr>
        <p:spPr>
          <a:xfrm>
            <a:off x="670515" y="960491"/>
            <a:ext cx="7802968"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Dataset #2</a:t>
            </a:r>
          </a:p>
          <a:p>
            <a:r>
              <a:rPr lang="en-SG" sz="2000" dirty="0">
                <a:latin typeface="Raleway" pitchFamily="2" charset="0"/>
              </a:rPr>
              <a:t>Filtered data, renamed columns with .rename() and backwards fill missing value with .</a:t>
            </a:r>
            <a:r>
              <a:rPr lang="en-SG" sz="2000" dirty="0" err="1">
                <a:latin typeface="Raleway" pitchFamily="2" charset="0"/>
              </a:rPr>
              <a:t>bfill</a:t>
            </a:r>
            <a:r>
              <a:rPr lang="en-SG" sz="2000" dirty="0">
                <a:latin typeface="Raleway" pitchFamily="2" charset="0"/>
              </a:rPr>
              <a:t>()</a:t>
            </a:r>
          </a:p>
        </p:txBody>
      </p:sp>
      <p:pic>
        <p:nvPicPr>
          <p:cNvPr id="8" name="Picture 7">
            <a:extLst>
              <a:ext uri="{FF2B5EF4-FFF2-40B4-BE49-F238E27FC236}">
                <a16:creationId xmlns:a16="http://schemas.microsoft.com/office/drawing/2014/main" id="{1F1CB158-DE93-2BDE-C1D2-F55BF60DBDE2}"/>
              </a:ext>
            </a:extLst>
          </p:cNvPr>
          <p:cNvPicPr>
            <a:picLocks noChangeAspect="1"/>
          </p:cNvPicPr>
          <p:nvPr/>
        </p:nvPicPr>
        <p:blipFill>
          <a:blip r:embed="rId5"/>
          <a:stretch>
            <a:fillRect/>
          </a:stretch>
        </p:blipFill>
        <p:spPr>
          <a:xfrm>
            <a:off x="1344180" y="1697277"/>
            <a:ext cx="6411832" cy="3319511"/>
          </a:xfrm>
          <a:prstGeom prst="rect">
            <a:avLst/>
          </a:prstGeom>
        </p:spPr>
      </p:pic>
    </p:spTree>
    <p:extLst>
      <p:ext uri="{BB962C8B-B14F-4D97-AF65-F5344CB8AC3E}">
        <p14:creationId xmlns:p14="http://schemas.microsoft.com/office/powerpoint/2010/main" val="383069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6" name="Picture 5">
            <a:extLst>
              <a:ext uri="{FF2B5EF4-FFF2-40B4-BE49-F238E27FC236}">
                <a16:creationId xmlns:a16="http://schemas.microsoft.com/office/drawing/2014/main" id="{59A18CAC-9909-0028-E73B-2479AD996DA6}"/>
              </a:ext>
            </a:extLst>
          </p:cNvPr>
          <p:cNvPicPr>
            <a:picLocks noChangeAspect="1"/>
          </p:cNvPicPr>
          <p:nvPr/>
        </p:nvPicPr>
        <p:blipFill>
          <a:blip r:embed="rId3"/>
          <a:stretch>
            <a:fillRect/>
          </a:stretch>
        </p:blipFill>
        <p:spPr>
          <a:xfrm>
            <a:off x="459274" y="2326818"/>
            <a:ext cx="4038950" cy="2248095"/>
          </a:xfrm>
          <a:prstGeom prst="rect">
            <a:avLst/>
          </a:prstGeom>
        </p:spPr>
      </p:pic>
      <p:sp>
        <p:nvSpPr>
          <p:cNvPr id="5" name="Title 2">
            <a:extLst>
              <a:ext uri="{FF2B5EF4-FFF2-40B4-BE49-F238E27FC236}">
                <a16:creationId xmlns:a16="http://schemas.microsoft.com/office/drawing/2014/main" id="{A34E2E78-88E1-7C7D-3776-96D5ABE65FE9}"/>
              </a:ext>
            </a:extLst>
          </p:cNvPr>
          <p:cNvSpPr txBox="1">
            <a:spLocks/>
          </p:cNvSpPr>
          <p:nvPr/>
        </p:nvSpPr>
        <p:spPr>
          <a:xfrm>
            <a:off x="3059082" y="1793757"/>
            <a:ext cx="3025831"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US" sz="2000" dirty="0">
                <a:latin typeface="Raleway" pitchFamily="2" charset="0"/>
              </a:rPr>
              <a:t>17 rows, 4 columns</a:t>
            </a:r>
            <a:endParaRPr lang="en-SG" sz="2000" dirty="0">
              <a:latin typeface="Raleway" pitchFamily="2" charset="0"/>
            </a:endParaRPr>
          </a:p>
        </p:txBody>
      </p:sp>
      <p:pic>
        <p:nvPicPr>
          <p:cNvPr id="3" name="Picture 2">
            <a:extLst>
              <a:ext uri="{FF2B5EF4-FFF2-40B4-BE49-F238E27FC236}">
                <a16:creationId xmlns:a16="http://schemas.microsoft.com/office/drawing/2014/main" id="{B9402B56-A2F4-D84E-15CE-EC792830890E}"/>
              </a:ext>
            </a:extLst>
          </p:cNvPr>
          <p:cNvPicPr>
            <a:picLocks noChangeAspect="1"/>
          </p:cNvPicPr>
          <p:nvPr/>
        </p:nvPicPr>
        <p:blipFill>
          <a:blip r:embed="rId4"/>
          <a:stretch>
            <a:fillRect/>
          </a:stretch>
        </p:blipFill>
        <p:spPr>
          <a:xfrm>
            <a:off x="4827727" y="2326818"/>
            <a:ext cx="3970364" cy="2057578"/>
          </a:xfrm>
          <a:prstGeom prst="rect">
            <a:avLst/>
          </a:prstGeom>
        </p:spPr>
      </p:pic>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14" name="Title 2">
            <a:extLst>
              <a:ext uri="{FF2B5EF4-FFF2-40B4-BE49-F238E27FC236}">
                <a16:creationId xmlns:a16="http://schemas.microsoft.com/office/drawing/2014/main" id="{712B39F1-1E9E-0500-C38D-535E703B47D6}"/>
              </a:ext>
            </a:extLst>
          </p:cNvPr>
          <p:cNvSpPr txBox="1">
            <a:spLocks/>
          </p:cNvSpPr>
          <p:nvPr/>
        </p:nvSpPr>
        <p:spPr>
          <a:xfrm>
            <a:off x="670515" y="534646"/>
            <a:ext cx="7802968" cy="108535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2000" b="1" dirty="0">
                <a:latin typeface="Raleway" pitchFamily="2" charset="0"/>
              </a:rPr>
              <a:t>Dataset #3</a:t>
            </a:r>
          </a:p>
          <a:p>
            <a:r>
              <a:rPr lang="en-SG" sz="2000" dirty="0">
                <a:latin typeface="Raleway" pitchFamily="2" charset="0"/>
              </a:rPr>
              <a:t>Filtered data, .rename() to rename columns, and used </a:t>
            </a:r>
            <a:r>
              <a:rPr lang="en-SG" sz="2000" dirty="0" err="1">
                <a:latin typeface="Raleway" pitchFamily="2" charset="0"/>
              </a:rPr>
              <a:t>statsmodels</a:t>
            </a:r>
            <a:r>
              <a:rPr lang="en-SG" sz="2000" dirty="0">
                <a:latin typeface="Raleway" pitchFamily="2" charset="0"/>
              </a:rPr>
              <a:t> to do regression imputation to replace missing values</a:t>
            </a:r>
          </a:p>
        </p:txBody>
      </p:sp>
      <p:pic>
        <p:nvPicPr>
          <p:cNvPr id="4" name="Picture 3">
            <a:extLst>
              <a:ext uri="{FF2B5EF4-FFF2-40B4-BE49-F238E27FC236}">
                <a16:creationId xmlns:a16="http://schemas.microsoft.com/office/drawing/2014/main" id="{70A434A4-2931-9CC3-62D1-2477FAF3BFF5}"/>
              </a:ext>
            </a:extLst>
          </p:cNvPr>
          <p:cNvPicPr>
            <a:picLocks noChangeAspect="1"/>
          </p:cNvPicPr>
          <p:nvPr/>
        </p:nvPicPr>
        <p:blipFill>
          <a:blip r:embed="rId5"/>
          <a:stretch>
            <a:fillRect/>
          </a:stretch>
        </p:blipFill>
        <p:spPr>
          <a:xfrm>
            <a:off x="670512" y="1674053"/>
            <a:ext cx="7802969" cy="3363108"/>
          </a:xfrm>
          <a:prstGeom prst="rect">
            <a:avLst/>
          </a:prstGeom>
        </p:spPr>
      </p:pic>
    </p:spTree>
    <p:extLst>
      <p:ext uri="{BB962C8B-B14F-4D97-AF65-F5344CB8AC3E}">
        <p14:creationId xmlns:p14="http://schemas.microsoft.com/office/powerpoint/2010/main" val="57989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7" name="Picture 6">
            <a:extLst>
              <a:ext uri="{FF2B5EF4-FFF2-40B4-BE49-F238E27FC236}">
                <a16:creationId xmlns:a16="http://schemas.microsoft.com/office/drawing/2014/main" id="{065A1448-7A06-108A-6077-3EFB82ED9BCF}"/>
              </a:ext>
            </a:extLst>
          </p:cNvPr>
          <p:cNvPicPr>
            <a:picLocks noChangeAspect="1"/>
          </p:cNvPicPr>
          <p:nvPr/>
        </p:nvPicPr>
        <p:blipFill>
          <a:blip r:embed="rId3"/>
          <a:stretch>
            <a:fillRect/>
          </a:stretch>
        </p:blipFill>
        <p:spPr>
          <a:xfrm>
            <a:off x="412281" y="1868773"/>
            <a:ext cx="2529983" cy="2830788"/>
          </a:xfrm>
          <a:prstGeom prst="rect">
            <a:avLst/>
          </a:prstGeom>
        </p:spPr>
      </p:pic>
      <p:sp>
        <p:nvSpPr>
          <p:cNvPr id="6" name="Title 2">
            <a:extLst>
              <a:ext uri="{FF2B5EF4-FFF2-40B4-BE49-F238E27FC236}">
                <a16:creationId xmlns:a16="http://schemas.microsoft.com/office/drawing/2014/main" id="{4442104C-6506-CEB2-5425-559F75EA5624}"/>
              </a:ext>
            </a:extLst>
          </p:cNvPr>
          <p:cNvSpPr txBox="1">
            <a:spLocks/>
          </p:cNvSpPr>
          <p:nvPr/>
        </p:nvSpPr>
        <p:spPr>
          <a:xfrm>
            <a:off x="3059083" y="1449166"/>
            <a:ext cx="3025831" cy="5354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US" sz="2000" dirty="0">
                <a:latin typeface="Raleway" pitchFamily="2" charset="0"/>
              </a:rPr>
              <a:t>17 rows, 9 columns</a:t>
            </a:r>
            <a:endParaRPr lang="en-SG" sz="2000" dirty="0">
              <a:latin typeface="Raleway" pitchFamily="2" charset="0"/>
            </a:endParaRPr>
          </a:p>
        </p:txBody>
      </p:sp>
      <p:pic>
        <p:nvPicPr>
          <p:cNvPr id="5" name="Picture 4">
            <a:extLst>
              <a:ext uri="{FF2B5EF4-FFF2-40B4-BE49-F238E27FC236}">
                <a16:creationId xmlns:a16="http://schemas.microsoft.com/office/drawing/2014/main" id="{FCD385A4-819F-9B2D-582E-BC4D432623D7}"/>
              </a:ext>
            </a:extLst>
          </p:cNvPr>
          <p:cNvPicPr>
            <a:picLocks noChangeAspect="1"/>
          </p:cNvPicPr>
          <p:nvPr/>
        </p:nvPicPr>
        <p:blipFill>
          <a:blip r:embed="rId4"/>
          <a:stretch>
            <a:fillRect/>
          </a:stretch>
        </p:blipFill>
        <p:spPr>
          <a:xfrm>
            <a:off x="4197580" y="2087235"/>
            <a:ext cx="4534135" cy="2509740"/>
          </a:xfrm>
          <a:prstGeom prst="rect">
            <a:avLst/>
          </a:prstGeom>
        </p:spPr>
      </p:pic>
      <p:sp>
        <p:nvSpPr>
          <p:cNvPr id="446" name="Google Shape;446;p24"/>
          <p:cNvSpPr txBox="1">
            <a:spLocks noGrp="1"/>
          </p:cNvSpPr>
          <p:nvPr>
            <p:ph type="title"/>
          </p:nvPr>
        </p:nvSpPr>
        <p:spPr>
          <a:xfrm>
            <a:off x="0" y="-73011"/>
            <a:ext cx="9144000" cy="83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2800" dirty="0"/>
              <a:t>PANDAS FUNCTIONS – CLEANING &amp; WRANGLING</a:t>
            </a:r>
            <a:endParaRPr sz="2800" dirty="0"/>
          </a:p>
        </p:txBody>
      </p:sp>
      <p:sp>
        <p:nvSpPr>
          <p:cNvPr id="2" name="Title 2">
            <a:extLst>
              <a:ext uri="{FF2B5EF4-FFF2-40B4-BE49-F238E27FC236}">
                <a16:creationId xmlns:a16="http://schemas.microsoft.com/office/drawing/2014/main" id="{8BE2FBE3-24CE-4DDF-9B59-D2E128D19BC0}"/>
              </a:ext>
            </a:extLst>
          </p:cNvPr>
          <p:cNvSpPr txBox="1">
            <a:spLocks/>
          </p:cNvSpPr>
          <p:nvPr/>
        </p:nvSpPr>
        <p:spPr>
          <a:xfrm>
            <a:off x="670516" y="557589"/>
            <a:ext cx="7802968" cy="1015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100"/>
              <a:buFont typeface="Barlow SemiBold"/>
              <a:buNone/>
              <a:defRPr sz="3500" b="0" i="0" u="none" strike="noStrike" cap="none">
                <a:solidFill>
                  <a:schemeClr val="dk1"/>
                </a:solidFill>
                <a:latin typeface="Barlow SemiBold"/>
                <a:ea typeface="Barlow SemiBold"/>
                <a:cs typeface="Barlow SemiBold"/>
                <a:sym typeface="Barlow SemiBold"/>
              </a:defRPr>
            </a:lvl1pPr>
            <a:lvl2pPr marR="0" lvl="1"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2pPr>
            <a:lvl3pPr marR="0" lvl="2"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3pPr>
            <a:lvl4pPr marR="0" lvl="3"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4pPr>
            <a:lvl5pPr marR="0" lvl="4"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5pPr>
            <a:lvl6pPr marR="0" lvl="5"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6pPr>
            <a:lvl7pPr marR="0" lvl="6"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7pPr>
            <a:lvl8pPr marR="0" lvl="7"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8pPr>
            <a:lvl9pPr marR="0" lvl="8" algn="ctr" rtl="0">
              <a:lnSpc>
                <a:spcPct val="100000"/>
              </a:lnSpc>
              <a:spcBef>
                <a:spcPts val="0"/>
              </a:spcBef>
              <a:spcAft>
                <a:spcPts val="0"/>
              </a:spcAft>
              <a:buClr>
                <a:schemeClr val="dk1"/>
              </a:buClr>
              <a:buSzPts val="4100"/>
              <a:buFont typeface="Barlow SemiBold"/>
              <a:buNone/>
              <a:defRPr sz="4100" b="0" i="0" u="none" strike="noStrike" cap="none">
                <a:solidFill>
                  <a:schemeClr val="dk1"/>
                </a:solidFill>
                <a:latin typeface="Barlow SemiBold"/>
                <a:ea typeface="Barlow SemiBold"/>
                <a:cs typeface="Barlow SemiBold"/>
                <a:sym typeface="Barlow SemiBold"/>
              </a:defRPr>
            </a:lvl9pPr>
          </a:lstStyle>
          <a:p>
            <a:r>
              <a:rPr lang="en-SG" sz="1600" b="1" dirty="0">
                <a:latin typeface="Raleway" pitchFamily="2" charset="0"/>
              </a:rPr>
              <a:t>Dataset #4</a:t>
            </a:r>
          </a:p>
          <a:p>
            <a:r>
              <a:rPr lang="en-SG" sz="1600" dirty="0">
                <a:latin typeface="Raleway" pitchFamily="2" charset="0"/>
              </a:rPr>
              <a:t>.replace() to replace ‘</a:t>
            </a:r>
            <a:r>
              <a:rPr lang="en-SG" sz="1600" dirty="0" err="1">
                <a:latin typeface="Raleway" pitchFamily="2" charset="0"/>
              </a:rPr>
              <a:t>na</a:t>
            </a:r>
            <a:r>
              <a:rPr lang="en-SG" sz="1600" dirty="0">
                <a:latin typeface="Raleway" pitchFamily="2" charset="0"/>
              </a:rPr>
              <a:t>’ values with </a:t>
            </a:r>
            <a:r>
              <a:rPr lang="en-SG" sz="1600" dirty="0" err="1">
                <a:latin typeface="Raleway" pitchFamily="2" charset="0"/>
              </a:rPr>
              <a:t>NaN</a:t>
            </a:r>
            <a:r>
              <a:rPr lang="en-SG" sz="1600" dirty="0">
                <a:latin typeface="Raleway" pitchFamily="2" charset="0"/>
              </a:rPr>
              <a:t>, .</a:t>
            </a:r>
            <a:r>
              <a:rPr lang="en-SG" sz="1600" dirty="0" err="1">
                <a:latin typeface="Raleway" pitchFamily="2" charset="0"/>
              </a:rPr>
              <a:t>ffill</a:t>
            </a:r>
            <a:r>
              <a:rPr lang="en-SG" sz="1600" dirty="0">
                <a:latin typeface="Raleway" pitchFamily="2" charset="0"/>
              </a:rPr>
              <a:t>() to fill missing values forward and .</a:t>
            </a:r>
            <a:r>
              <a:rPr lang="en-SG" sz="1600" dirty="0" err="1">
                <a:latin typeface="Raleway" pitchFamily="2" charset="0"/>
              </a:rPr>
              <a:t>fillna</a:t>
            </a:r>
            <a:r>
              <a:rPr lang="en-SG" sz="1600" dirty="0">
                <a:latin typeface="Raleway" pitchFamily="2" charset="0"/>
              </a:rPr>
              <a:t>() to clean remaining missing values, .rename() to rename columns, .</a:t>
            </a:r>
            <a:r>
              <a:rPr lang="en-SG" sz="1600" dirty="0" err="1">
                <a:latin typeface="Raleway" pitchFamily="2" charset="0"/>
              </a:rPr>
              <a:t>drop_duplicates</a:t>
            </a:r>
            <a:r>
              <a:rPr lang="en-SG" sz="1600" dirty="0">
                <a:latin typeface="Raleway" pitchFamily="2" charset="0"/>
              </a:rPr>
              <a:t>() to remove duplicate rows, .</a:t>
            </a:r>
            <a:r>
              <a:rPr lang="en-SG" sz="1600" dirty="0" err="1">
                <a:latin typeface="Raleway" pitchFamily="2" charset="0"/>
              </a:rPr>
              <a:t>astype</a:t>
            </a:r>
            <a:r>
              <a:rPr lang="en-SG" sz="1600" dirty="0">
                <a:latin typeface="Raleway" pitchFamily="2" charset="0"/>
              </a:rPr>
              <a:t>() to change data type</a:t>
            </a:r>
          </a:p>
        </p:txBody>
      </p:sp>
      <p:pic>
        <p:nvPicPr>
          <p:cNvPr id="4" name="Picture 3">
            <a:extLst>
              <a:ext uri="{FF2B5EF4-FFF2-40B4-BE49-F238E27FC236}">
                <a16:creationId xmlns:a16="http://schemas.microsoft.com/office/drawing/2014/main" id="{56ED6D4B-5D8D-7958-7880-A0CC11E972CC}"/>
              </a:ext>
            </a:extLst>
          </p:cNvPr>
          <p:cNvPicPr>
            <a:picLocks noChangeAspect="1"/>
          </p:cNvPicPr>
          <p:nvPr/>
        </p:nvPicPr>
        <p:blipFill>
          <a:blip r:embed="rId5"/>
          <a:stretch>
            <a:fillRect/>
          </a:stretch>
        </p:blipFill>
        <p:spPr>
          <a:xfrm>
            <a:off x="1450798" y="1576118"/>
            <a:ext cx="6242400" cy="3416098"/>
          </a:xfrm>
          <a:prstGeom prst="rect">
            <a:avLst/>
          </a:prstGeom>
        </p:spPr>
      </p:pic>
    </p:spTree>
    <p:extLst>
      <p:ext uri="{BB962C8B-B14F-4D97-AF65-F5344CB8AC3E}">
        <p14:creationId xmlns:p14="http://schemas.microsoft.com/office/powerpoint/2010/main" val="177328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llution Reduction Social Media by Slidesgo">
  <a:themeElements>
    <a:clrScheme name="Simple Light">
      <a:dk1>
        <a:srgbClr val="614444"/>
      </a:dk1>
      <a:lt1>
        <a:srgbClr val="938080"/>
      </a:lt1>
      <a:dk2>
        <a:srgbClr val="E4BBA5"/>
      </a:dk2>
      <a:lt2>
        <a:srgbClr val="F3E1CE"/>
      </a:lt2>
      <a:accent1>
        <a:srgbClr val="F6F1E1"/>
      </a:accent1>
      <a:accent2>
        <a:srgbClr val="FFFFFF"/>
      </a:accent2>
      <a:accent3>
        <a:srgbClr val="FFFFFF"/>
      </a:accent3>
      <a:accent4>
        <a:srgbClr val="FFFFFF"/>
      </a:accent4>
      <a:accent5>
        <a:srgbClr val="FFFFFF"/>
      </a:accent5>
      <a:accent6>
        <a:srgbClr val="FFFFFF"/>
      </a:accent6>
      <a:hlink>
        <a:srgbClr val="6144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3321</TotalTime>
  <Words>2064</Words>
  <Application>Microsoft Office PowerPoint</Application>
  <PresentationFormat>On-screen Show (16:9)</PresentationFormat>
  <Paragraphs>168</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Barlow SemiBold</vt:lpstr>
      <vt:lpstr>Catamaran</vt:lpstr>
      <vt:lpstr>Arial</vt:lpstr>
      <vt:lpstr>Barlow Medium</vt:lpstr>
      <vt:lpstr>Raleway</vt:lpstr>
      <vt:lpstr>Pollution Reduction Social Media by Slidesgo</vt:lpstr>
      <vt:lpstr>ELECTRICITY &amp; EMISSIONS</vt:lpstr>
      <vt:lpstr>DATASETS USED</vt:lpstr>
      <vt:lpstr>LINKS TO DATASETS:</vt:lpstr>
      <vt:lpstr>PowerPoint Presentation</vt:lpstr>
      <vt:lpstr>PowerPoint Presentation</vt:lpstr>
      <vt:lpstr>PANDAS FUNCTIONS – CLEANING &amp; WRANGLING</vt:lpstr>
      <vt:lpstr>PANDAS FUNCTIONS – CLEANING &amp; WRANGLING</vt:lpstr>
      <vt:lpstr>PANDAS FUNCTIONS – CLEANING &amp; WRANGLING</vt:lpstr>
      <vt:lpstr>PANDAS FUNCTIONS – CLEANING &amp; WRANGLING</vt:lpstr>
      <vt:lpstr>PANDAS FUNCTIONS – CLEANING &amp; WRANGLING</vt:lpstr>
      <vt:lpstr>PANDAS FUNCTIONS – CLEANING &amp; WRANGLING</vt:lpstr>
      <vt:lpstr>PANDAS FUNCTIONS – IDENTIFY OUTLIERS</vt:lpstr>
      <vt:lpstr>PANDAS FUNCTIONS – IDENTIFY OUTLIERS</vt:lpstr>
      <vt:lpstr>PANDAS FUNCTIONS – PLOTTING CHARTS</vt:lpstr>
      <vt:lpstr>PANDAS FUNCTIONS – PLOTTING CHART #1</vt:lpstr>
      <vt:lpstr>PANDAS FUNCTIONS – PLOTTING CHART #2</vt:lpstr>
      <vt:lpstr>PANDAS FUNCTIONS – PLOTTING CHART #3</vt:lpstr>
      <vt:lpstr>PANDAS FUNCTIONS – PLOTTING CHART #4</vt:lpstr>
      <vt:lpstr>PANDAS FUNCTIONS – PLOTTING CHART #5</vt:lpstr>
      <vt:lpstr>PANDAS FUNCTIONS – PLOTTING CHART #6</vt:lpstr>
      <vt:lpstr>THIS IS MR. JOE…</vt:lpstr>
      <vt:lpstr>MR. JOE WANTS TO…</vt:lpstr>
      <vt:lpstr>INSIGHTS – CHART #1</vt:lpstr>
      <vt:lpstr>INSIGHTS – CHART #1</vt:lpstr>
      <vt:lpstr>INSIGHTS – CHART #2</vt:lpstr>
      <vt:lpstr>INSIGHTS – CHART #2</vt:lpstr>
      <vt:lpstr>INSIGHTS</vt:lpstr>
      <vt:lpstr>INSIGHTS – CHART #3</vt:lpstr>
      <vt:lpstr>INSIGHTS – CHART #3</vt:lpstr>
      <vt:lpstr>INSIGHTS – CHART #4</vt:lpstr>
      <vt:lpstr>INSIGHTS – CHART #4</vt:lpstr>
      <vt:lpstr>INSIGHTS – CHART #5 </vt:lpstr>
      <vt:lpstr>INSIGHTS – CHART #5</vt:lpstr>
      <vt:lpstr>INSIGHTS – CHART #6</vt:lpstr>
      <vt:lpstr>INSIGHTS – CHART #6</vt:lpstr>
      <vt:lpstr>-MR. JOE’S CONCLUSION-</vt:lpstr>
      <vt:lpstr>-MR. JOE’S 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PDAS CA2 ASSIGNMENT ENERGY &amp; EMISSIONS</dc:title>
  <cp:lastModifiedBy>EDWARD TAN YUAN CHONG</cp:lastModifiedBy>
  <cp:revision>37</cp:revision>
  <dcterms:modified xsi:type="dcterms:W3CDTF">2023-08-28T11:30:30Z</dcterms:modified>
</cp:coreProperties>
</file>