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261" r:id="rId9"/>
    <p:sldId id="318" r:id="rId10"/>
    <p:sldId id="259" r:id="rId11"/>
    <p:sldId id="314" r:id="rId12"/>
    <p:sldId id="315" r:id="rId13"/>
    <p:sldId id="316" r:id="rId14"/>
    <p:sldId id="317" r:id="rId15"/>
    <p:sldId id="324" r:id="rId16"/>
    <p:sldId id="267" r:id="rId17"/>
    <p:sldId id="325" r:id="rId18"/>
    <p:sldId id="326" r:id="rId19"/>
    <p:sldId id="263" r:id="rId20"/>
    <p:sldId id="319" r:id="rId21"/>
    <p:sldId id="266" r:id="rId22"/>
    <p:sldId id="334" r:id="rId23"/>
    <p:sldId id="262" r:id="rId24"/>
    <p:sldId id="320" r:id="rId25"/>
    <p:sldId id="322" r:id="rId26"/>
    <p:sldId id="323" r:id="rId27"/>
    <p:sldId id="327" r:id="rId28"/>
    <p:sldId id="328" r:id="rId29"/>
    <p:sldId id="330" r:id="rId30"/>
    <p:sldId id="331" r:id="rId31"/>
    <p:sldId id="332" r:id="rId32"/>
    <p:sldId id="258" r:id="rId33"/>
    <p:sldId id="333" r:id="rId34"/>
    <p:sldId id="335" r:id="rId35"/>
    <p:sldId id="260" r:id="rId36"/>
  </p:sldIdLst>
  <p:sldSz cx="9144000" cy="5143500" type="screen16x9"/>
  <p:notesSz cx="6858000" cy="9144000"/>
  <p:embeddedFontLst>
    <p:embeddedFont>
      <p:font typeface="Abel" panose="02000506030000020004" pitchFamily="2" charset="0"/>
      <p:regular r:id="rId38"/>
    </p:embeddedFont>
    <p:embeddedFont>
      <p:font typeface="Bebas Neue" panose="020B0606020202050201" pitchFamily="34" charset="0"/>
      <p:regular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  <p:embeddedFont>
      <p:font typeface="Questrial" pitchFamily="2" charset="0"/>
      <p:regular r:id="rId46"/>
    </p:embeddedFont>
    <p:embeddedFont>
      <p:font typeface="Raleway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F5F"/>
    <a:srgbClr val="EE854A"/>
    <a:srgbClr val="956CB4"/>
    <a:srgbClr val="6ACC64"/>
    <a:srgbClr val="487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9F924C-6857-4827-A40B-226E8AD65A0F}">
  <a:tblStyle styleId="{219F924C-6857-4827-A40B-226E8AD65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6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00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f4041860db_0_29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f4041860db_0_29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f4041860db_0_29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f4041860db_0_29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28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f4041860db_0_29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f4041860db_0_29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097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12e551497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12e551497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f4041860db_0_29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f4041860db_0_29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3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f4041860db_0_29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f4041860db_0_29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f4041860db_0_29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f4041860db_0_29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844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703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106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973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0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2de7a90d27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2de7a90d27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158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66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12e5514972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12e5514972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79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16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300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5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386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162750" y="166036"/>
            <a:ext cx="593164" cy="1161172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8382825" y="3823636"/>
            <a:ext cx="593164" cy="1161172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4864519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315016" y="3811561"/>
            <a:ext cx="593164" cy="1161172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7987641" y="204698"/>
            <a:ext cx="593164" cy="1161172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253" y="-93"/>
            <a:ext cx="2019852" cy="114854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7123447" y="2151889"/>
            <a:ext cx="3863499" cy="3798516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715100" y="855675"/>
            <a:ext cx="3842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715100" y="2257425"/>
            <a:ext cx="3842100" cy="2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3" name="Google Shape;603;p7"/>
          <p:cNvSpPr/>
          <p:nvPr/>
        </p:nvSpPr>
        <p:spPr>
          <a:xfrm flipH="1">
            <a:off x="110" y="4099029"/>
            <a:ext cx="1836812" cy="104446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8178341" y="619573"/>
            <a:ext cx="593164" cy="1161172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12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5735399" y="581245"/>
            <a:ext cx="5111263" cy="470411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1.sv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9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27"/>
          <p:cNvSpPr/>
          <p:nvPr/>
        </p:nvSpPr>
        <p:spPr>
          <a:xfrm flipH="1">
            <a:off x="2079796" y="2308745"/>
            <a:ext cx="6577386" cy="4615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6" name="Google Shape;2106;p27"/>
          <p:cNvGrpSpPr/>
          <p:nvPr/>
        </p:nvGrpSpPr>
        <p:grpSpPr>
          <a:xfrm flipH="1">
            <a:off x="5578881" y="3702404"/>
            <a:ext cx="579743" cy="1134819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27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EDWARD TAN YUAN CHONG</a:t>
            </a:r>
          </a:p>
        </p:txBody>
      </p:sp>
      <p:grpSp>
        <p:nvGrpSpPr>
          <p:cNvPr id="2138" name="Google Shape;2138;p27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1916829" y="225802"/>
            <a:ext cx="6903321" cy="2686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000" dirty="0"/>
            </a:br>
            <a:r>
              <a:rPr lang="en" sz="4000" dirty="0"/>
              <a:t>UNSUPERVISED LEARNING</a:t>
            </a:r>
            <a:endParaRPr sz="4000" dirty="0">
              <a:solidFill>
                <a:srgbClr val="212121"/>
              </a:solidFill>
            </a:endParaRPr>
          </a:p>
        </p:txBody>
      </p:sp>
      <p:pic>
        <p:nvPicPr>
          <p:cNvPr id="2" name="Google Shape;2298;p31">
            <a:extLst>
              <a:ext uri="{FF2B5EF4-FFF2-40B4-BE49-F238E27FC236}">
                <a16:creationId xmlns:a16="http://schemas.microsoft.com/office/drawing/2014/main" id="{078EAB0D-3C93-0DE5-C564-9962BC932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0979" y="907667"/>
            <a:ext cx="2533270" cy="345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2492675" y="900086"/>
            <a:ext cx="429805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800" dirty="0"/>
              <a:t>ONE-HOT ENCODING FEATURES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A225D-BDD8-A46C-917C-F311E86B6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718"/>
          <a:stretch/>
        </p:blipFill>
        <p:spPr>
          <a:xfrm>
            <a:off x="953336" y="1666445"/>
            <a:ext cx="4298052" cy="227518"/>
          </a:xfrm>
          <a:prstGeom prst="rect">
            <a:avLst/>
          </a:prstGeom>
        </p:spPr>
      </p:pic>
      <p:sp>
        <p:nvSpPr>
          <p:cNvPr id="12" name="Google Shape;2280;p30">
            <a:extLst>
              <a:ext uri="{FF2B5EF4-FFF2-40B4-BE49-F238E27FC236}">
                <a16:creationId xmlns:a16="http://schemas.microsoft.com/office/drawing/2014/main" id="{5FE9B374-F90C-0307-4332-0562D5457973}"/>
              </a:ext>
            </a:extLst>
          </p:cNvPr>
          <p:cNvSpPr txBox="1">
            <a:spLocks/>
          </p:cNvSpPr>
          <p:nvPr/>
        </p:nvSpPr>
        <p:spPr>
          <a:xfrm>
            <a:off x="2422973" y="2312922"/>
            <a:ext cx="4298052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SG" sz="1800" dirty="0"/>
              <a:t>OUTLIER CHECK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7B4C4-6109-8988-898F-341ED679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335" y="1086268"/>
            <a:ext cx="857693" cy="13190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6657AB8-071D-FF03-B82A-DCB46EF0C30B}"/>
              </a:ext>
            </a:extLst>
          </p:cNvPr>
          <p:cNvSpPr/>
          <p:nvPr/>
        </p:nvSpPr>
        <p:spPr>
          <a:xfrm>
            <a:off x="5521838" y="1678209"/>
            <a:ext cx="857693" cy="14818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Google Shape;2279;p30">
            <a:extLst>
              <a:ext uri="{FF2B5EF4-FFF2-40B4-BE49-F238E27FC236}">
                <a16:creationId xmlns:a16="http://schemas.microsoft.com/office/drawing/2014/main" id="{F3371264-12C4-5E16-1E37-48083D4ED2C5}"/>
              </a:ext>
            </a:extLst>
          </p:cNvPr>
          <p:cNvSpPr/>
          <p:nvPr/>
        </p:nvSpPr>
        <p:spPr>
          <a:xfrm>
            <a:off x="2321991" y="237893"/>
            <a:ext cx="4500017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284;p30">
            <a:extLst>
              <a:ext uri="{FF2B5EF4-FFF2-40B4-BE49-F238E27FC236}">
                <a16:creationId xmlns:a16="http://schemas.microsoft.com/office/drawing/2014/main" id="{1D11FC98-2E53-6835-4D70-B754713CD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9014"/>
            <a:ext cx="914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79EDE-5A9B-BB0F-9D92-4EBB45DC8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518" y="2660322"/>
            <a:ext cx="2920365" cy="2303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79;p30">
            <a:extLst>
              <a:ext uri="{FF2B5EF4-FFF2-40B4-BE49-F238E27FC236}">
                <a16:creationId xmlns:a16="http://schemas.microsoft.com/office/drawing/2014/main" id="{D0AFB15D-ED3B-E62D-E8F2-D03A060B13F6}"/>
              </a:ext>
            </a:extLst>
          </p:cNvPr>
          <p:cNvSpPr/>
          <p:nvPr/>
        </p:nvSpPr>
        <p:spPr>
          <a:xfrm>
            <a:off x="996176" y="215561"/>
            <a:ext cx="6928623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280;p30">
            <a:extLst>
              <a:ext uri="{FF2B5EF4-FFF2-40B4-BE49-F238E27FC236}">
                <a16:creationId xmlns:a16="http://schemas.microsoft.com/office/drawing/2014/main" id="{D9AFA324-7DA8-0473-BE37-02D226300DAE}"/>
              </a:ext>
            </a:extLst>
          </p:cNvPr>
          <p:cNvSpPr txBox="1">
            <a:spLocks/>
          </p:cNvSpPr>
          <p:nvPr/>
        </p:nvSpPr>
        <p:spPr>
          <a:xfrm>
            <a:off x="496280" y="25339"/>
            <a:ext cx="7838557" cy="647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DETERMINE NUMBER OF CLUSTERS, 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04E65-994C-39FC-EE5C-D87C09F34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862" y="1318625"/>
            <a:ext cx="4409561" cy="3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Google Shape;2280;p30">
            <a:extLst>
              <a:ext uri="{FF2B5EF4-FFF2-40B4-BE49-F238E27FC236}">
                <a16:creationId xmlns:a16="http://schemas.microsoft.com/office/drawing/2014/main" id="{7F4C7A5F-A4D6-D4C3-B5A9-DB8F262ED295}"/>
              </a:ext>
            </a:extLst>
          </p:cNvPr>
          <p:cNvSpPr txBox="1">
            <a:spLocks/>
          </p:cNvSpPr>
          <p:nvPr/>
        </p:nvSpPr>
        <p:spPr>
          <a:xfrm>
            <a:off x="591705" y="1876185"/>
            <a:ext cx="3504884" cy="208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SG" sz="2000" b="1" dirty="0">
                <a:latin typeface="Raleway" pitchFamily="2" charset="0"/>
                <a:ea typeface="Questrial" pitchFamily="2" charset="0"/>
                <a:cs typeface="Questrial" pitchFamily="2" charset="0"/>
              </a:rPr>
              <a:t>METHODS USED: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SG" sz="2000" dirty="0">
                <a:latin typeface="Raleway" pitchFamily="2" charset="0"/>
                <a:ea typeface="Questrial" pitchFamily="2" charset="0"/>
                <a:cs typeface="Questrial" pitchFamily="2" charset="0"/>
              </a:rPr>
              <a:t>ELBOW PLOT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SG" sz="2000" dirty="0">
                <a:latin typeface="Raleway" pitchFamily="2" charset="0"/>
                <a:ea typeface="Questrial" pitchFamily="2" charset="0"/>
                <a:cs typeface="Questrial" pitchFamily="2" charset="0"/>
              </a:rPr>
              <a:t>DENDROGRAM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SG" sz="2000" dirty="0">
                <a:latin typeface="Raleway" pitchFamily="2" charset="0"/>
                <a:ea typeface="Questrial" pitchFamily="2" charset="0"/>
                <a:cs typeface="Questrial" pitchFamily="2" charset="0"/>
              </a:rPr>
              <a:t>SILHOUETTE SCORE ANALYSIS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SG" sz="2000" dirty="0">
                <a:latin typeface="Raleway" pitchFamily="2" charset="0"/>
                <a:ea typeface="Questrial" pitchFamily="2" charset="0"/>
                <a:cs typeface="Questrial" pitchFamily="2" charset="0"/>
              </a:rPr>
              <a:t>VISUAL INSPECTION</a:t>
            </a:r>
          </a:p>
        </p:txBody>
      </p:sp>
      <p:sp>
        <p:nvSpPr>
          <p:cNvPr id="15" name="Google Shape;2280;p30">
            <a:extLst>
              <a:ext uri="{FF2B5EF4-FFF2-40B4-BE49-F238E27FC236}">
                <a16:creationId xmlns:a16="http://schemas.microsoft.com/office/drawing/2014/main" id="{92C16915-63C5-22BD-DD57-22981B71502D}"/>
              </a:ext>
            </a:extLst>
          </p:cNvPr>
          <p:cNvSpPr txBox="1">
            <a:spLocks/>
          </p:cNvSpPr>
          <p:nvPr/>
        </p:nvSpPr>
        <p:spPr>
          <a:xfrm>
            <a:off x="5613149" y="971225"/>
            <a:ext cx="2058988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1800" dirty="0">
                <a:latin typeface="Questrial" pitchFamily="2" charset="0"/>
                <a:ea typeface="Questrial" pitchFamily="2" charset="0"/>
                <a:cs typeface="Questrial" pitchFamily="2" charset="0"/>
              </a:rPr>
              <a:t>1.ELBOW 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8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2370935" y="863520"/>
            <a:ext cx="429805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800" dirty="0"/>
              <a:t>2. DENDROGRAM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42A56-A5CB-5B72-8AB3-B0F33A06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12" y="1285540"/>
            <a:ext cx="7292898" cy="3530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2279;p30">
            <a:extLst>
              <a:ext uri="{FF2B5EF4-FFF2-40B4-BE49-F238E27FC236}">
                <a16:creationId xmlns:a16="http://schemas.microsoft.com/office/drawing/2014/main" id="{316B0D67-BFDC-DF91-268B-719D92DE39AD}"/>
              </a:ext>
            </a:extLst>
          </p:cNvPr>
          <p:cNvSpPr/>
          <p:nvPr/>
        </p:nvSpPr>
        <p:spPr>
          <a:xfrm>
            <a:off x="996176" y="215561"/>
            <a:ext cx="6928623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80;p30">
            <a:extLst>
              <a:ext uri="{FF2B5EF4-FFF2-40B4-BE49-F238E27FC236}">
                <a16:creationId xmlns:a16="http://schemas.microsoft.com/office/drawing/2014/main" id="{098BB198-7477-E087-2AE5-00449FB05524}"/>
              </a:ext>
            </a:extLst>
          </p:cNvPr>
          <p:cNvSpPr txBox="1">
            <a:spLocks/>
          </p:cNvSpPr>
          <p:nvPr/>
        </p:nvSpPr>
        <p:spPr>
          <a:xfrm>
            <a:off x="496280" y="25339"/>
            <a:ext cx="7838557" cy="647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DETERMINE NUMBER OF CLUSTERS, K</a:t>
            </a:r>
          </a:p>
        </p:txBody>
      </p:sp>
    </p:spTree>
    <p:extLst>
      <p:ext uri="{BB962C8B-B14F-4D97-AF65-F5344CB8AC3E}">
        <p14:creationId xmlns:p14="http://schemas.microsoft.com/office/powerpoint/2010/main" val="221225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80;p30">
            <a:extLst>
              <a:ext uri="{FF2B5EF4-FFF2-40B4-BE49-F238E27FC236}">
                <a16:creationId xmlns:a16="http://schemas.microsoft.com/office/drawing/2014/main" id="{C920D155-545F-A17D-DBFE-EA02A47861CC}"/>
              </a:ext>
            </a:extLst>
          </p:cNvPr>
          <p:cNvSpPr txBox="1">
            <a:spLocks/>
          </p:cNvSpPr>
          <p:nvPr/>
        </p:nvSpPr>
        <p:spPr>
          <a:xfrm>
            <a:off x="2422974" y="893969"/>
            <a:ext cx="429805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1800" dirty="0">
                <a:latin typeface="Questrial" pitchFamily="2" charset="0"/>
                <a:ea typeface="Questrial" pitchFamily="2" charset="0"/>
                <a:cs typeface="Questrial" pitchFamily="2" charset="0"/>
              </a:rPr>
              <a:t>3. SILHOUETTE SCORE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0FF0A-EF92-7012-F011-DDBB914F1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690" y="1462040"/>
            <a:ext cx="4155108" cy="3279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6C7073-0BE2-5362-2B24-A87E6A69B9A8}"/>
              </a:ext>
            </a:extLst>
          </p:cNvPr>
          <p:cNvSpPr/>
          <p:nvPr/>
        </p:nvSpPr>
        <p:spPr>
          <a:xfrm>
            <a:off x="6326459" y="1915381"/>
            <a:ext cx="1419922" cy="53525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Google Shape;2279;p30">
            <a:extLst>
              <a:ext uri="{FF2B5EF4-FFF2-40B4-BE49-F238E27FC236}">
                <a16:creationId xmlns:a16="http://schemas.microsoft.com/office/drawing/2014/main" id="{550578AB-5956-E214-3DE5-2D9EABB79480}"/>
              </a:ext>
            </a:extLst>
          </p:cNvPr>
          <p:cNvSpPr/>
          <p:nvPr/>
        </p:nvSpPr>
        <p:spPr>
          <a:xfrm>
            <a:off x="996176" y="215561"/>
            <a:ext cx="6928623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80;p30">
            <a:extLst>
              <a:ext uri="{FF2B5EF4-FFF2-40B4-BE49-F238E27FC236}">
                <a16:creationId xmlns:a16="http://schemas.microsoft.com/office/drawing/2014/main" id="{38011C2F-0C69-8AC9-D1AC-00D63CB395E7}"/>
              </a:ext>
            </a:extLst>
          </p:cNvPr>
          <p:cNvSpPr txBox="1">
            <a:spLocks/>
          </p:cNvSpPr>
          <p:nvPr/>
        </p:nvSpPr>
        <p:spPr>
          <a:xfrm>
            <a:off x="496280" y="25339"/>
            <a:ext cx="7838557" cy="647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DETERMINE NUMBER OF CLUSTERS, 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D09C5-4BC8-8AA8-15AE-74DCD894E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02" y="2076857"/>
            <a:ext cx="3741744" cy="2049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EBEE9B-08C0-0048-D631-5EFA14E333A6}"/>
              </a:ext>
            </a:extLst>
          </p:cNvPr>
          <p:cNvSpPr/>
          <p:nvPr/>
        </p:nvSpPr>
        <p:spPr>
          <a:xfrm>
            <a:off x="552102" y="2832410"/>
            <a:ext cx="3741744" cy="5649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5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2212;p28"/>
          <p:cNvGrpSpPr/>
          <p:nvPr/>
        </p:nvGrpSpPr>
        <p:grpSpPr>
          <a:xfrm>
            <a:off x="8420795" y="3873452"/>
            <a:ext cx="579743" cy="1134819"/>
            <a:chOff x="4921825" y="870250"/>
            <a:chExt cx="407925" cy="798550"/>
          </a:xfrm>
        </p:grpSpPr>
        <p:sp>
          <p:nvSpPr>
            <p:cNvPr id="2213" name="Google Shape;2213;p2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80;p30">
            <a:extLst>
              <a:ext uri="{FF2B5EF4-FFF2-40B4-BE49-F238E27FC236}">
                <a16:creationId xmlns:a16="http://schemas.microsoft.com/office/drawing/2014/main" id="{18978710-6970-C7D6-7DB3-08C97A6CA22F}"/>
              </a:ext>
            </a:extLst>
          </p:cNvPr>
          <p:cNvSpPr txBox="1">
            <a:spLocks/>
          </p:cNvSpPr>
          <p:nvPr/>
        </p:nvSpPr>
        <p:spPr>
          <a:xfrm>
            <a:off x="2422974" y="1020070"/>
            <a:ext cx="429805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1800" dirty="0">
                <a:latin typeface="Questrial" pitchFamily="2" charset="0"/>
                <a:ea typeface="Questrial" pitchFamily="2" charset="0"/>
                <a:cs typeface="Questrial" pitchFamily="2" charset="0"/>
              </a:rPr>
              <a:t>4. VISUAL INSPECTION</a:t>
            </a:r>
          </a:p>
        </p:txBody>
      </p:sp>
      <p:sp>
        <p:nvSpPr>
          <p:cNvPr id="2" name="Google Shape;2280;p30">
            <a:extLst>
              <a:ext uri="{FF2B5EF4-FFF2-40B4-BE49-F238E27FC236}">
                <a16:creationId xmlns:a16="http://schemas.microsoft.com/office/drawing/2014/main" id="{69CFEDE3-D203-9BD9-4EBB-FF772EFA385D}"/>
              </a:ext>
            </a:extLst>
          </p:cNvPr>
          <p:cNvSpPr txBox="1">
            <a:spLocks/>
          </p:cNvSpPr>
          <p:nvPr/>
        </p:nvSpPr>
        <p:spPr>
          <a:xfrm>
            <a:off x="5024878" y="3030671"/>
            <a:ext cx="429805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18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n_clusters</a:t>
            </a:r>
            <a:r>
              <a:rPr lang="en-SG" sz="18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= 7</a:t>
            </a:r>
          </a:p>
        </p:txBody>
      </p:sp>
      <p:sp>
        <p:nvSpPr>
          <p:cNvPr id="3" name="Google Shape;2280;p30">
            <a:extLst>
              <a:ext uri="{FF2B5EF4-FFF2-40B4-BE49-F238E27FC236}">
                <a16:creationId xmlns:a16="http://schemas.microsoft.com/office/drawing/2014/main" id="{7BA5D97E-D75E-47AA-8478-323917FE3DAE}"/>
              </a:ext>
            </a:extLst>
          </p:cNvPr>
          <p:cNvSpPr txBox="1">
            <a:spLocks/>
          </p:cNvSpPr>
          <p:nvPr/>
        </p:nvSpPr>
        <p:spPr>
          <a:xfrm>
            <a:off x="4984263" y="1093999"/>
            <a:ext cx="429805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18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n_clusters</a:t>
            </a:r>
            <a:r>
              <a:rPr lang="en-SG" sz="18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= 6</a:t>
            </a:r>
          </a:p>
        </p:txBody>
      </p:sp>
      <p:sp>
        <p:nvSpPr>
          <p:cNvPr id="4" name="Google Shape;2280;p30">
            <a:extLst>
              <a:ext uri="{FF2B5EF4-FFF2-40B4-BE49-F238E27FC236}">
                <a16:creationId xmlns:a16="http://schemas.microsoft.com/office/drawing/2014/main" id="{1BDC879D-01CF-2416-A6A4-D78634B0D370}"/>
              </a:ext>
            </a:extLst>
          </p:cNvPr>
          <p:cNvSpPr txBox="1">
            <a:spLocks/>
          </p:cNvSpPr>
          <p:nvPr/>
        </p:nvSpPr>
        <p:spPr>
          <a:xfrm>
            <a:off x="479071" y="1714241"/>
            <a:ext cx="429805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18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n_clusters</a:t>
            </a:r>
            <a:r>
              <a:rPr lang="en-SG" sz="18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=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84C7D-5413-7EE4-CE5B-27779062238F}"/>
              </a:ext>
            </a:extLst>
          </p:cNvPr>
          <p:cNvSpPr/>
          <p:nvPr/>
        </p:nvSpPr>
        <p:spPr>
          <a:xfrm>
            <a:off x="0" y="1714241"/>
            <a:ext cx="5274362" cy="27885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Google Shape;2279;p30">
            <a:extLst>
              <a:ext uri="{FF2B5EF4-FFF2-40B4-BE49-F238E27FC236}">
                <a16:creationId xmlns:a16="http://schemas.microsoft.com/office/drawing/2014/main" id="{59F8F240-B3EA-5DED-055C-E039FE5ACFF7}"/>
              </a:ext>
            </a:extLst>
          </p:cNvPr>
          <p:cNvSpPr/>
          <p:nvPr/>
        </p:nvSpPr>
        <p:spPr>
          <a:xfrm>
            <a:off x="996176" y="215561"/>
            <a:ext cx="6928623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80;p30">
            <a:extLst>
              <a:ext uri="{FF2B5EF4-FFF2-40B4-BE49-F238E27FC236}">
                <a16:creationId xmlns:a16="http://schemas.microsoft.com/office/drawing/2014/main" id="{F7859D19-E515-2A10-D71D-285E2A075FCF}"/>
              </a:ext>
            </a:extLst>
          </p:cNvPr>
          <p:cNvSpPr txBox="1">
            <a:spLocks/>
          </p:cNvSpPr>
          <p:nvPr/>
        </p:nvSpPr>
        <p:spPr>
          <a:xfrm>
            <a:off x="496280" y="25339"/>
            <a:ext cx="7838557" cy="647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DETERMINE NUMBER OF CLUSTERS, 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E55F8-FB65-79B7-7FDC-12465BAE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0" y="2153025"/>
            <a:ext cx="5158254" cy="22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64D6BC-2F8F-2C48-F4F2-97FCBB6D42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5"/>
          <a:stretch/>
        </p:blipFill>
        <p:spPr>
          <a:xfrm>
            <a:off x="5323332" y="1471746"/>
            <a:ext cx="3686884" cy="159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068EF7-BDDA-A07C-BA55-7D19A26219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59"/>
          <a:stretch/>
        </p:blipFill>
        <p:spPr>
          <a:xfrm>
            <a:off x="5336569" y="3410525"/>
            <a:ext cx="3660410" cy="159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08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2212;p28"/>
          <p:cNvGrpSpPr/>
          <p:nvPr/>
        </p:nvGrpSpPr>
        <p:grpSpPr>
          <a:xfrm>
            <a:off x="8420795" y="3873452"/>
            <a:ext cx="579743" cy="1134819"/>
            <a:chOff x="4921825" y="870250"/>
            <a:chExt cx="407925" cy="798550"/>
          </a:xfrm>
        </p:grpSpPr>
        <p:sp>
          <p:nvSpPr>
            <p:cNvPr id="2213" name="Google Shape;2213;p2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279;p30">
            <a:extLst>
              <a:ext uri="{FF2B5EF4-FFF2-40B4-BE49-F238E27FC236}">
                <a16:creationId xmlns:a16="http://schemas.microsoft.com/office/drawing/2014/main" id="{17891BE7-B458-6055-56FD-106E27C02944}"/>
              </a:ext>
            </a:extLst>
          </p:cNvPr>
          <p:cNvSpPr/>
          <p:nvPr/>
        </p:nvSpPr>
        <p:spPr>
          <a:xfrm>
            <a:off x="2049780" y="237893"/>
            <a:ext cx="5044439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4;p30">
            <a:extLst>
              <a:ext uri="{FF2B5EF4-FFF2-40B4-BE49-F238E27FC236}">
                <a16:creationId xmlns:a16="http://schemas.microsoft.com/office/drawing/2014/main" id="{94DF88C7-3FDA-F053-212D-F16648B60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8915"/>
            <a:ext cx="914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10E03-E671-2D54-9ED4-1373753711DF}"/>
              </a:ext>
            </a:extLst>
          </p:cNvPr>
          <p:cNvSpPr txBox="1"/>
          <p:nvPr/>
        </p:nvSpPr>
        <p:spPr>
          <a:xfrm>
            <a:off x="994409" y="960850"/>
            <a:ext cx="71551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Hyperparameter tuning is done for algorithms that do not require specifying the number of clusters specifically and when the default hyperparameters were utilized, an error is shown.</a:t>
            </a:r>
          </a:p>
          <a:p>
            <a:br>
              <a:rPr lang="en-US" sz="1800" b="0" dirty="0">
                <a:solidFill>
                  <a:schemeClr val="tx1"/>
                </a:solidFill>
                <a:effectLst/>
                <a:latin typeface="Raleway" pitchFamily="2" charset="0"/>
              </a:rPr>
            </a:br>
            <a:r>
              <a:rPr lang="en-US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Different hyperparameters would be tuned and the best hyperparameters would be identified with the highest silhouette scores.</a:t>
            </a:r>
          </a:p>
          <a:p>
            <a:br>
              <a:rPr lang="en-US" sz="1800" b="0" dirty="0">
                <a:solidFill>
                  <a:schemeClr val="tx1"/>
                </a:solidFill>
                <a:effectLst/>
                <a:latin typeface="Raleway" pitchFamily="2" charset="0"/>
              </a:rPr>
            </a:br>
            <a:r>
              <a:rPr lang="en-US" sz="1800" b="1" dirty="0">
                <a:solidFill>
                  <a:schemeClr val="tx1"/>
                </a:solidFill>
                <a:effectLst/>
                <a:latin typeface="Raleway" pitchFamily="2" charset="0"/>
              </a:rPr>
              <a:t>ALGORITHMS TO BE TUNED</a:t>
            </a:r>
            <a:r>
              <a:rPr lang="en-US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-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Raleway" pitchFamily="2" charset="0"/>
              </a:rPr>
              <a:t>MeanShift</a:t>
            </a:r>
            <a:endParaRPr lang="en-US" sz="1800" b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- DBSCAN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- Gaussian Mixture</a:t>
            </a:r>
          </a:p>
        </p:txBody>
      </p:sp>
    </p:spTree>
    <p:extLst>
      <p:ext uri="{BB962C8B-B14F-4D97-AF65-F5344CB8AC3E}">
        <p14:creationId xmlns:p14="http://schemas.microsoft.com/office/powerpoint/2010/main" val="252217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2" name="Google Shape;2552;p38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553" name="Google Shape;2553;p38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8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2556" name="Google Shape;2556;p3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38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2559" name="Google Shape;2559;p3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99E8DA-5F3A-147A-41D6-4FC4F360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016" y="1419092"/>
            <a:ext cx="5077951" cy="325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22055-6EF2-41EE-19DD-13E1A52D9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3" y="1942323"/>
            <a:ext cx="3551228" cy="24005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676199-AE33-EFC7-512D-23165381D93A}"/>
              </a:ext>
            </a:extLst>
          </p:cNvPr>
          <p:cNvSpPr/>
          <p:nvPr/>
        </p:nvSpPr>
        <p:spPr>
          <a:xfrm>
            <a:off x="250613" y="2490816"/>
            <a:ext cx="3231727" cy="208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0BC7C-A2EE-11CE-6E28-51349F0C7E6F}"/>
              </a:ext>
            </a:extLst>
          </p:cNvPr>
          <p:cNvSpPr/>
          <p:nvPr/>
        </p:nvSpPr>
        <p:spPr>
          <a:xfrm>
            <a:off x="250613" y="2856576"/>
            <a:ext cx="3231727" cy="208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Google Shape;2536;p38">
            <a:extLst>
              <a:ext uri="{FF2B5EF4-FFF2-40B4-BE49-F238E27FC236}">
                <a16:creationId xmlns:a16="http://schemas.microsoft.com/office/drawing/2014/main" id="{7BBEA135-68EC-6EEF-C991-D7FBC57F5A54}"/>
              </a:ext>
            </a:extLst>
          </p:cNvPr>
          <p:cNvSpPr txBox="1">
            <a:spLocks/>
          </p:cNvSpPr>
          <p:nvPr/>
        </p:nvSpPr>
        <p:spPr>
          <a:xfrm>
            <a:off x="719999" y="6708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SG" sz="2400" dirty="0">
                <a:solidFill>
                  <a:schemeClr val="tx1"/>
                </a:solidFill>
              </a:rPr>
              <a:t>MODEL IMPROVEMENT</a:t>
            </a:r>
          </a:p>
          <a:p>
            <a:r>
              <a:rPr lang="en-SG" sz="2400" dirty="0">
                <a:solidFill>
                  <a:schemeClr val="tx1"/>
                </a:solidFill>
              </a:rPr>
              <a:t>ON MEANSHIFT ALGORITHM</a:t>
            </a:r>
          </a:p>
        </p:txBody>
      </p:sp>
      <p:sp>
        <p:nvSpPr>
          <p:cNvPr id="7" name="Google Shape;2279;p30">
            <a:extLst>
              <a:ext uri="{FF2B5EF4-FFF2-40B4-BE49-F238E27FC236}">
                <a16:creationId xmlns:a16="http://schemas.microsoft.com/office/drawing/2014/main" id="{403530F6-C088-4C9E-3478-6797BEEB343F}"/>
              </a:ext>
            </a:extLst>
          </p:cNvPr>
          <p:cNvSpPr/>
          <p:nvPr/>
        </p:nvSpPr>
        <p:spPr>
          <a:xfrm>
            <a:off x="2049780" y="237893"/>
            <a:ext cx="5044439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4;p30">
            <a:extLst>
              <a:ext uri="{FF2B5EF4-FFF2-40B4-BE49-F238E27FC236}">
                <a16:creationId xmlns:a16="http://schemas.microsoft.com/office/drawing/2014/main" id="{CD704165-02E3-A50E-3437-BDD81BBC0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8915"/>
            <a:ext cx="914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2" name="Google Shape;2552;p38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553" name="Google Shape;2553;p38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8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2556" name="Google Shape;2556;p3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38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2559" name="Google Shape;2559;p3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36;p38">
            <a:extLst>
              <a:ext uri="{FF2B5EF4-FFF2-40B4-BE49-F238E27FC236}">
                <a16:creationId xmlns:a16="http://schemas.microsoft.com/office/drawing/2014/main" id="{7BBEA135-68EC-6EEF-C991-D7FBC57F5A54}"/>
              </a:ext>
            </a:extLst>
          </p:cNvPr>
          <p:cNvSpPr txBox="1">
            <a:spLocks/>
          </p:cNvSpPr>
          <p:nvPr/>
        </p:nvSpPr>
        <p:spPr>
          <a:xfrm>
            <a:off x="719999" y="6708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SG" sz="2400" dirty="0">
                <a:solidFill>
                  <a:schemeClr val="tx1"/>
                </a:solidFill>
              </a:rPr>
              <a:t>MODEL IMPROVEMENT</a:t>
            </a:r>
          </a:p>
          <a:p>
            <a:r>
              <a:rPr lang="en-SG" sz="2400" dirty="0">
                <a:solidFill>
                  <a:schemeClr val="tx1"/>
                </a:solidFill>
              </a:rPr>
              <a:t>ON DBSCAN</a:t>
            </a:r>
          </a:p>
        </p:txBody>
      </p:sp>
      <p:sp>
        <p:nvSpPr>
          <p:cNvPr id="7" name="Google Shape;2279;p30">
            <a:extLst>
              <a:ext uri="{FF2B5EF4-FFF2-40B4-BE49-F238E27FC236}">
                <a16:creationId xmlns:a16="http://schemas.microsoft.com/office/drawing/2014/main" id="{403530F6-C088-4C9E-3478-6797BEEB343F}"/>
              </a:ext>
            </a:extLst>
          </p:cNvPr>
          <p:cNvSpPr/>
          <p:nvPr/>
        </p:nvSpPr>
        <p:spPr>
          <a:xfrm>
            <a:off x="2049780" y="237893"/>
            <a:ext cx="5044439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4;p30">
            <a:extLst>
              <a:ext uri="{FF2B5EF4-FFF2-40B4-BE49-F238E27FC236}">
                <a16:creationId xmlns:a16="http://schemas.microsoft.com/office/drawing/2014/main" id="{CD704165-02E3-A50E-3437-BDD81BBC0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8915"/>
            <a:ext cx="914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55135-C9B1-52F5-C494-15E08815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54" y="2571750"/>
            <a:ext cx="5125689" cy="1149396"/>
          </a:xfrm>
          <a:prstGeom prst="rect">
            <a:avLst/>
          </a:prstGeom>
        </p:spPr>
      </p:pic>
      <p:sp>
        <p:nvSpPr>
          <p:cNvPr id="5" name="Google Shape;2536;p38">
            <a:extLst>
              <a:ext uri="{FF2B5EF4-FFF2-40B4-BE49-F238E27FC236}">
                <a16:creationId xmlns:a16="http://schemas.microsoft.com/office/drawing/2014/main" id="{B1A61983-7849-C92D-CBBF-7BCB1DCF5E60}"/>
              </a:ext>
            </a:extLst>
          </p:cNvPr>
          <p:cNvSpPr txBox="1">
            <a:spLocks/>
          </p:cNvSpPr>
          <p:nvPr/>
        </p:nvSpPr>
        <p:spPr>
          <a:xfrm>
            <a:off x="719999" y="18482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SG" sz="1800" dirty="0">
                <a:solidFill>
                  <a:schemeClr val="tx1"/>
                </a:solidFill>
              </a:rPr>
              <a:t>Performed </a:t>
            </a:r>
            <a:r>
              <a:rPr lang="en-SG" sz="1800" dirty="0" err="1">
                <a:solidFill>
                  <a:schemeClr val="tx1"/>
                </a:solidFill>
              </a:rPr>
              <a:t>GridSearch</a:t>
            </a:r>
            <a:r>
              <a:rPr lang="en-SG" sz="1800" dirty="0">
                <a:solidFill>
                  <a:schemeClr val="tx1"/>
                </a:solidFill>
              </a:rPr>
              <a:t> to determine best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8102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2" name="Google Shape;2552;p38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553" name="Google Shape;2553;p38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8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2556" name="Google Shape;2556;p3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38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2559" name="Google Shape;2559;p3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36;p38">
            <a:extLst>
              <a:ext uri="{FF2B5EF4-FFF2-40B4-BE49-F238E27FC236}">
                <a16:creationId xmlns:a16="http://schemas.microsoft.com/office/drawing/2014/main" id="{7BBEA135-68EC-6EEF-C991-D7FBC57F5A54}"/>
              </a:ext>
            </a:extLst>
          </p:cNvPr>
          <p:cNvSpPr txBox="1">
            <a:spLocks/>
          </p:cNvSpPr>
          <p:nvPr/>
        </p:nvSpPr>
        <p:spPr>
          <a:xfrm>
            <a:off x="719999" y="6708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SG" sz="2400" dirty="0">
                <a:solidFill>
                  <a:schemeClr val="tx1"/>
                </a:solidFill>
              </a:rPr>
              <a:t>MODEL IMPROVEMENT</a:t>
            </a:r>
          </a:p>
          <a:p>
            <a:r>
              <a:rPr lang="en-SG" sz="2400" dirty="0">
                <a:solidFill>
                  <a:schemeClr val="tx1"/>
                </a:solidFill>
              </a:rPr>
              <a:t>ON GAUSSIAN MIXTURE</a:t>
            </a:r>
          </a:p>
        </p:txBody>
      </p:sp>
      <p:sp>
        <p:nvSpPr>
          <p:cNvPr id="7" name="Google Shape;2279;p30">
            <a:extLst>
              <a:ext uri="{FF2B5EF4-FFF2-40B4-BE49-F238E27FC236}">
                <a16:creationId xmlns:a16="http://schemas.microsoft.com/office/drawing/2014/main" id="{403530F6-C088-4C9E-3478-6797BEEB343F}"/>
              </a:ext>
            </a:extLst>
          </p:cNvPr>
          <p:cNvSpPr/>
          <p:nvPr/>
        </p:nvSpPr>
        <p:spPr>
          <a:xfrm>
            <a:off x="2049780" y="237893"/>
            <a:ext cx="5044439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4;p30">
            <a:extLst>
              <a:ext uri="{FF2B5EF4-FFF2-40B4-BE49-F238E27FC236}">
                <a16:creationId xmlns:a16="http://schemas.microsoft.com/office/drawing/2014/main" id="{CD704165-02E3-A50E-3437-BDD81BBC0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8915"/>
            <a:ext cx="914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2116B-7A2D-15CA-1743-7B81EB699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1" y="2170604"/>
            <a:ext cx="3711262" cy="2019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EEA20C-ABBE-2A8B-D8A4-EEF2735D1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520044"/>
            <a:ext cx="4247627" cy="3320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11AAA9-F490-1A63-6138-D0A06CDF52A0}"/>
              </a:ext>
            </a:extLst>
          </p:cNvPr>
          <p:cNvSpPr/>
          <p:nvPr/>
        </p:nvSpPr>
        <p:spPr>
          <a:xfrm>
            <a:off x="419111" y="3063240"/>
            <a:ext cx="3421369" cy="1981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0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34"/>
          <p:cNvSpPr/>
          <p:nvPr/>
        </p:nvSpPr>
        <p:spPr>
          <a:xfrm>
            <a:off x="1164809" y="324995"/>
            <a:ext cx="5853025" cy="353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34"/>
          <p:cNvSpPr txBox="1">
            <a:spLocks noGrp="1"/>
          </p:cNvSpPr>
          <p:nvPr>
            <p:ph type="title"/>
          </p:nvPr>
        </p:nvSpPr>
        <p:spPr>
          <a:xfrm>
            <a:off x="1162181" y="76934"/>
            <a:ext cx="6208960" cy="943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4000" dirty="0"/>
              <a:t>ALGORITHM SELECTION</a:t>
            </a:r>
            <a:endParaRPr sz="4000" dirty="0"/>
          </a:p>
        </p:txBody>
      </p:sp>
      <p:pic>
        <p:nvPicPr>
          <p:cNvPr id="2323" name="Google Shape;2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596" y="908996"/>
            <a:ext cx="2147700" cy="324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4" name="Google Shape;2324;p34"/>
          <p:cNvGrpSpPr/>
          <p:nvPr/>
        </p:nvGrpSpPr>
        <p:grpSpPr>
          <a:xfrm>
            <a:off x="343817" y="128279"/>
            <a:ext cx="579743" cy="1134819"/>
            <a:chOff x="4921825" y="870250"/>
            <a:chExt cx="407925" cy="798550"/>
          </a:xfrm>
        </p:grpSpPr>
        <p:sp>
          <p:nvSpPr>
            <p:cNvPr id="2325" name="Google Shape;2325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5" name="Google Shape;2355;p34"/>
          <p:cNvGrpSpPr/>
          <p:nvPr/>
        </p:nvGrpSpPr>
        <p:grpSpPr>
          <a:xfrm>
            <a:off x="4667342" y="3792129"/>
            <a:ext cx="579743" cy="1134819"/>
            <a:chOff x="4921825" y="870250"/>
            <a:chExt cx="407925" cy="798550"/>
          </a:xfrm>
        </p:grpSpPr>
        <p:sp>
          <p:nvSpPr>
            <p:cNvPr id="2356" name="Google Shape;2356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280;p30">
            <a:extLst>
              <a:ext uri="{FF2B5EF4-FFF2-40B4-BE49-F238E27FC236}">
                <a16:creationId xmlns:a16="http://schemas.microsoft.com/office/drawing/2014/main" id="{593E842B-587F-D09C-8618-B5568A647D95}"/>
              </a:ext>
            </a:extLst>
          </p:cNvPr>
          <p:cNvSpPr txBox="1">
            <a:spLocks/>
          </p:cNvSpPr>
          <p:nvPr/>
        </p:nvSpPr>
        <p:spPr>
          <a:xfrm>
            <a:off x="1164515" y="1357131"/>
            <a:ext cx="5536203" cy="3786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SG" sz="1800" b="1" dirty="0">
                <a:latin typeface="Raleway" pitchFamily="2" charset="0"/>
                <a:ea typeface="Questrial" pitchFamily="2" charset="0"/>
                <a:cs typeface="Questrial" pitchFamily="2" charset="0"/>
              </a:rPr>
              <a:t>Methods</a:t>
            </a:r>
            <a:r>
              <a:rPr lang="en-SG" sz="1800" dirty="0">
                <a:latin typeface="Raleway" pitchFamily="2" charset="0"/>
                <a:ea typeface="Questrial" pitchFamily="2" charset="0"/>
                <a:cs typeface="Questrial" pitchFamily="2" charset="0"/>
              </a:rPr>
              <a:t>:</a:t>
            </a:r>
          </a:p>
          <a:p>
            <a:r>
              <a:rPr lang="en-SG" sz="1800" b="0" dirty="0">
                <a:solidFill>
                  <a:schemeClr val="tx1"/>
                </a:solidFill>
                <a:effectLst/>
                <a:latin typeface="Raleway" pitchFamily="2" charset="0"/>
                <a:ea typeface="Questrial" pitchFamily="2" charset="0"/>
                <a:cs typeface="Questrial" pitchFamily="2" charset="0"/>
              </a:rPr>
              <a:t>- Scatterplot To View Clusters</a:t>
            </a:r>
          </a:p>
          <a:p>
            <a:r>
              <a:rPr lang="en-SG" sz="1800" b="0" dirty="0">
                <a:solidFill>
                  <a:schemeClr val="tx1"/>
                </a:solidFill>
                <a:effectLst/>
                <a:latin typeface="Raleway" pitchFamily="2" charset="0"/>
                <a:ea typeface="Questrial" pitchFamily="2" charset="0"/>
                <a:cs typeface="Questrial" pitchFamily="2" charset="0"/>
              </a:rPr>
              <a:t>- Silhouette Score</a:t>
            </a:r>
          </a:p>
          <a:p>
            <a:endParaRPr lang="en-SG" sz="1800" dirty="0">
              <a:solidFill>
                <a:schemeClr val="tx1"/>
              </a:solidFill>
              <a:latin typeface="Raleway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SG" sz="1800" b="1" dirty="0">
                <a:solidFill>
                  <a:schemeClr val="tx1"/>
                </a:solidFill>
                <a:effectLst/>
                <a:latin typeface="Raleway" pitchFamily="2" charset="0"/>
              </a:rPr>
              <a:t>Clustering Algorithms Tested</a:t>
            </a:r>
            <a:r>
              <a:rPr lang="en-SG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:</a:t>
            </a:r>
          </a:p>
          <a:p>
            <a:r>
              <a:rPr lang="en-SG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- K-Means </a:t>
            </a:r>
            <a:r>
              <a:rPr lang="en-SG" sz="1800" b="1" dirty="0">
                <a:solidFill>
                  <a:schemeClr val="tx1"/>
                </a:solidFill>
                <a:effectLst/>
                <a:latin typeface="Raleway" pitchFamily="2" charset="0"/>
              </a:rPr>
              <a:t>[BASELINE]</a:t>
            </a:r>
          </a:p>
          <a:p>
            <a:r>
              <a:rPr lang="en-SG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- Agglomerative</a:t>
            </a:r>
          </a:p>
          <a:p>
            <a:r>
              <a:rPr lang="en-SG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- DBSCAN</a:t>
            </a:r>
          </a:p>
          <a:p>
            <a:r>
              <a:rPr lang="en-SG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- Mean Shift</a:t>
            </a:r>
          </a:p>
          <a:p>
            <a:r>
              <a:rPr lang="en-SG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- Spectral</a:t>
            </a:r>
          </a:p>
          <a:p>
            <a:r>
              <a:rPr lang="en-SG" sz="1800" b="0" dirty="0">
                <a:solidFill>
                  <a:schemeClr val="tx1"/>
                </a:solidFill>
                <a:effectLst/>
                <a:latin typeface="Raleway" pitchFamily="2" charset="0"/>
              </a:rPr>
              <a:t>- Affinity Propagation</a:t>
            </a:r>
          </a:p>
          <a:p>
            <a:endParaRPr lang="en-SG" sz="1800" b="0" dirty="0">
              <a:solidFill>
                <a:schemeClr val="tx1"/>
              </a:solidFill>
              <a:effectLst/>
              <a:latin typeface="Raleway" pitchFamily="2" charset="0"/>
              <a:ea typeface="Questrial" pitchFamily="2" charset="0"/>
              <a:cs typeface="Questrial" pitchFamily="2" charset="0"/>
            </a:endParaRPr>
          </a:p>
          <a:p>
            <a:pPr>
              <a:buClr>
                <a:schemeClr val="dk1"/>
              </a:buClr>
              <a:buSzPts val="1100"/>
            </a:pPr>
            <a:endParaRPr lang="en-SG" sz="1800" dirty="0">
              <a:latin typeface="Raleway" pitchFamily="2" charset="0"/>
              <a:ea typeface="Questrial" pitchFamily="2" charset="0"/>
              <a:cs typeface="Questrial" pitchFamily="2" charset="0"/>
            </a:endParaRPr>
          </a:p>
          <a:p>
            <a:pPr>
              <a:buClr>
                <a:schemeClr val="dk1"/>
              </a:buClr>
              <a:buSzPts val="1100"/>
            </a:pPr>
            <a:endParaRPr lang="en-SG" sz="1800" dirty="0">
              <a:latin typeface="Raleway" pitchFamily="2" charset="0"/>
              <a:ea typeface="Questrial" pitchFamily="2" charset="0"/>
              <a:cs typeface="Questrial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8"/>
          <p:cNvSpPr/>
          <p:nvPr/>
        </p:nvSpPr>
        <p:spPr>
          <a:xfrm>
            <a:off x="3082894" y="396241"/>
            <a:ext cx="3017521" cy="3278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7" name="Google Shape;2207;p28"/>
          <p:cNvSpPr txBox="1">
            <a:spLocks noGrp="1"/>
          </p:cNvSpPr>
          <p:nvPr>
            <p:ph type="title"/>
          </p:nvPr>
        </p:nvSpPr>
        <p:spPr>
          <a:xfrm>
            <a:off x="716795" y="275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91919"/>
                </a:solidFill>
              </a:rPr>
              <a:t>INTRODUCTION</a:t>
            </a:r>
            <a:endParaRPr dirty="0"/>
          </a:p>
        </p:txBody>
      </p:sp>
      <p:grpSp>
        <p:nvGrpSpPr>
          <p:cNvPr id="2212" name="Google Shape;2212;p28"/>
          <p:cNvGrpSpPr/>
          <p:nvPr/>
        </p:nvGrpSpPr>
        <p:grpSpPr>
          <a:xfrm>
            <a:off x="8420795" y="3873452"/>
            <a:ext cx="579743" cy="1134819"/>
            <a:chOff x="4921825" y="870250"/>
            <a:chExt cx="407925" cy="798550"/>
          </a:xfrm>
        </p:grpSpPr>
        <p:sp>
          <p:nvSpPr>
            <p:cNvPr id="2213" name="Google Shape;2213;p2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3862-132D-13F0-A61F-F18014B1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95" y="915412"/>
            <a:ext cx="7704000" cy="4054275"/>
          </a:xfrm>
        </p:spPr>
        <p:txBody>
          <a:bodyPr/>
          <a:lstStyle/>
          <a:p>
            <a:pPr marL="139700" indent="0">
              <a:buNone/>
            </a:pPr>
            <a:r>
              <a:rPr lang="en-SG" sz="1800" b="1" dirty="0">
                <a:solidFill>
                  <a:schemeClr val="tx1"/>
                </a:solidFill>
                <a:latin typeface="Raleway" pitchFamily="2" charset="0"/>
              </a:rPr>
              <a:t>DATASET: </a:t>
            </a:r>
          </a:p>
          <a:p>
            <a:pPr marL="139700" indent="0">
              <a:buNone/>
            </a:pPr>
            <a:r>
              <a:rPr lang="en-SG" sz="1800" dirty="0">
                <a:solidFill>
                  <a:schemeClr val="tx1"/>
                </a:solidFill>
                <a:latin typeface="Raleway" pitchFamily="2" charset="0"/>
              </a:rPr>
              <a:t>Customer_Dataset.csv</a:t>
            </a:r>
          </a:p>
          <a:p>
            <a:pPr marL="139700" indent="0">
              <a:buNone/>
            </a:pPr>
            <a:endParaRPr lang="en-SG" sz="1800" dirty="0">
              <a:solidFill>
                <a:schemeClr val="tx1"/>
              </a:solidFill>
              <a:latin typeface="Raleway" pitchFamily="2" charset="0"/>
            </a:endParaRPr>
          </a:p>
          <a:p>
            <a:pPr marL="139700" indent="0">
              <a:buNone/>
            </a:pPr>
            <a:r>
              <a:rPr lang="en-SG" sz="1800" b="1" dirty="0">
                <a:solidFill>
                  <a:schemeClr val="tx1"/>
                </a:solidFill>
                <a:latin typeface="Raleway" pitchFamily="2" charset="0"/>
              </a:rPr>
              <a:t>INFORMATION OF DATASET:</a:t>
            </a:r>
          </a:p>
          <a:p>
            <a:pPr marL="139700" indent="0">
              <a:buNone/>
            </a:pPr>
            <a:r>
              <a:rPr lang="en-SG" sz="1800" b="1" dirty="0">
                <a:solidFill>
                  <a:schemeClr val="tx1"/>
                </a:solidFill>
                <a:latin typeface="Raleway" pitchFamily="2" charset="0"/>
              </a:rPr>
              <a:t> </a:t>
            </a:r>
            <a:r>
              <a:rPr lang="en-SG" sz="1800" dirty="0">
                <a:solidFill>
                  <a:schemeClr val="tx1"/>
                </a:solidFill>
                <a:latin typeface="Raleway" pitchFamily="2" charset="0"/>
              </a:rPr>
              <a:t>Dataset contains a mall’s information of each customer such as Gender, Age, Income and How Much They Spend (Spending Score), along with </a:t>
            </a:r>
            <a:r>
              <a:rPr lang="en-SG" sz="1800" dirty="0" err="1">
                <a:solidFill>
                  <a:schemeClr val="tx1"/>
                </a:solidFill>
                <a:latin typeface="Raleway" pitchFamily="2" charset="0"/>
              </a:rPr>
              <a:t>CustomerID</a:t>
            </a:r>
            <a:r>
              <a:rPr lang="en-SG" sz="1800" dirty="0">
                <a:solidFill>
                  <a:schemeClr val="tx1"/>
                </a:solidFill>
                <a:latin typeface="Raleway" pitchFamily="2" charset="0"/>
              </a:rPr>
              <a:t> as an identifier.</a:t>
            </a:r>
          </a:p>
          <a:p>
            <a:pPr marL="139700" indent="0">
              <a:buNone/>
            </a:pPr>
            <a:endParaRPr lang="en-SG" sz="1800" b="1" dirty="0">
              <a:solidFill>
                <a:schemeClr val="tx1"/>
              </a:solidFill>
              <a:latin typeface="Raleway" pitchFamily="2" charset="0"/>
            </a:endParaRPr>
          </a:p>
          <a:p>
            <a:pPr marL="139700" indent="0">
              <a:buNone/>
            </a:pPr>
            <a:r>
              <a:rPr lang="en-SG" sz="1800" b="1" dirty="0">
                <a:solidFill>
                  <a:schemeClr val="tx1"/>
                </a:solidFill>
                <a:latin typeface="Raleway" pitchFamily="2" charset="0"/>
              </a:rPr>
              <a:t>TASK: </a:t>
            </a:r>
          </a:p>
          <a:p>
            <a:pPr marL="139700" indent="0">
              <a:buNone/>
            </a:pPr>
            <a:r>
              <a:rPr lang="en-SG" sz="1800" dirty="0">
                <a:solidFill>
                  <a:schemeClr val="tx1"/>
                </a:solidFill>
                <a:latin typeface="Raleway" pitchFamily="2" charset="0"/>
              </a:rPr>
              <a:t>Build a clustering algorithm to cluster customers and extract pieces of information and insights to allow the mall to find out their group of most valuable customers and how to retain them.</a:t>
            </a:r>
            <a:endParaRPr lang="en-SG" sz="1800" b="1" dirty="0">
              <a:solidFill>
                <a:schemeClr val="tx1"/>
              </a:solidFill>
              <a:latin typeface="Raleway" pitchFamily="2" charset="0"/>
            </a:endParaRPr>
          </a:p>
        </p:txBody>
      </p:sp>
      <p:pic>
        <p:nvPicPr>
          <p:cNvPr id="6" name="Graphic 5" descr="Shopping basket outline">
            <a:extLst>
              <a:ext uri="{FF2B5EF4-FFF2-40B4-BE49-F238E27FC236}">
                <a16:creationId xmlns:a16="http://schemas.microsoft.com/office/drawing/2014/main" id="{52929D43-C93C-8C78-4AA1-7CAF10C14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8012" y="914842"/>
            <a:ext cx="784254" cy="7842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AE21FC-392C-E718-5B57-3771FCECE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81" y="1912090"/>
            <a:ext cx="6652837" cy="1501270"/>
          </a:xfrm>
          <a:prstGeom prst="rect">
            <a:avLst/>
          </a:prstGeom>
        </p:spPr>
      </p:pic>
      <p:sp>
        <p:nvSpPr>
          <p:cNvPr id="2472" name="Google Shape;2472;p37"/>
          <p:cNvSpPr/>
          <p:nvPr/>
        </p:nvSpPr>
        <p:spPr>
          <a:xfrm>
            <a:off x="955548" y="248156"/>
            <a:ext cx="7200000" cy="2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284;p30">
            <a:extLst>
              <a:ext uri="{FF2B5EF4-FFF2-40B4-BE49-F238E27FC236}">
                <a16:creationId xmlns:a16="http://schemas.microsoft.com/office/drawing/2014/main" id="{33624E68-D099-3465-A290-96835F0D73AB}"/>
              </a:ext>
            </a:extLst>
          </p:cNvPr>
          <p:cNvSpPr txBox="1">
            <a:spLocks/>
          </p:cNvSpPr>
          <p:nvPr/>
        </p:nvSpPr>
        <p:spPr>
          <a:xfrm>
            <a:off x="720000" y="6889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COMPARING CLUSTERING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68563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E51D1D-79BC-D0D7-346D-A7692F825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922" y="613553"/>
            <a:ext cx="5385851" cy="4456800"/>
          </a:xfrm>
          <a:prstGeom prst="rect">
            <a:avLst/>
          </a:prstGeom>
        </p:spPr>
      </p:pic>
      <p:sp>
        <p:nvSpPr>
          <p:cNvPr id="18" name="Google Shape;2472;p37">
            <a:extLst>
              <a:ext uri="{FF2B5EF4-FFF2-40B4-BE49-F238E27FC236}">
                <a16:creationId xmlns:a16="http://schemas.microsoft.com/office/drawing/2014/main" id="{018602F4-50C3-EF9C-9F19-07EAC6FB03A8}"/>
              </a:ext>
            </a:extLst>
          </p:cNvPr>
          <p:cNvSpPr/>
          <p:nvPr/>
        </p:nvSpPr>
        <p:spPr>
          <a:xfrm>
            <a:off x="955548" y="248156"/>
            <a:ext cx="7200000" cy="2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23" name="Google Shape;2523;p37"/>
          <p:cNvGrpSpPr/>
          <p:nvPr/>
        </p:nvGrpSpPr>
        <p:grpSpPr>
          <a:xfrm flipH="1">
            <a:off x="-2821582" y="-1522189"/>
            <a:ext cx="4017967" cy="3644766"/>
            <a:chOff x="3166062" y="1034326"/>
            <a:chExt cx="6010422" cy="5452155"/>
          </a:xfrm>
        </p:grpSpPr>
        <p:sp>
          <p:nvSpPr>
            <p:cNvPr id="2524" name="Google Shape;2524;p3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284;p30">
            <a:extLst>
              <a:ext uri="{FF2B5EF4-FFF2-40B4-BE49-F238E27FC236}">
                <a16:creationId xmlns:a16="http://schemas.microsoft.com/office/drawing/2014/main" id="{33624E68-D099-3465-A290-96835F0D73AB}"/>
              </a:ext>
            </a:extLst>
          </p:cNvPr>
          <p:cNvSpPr txBox="1">
            <a:spLocks/>
          </p:cNvSpPr>
          <p:nvPr/>
        </p:nvSpPr>
        <p:spPr>
          <a:xfrm>
            <a:off x="720000" y="6889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COMPARING CLUSTERING ALGORITHMS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8B438-DA8F-394F-BA58-8274E5FAE850}"/>
              </a:ext>
            </a:extLst>
          </p:cNvPr>
          <p:cNvSpPr/>
          <p:nvPr/>
        </p:nvSpPr>
        <p:spPr>
          <a:xfrm>
            <a:off x="1880227" y="689753"/>
            <a:ext cx="2630813" cy="13879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99B86-23C4-6090-8F98-97101F0A1BFE}"/>
              </a:ext>
            </a:extLst>
          </p:cNvPr>
          <p:cNvSpPr/>
          <p:nvPr/>
        </p:nvSpPr>
        <p:spPr>
          <a:xfrm>
            <a:off x="1880227" y="3592973"/>
            <a:ext cx="2630813" cy="14816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80169-B099-2799-FBAE-994752D20C1D}"/>
              </a:ext>
            </a:extLst>
          </p:cNvPr>
          <p:cNvSpPr/>
          <p:nvPr/>
        </p:nvSpPr>
        <p:spPr>
          <a:xfrm>
            <a:off x="4632962" y="689753"/>
            <a:ext cx="2630813" cy="13879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Google Shape;2280;p30">
            <a:extLst>
              <a:ext uri="{FF2B5EF4-FFF2-40B4-BE49-F238E27FC236}">
                <a16:creationId xmlns:a16="http://schemas.microsoft.com/office/drawing/2014/main" id="{B0B377FB-D309-BD94-EFDB-DB98AF60509F}"/>
              </a:ext>
            </a:extLst>
          </p:cNvPr>
          <p:cNvSpPr txBox="1">
            <a:spLocks/>
          </p:cNvSpPr>
          <p:nvPr/>
        </p:nvSpPr>
        <p:spPr>
          <a:xfrm>
            <a:off x="-1261336" y="679419"/>
            <a:ext cx="5536203" cy="1267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1600" b="1" dirty="0">
                <a:solidFill>
                  <a:srgbClr val="D65F5F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0.44</a:t>
            </a:r>
            <a:endParaRPr lang="en-SG" sz="1600" dirty="0">
              <a:solidFill>
                <a:srgbClr val="D65F5F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6" name="Google Shape;2280;p30">
            <a:extLst>
              <a:ext uri="{FF2B5EF4-FFF2-40B4-BE49-F238E27FC236}">
                <a16:creationId xmlns:a16="http://schemas.microsoft.com/office/drawing/2014/main" id="{69D08FDD-A305-A22B-34F3-0A2B4CC09494}"/>
              </a:ext>
            </a:extLst>
          </p:cNvPr>
          <p:cNvSpPr txBox="1">
            <a:spLocks/>
          </p:cNvSpPr>
          <p:nvPr/>
        </p:nvSpPr>
        <p:spPr>
          <a:xfrm>
            <a:off x="4872764" y="679419"/>
            <a:ext cx="5536203" cy="1267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1600" b="1" dirty="0">
                <a:solidFill>
                  <a:srgbClr val="D65F5F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0.44</a:t>
            </a:r>
            <a:endParaRPr lang="en-SG" sz="1600" dirty="0">
              <a:solidFill>
                <a:srgbClr val="D65F5F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7" name="Google Shape;2280;p30">
            <a:extLst>
              <a:ext uri="{FF2B5EF4-FFF2-40B4-BE49-F238E27FC236}">
                <a16:creationId xmlns:a16="http://schemas.microsoft.com/office/drawing/2014/main" id="{D7144827-622A-F13F-98A0-DEB39D0F1771}"/>
              </a:ext>
            </a:extLst>
          </p:cNvPr>
          <p:cNvSpPr txBox="1">
            <a:spLocks/>
          </p:cNvSpPr>
          <p:nvPr/>
        </p:nvSpPr>
        <p:spPr>
          <a:xfrm>
            <a:off x="-1297872" y="3716374"/>
            <a:ext cx="5536203" cy="1267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1600" b="1" dirty="0">
                <a:solidFill>
                  <a:srgbClr val="D65F5F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0.443</a:t>
            </a:r>
            <a:endParaRPr lang="en-SG" sz="1600" dirty="0">
              <a:solidFill>
                <a:srgbClr val="D65F5F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472;p37">
            <a:extLst>
              <a:ext uri="{FF2B5EF4-FFF2-40B4-BE49-F238E27FC236}">
                <a16:creationId xmlns:a16="http://schemas.microsoft.com/office/drawing/2014/main" id="{018602F4-50C3-EF9C-9F19-07EAC6FB03A8}"/>
              </a:ext>
            </a:extLst>
          </p:cNvPr>
          <p:cNvSpPr/>
          <p:nvPr/>
        </p:nvSpPr>
        <p:spPr>
          <a:xfrm>
            <a:off x="955548" y="248156"/>
            <a:ext cx="7200000" cy="2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23" name="Google Shape;2523;p37"/>
          <p:cNvGrpSpPr/>
          <p:nvPr/>
        </p:nvGrpSpPr>
        <p:grpSpPr>
          <a:xfrm flipH="1">
            <a:off x="-2821582" y="-1522189"/>
            <a:ext cx="4017967" cy="3644766"/>
            <a:chOff x="3166062" y="1034326"/>
            <a:chExt cx="6010422" cy="5452155"/>
          </a:xfrm>
        </p:grpSpPr>
        <p:sp>
          <p:nvSpPr>
            <p:cNvPr id="2524" name="Google Shape;2524;p3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284;p30">
            <a:extLst>
              <a:ext uri="{FF2B5EF4-FFF2-40B4-BE49-F238E27FC236}">
                <a16:creationId xmlns:a16="http://schemas.microsoft.com/office/drawing/2014/main" id="{33624E68-D099-3465-A290-96835F0D73AB}"/>
              </a:ext>
            </a:extLst>
          </p:cNvPr>
          <p:cNvSpPr txBox="1">
            <a:spLocks/>
          </p:cNvSpPr>
          <p:nvPr/>
        </p:nvSpPr>
        <p:spPr>
          <a:xfrm>
            <a:off x="720000" y="6889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COMPARING CLUSTERING ALGORITHMS</a:t>
            </a:r>
          </a:p>
        </p:txBody>
      </p:sp>
      <p:sp>
        <p:nvSpPr>
          <p:cNvPr id="2" name="Google Shape;2280;p30">
            <a:extLst>
              <a:ext uri="{FF2B5EF4-FFF2-40B4-BE49-F238E27FC236}">
                <a16:creationId xmlns:a16="http://schemas.microsoft.com/office/drawing/2014/main" id="{88B99D39-BD07-F8E7-C60E-FB6723F32DBA}"/>
              </a:ext>
            </a:extLst>
          </p:cNvPr>
          <p:cNvSpPr txBox="1">
            <a:spLocks/>
          </p:cNvSpPr>
          <p:nvPr/>
        </p:nvSpPr>
        <p:spPr>
          <a:xfrm>
            <a:off x="3607797" y="2235975"/>
            <a:ext cx="5536203" cy="1267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2400" b="1" u="sng" dirty="0">
                <a:latin typeface="Questrial" pitchFamily="2" charset="0"/>
                <a:ea typeface="Questrial" pitchFamily="2" charset="0"/>
                <a:cs typeface="Questrial" pitchFamily="2" charset="0"/>
              </a:rPr>
              <a:t>THE BEST CLUSTERING ALGORITHM</a:t>
            </a:r>
            <a:r>
              <a:rPr lang="en-SG" sz="2400" dirty="0">
                <a:latin typeface="Questrial" pitchFamily="2" charset="0"/>
                <a:ea typeface="Questrial" pitchFamily="2" charset="0"/>
                <a:cs typeface="Questrial" pitchFamily="2" charset="0"/>
              </a:rPr>
              <a:t>: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SG" sz="2400" dirty="0">
                <a:latin typeface="Questrial" pitchFamily="2" charset="0"/>
                <a:ea typeface="Questrial" pitchFamily="2" charset="0"/>
                <a:cs typeface="Questrial" pitchFamily="2" charset="0"/>
              </a:rPr>
              <a:t>MEANSHIFT CLUSTERING ALGORITHM</a:t>
            </a:r>
          </a:p>
        </p:txBody>
      </p:sp>
      <p:pic>
        <p:nvPicPr>
          <p:cNvPr id="5" name="Graphic 4" descr="Crown with solid fill">
            <a:extLst>
              <a:ext uri="{FF2B5EF4-FFF2-40B4-BE49-F238E27FC236}">
                <a16:creationId xmlns:a16="http://schemas.microsoft.com/office/drawing/2014/main" id="{4A690605-1E9C-C77B-D7CE-718AD0CAF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5425" y="1529917"/>
            <a:ext cx="880946" cy="857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9F16D-8FCA-5723-64A9-808867376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12" y="1442116"/>
            <a:ext cx="3449903" cy="285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997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79;p30">
            <a:extLst>
              <a:ext uri="{FF2B5EF4-FFF2-40B4-BE49-F238E27FC236}">
                <a16:creationId xmlns:a16="http://schemas.microsoft.com/office/drawing/2014/main" id="{1973BD09-CBCC-62F6-C3D9-6BD1FFA4100C}"/>
              </a:ext>
            </a:extLst>
          </p:cNvPr>
          <p:cNvSpPr/>
          <p:nvPr/>
        </p:nvSpPr>
        <p:spPr>
          <a:xfrm>
            <a:off x="1592193" y="158553"/>
            <a:ext cx="5940000" cy="2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4;p30">
            <a:extLst>
              <a:ext uri="{FF2B5EF4-FFF2-40B4-BE49-F238E27FC236}">
                <a16:creationId xmlns:a16="http://schemas.microsoft.com/office/drawing/2014/main" id="{DAF56BC2-39AA-14CA-98E0-A38BFE6BF711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BASELINE K-MEANS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9EA19-9E1D-9CBF-4E91-FE53D186A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81" y="605106"/>
            <a:ext cx="4587638" cy="762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CB7700-5FFC-0B44-ACA5-FD202B4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997" y="1436049"/>
            <a:ext cx="5662006" cy="364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2;p37">
            <a:extLst>
              <a:ext uri="{FF2B5EF4-FFF2-40B4-BE49-F238E27FC236}">
                <a16:creationId xmlns:a16="http://schemas.microsoft.com/office/drawing/2014/main" id="{5EE8D42D-3F80-891B-76CB-6ED4E85F6623}"/>
              </a:ext>
            </a:extLst>
          </p:cNvPr>
          <p:cNvSpPr/>
          <p:nvPr/>
        </p:nvSpPr>
        <p:spPr>
          <a:xfrm>
            <a:off x="2795239" y="162000"/>
            <a:ext cx="3560956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4;p30">
            <a:extLst>
              <a:ext uri="{FF2B5EF4-FFF2-40B4-BE49-F238E27FC236}">
                <a16:creationId xmlns:a16="http://schemas.microsoft.com/office/drawing/2014/main" id="{DAF56BC2-39AA-14CA-98E0-A38BFE6BF711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FINAL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E7F46-2AC6-ADDA-E630-9F448CA5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319" y="576000"/>
            <a:ext cx="4633362" cy="800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C4BAA-6400-9EE3-1E00-764B3ED23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006" y="1404606"/>
            <a:ext cx="5769987" cy="3716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645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2;p37">
            <a:extLst>
              <a:ext uri="{FF2B5EF4-FFF2-40B4-BE49-F238E27FC236}">
                <a16:creationId xmlns:a16="http://schemas.microsoft.com/office/drawing/2014/main" id="{AB722FA3-309F-E4B8-E7D5-6287FDFEEC0E}"/>
              </a:ext>
            </a:extLst>
          </p:cNvPr>
          <p:cNvSpPr/>
          <p:nvPr/>
        </p:nvSpPr>
        <p:spPr>
          <a:xfrm>
            <a:off x="2795239" y="162000"/>
            <a:ext cx="3560956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84;p30">
            <a:extLst>
              <a:ext uri="{FF2B5EF4-FFF2-40B4-BE49-F238E27FC236}">
                <a16:creationId xmlns:a16="http://schemas.microsoft.com/office/drawing/2014/main" id="{6F3A3579-4085-58D7-0A1D-DC076B2069B6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FINAL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1ABCD-AC1E-AA97-500F-12098400FC40}"/>
              </a:ext>
            </a:extLst>
          </p:cNvPr>
          <p:cNvSpPr txBox="1"/>
          <p:nvPr/>
        </p:nvSpPr>
        <p:spPr>
          <a:xfrm>
            <a:off x="3984702" y="1114122"/>
            <a:ext cx="50329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SG" b="1" dirty="0">
                <a:solidFill>
                  <a:srgbClr val="4878D0"/>
                </a:solidFill>
                <a:latin typeface="Raleway" pitchFamily="2" charset="0"/>
              </a:rPr>
              <a:t>Cluster 1 =&gt; Customers who have </a:t>
            </a:r>
            <a:r>
              <a:rPr lang="en-SG" b="1" u="sng" dirty="0">
                <a:solidFill>
                  <a:srgbClr val="4878D0"/>
                </a:solidFill>
                <a:latin typeface="Raleway" pitchFamily="2" charset="0"/>
              </a:rPr>
              <a:t>average</a:t>
            </a:r>
            <a:r>
              <a:rPr lang="en-SG" b="1" dirty="0">
                <a:solidFill>
                  <a:srgbClr val="4878D0"/>
                </a:solidFill>
                <a:latin typeface="Raleway" pitchFamily="2" charset="0"/>
              </a:rPr>
              <a:t> income and </a:t>
            </a:r>
            <a:r>
              <a:rPr lang="en-SG" b="1" u="sng" dirty="0">
                <a:solidFill>
                  <a:srgbClr val="4878D0"/>
                </a:solidFill>
                <a:latin typeface="Raleway" pitchFamily="2" charset="0"/>
              </a:rPr>
              <a:t>average</a:t>
            </a:r>
            <a:r>
              <a:rPr lang="en-SG" b="1" dirty="0">
                <a:solidFill>
                  <a:srgbClr val="4878D0"/>
                </a:solidFill>
                <a:latin typeface="Raleway" pitchFamily="2" charset="0"/>
              </a:rPr>
              <a:t> spending</a:t>
            </a:r>
          </a:p>
          <a:p>
            <a:pPr lvl="1"/>
            <a:endParaRPr lang="en-SG" b="1" dirty="0">
              <a:latin typeface="Raleway" pitchFamily="2" charset="0"/>
            </a:endParaRPr>
          </a:p>
          <a:p>
            <a:pPr lvl="1"/>
            <a:r>
              <a:rPr lang="en-SG" b="1" dirty="0">
                <a:solidFill>
                  <a:srgbClr val="EE854A"/>
                </a:solidFill>
                <a:latin typeface="Raleway" pitchFamily="2" charset="0"/>
              </a:rPr>
              <a:t>Cluster 2 =&gt; Customers who have </a:t>
            </a:r>
            <a:r>
              <a:rPr lang="en-SG" b="1" u="sng" dirty="0">
                <a:solidFill>
                  <a:srgbClr val="EE854A"/>
                </a:solidFill>
                <a:latin typeface="Raleway" pitchFamily="2" charset="0"/>
              </a:rPr>
              <a:t>high</a:t>
            </a:r>
            <a:r>
              <a:rPr lang="en-SG" b="1" dirty="0">
                <a:solidFill>
                  <a:srgbClr val="EE854A"/>
                </a:solidFill>
                <a:latin typeface="Raleway" pitchFamily="2" charset="0"/>
              </a:rPr>
              <a:t> income and </a:t>
            </a:r>
            <a:r>
              <a:rPr lang="en-SG" b="1" u="sng" dirty="0">
                <a:solidFill>
                  <a:srgbClr val="EE854A"/>
                </a:solidFill>
                <a:latin typeface="Raleway" pitchFamily="2" charset="0"/>
              </a:rPr>
              <a:t>high</a:t>
            </a:r>
            <a:r>
              <a:rPr lang="en-SG" b="1" dirty="0">
                <a:solidFill>
                  <a:srgbClr val="EE854A"/>
                </a:solidFill>
                <a:latin typeface="Raleway" pitchFamily="2" charset="0"/>
              </a:rPr>
              <a:t> spending</a:t>
            </a:r>
          </a:p>
          <a:p>
            <a:pPr lvl="1"/>
            <a:endParaRPr lang="en-SG" b="1" dirty="0">
              <a:latin typeface="Raleway" pitchFamily="2" charset="0"/>
            </a:endParaRPr>
          </a:p>
          <a:p>
            <a:pPr lvl="1"/>
            <a:r>
              <a:rPr lang="en-SG" b="1" dirty="0">
                <a:solidFill>
                  <a:srgbClr val="6ACC64"/>
                </a:solidFill>
                <a:latin typeface="Raleway" pitchFamily="2" charset="0"/>
              </a:rPr>
              <a:t>Cluster 3 =&gt; Customers who have </a:t>
            </a:r>
            <a:r>
              <a:rPr lang="en-SG" b="1" u="sng" dirty="0">
                <a:solidFill>
                  <a:srgbClr val="6ACC64"/>
                </a:solidFill>
                <a:latin typeface="Raleway" pitchFamily="2" charset="0"/>
              </a:rPr>
              <a:t>high</a:t>
            </a:r>
            <a:r>
              <a:rPr lang="en-SG" b="1" dirty="0">
                <a:solidFill>
                  <a:srgbClr val="6ACC64"/>
                </a:solidFill>
                <a:latin typeface="Raleway" pitchFamily="2" charset="0"/>
              </a:rPr>
              <a:t> income but </a:t>
            </a:r>
            <a:r>
              <a:rPr lang="en-SG" b="1" u="sng" dirty="0">
                <a:solidFill>
                  <a:srgbClr val="6ACC64"/>
                </a:solidFill>
                <a:latin typeface="Raleway" pitchFamily="2" charset="0"/>
              </a:rPr>
              <a:t>low</a:t>
            </a:r>
            <a:r>
              <a:rPr lang="en-SG" b="1" dirty="0">
                <a:solidFill>
                  <a:srgbClr val="6ACC64"/>
                </a:solidFill>
                <a:latin typeface="Raleway" pitchFamily="2" charset="0"/>
              </a:rPr>
              <a:t> spending</a:t>
            </a:r>
          </a:p>
          <a:p>
            <a:pPr lvl="1"/>
            <a:endParaRPr lang="en-SG" b="1" dirty="0">
              <a:solidFill>
                <a:srgbClr val="D65F5F"/>
              </a:solidFill>
              <a:latin typeface="Raleway" pitchFamily="2" charset="0"/>
            </a:endParaRPr>
          </a:p>
          <a:p>
            <a:pPr lvl="1"/>
            <a:r>
              <a:rPr lang="en-SG" b="1" dirty="0">
                <a:solidFill>
                  <a:srgbClr val="D65F5F"/>
                </a:solidFill>
                <a:latin typeface="Raleway" pitchFamily="2" charset="0"/>
              </a:rPr>
              <a:t>Cluster 4 =&gt; Customers who have </a:t>
            </a:r>
            <a:r>
              <a:rPr lang="en-SG" b="1" u="sng" dirty="0">
                <a:solidFill>
                  <a:srgbClr val="D65F5F"/>
                </a:solidFill>
                <a:latin typeface="Raleway" pitchFamily="2" charset="0"/>
              </a:rPr>
              <a:t>low</a:t>
            </a:r>
            <a:r>
              <a:rPr lang="en-SG" b="1" dirty="0">
                <a:solidFill>
                  <a:srgbClr val="D65F5F"/>
                </a:solidFill>
                <a:latin typeface="Raleway" pitchFamily="2" charset="0"/>
              </a:rPr>
              <a:t> income but </a:t>
            </a:r>
            <a:r>
              <a:rPr lang="en-SG" b="1" u="sng" dirty="0">
                <a:solidFill>
                  <a:srgbClr val="D65F5F"/>
                </a:solidFill>
                <a:latin typeface="Raleway" pitchFamily="2" charset="0"/>
              </a:rPr>
              <a:t>high</a:t>
            </a:r>
            <a:r>
              <a:rPr lang="en-SG" b="1" dirty="0">
                <a:solidFill>
                  <a:srgbClr val="D65F5F"/>
                </a:solidFill>
                <a:latin typeface="Raleway" pitchFamily="2" charset="0"/>
              </a:rPr>
              <a:t> spending</a:t>
            </a:r>
          </a:p>
          <a:p>
            <a:pPr lvl="1"/>
            <a:endParaRPr lang="en-SG" b="1" dirty="0">
              <a:latin typeface="Raleway" pitchFamily="2" charset="0"/>
            </a:endParaRPr>
          </a:p>
          <a:p>
            <a:pPr lvl="1"/>
            <a:r>
              <a:rPr lang="en-SG" b="1" dirty="0">
                <a:solidFill>
                  <a:srgbClr val="956CB4"/>
                </a:solidFill>
                <a:latin typeface="Raleway" pitchFamily="2" charset="0"/>
              </a:rPr>
              <a:t>Cluster 5 =&gt; Customers who have </a:t>
            </a:r>
            <a:r>
              <a:rPr lang="en-SG" b="1" u="sng" dirty="0">
                <a:solidFill>
                  <a:srgbClr val="956CB4"/>
                </a:solidFill>
                <a:latin typeface="Raleway" pitchFamily="2" charset="0"/>
              </a:rPr>
              <a:t>low</a:t>
            </a:r>
            <a:r>
              <a:rPr lang="en-SG" b="1" dirty="0">
                <a:solidFill>
                  <a:srgbClr val="956CB4"/>
                </a:solidFill>
                <a:latin typeface="Raleway" pitchFamily="2" charset="0"/>
              </a:rPr>
              <a:t> income and </a:t>
            </a:r>
            <a:r>
              <a:rPr lang="en-SG" b="1" u="sng" dirty="0">
                <a:solidFill>
                  <a:srgbClr val="956CB4"/>
                </a:solidFill>
                <a:latin typeface="Raleway" pitchFamily="2" charset="0"/>
              </a:rPr>
              <a:t>low</a:t>
            </a:r>
            <a:r>
              <a:rPr lang="en-SG" b="1" dirty="0">
                <a:solidFill>
                  <a:srgbClr val="956CB4"/>
                </a:solidFill>
                <a:latin typeface="Raleway" pitchFamily="2" charset="0"/>
              </a:rPr>
              <a:t> spending</a:t>
            </a:r>
          </a:p>
        </p:txBody>
      </p:sp>
      <p:sp>
        <p:nvSpPr>
          <p:cNvPr id="6" name="Google Shape;2536;p38">
            <a:extLst>
              <a:ext uri="{FF2B5EF4-FFF2-40B4-BE49-F238E27FC236}">
                <a16:creationId xmlns:a16="http://schemas.microsoft.com/office/drawing/2014/main" id="{C1B2C08D-7A7E-1992-B346-D89E2D591658}"/>
              </a:ext>
            </a:extLst>
          </p:cNvPr>
          <p:cNvSpPr txBox="1">
            <a:spLocks/>
          </p:cNvSpPr>
          <p:nvPr/>
        </p:nvSpPr>
        <p:spPr>
          <a:xfrm>
            <a:off x="5374331" y="657658"/>
            <a:ext cx="2253658" cy="37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SG" sz="2400" u="sng" dirty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E3187E-2F66-16D5-162B-6D102253C256}"/>
              </a:ext>
            </a:extLst>
          </p:cNvPr>
          <p:cNvCxnSpPr>
            <a:cxnSpLocks/>
          </p:cNvCxnSpPr>
          <p:nvPr/>
        </p:nvCxnSpPr>
        <p:spPr>
          <a:xfrm>
            <a:off x="654205" y="3940097"/>
            <a:ext cx="71841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189CB7-0042-51A5-D5AE-A58F3B4E8F84}"/>
              </a:ext>
            </a:extLst>
          </p:cNvPr>
          <p:cNvCxnSpPr>
            <a:cxnSpLocks/>
          </p:cNvCxnSpPr>
          <p:nvPr/>
        </p:nvCxnSpPr>
        <p:spPr>
          <a:xfrm>
            <a:off x="1415634" y="3940097"/>
            <a:ext cx="64203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C0882-139D-B21B-379B-633BCEAF919D}"/>
              </a:ext>
            </a:extLst>
          </p:cNvPr>
          <p:cNvCxnSpPr>
            <a:cxnSpLocks/>
          </p:cNvCxnSpPr>
          <p:nvPr/>
        </p:nvCxnSpPr>
        <p:spPr>
          <a:xfrm>
            <a:off x="2087407" y="3940097"/>
            <a:ext cx="170826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536;p38">
            <a:extLst>
              <a:ext uri="{FF2B5EF4-FFF2-40B4-BE49-F238E27FC236}">
                <a16:creationId xmlns:a16="http://schemas.microsoft.com/office/drawing/2014/main" id="{AD751196-D483-AEA1-357A-3FCC3E94029C}"/>
              </a:ext>
            </a:extLst>
          </p:cNvPr>
          <p:cNvSpPr txBox="1">
            <a:spLocks/>
          </p:cNvSpPr>
          <p:nvPr/>
        </p:nvSpPr>
        <p:spPr>
          <a:xfrm>
            <a:off x="645185" y="3940097"/>
            <a:ext cx="718411" cy="37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SG" sz="17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6" name="Google Shape;2536;p38">
            <a:extLst>
              <a:ext uri="{FF2B5EF4-FFF2-40B4-BE49-F238E27FC236}">
                <a16:creationId xmlns:a16="http://schemas.microsoft.com/office/drawing/2014/main" id="{1DC192AF-6913-D2B1-2903-7C9D62E9B56F}"/>
              </a:ext>
            </a:extLst>
          </p:cNvPr>
          <p:cNvSpPr txBox="1">
            <a:spLocks/>
          </p:cNvSpPr>
          <p:nvPr/>
        </p:nvSpPr>
        <p:spPr>
          <a:xfrm>
            <a:off x="1157346" y="4200431"/>
            <a:ext cx="1136311" cy="37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SG" sz="1700" dirty="0">
                <a:solidFill>
                  <a:schemeClr val="tx1"/>
                </a:solidFill>
              </a:rPr>
              <a:t>Average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75BFA1-F44D-8765-56C5-A805E610BEF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725502" y="3940097"/>
            <a:ext cx="0" cy="260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536;p38">
            <a:extLst>
              <a:ext uri="{FF2B5EF4-FFF2-40B4-BE49-F238E27FC236}">
                <a16:creationId xmlns:a16="http://schemas.microsoft.com/office/drawing/2014/main" id="{FB655740-B307-AD01-D7F9-2704DEE2F259}"/>
              </a:ext>
            </a:extLst>
          </p:cNvPr>
          <p:cNvSpPr txBox="1">
            <a:spLocks/>
          </p:cNvSpPr>
          <p:nvPr/>
        </p:nvSpPr>
        <p:spPr>
          <a:xfrm>
            <a:off x="2373385" y="3913459"/>
            <a:ext cx="1136311" cy="37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SG" sz="1700" dirty="0">
                <a:solidFill>
                  <a:schemeClr val="tx1"/>
                </a:solidFill>
              </a:rPr>
              <a:t>High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F5D51C-0208-70FB-500B-0EE5F9D511BA}"/>
              </a:ext>
            </a:extLst>
          </p:cNvPr>
          <p:cNvCxnSpPr/>
          <p:nvPr/>
        </p:nvCxnSpPr>
        <p:spPr>
          <a:xfrm>
            <a:off x="289932" y="1799064"/>
            <a:ext cx="0" cy="67650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129B49-3903-4155-B638-5566EB521A4A}"/>
              </a:ext>
            </a:extLst>
          </p:cNvPr>
          <p:cNvCxnSpPr>
            <a:cxnSpLocks/>
          </p:cNvCxnSpPr>
          <p:nvPr/>
        </p:nvCxnSpPr>
        <p:spPr>
          <a:xfrm>
            <a:off x="286215" y="2475571"/>
            <a:ext cx="0" cy="3940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89EA35-9508-CC87-3149-62F2C202C02D}"/>
              </a:ext>
            </a:extLst>
          </p:cNvPr>
          <p:cNvCxnSpPr/>
          <p:nvPr/>
        </p:nvCxnSpPr>
        <p:spPr>
          <a:xfrm>
            <a:off x="286215" y="2869580"/>
            <a:ext cx="0" cy="67650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114D15-F0F0-9315-E64A-3AEB836A5A8A}"/>
              </a:ext>
            </a:extLst>
          </p:cNvPr>
          <p:cNvCxnSpPr>
            <a:cxnSpLocks/>
          </p:cNvCxnSpPr>
          <p:nvPr/>
        </p:nvCxnSpPr>
        <p:spPr>
          <a:xfrm flipH="1">
            <a:off x="85725" y="2137317"/>
            <a:ext cx="2004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A7EF0C-92D8-FA3E-8DCC-E4FA01DCA7D6}"/>
              </a:ext>
            </a:extLst>
          </p:cNvPr>
          <p:cNvCxnSpPr>
            <a:cxnSpLocks/>
          </p:cNvCxnSpPr>
          <p:nvPr/>
        </p:nvCxnSpPr>
        <p:spPr>
          <a:xfrm>
            <a:off x="100362" y="2137317"/>
            <a:ext cx="18584" cy="2836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F3E879-1A18-B667-AB8A-39B15249BFB2}"/>
              </a:ext>
            </a:extLst>
          </p:cNvPr>
          <p:cNvCxnSpPr>
            <a:cxnSpLocks/>
          </p:cNvCxnSpPr>
          <p:nvPr/>
        </p:nvCxnSpPr>
        <p:spPr>
          <a:xfrm flipH="1">
            <a:off x="118946" y="4951142"/>
            <a:ext cx="28225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A830FD-A5CB-6E58-7D73-1A810ABBFDE3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941541" y="4288265"/>
            <a:ext cx="0" cy="662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02B73A9-4C4B-8589-4A37-31DAA14D24EE}"/>
              </a:ext>
            </a:extLst>
          </p:cNvPr>
          <p:cNvCxnSpPr>
            <a:cxnSpLocks/>
          </p:cNvCxnSpPr>
          <p:nvPr/>
        </p:nvCxnSpPr>
        <p:spPr>
          <a:xfrm flipH="1">
            <a:off x="118946" y="2668860"/>
            <a:ext cx="185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6C9610-5A31-D010-304E-B404926E31E6}"/>
              </a:ext>
            </a:extLst>
          </p:cNvPr>
          <p:cNvCxnSpPr>
            <a:cxnSpLocks/>
          </p:cNvCxnSpPr>
          <p:nvPr/>
        </p:nvCxnSpPr>
        <p:spPr>
          <a:xfrm flipH="1">
            <a:off x="100362" y="3207836"/>
            <a:ext cx="185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F33B22-BA64-0293-E862-8CFAFA5F188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725502" y="4575237"/>
            <a:ext cx="0" cy="375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266CC5-F83E-5B5D-71C9-67B041624085}"/>
              </a:ext>
            </a:extLst>
          </p:cNvPr>
          <p:cNvCxnSpPr>
            <a:cxnSpLocks/>
          </p:cNvCxnSpPr>
          <p:nvPr/>
        </p:nvCxnSpPr>
        <p:spPr>
          <a:xfrm flipV="1">
            <a:off x="1004946" y="4288265"/>
            <a:ext cx="0" cy="662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29DC593-5C1F-4542-D683-226EF077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3" y="1636310"/>
            <a:ext cx="3415379" cy="219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53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2;p37">
            <a:extLst>
              <a:ext uri="{FF2B5EF4-FFF2-40B4-BE49-F238E27FC236}">
                <a16:creationId xmlns:a16="http://schemas.microsoft.com/office/drawing/2014/main" id="{AB722FA3-309F-E4B8-E7D5-6287FDFEEC0E}"/>
              </a:ext>
            </a:extLst>
          </p:cNvPr>
          <p:cNvSpPr/>
          <p:nvPr/>
        </p:nvSpPr>
        <p:spPr>
          <a:xfrm>
            <a:off x="2795239" y="162000"/>
            <a:ext cx="3560956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84;p30">
            <a:extLst>
              <a:ext uri="{FF2B5EF4-FFF2-40B4-BE49-F238E27FC236}">
                <a16:creationId xmlns:a16="http://schemas.microsoft.com/office/drawing/2014/main" id="{6F3A3579-4085-58D7-0A1D-DC076B2069B6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FINAL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1ABCD-AC1E-AA97-500F-12098400FC40}"/>
              </a:ext>
            </a:extLst>
          </p:cNvPr>
          <p:cNvSpPr txBox="1"/>
          <p:nvPr/>
        </p:nvSpPr>
        <p:spPr>
          <a:xfrm>
            <a:off x="2055541" y="576000"/>
            <a:ext cx="5032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SG" b="1" dirty="0">
                <a:solidFill>
                  <a:schemeClr val="tx2">
                    <a:lumMod val="75000"/>
                  </a:schemeClr>
                </a:solidFill>
                <a:latin typeface="Raleway" pitchFamily="2" charset="0"/>
              </a:rPr>
              <a:t>MOST VALUABLE CUSTOMER GROUP: </a:t>
            </a:r>
          </a:p>
          <a:p>
            <a:pPr lvl="1" algn="ctr"/>
            <a:r>
              <a:rPr lang="en-SG" b="1" dirty="0">
                <a:solidFill>
                  <a:srgbClr val="EE854A"/>
                </a:solidFill>
                <a:latin typeface="Raleway" pitchFamily="2" charset="0"/>
              </a:rPr>
              <a:t>Cluster 2 =&gt; Customers who have </a:t>
            </a:r>
            <a:r>
              <a:rPr lang="en-SG" b="1" u="sng" dirty="0">
                <a:solidFill>
                  <a:srgbClr val="EE854A"/>
                </a:solidFill>
                <a:latin typeface="Raleway" pitchFamily="2" charset="0"/>
              </a:rPr>
              <a:t>high</a:t>
            </a:r>
            <a:r>
              <a:rPr lang="en-SG" b="1" dirty="0">
                <a:solidFill>
                  <a:srgbClr val="EE854A"/>
                </a:solidFill>
                <a:latin typeface="Raleway" pitchFamily="2" charset="0"/>
              </a:rPr>
              <a:t> income and </a:t>
            </a:r>
            <a:r>
              <a:rPr lang="en-SG" b="1" u="sng" dirty="0">
                <a:solidFill>
                  <a:srgbClr val="EE854A"/>
                </a:solidFill>
                <a:latin typeface="Raleway" pitchFamily="2" charset="0"/>
              </a:rPr>
              <a:t>high</a:t>
            </a:r>
            <a:r>
              <a:rPr lang="en-SG" b="1" dirty="0">
                <a:solidFill>
                  <a:srgbClr val="EE854A"/>
                </a:solidFill>
                <a:latin typeface="Raleway" pitchFamily="2" charset="0"/>
              </a:rPr>
              <a:t> spending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36786C4-2EA9-063A-9EB1-278E36F9FB8E}"/>
              </a:ext>
            </a:extLst>
          </p:cNvPr>
          <p:cNvSpPr/>
          <p:nvPr/>
        </p:nvSpPr>
        <p:spPr>
          <a:xfrm>
            <a:off x="4475356" y="1314664"/>
            <a:ext cx="178420" cy="396741"/>
          </a:xfrm>
          <a:prstGeom prst="downArrow">
            <a:avLst/>
          </a:prstGeom>
          <a:solidFill>
            <a:schemeClr val="bg1"/>
          </a:solidFill>
          <a:ln>
            <a:solidFill>
              <a:srgbClr val="EE85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08193-83EB-0439-7D11-CE6BB9A48B08}"/>
              </a:ext>
            </a:extLst>
          </p:cNvPr>
          <p:cNvSpPr txBox="1"/>
          <p:nvPr/>
        </p:nvSpPr>
        <p:spPr>
          <a:xfrm>
            <a:off x="2055541" y="1745551"/>
            <a:ext cx="503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SG" b="1" dirty="0">
                <a:solidFill>
                  <a:srgbClr val="EE854A"/>
                </a:solidFill>
                <a:latin typeface="Raleway" pitchFamily="2" charset="0"/>
              </a:rPr>
              <a:t>Constantly have high purchasing power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983424-D786-1CCF-A3D9-13F78369B9E3}"/>
              </a:ext>
            </a:extLst>
          </p:cNvPr>
          <p:cNvSpPr/>
          <p:nvPr/>
        </p:nvSpPr>
        <p:spPr>
          <a:xfrm>
            <a:off x="4475356" y="2087474"/>
            <a:ext cx="178420" cy="396741"/>
          </a:xfrm>
          <a:prstGeom prst="downArrow">
            <a:avLst/>
          </a:prstGeom>
          <a:solidFill>
            <a:schemeClr val="bg1"/>
          </a:solidFill>
          <a:ln>
            <a:solidFill>
              <a:srgbClr val="EE85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4885D-72C0-A27F-C6C9-BD93BEE4BDC5}"/>
              </a:ext>
            </a:extLst>
          </p:cNvPr>
          <p:cNvSpPr txBox="1"/>
          <p:nvPr/>
        </p:nvSpPr>
        <p:spPr>
          <a:xfrm>
            <a:off x="1735873" y="2529863"/>
            <a:ext cx="503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SG" b="1" u="sng" dirty="0">
                <a:solidFill>
                  <a:srgbClr val="EE854A"/>
                </a:solidFill>
                <a:latin typeface="Raleway" pitchFamily="2" charset="0"/>
              </a:rPr>
              <a:t>Significantly</a:t>
            </a:r>
            <a:r>
              <a:rPr lang="en-SG" b="1" dirty="0">
                <a:solidFill>
                  <a:srgbClr val="EE854A"/>
                </a:solidFill>
                <a:latin typeface="Raleway" pitchFamily="2" charset="0"/>
              </a:rPr>
              <a:t> improve the mall’s sales and profits</a:t>
            </a:r>
          </a:p>
        </p:txBody>
      </p:sp>
      <p:pic>
        <p:nvPicPr>
          <p:cNvPr id="11" name="Graphic 10" descr="Money outline">
            <a:extLst>
              <a:ext uri="{FF2B5EF4-FFF2-40B4-BE49-F238E27FC236}">
                <a16:creationId xmlns:a16="http://schemas.microsoft.com/office/drawing/2014/main" id="{C7CEFE6F-6B88-0E71-3543-67134E158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3303" y="2458157"/>
            <a:ext cx="389827" cy="3898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D8C620-9F6D-98A7-884F-A0BD3C3DD08F}"/>
              </a:ext>
            </a:extLst>
          </p:cNvPr>
          <p:cNvSpPr txBox="1"/>
          <p:nvPr/>
        </p:nvSpPr>
        <p:spPr>
          <a:xfrm>
            <a:off x="1891991" y="2960750"/>
            <a:ext cx="2144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SG" b="1" dirty="0">
                <a:solidFill>
                  <a:srgbClr val="956CB4"/>
                </a:solidFill>
                <a:latin typeface="Raleway" pitchFamily="2" charset="0"/>
              </a:rPr>
              <a:t>Cluster 5 =&gt; Customers who have </a:t>
            </a:r>
            <a:r>
              <a:rPr lang="en-SG" b="1" u="sng" dirty="0">
                <a:solidFill>
                  <a:srgbClr val="956CB4"/>
                </a:solidFill>
                <a:latin typeface="Raleway" pitchFamily="2" charset="0"/>
              </a:rPr>
              <a:t>low</a:t>
            </a:r>
            <a:r>
              <a:rPr lang="en-SG" b="1" dirty="0">
                <a:solidFill>
                  <a:srgbClr val="956CB4"/>
                </a:solidFill>
                <a:latin typeface="Raleway" pitchFamily="2" charset="0"/>
              </a:rPr>
              <a:t> income and </a:t>
            </a:r>
            <a:r>
              <a:rPr lang="en-SG" b="1" u="sng" dirty="0">
                <a:solidFill>
                  <a:srgbClr val="956CB4"/>
                </a:solidFill>
                <a:latin typeface="Raleway" pitchFamily="2" charset="0"/>
              </a:rPr>
              <a:t>low</a:t>
            </a:r>
            <a:r>
              <a:rPr lang="en-SG" b="1" dirty="0">
                <a:solidFill>
                  <a:srgbClr val="956CB4"/>
                </a:solidFill>
                <a:latin typeface="Raleway" pitchFamily="2" charset="0"/>
              </a:rPr>
              <a:t> spending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461994E-D2E3-7B32-0A4E-585639A627E7}"/>
              </a:ext>
            </a:extLst>
          </p:cNvPr>
          <p:cNvSpPr/>
          <p:nvPr/>
        </p:nvSpPr>
        <p:spPr>
          <a:xfrm>
            <a:off x="4282067" y="3196683"/>
            <a:ext cx="564996" cy="209392"/>
          </a:xfrm>
          <a:prstGeom prst="rightArrow">
            <a:avLst/>
          </a:prstGeom>
          <a:noFill/>
          <a:ln>
            <a:solidFill>
              <a:srgbClr val="956C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568FF-D3F5-05B3-E73B-12B4CD2A396A}"/>
              </a:ext>
            </a:extLst>
          </p:cNvPr>
          <p:cNvSpPr txBox="1"/>
          <p:nvPr/>
        </p:nvSpPr>
        <p:spPr>
          <a:xfrm>
            <a:off x="5229919" y="2960750"/>
            <a:ext cx="2144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SG" b="1" dirty="0">
                <a:solidFill>
                  <a:srgbClr val="956CB4"/>
                </a:solidFill>
                <a:latin typeface="Raleway" pitchFamily="2" charset="0"/>
              </a:rPr>
              <a:t>Do not bring about much benefits to the mall in 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96F49-29EC-3B9B-9E89-6466749EA85A}"/>
              </a:ext>
            </a:extLst>
          </p:cNvPr>
          <p:cNvSpPr txBox="1"/>
          <p:nvPr/>
        </p:nvSpPr>
        <p:spPr>
          <a:xfrm>
            <a:off x="1891991" y="4049869"/>
            <a:ext cx="2144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SG" b="1" dirty="0">
                <a:solidFill>
                  <a:srgbClr val="D65F5F"/>
                </a:solidFill>
                <a:latin typeface="Raleway" pitchFamily="2" charset="0"/>
              </a:rPr>
              <a:t>The mall should NOT neglect other groups of customers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75DFC68-D980-5863-B706-ABF890A63951}"/>
              </a:ext>
            </a:extLst>
          </p:cNvPr>
          <p:cNvSpPr/>
          <p:nvPr/>
        </p:nvSpPr>
        <p:spPr>
          <a:xfrm>
            <a:off x="4282067" y="4314505"/>
            <a:ext cx="564996" cy="209392"/>
          </a:xfrm>
          <a:prstGeom prst="rightArrow">
            <a:avLst/>
          </a:prstGeom>
          <a:noFill/>
          <a:ln>
            <a:solidFill>
              <a:srgbClr val="D65F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D65F5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34F9F-BB86-16B1-38D6-D649FED869FF}"/>
              </a:ext>
            </a:extLst>
          </p:cNvPr>
          <p:cNvSpPr txBox="1"/>
          <p:nvPr/>
        </p:nvSpPr>
        <p:spPr>
          <a:xfrm>
            <a:off x="4988311" y="3976336"/>
            <a:ext cx="26279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SG" b="1" dirty="0">
                <a:solidFill>
                  <a:srgbClr val="D65F5F"/>
                </a:solidFill>
                <a:latin typeface="Raleway" pitchFamily="2" charset="0"/>
              </a:rPr>
              <a:t>Can still bring about other benefits such as improving reputation &amp; volume of customers in the mall</a:t>
            </a:r>
          </a:p>
        </p:txBody>
      </p:sp>
      <p:pic>
        <p:nvPicPr>
          <p:cNvPr id="21" name="Graphic 20" descr="Group of people with solid fill">
            <a:extLst>
              <a:ext uri="{FF2B5EF4-FFF2-40B4-BE49-F238E27FC236}">
                <a16:creationId xmlns:a16="http://schemas.microsoft.com/office/drawing/2014/main" id="{02863734-13B4-7CDD-A748-ECDD32203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5077" y="3699414"/>
            <a:ext cx="553844" cy="5538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8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3" grpId="0"/>
      <p:bldP spid="14" grpId="0" animBg="1"/>
      <p:bldP spid="15" grpId="0"/>
      <p:bldP spid="16" grpId="0"/>
      <p:bldP spid="18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2;p37">
            <a:extLst>
              <a:ext uri="{FF2B5EF4-FFF2-40B4-BE49-F238E27FC236}">
                <a16:creationId xmlns:a16="http://schemas.microsoft.com/office/drawing/2014/main" id="{AB722FA3-309F-E4B8-E7D5-6287FDFEEC0E}"/>
              </a:ext>
            </a:extLst>
          </p:cNvPr>
          <p:cNvSpPr/>
          <p:nvPr/>
        </p:nvSpPr>
        <p:spPr>
          <a:xfrm>
            <a:off x="2795239" y="162000"/>
            <a:ext cx="3560956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84;p30">
            <a:extLst>
              <a:ext uri="{FF2B5EF4-FFF2-40B4-BE49-F238E27FC236}">
                <a16:creationId xmlns:a16="http://schemas.microsoft.com/office/drawing/2014/main" id="{6F3A3579-4085-58D7-0A1D-DC076B2069B6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FINAL ALGORITHM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84ECD-33B6-6AD6-5545-D7556CC4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17" y="912822"/>
            <a:ext cx="6343766" cy="3971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5DFC9D-8261-50F6-42DF-3AFACEDBCDBA}"/>
              </a:ext>
            </a:extLst>
          </p:cNvPr>
          <p:cNvSpPr txBox="1"/>
          <p:nvPr/>
        </p:nvSpPr>
        <p:spPr>
          <a:xfrm>
            <a:off x="3362093" y="478745"/>
            <a:ext cx="241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SG" sz="1800" dirty="0">
                <a:solidFill>
                  <a:schemeClr val="tx1"/>
                </a:solidFill>
                <a:latin typeface="Raleway" pitchFamily="2" charset="0"/>
              </a:rPr>
              <a:t>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92767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2;p37">
            <a:extLst>
              <a:ext uri="{FF2B5EF4-FFF2-40B4-BE49-F238E27FC236}">
                <a16:creationId xmlns:a16="http://schemas.microsoft.com/office/drawing/2014/main" id="{5EE8D42D-3F80-891B-76CB-6ED4E85F6623}"/>
              </a:ext>
            </a:extLst>
          </p:cNvPr>
          <p:cNvSpPr/>
          <p:nvPr/>
        </p:nvSpPr>
        <p:spPr>
          <a:xfrm>
            <a:off x="2795239" y="162000"/>
            <a:ext cx="3560956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4;p30">
            <a:extLst>
              <a:ext uri="{FF2B5EF4-FFF2-40B4-BE49-F238E27FC236}">
                <a16:creationId xmlns:a16="http://schemas.microsoft.com/office/drawing/2014/main" id="{DAF56BC2-39AA-14CA-98E0-A38BFE6BF711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FINAL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3E9BD-7175-09B1-B6AF-2F7BB995B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49" y="912822"/>
            <a:ext cx="6373502" cy="3990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9035F-2E01-BC81-3AAF-D88499566983}"/>
              </a:ext>
            </a:extLst>
          </p:cNvPr>
          <p:cNvSpPr txBox="1"/>
          <p:nvPr/>
        </p:nvSpPr>
        <p:spPr>
          <a:xfrm>
            <a:off x="3362093" y="478745"/>
            <a:ext cx="241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SG" sz="1800" dirty="0">
                <a:solidFill>
                  <a:schemeClr val="tx1"/>
                </a:solidFill>
                <a:latin typeface="Raleway" pitchFamily="2" charset="0"/>
              </a:rPr>
              <a:t>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168497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2;p37">
            <a:extLst>
              <a:ext uri="{FF2B5EF4-FFF2-40B4-BE49-F238E27FC236}">
                <a16:creationId xmlns:a16="http://schemas.microsoft.com/office/drawing/2014/main" id="{AB722FA3-309F-E4B8-E7D5-6287FDFEEC0E}"/>
              </a:ext>
            </a:extLst>
          </p:cNvPr>
          <p:cNvSpPr/>
          <p:nvPr/>
        </p:nvSpPr>
        <p:spPr>
          <a:xfrm>
            <a:off x="2795239" y="162000"/>
            <a:ext cx="3560956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84;p30">
            <a:extLst>
              <a:ext uri="{FF2B5EF4-FFF2-40B4-BE49-F238E27FC236}">
                <a16:creationId xmlns:a16="http://schemas.microsoft.com/office/drawing/2014/main" id="{6F3A3579-4085-58D7-0A1D-DC076B2069B6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FINAL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DFC9D-8261-50F6-42DF-3AFACEDBCDBA}"/>
              </a:ext>
            </a:extLst>
          </p:cNvPr>
          <p:cNvSpPr txBox="1"/>
          <p:nvPr/>
        </p:nvSpPr>
        <p:spPr>
          <a:xfrm>
            <a:off x="3362093" y="478745"/>
            <a:ext cx="241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SG" sz="1800" dirty="0">
                <a:solidFill>
                  <a:schemeClr val="tx1"/>
                </a:solidFill>
                <a:latin typeface="Raleway" pitchFamily="2" charset="0"/>
              </a:rPr>
              <a:t>FURTHER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4938-D7BF-9CA0-3D9B-05D778CC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81" y="848077"/>
            <a:ext cx="3684838" cy="2306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2C9F6-AC1B-959E-98AA-829F5D63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6275"/>
            <a:ext cx="9144000" cy="17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09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6;p28">
            <a:extLst>
              <a:ext uri="{FF2B5EF4-FFF2-40B4-BE49-F238E27FC236}">
                <a16:creationId xmlns:a16="http://schemas.microsoft.com/office/drawing/2014/main" id="{0A9ECE3D-85A5-AE9F-A18A-4E8200725C3B}"/>
              </a:ext>
            </a:extLst>
          </p:cNvPr>
          <p:cNvSpPr/>
          <p:nvPr/>
        </p:nvSpPr>
        <p:spPr>
          <a:xfrm>
            <a:off x="1287780" y="319668"/>
            <a:ext cx="6835140" cy="3940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207;p28">
            <a:extLst>
              <a:ext uri="{FF2B5EF4-FFF2-40B4-BE49-F238E27FC236}">
                <a16:creationId xmlns:a16="http://schemas.microsoft.com/office/drawing/2014/main" id="{1F098C4F-0B99-5FA3-5591-35F86D6F3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3350" y="2046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91919"/>
                </a:solidFill>
              </a:rPr>
              <a:t>EXPLORATORY DATA ANALYSIS [EDA]</a:t>
            </a:r>
            <a:endParaRPr dirty="0"/>
          </a:p>
        </p:txBody>
      </p:sp>
      <p:sp>
        <p:nvSpPr>
          <p:cNvPr id="6" name="Google Shape;2207;p28">
            <a:extLst>
              <a:ext uri="{FF2B5EF4-FFF2-40B4-BE49-F238E27FC236}">
                <a16:creationId xmlns:a16="http://schemas.microsoft.com/office/drawing/2014/main" id="{688010C0-69EB-365E-A1AE-5935E7ECD5B9}"/>
              </a:ext>
            </a:extLst>
          </p:cNvPr>
          <p:cNvSpPr txBox="1">
            <a:spLocks/>
          </p:cNvSpPr>
          <p:nvPr/>
        </p:nvSpPr>
        <p:spPr>
          <a:xfrm>
            <a:off x="3467055" y="648199"/>
            <a:ext cx="2476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SG" dirty="0">
                <a:solidFill>
                  <a:srgbClr val="191919"/>
                </a:solidFill>
              </a:rPr>
              <a:t>CHART 1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9CA99F-778C-4A36-79FE-13DD8452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61" y="1227271"/>
            <a:ext cx="6953978" cy="371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1709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2;p37">
            <a:extLst>
              <a:ext uri="{FF2B5EF4-FFF2-40B4-BE49-F238E27FC236}">
                <a16:creationId xmlns:a16="http://schemas.microsoft.com/office/drawing/2014/main" id="{5EE8D42D-3F80-891B-76CB-6ED4E85F6623}"/>
              </a:ext>
            </a:extLst>
          </p:cNvPr>
          <p:cNvSpPr/>
          <p:nvPr/>
        </p:nvSpPr>
        <p:spPr>
          <a:xfrm>
            <a:off x="2795239" y="162000"/>
            <a:ext cx="3560956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4;p30">
            <a:extLst>
              <a:ext uri="{FF2B5EF4-FFF2-40B4-BE49-F238E27FC236}">
                <a16:creationId xmlns:a16="http://schemas.microsoft.com/office/drawing/2014/main" id="{DAF56BC2-39AA-14CA-98E0-A38BFE6BF711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FINAL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9035F-2E01-BC81-3AAF-D88499566983}"/>
              </a:ext>
            </a:extLst>
          </p:cNvPr>
          <p:cNvSpPr txBox="1"/>
          <p:nvPr/>
        </p:nvSpPr>
        <p:spPr>
          <a:xfrm>
            <a:off x="3362093" y="478745"/>
            <a:ext cx="241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SG" sz="1800" dirty="0">
                <a:solidFill>
                  <a:schemeClr val="tx1"/>
                </a:solidFill>
                <a:latin typeface="Raleway" pitchFamily="2" charset="0"/>
              </a:rPr>
              <a:t>FURTHER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EE242-1A30-8B89-7C11-E48D8BDC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52" y="912822"/>
            <a:ext cx="5709657" cy="3914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855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2;p37">
            <a:extLst>
              <a:ext uri="{FF2B5EF4-FFF2-40B4-BE49-F238E27FC236}">
                <a16:creationId xmlns:a16="http://schemas.microsoft.com/office/drawing/2014/main" id="{5EE8D42D-3F80-891B-76CB-6ED4E85F6623}"/>
              </a:ext>
            </a:extLst>
          </p:cNvPr>
          <p:cNvSpPr/>
          <p:nvPr/>
        </p:nvSpPr>
        <p:spPr>
          <a:xfrm>
            <a:off x="2795239" y="162000"/>
            <a:ext cx="3560956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84;p30">
            <a:extLst>
              <a:ext uri="{FF2B5EF4-FFF2-40B4-BE49-F238E27FC236}">
                <a16:creationId xmlns:a16="http://schemas.microsoft.com/office/drawing/2014/main" id="{DAF56BC2-39AA-14CA-98E0-A38BFE6BF711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FINAL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9035F-2E01-BC81-3AAF-D88499566983}"/>
              </a:ext>
            </a:extLst>
          </p:cNvPr>
          <p:cNvSpPr txBox="1"/>
          <p:nvPr/>
        </p:nvSpPr>
        <p:spPr>
          <a:xfrm>
            <a:off x="3362093" y="478745"/>
            <a:ext cx="241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SG" sz="1800" dirty="0">
                <a:solidFill>
                  <a:schemeClr val="tx1"/>
                </a:solidFill>
                <a:latin typeface="Raleway" pitchFamily="2" charset="0"/>
              </a:rPr>
              <a:t>FURTHER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EE242-1A30-8B89-7C11-E48D8BDC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95" y="848077"/>
            <a:ext cx="3364010" cy="2306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B36FB5-950B-2114-CA11-3CC70B234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907" y="3241378"/>
            <a:ext cx="582218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8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472;p37">
            <a:extLst>
              <a:ext uri="{FF2B5EF4-FFF2-40B4-BE49-F238E27FC236}">
                <a16:creationId xmlns:a16="http://schemas.microsoft.com/office/drawing/2014/main" id="{F0FD83DE-E0E2-465A-A92C-2B8F917C7019}"/>
              </a:ext>
            </a:extLst>
          </p:cNvPr>
          <p:cNvSpPr/>
          <p:nvPr/>
        </p:nvSpPr>
        <p:spPr>
          <a:xfrm>
            <a:off x="3253739" y="162000"/>
            <a:ext cx="2644141" cy="25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284;p30">
            <a:extLst>
              <a:ext uri="{FF2B5EF4-FFF2-40B4-BE49-F238E27FC236}">
                <a16:creationId xmlns:a16="http://schemas.microsoft.com/office/drawing/2014/main" id="{B967DB07-9D8D-B9E7-695E-F5D842028EC8}"/>
              </a:ext>
            </a:extLst>
          </p:cNvPr>
          <p:cNvSpPr txBox="1">
            <a:spLocks/>
          </p:cNvSpPr>
          <p:nvPr/>
        </p:nvSpPr>
        <p:spPr>
          <a:xfrm>
            <a:off x="720000" y="-762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CONCLUSION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7CA555-34B7-7E75-CE78-6F2B0C4BF455}"/>
              </a:ext>
            </a:extLst>
          </p:cNvPr>
          <p:cNvSpPr txBox="1"/>
          <p:nvPr/>
        </p:nvSpPr>
        <p:spPr>
          <a:xfrm>
            <a:off x="882012" y="568380"/>
            <a:ext cx="7379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aleway" pitchFamily="2" charset="0"/>
              </a:rPr>
              <a:t>In conclusion, </a:t>
            </a:r>
            <a:r>
              <a:rPr lang="en-US" sz="1600" b="0" dirty="0">
                <a:solidFill>
                  <a:schemeClr val="tx1"/>
                </a:solidFill>
                <a:effectLst/>
                <a:latin typeface="Raleway" pitchFamily="2" charset="0"/>
              </a:rPr>
              <a:t>to retain my mall's most valuable group of customers, I would appeal more towards: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907DC9-654C-A2FC-778C-0D2E89A66E75}"/>
              </a:ext>
            </a:extLst>
          </p:cNvPr>
          <p:cNvSpPr txBox="1"/>
          <p:nvPr/>
        </p:nvSpPr>
        <p:spPr>
          <a:xfrm>
            <a:off x="2055537" y="1157316"/>
            <a:ext cx="5032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ctr">
              <a:buFontTx/>
              <a:buChar char="-"/>
            </a:pPr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Customers who have high income and high spending, which are customers from </a:t>
            </a:r>
            <a:r>
              <a:rPr lang="en-SG" sz="1600" b="1" dirty="0">
                <a:solidFill>
                  <a:srgbClr val="EE854A"/>
                </a:solidFill>
                <a:latin typeface="Raleway" pitchFamily="2" charset="0"/>
              </a:rPr>
              <a:t>cluster 2</a:t>
            </a:r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.</a:t>
            </a:r>
          </a:p>
          <a:p>
            <a:pPr lvl="1" algn="ctr"/>
            <a:endParaRPr lang="en-SG" sz="1600" dirty="0">
              <a:solidFill>
                <a:schemeClr val="tx1"/>
              </a:solidFill>
              <a:latin typeface="Raleway" pitchFamily="2" charset="0"/>
            </a:endParaRPr>
          </a:p>
          <a:p>
            <a:pPr marL="285750" lvl="1" indent="-285750" algn="ctr">
              <a:buFontTx/>
              <a:buChar char="-"/>
            </a:pPr>
            <a:r>
              <a:rPr lang="en-SG" sz="1600" b="1" dirty="0">
                <a:solidFill>
                  <a:schemeClr val="tx1"/>
                </a:solidFill>
                <a:latin typeface="Raleway" pitchFamily="2" charset="0"/>
              </a:rPr>
              <a:t>Female</a:t>
            </a:r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 customers</a:t>
            </a:r>
          </a:p>
          <a:p>
            <a:pPr marL="285750" lvl="1" indent="-285750" algn="ctr">
              <a:buFontTx/>
              <a:buChar char="-"/>
            </a:pPr>
            <a:endParaRPr lang="en-SG" sz="1600" dirty="0">
              <a:solidFill>
                <a:schemeClr val="tx1"/>
              </a:solidFill>
              <a:latin typeface="Raleway" pitchFamily="2" charset="0"/>
            </a:endParaRPr>
          </a:p>
          <a:p>
            <a:pPr lvl="1" algn="ctr"/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- Customers in their </a:t>
            </a:r>
            <a:r>
              <a:rPr lang="en-SG" sz="1600" b="1" dirty="0">
                <a:solidFill>
                  <a:schemeClr val="tx1"/>
                </a:solidFill>
                <a:latin typeface="Raleway" pitchFamily="2" charset="0"/>
              </a:rPr>
              <a:t>thirties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4318B339-38CC-954C-A4DD-43229028C709}"/>
              </a:ext>
            </a:extLst>
          </p:cNvPr>
          <p:cNvSpPr/>
          <p:nvPr/>
        </p:nvSpPr>
        <p:spPr>
          <a:xfrm rot="16200000">
            <a:off x="4460670" y="597481"/>
            <a:ext cx="222653" cy="45110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5DDF90-1B59-F495-059E-4E1BEB1CB72F}"/>
              </a:ext>
            </a:extLst>
          </p:cNvPr>
          <p:cNvSpPr txBox="1"/>
          <p:nvPr/>
        </p:nvSpPr>
        <p:spPr>
          <a:xfrm>
            <a:off x="2055540" y="3060656"/>
            <a:ext cx="5032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SG" sz="1600" b="1" dirty="0">
                <a:solidFill>
                  <a:srgbClr val="FFC000"/>
                </a:solidFill>
                <a:latin typeface="Raleway" pitchFamily="2" charset="0"/>
              </a:rPr>
              <a:t>Higher purchasing power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3ABB9-E2C7-5E6F-18F4-3B90886BFD57}"/>
              </a:ext>
            </a:extLst>
          </p:cNvPr>
          <p:cNvCxnSpPr>
            <a:cxnSpLocks/>
          </p:cNvCxnSpPr>
          <p:nvPr/>
        </p:nvCxnSpPr>
        <p:spPr>
          <a:xfrm flipH="1">
            <a:off x="4571999" y="3399210"/>
            <a:ext cx="1" cy="318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3EDB64-04B8-F17D-EABE-0AFF20932BCD}"/>
              </a:ext>
            </a:extLst>
          </p:cNvPr>
          <p:cNvSpPr txBox="1"/>
          <p:nvPr/>
        </p:nvSpPr>
        <p:spPr>
          <a:xfrm>
            <a:off x="2055539" y="3737764"/>
            <a:ext cx="5032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Boost my malls’ revenue, reputation and is overall very beneficial </a:t>
            </a:r>
          </a:p>
        </p:txBody>
      </p:sp>
      <p:pic>
        <p:nvPicPr>
          <p:cNvPr id="51" name="Graphic 50" descr="Upward trend with solid fill">
            <a:extLst>
              <a:ext uri="{FF2B5EF4-FFF2-40B4-BE49-F238E27FC236}">
                <a16:creationId xmlns:a16="http://schemas.microsoft.com/office/drawing/2014/main" id="{A725543F-2035-E57D-B308-95CC5E7E4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797" y="4251341"/>
            <a:ext cx="914400" cy="914400"/>
          </a:xfrm>
          <a:prstGeom prst="rect">
            <a:avLst/>
          </a:prstGeom>
        </p:spPr>
      </p:pic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E01D668B-BE3D-CDD7-C66B-F0AE52514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880" y="3000319"/>
            <a:ext cx="464101" cy="464101"/>
          </a:xfrm>
          <a:prstGeom prst="rect">
            <a:avLst/>
          </a:prstGeom>
        </p:spPr>
      </p:pic>
      <p:pic>
        <p:nvPicPr>
          <p:cNvPr id="3" name="Graphic 2" descr="Female Profile outline">
            <a:extLst>
              <a:ext uri="{FF2B5EF4-FFF2-40B4-BE49-F238E27FC236}">
                <a16:creationId xmlns:a16="http://schemas.microsoft.com/office/drawing/2014/main" id="{B6F79843-FFC6-4CD2-21A6-1ACED8C1F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4036" y="1850023"/>
            <a:ext cx="429935" cy="429935"/>
          </a:xfrm>
          <a:prstGeom prst="rect">
            <a:avLst/>
          </a:prstGeom>
        </p:spPr>
      </p:pic>
      <p:pic>
        <p:nvPicPr>
          <p:cNvPr id="5" name="Graphic 4" descr="Flying Money outline">
            <a:extLst>
              <a:ext uri="{FF2B5EF4-FFF2-40B4-BE49-F238E27FC236}">
                <a16:creationId xmlns:a16="http://schemas.microsoft.com/office/drawing/2014/main" id="{99777495-5452-7925-6989-84C25F4B4D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2299" y="1236623"/>
            <a:ext cx="425811" cy="42581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72;p37">
            <a:extLst>
              <a:ext uri="{FF2B5EF4-FFF2-40B4-BE49-F238E27FC236}">
                <a16:creationId xmlns:a16="http://schemas.microsoft.com/office/drawing/2014/main" id="{3D0DB58F-1F57-F08A-4820-A45B8683F60E}"/>
              </a:ext>
            </a:extLst>
          </p:cNvPr>
          <p:cNvSpPr/>
          <p:nvPr/>
        </p:nvSpPr>
        <p:spPr>
          <a:xfrm>
            <a:off x="3253739" y="162000"/>
            <a:ext cx="2644141" cy="25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84;p30">
            <a:extLst>
              <a:ext uri="{FF2B5EF4-FFF2-40B4-BE49-F238E27FC236}">
                <a16:creationId xmlns:a16="http://schemas.microsoft.com/office/drawing/2014/main" id="{F693D795-B5E3-FB5E-0989-1F1CE4CF15AB}"/>
              </a:ext>
            </a:extLst>
          </p:cNvPr>
          <p:cNvSpPr txBox="1">
            <a:spLocks/>
          </p:cNvSpPr>
          <p:nvPr/>
        </p:nvSpPr>
        <p:spPr>
          <a:xfrm>
            <a:off x="720000" y="-762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98F84-F0EF-C134-B3C3-44B57EE1C955}"/>
              </a:ext>
            </a:extLst>
          </p:cNvPr>
          <p:cNvSpPr txBox="1"/>
          <p:nvPr/>
        </p:nvSpPr>
        <p:spPr>
          <a:xfrm>
            <a:off x="2055541" y="661908"/>
            <a:ext cx="50329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Some ways to appeal towards these customers:</a:t>
            </a:r>
          </a:p>
          <a:p>
            <a:pPr lvl="1" algn="ctr"/>
            <a:endParaRPr lang="en-SG" sz="1600" dirty="0">
              <a:solidFill>
                <a:schemeClr val="tx1"/>
              </a:solidFill>
              <a:latin typeface="Raleway" pitchFamily="2" charset="0"/>
            </a:endParaRPr>
          </a:p>
          <a:p>
            <a:pPr marL="285750" lvl="1" indent="-285750" algn="ctr">
              <a:buFontTx/>
              <a:buChar char="-"/>
            </a:pPr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Increase advertising or stock of popular female products such as skincare, </a:t>
            </a:r>
            <a:r>
              <a:rPr lang="en-SG" sz="1600" dirty="0" err="1">
                <a:solidFill>
                  <a:schemeClr val="tx1"/>
                </a:solidFill>
                <a:latin typeface="Raleway" pitchFamily="2" charset="0"/>
              </a:rPr>
              <a:t>clothings</a:t>
            </a:r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 etc.</a:t>
            </a:r>
          </a:p>
          <a:p>
            <a:pPr marL="285750" lvl="1" indent="-285750" algn="ctr">
              <a:buFontTx/>
              <a:buChar char="-"/>
            </a:pPr>
            <a:endParaRPr lang="en-SG" sz="1600" dirty="0">
              <a:solidFill>
                <a:schemeClr val="tx1"/>
              </a:solidFill>
              <a:latin typeface="Raleway" pitchFamily="2" charset="0"/>
            </a:endParaRPr>
          </a:p>
          <a:p>
            <a:pPr marL="285750" lvl="1" indent="-285750" algn="ctr">
              <a:buFontTx/>
              <a:buChar char="-"/>
            </a:pPr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Having more luxury brands and premium stores</a:t>
            </a:r>
          </a:p>
          <a:p>
            <a:pPr marL="285750" lvl="1" indent="-285750" algn="ctr">
              <a:buFontTx/>
              <a:buChar char="-"/>
            </a:pPr>
            <a:endParaRPr lang="en-SG" sz="1600" dirty="0">
              <a:solidFill>
                <a:schemeClr val="tx1"/>
              </a:solidFill>
              <a:latin typeface="Raleway" pitchFamily="2" charset="0"/>
            </a:endParaRPr>
          </a:p>
          <a:p>
            <a:pPr marL="285750" lvl="1" indent="-285750" algn="ctr">
              <a:buFontTx/>
              <a:buChar char="-"/>
            </a:pPr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Loyalty programmes</a:t>
            </a:r>
          </a:p>
        </p:txBody>
      </p:sp>
      <p:pic>
        <p:nvPicPr>
          <p:cNvPr id="11" name="Graphic 10" descr="Box with solid fill">
            <a:extLst>
              <a:ext uri="{FF2B5EF4-FFF2-40B4-BE49-F238E27FC236}">
                <a16:creationId xmlns:a16="http://schemas.microsoft.com/office/drawing/2014/main" id="{82F53A0B-4C0F-9190-7D31-3986E9583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429" y="1217035"/>
            <a:ext cx="531077" cy="531077"/>
          </a:xfrm>
          <a:prstGeom prst="rect">
            <a:avLst/>
          </a:prstGeom>
        </p:spPr>
      </p:pic>
      <p:pic>
        <p:nvPicPr>
          <p:cNvPr id="13" name="Graphic 12" descr="Watch with solid fill">
            <a:extLst>
              <a:ext uri="{FF2B5EF4-FFF2-40B4-BE49-F238E27FC236}">
                <a16:creationId xmlns:a16="http://schemas.microsoft.com/office/drawing/2014/main" id="{CA9E23DC-57AA-373D-D0EF-A5ED3EF20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9493" y="1828334"/>
            <a:ext cx="427464" cy="427464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97094040-4A80-46C5-2863-95EE6CA0A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6069" y="2343150"/>
            <a:ext cx="4572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ECD4B8-3F2C-916A-E5AF-6243F0152CB0}"/>
              </a:ext>
            </a:extLst>
          </p:cNvPr>
          <p:cNvSpPr txBox="1"/>
          <p:nvPr/>
        </p:nvSpPr>
        <p:spPr>
          <a:xfrm>
            <a:off x="1832516" y="3008066"/>
            <a:ext cx="5478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SG" sz="1600" b="1" u="sng" dirty="0">
                <a:solidFill>
                  <a:srgbClr val="FF0000"/>
                </a:solidFill>
                <a:latin typeface="Raleway" pitchFamily="2" charset="0"/>
              </a:rPr>
              <a:t>However</a:t>
            </a:r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,</a:t>
            </a:r>
          </a:p>
          <a:p>
            <a:pPr lvl="1" algn="ctr"/>
            <a:endParaRPr lang="en-SG" sz="1600" dirty="0">
              <a:solidFill>
                <a:schemeClr val="tx1"/>
              </a:solidFill>
              <a:latin typeface="Raleway" pitchFamily="2" charset="0"/>
            </a:endParaRPr>
          </a:p>
          <a:p>
            <a:pPr lvl="1" algn="ctr"/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This </a:t>
            </a:r>
            <a:r>
              <a:rPr lang="en-SG" sz="1600" u="sng" dirty="0">
                <a:solidFill>
                  <a:schemeClr val="tx1"/>
                </a:solidFill>
                <a:latin typeface="Raleway" pitchFamily="2" charset="0"/>
              </a:rPr>
              <a:t>does not</a:t>
            </a:r>
            <a:r>
              <a:rPr lang="en-SG" sz="1600" i="1" dirty="0">
                <a:solidFill>
                  <a:schemeClr val="tx1"/>
                </a:solidFill>
                <a:latin typeface="Raleway" pitchFamily="2" charset="0"/>
              </a:rPr>
              <a:t> </a:t>
            </a:r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mean that the mall should neglect other customer groups as even though they may not bring about financial benefits, there would still bring other benefits such as increased reputation. </a:t>
            </a:r>
          </a:p>
        </p:txBody>
      </p:sp>
      <p:pic>
        <p:nvPicPr>
          <p:cNvPr id="6" name="Graphic 5" descr="Group of men with solid fill">
            <a:extLst>
              <a:ext uri="{FF2B5EF4-FFF2-40B4-BE49-F238E27FC236}">
                <a16:creationId xmlns:a16="http://schemas.microsoft.com/office/drawing/2014/main" id="{2963B152-261A-B9B3-5074-461D072F45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8967" y="3714750"/>
            <a:ext cx="716280" cy="716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16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72;p37">
            <a:extLst>
              <a:ext uri="{FF2B5EF4-FFF2-40B4-BE49-F238E27FC236}">
                <a16:creationId xmlns:a16="http://schemas.microsoft.com/office/drawing/2014/main" id="{3D0DB58F-1F57-F08A-4820-A45B8683F60E}"/>
              </a:ext>
            </a:extLst>
          </p:cNvPr>
          <p:cNvSpPr/>
          <p:nvPr/>
        </p:nvSpPr>
        <p:spPr>
          <a:xfrm>
            <a:off x="929640" y="162000"/>
            <a:ext cx="7277101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84;p30">
            <a:extLst>
              <a:ext uri="{FF2B5EF4-FFF2-40B4-BE49-F238E27FC236}">
                <a16:creationId xmlns:a16="http://schemas.microsoft.com/office/drawing/2014/main" id="{F693D795-B5E3-FB5E-0989-1F1CE4CF15AB}"/>
              </a:ext>
            </a:extLst>
          </p:cNvPr>
          <p:cNvSpPr txBox="1">
            <a:spLocks/>
          </p:cNvSpPr>
          <p:nvPr/>
        </p:nvSpPr>
        <p:spPr>
          <a:xfrm>
            <a:off x="720000" y="-762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THINGS THAT WERE NOT IMPLEMENTED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D2EC9-D5FA-DE60-832A-5E829E25648B}"/>
              </a:ext>
            </a:extLst>
          </p:cNvPr>
          <p:cNvSpPr txBox="1"/>
          <p:nvPr/>
        </p:nvSpPr>
        <p:spPr>
          <a:xfrm>
            <a:off x="2051731" y="1294477"/>
            <a:ext cx="50329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ctr">
              <a:buAutoNum type="arabicPeriod"/>
            </a:pPr>
            <a:r>
              <a:rPr lang="en-SG" sz="1600" b="1" u="sng" dirty="0">
                <a:solidFill>
                  <a:schemeClr val="tx1"/>
                </a:solidFill>
                <a:latin typeface="Raleway" pitchFamily="2" charset="0"/>
              </a:rPr>
              <a:t>FEATURE SCALING</a:t>
            </a:r>
          </a:p>
          <a:p>
            <a:pPr lvl="1" algn="ctr"/>
            <a:endParaRPr lang="en-SG" sz="1600" dirty="0">
              <a:solidFill>
                <a:schemeClr val="tx1"/>
              </a:solidFill>
              <a:latin typeface="Raleway" pitchFamily="2" charset="0"/>
            </a:endParaRPr>
          </a:p>
          <a:p>
            <a:pPr lvl="1" algn="ctr"/>
            <a:r>
              <a:rPr lang="en-US" sz="1600" dirty="0">
                <a:latin typeface="Raleway" pitchFamily="2" charset="0"/>
              </a:rPr>
              <a:t>Feature scaling seemed to worsen the model's predictions during clustering, leading to poorer silhouette scores and interpretability, shown in the report.</a:t>
            </a:r>
          </a:p>
          <a:p>
            <a:pPr lvl="1" algn="ctr"/>
            <a:endParaRPr lang="en-US" sz="1600" dirty="0">
              <a:latin typeface="Raleway" pitchFamily="2" charset="0"/>
            </a:endParaRPr>
          </a:p>
          <a:p>
            <a:pPr lvl="1" algn="ctr"/>
            <a:r>
              <a:rPr lang="en-US" sz="1600" b="1" dirty="0">
                <a:latin typeface="Raleway" pitchFamily="2" charset="0"/>
              </a:rPr>
              <a:t>2.    </a:t>
            </a:r>
            <a:r>
              <a:rPr lang="en-US" sz="1600" b="1" u="sng" dirty="0">
                <a:latin typeface="Raleway" pitchFamily="2" charset="0"/>
              </a:rPr>
              <a:t>PCA</a:t>
            </a:r>
          </a:p>
          <a:p>
            <a:pPr lvl="1" algn="ctr"/>
            <a:endParaRPr lang="en-SG" sz="1600" dirty="0">
              <a:solidFill>
                <a:schemeClr val="tx1"/>
              </a:solidFill>
              <a:latin typeface="Raleway" pitchFamily="2" charset="0"/>
            </a:endParaRPr>
          </a:p>
          <a:p>
            <a:pPr lvl="1" algn="ctr"/>
            <a:r>
              <a:rPr lang="en-SG" sz="1600" dirty="0">
                <a:solidFill>
                  <a:schemeClr val="tx1"/>
                </a:solidFill>
                <a:latin typeface="Raleway" pitchFamily="2" charset="0"/>
              </a:rPr>
              <a:t>We already have very few features to work with and every feature is important.</a:t>
            </a:r>
          </a:p>
        </p:txBody>
      </p:sp>
    </p:spTree>
    <p:extLst>
      <p:ext uri="{BB962C8B-B14F-4D97-AF65-F5344CB8AC3E}">
        <p14:creationId xmlns:p14="http://schemas.microsoft.com/office/powerpoint/2010/main" val="885754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1"/>
          <p:cNvSpPr txBox="1">
            <a:spLocks noGrp="1"/>
          </p:cNvSpPr>
          <p:nvPr>
            <p:ph type="title"/>
          </p:nvPr>
        </p:nvSpPr>
        <p:spPr>
          <a:xfrm>
            <a:off x="3510071" y="1947220"/>
            <a:ext cx="50598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THANK YOU!</a:t>
            </a:r>
            <a:endParaRPr b="1" dirty="0">
              <a:latin typeface="Raleway" pitchFamily="2" charset="0"/>
            </a:endParaRPr>
          </a:p>
        </p:txBody>
      </p:sp>
      <p:pic>
        <p:nvPicPr>
          <p:cNvPr id="2" name="Google Shape;2105;p27">
            <a:extLst>
              <a:ext uri="{FF2B5EF4-FFF2-40B4-BE49-F238E27FC236}">
                <a16:creationId xmlns:a16="http://schemas.microsoft.com/office/drawing/2014/main" id="{B3B3C0C9-5026-24C1-10E7-2A1E2DDBE4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-80172" y="252231"/>
            <a:ext cx="2619374" cy="40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06;p28">
            <a:extLst>
              <a:ext uri="{FF2B5EF4-FFF2-40B4-BE49-F238E27FC236}">
                <a16:creationId xmlns:a16="http://schemas.microsoft.com/office/drawing/2014/main" id="{F4D1ACD2-5EBD-85EE-5949-96BD8067E5D6}"/>
              </a:ext>
            </a:extLst>
          </p:cNvPr>
          <p:cNvSpPr/>
          <p:nvPr/>
        </p:nvSpPr>
        <p:spPr>
          <a:xfrm>
            <a:off x="1287780" y="319668"/>
            <a:ext cx="6835140" cy="3940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207;p28">
            <a:extLst>
              <a:ext uri="{FF2B5EF4-FFF2-40B4-BE49-F238E27FC236}">
                <a16:creationId xmlns:a16="http://schemas.microsoft.com/office/drawing/2014/main" id="{1F000A5B-EA90-013C-236E-9028B0C76659}"/>
              </a:ext>
            </a:extLst>
          </p:cNvPr>
          <p:cNvSpPr txBox="1">
            <a:spLocks/>
          </p:cNvSpPr>
          <p:nvPr/>
        </p:nvSpPr>
        <p:spPr>
          <a:xfrm>
            <a:off x="853350" y="2046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3000" dirty="0">
                <a:solidFill>
                  <a:srgbClr val="191919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EXPLORATORY DATA ANALYSIS [EDA]</a:t>
            </a:r>
            <a:endParaRPr lang="en-SG" sz="3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7" name="Google Shape;2207;p28">
            <a:extLst>
              <a:ext uri="{FF2B5EF4-FFF2-40B4-BE49-F238E27FC236}">
                <a16:creationId xmlns:a16="http://schemas.microsoft.com/office/drawing/2014/main" id="{324676BA-3425-BB0A-B1DF-8BDE2415CB79}"/>
              </a:ext>
            </a:extLst>
          </p:cNvPr>
          <p:cNvSpPr txBox="1">
            <a:spLocks/>
          </p:cNvSpPr>
          <p:nvPr/>
        </p:nvSpPr>
        <p:spPr>
          <a:xfrm>
            <a:off x="3467055" y="648199"/>
            <a:ext cx="2476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SG" dirty="0">
                <a:solidFill>
                  <a:srgbClr val="191919"/>
                </a:solidFill>
              </a:rPr>
              <a:t>CHART 2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BF40-969C-C5DF-5C52-35DFD5C1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88" y="1220899"/>
            <a:ext cx="7233424" cy="3561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36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06;p28">
            <a:extLst>
              <a:ext uri="{FF2B5EF4-FFF2-40B4-BE49-F238E27FC236}">
                <a16:creationId xmlns:a16="http://schemas.microsoft.com/office/drawing/2014/main" id="{C19878FF-E1DB-C933-71DD-D44C424581ED}"/>
              </a:ext>
            </a:extLst>
          </p:cNvPr>
          <p:cNvSpPr/>
          <p:nvPr/>
        </p:nvSpPr>
        <p:spPr>
          <a:xfrm>
            <a:off x="1287780" y="319668"/>
            <a:ext cx="6835140" cy="3940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12" name="Google Shape;2212;p28"/>
          <p:cNvGrpSpPr/>
          <p:nvPr/>
        </p:nvGrpSpPr>
        <p:grpSpPr>
          <a:xfrm>
            <a:off x="8420795" y="3873452"/>
            <a:ext cx="579743" cy="1134819"/>
            <a:chOff x="4921825" y="870250"/>
            <a:chExt cx="407925" cy="798550"/>
          </a:xfrm>
        </p:grpSpPr>
        <p:sp>
          <p:nvSpPr>
            <p:cNvPr id="2213" name="Google Shape;2213;p2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207;p28">
            <a:extLst>
              <a:ext uri="{FF2B5EF4-FFF2-40B4-BE49-F238E27FC236}">
                <a16:creationId xmlns:a16="http://schemas.microsoft.com/office/drawing/2014/main" id="{52B49049-C608-0420-0F47-D6AD882303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3350" y="2046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91919"/>
                </a:solidFill>
              </a:rPr>
              <a:t>EXPLORATORY DATA ANALYSIS [EDA]</a:t>
            </a:r>
            <a:endParaRPr dirty="0"/>
          </a:p>
        </p:txBody>
      </p:sp>
      <p:sp>
        <p:nvSpPr>
          <p:cNvPr id="9" name="Google Shape;2207;p28">
            <a:extLst>
              <a:ext uri="{FF2B5EF4-FFF2-40B4-BE49-F238E27FC236}">
                <a16:creationId xmlns:a16="http://schemas.microsoft.com/office/drawing/2014/main" id="{A9673EFA-02ED-FF33-007A-EB96DA59FEFC}"/>
              </a:ext>
            </a:extLst>
          </p:cNvPr>
          <p:cNvSpPr txBox="1">
            <a:spLocks/>
          </p:cNvSpPr>
          <p:nvPr/>
        </p:nvSpPr>
        <p:spPr>
          <a:xfrm>
            <a:off x="3467055" y="648199"/>
            <a:ext cx="2476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SG" dirty="0">
                <a:solidFill>
                  <a:srgbClr val="191919"/>
                </a:solidFill>
              </a:rPr>
              <a:t>CHART 3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39B386-247A-2626-6778-C784045F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91" y="1180464"/>
            <a:ext cx="6987417" cy="380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7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06;p28">
            <a:extLst>
              <a:ext uri="{FF2B5EF4-FFF2-40B4-BE49-F238E27FC236}">
                <a16:creationId xmlns:a16="http://schemas.microsoft.com/office/drawing/2014/main" id="{FF640BAA-D9BD-6192-15DD-E6EF2895C49C}"/>
              </a:ext>
            </a:extLst>
          </p:cNvPr>
          <p:cNvSpPr/>
          <p:nvPr/>
        </p:nvSpPr>
        <p:spPr>
          <a:xfrm>
            <a:off x="1287780" y="319668"/>
            <a:ext cx="6835140" cy="3940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207;p28">
            <a:extLst>
              <a:ext uri="{FF2B5EF4-FFF2-40B4-BE49-F238E27FC236}">
                <a16:creationId xmlns:a16="http://schemas.microsoft.com/office/drawing/2014/main" id="{1F098C4F-0B99-5FA3-5591-35F86D6F3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3350" y="2046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91919"/>
                </a:solidFill>
              </a:rPr>
              <a:t>EXPLORATORY DATA ANALYSIS [EDA]</a:t>
            </a:r>
            <a:endParaRPr dirty="0"/>
          </a:p>
        </p:txBody>
      </p:sp>
      <p:sp>
        <p:nvSpPr>
          <p:cNvPr id="6" name="Google Shape;2207;p28">
            <a:extLst>
              <a:ext uri="{FF2B5EF4-FFF2-40B4-BE49-F238E27FC236}">
                <a16:creationId xmlns:a16="http://schemas.microsoft.com/office/drawing/2014/main" id="{688010C0-69EB-365E-A1AE-5935E7ECD5B9}"/>
              </a:ext>
            </a:extLst>
          </p:cNvPr>
          <p:cNvSpPr txBox="1">
            <a:spLocks/>
          </p:cNvSpPr>
          <p:nvPr/>
        </p:nvSpPr>
        <p:spPr>
          <a:xfrm>
            <a:off x="3467055" y="648199"/>
            <a:ext cx="2476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SG" dirty="0">
                <a:solidFill>
                  <a:srgbClr val="191919"/>
                </a:solidFill>
              </a:rPr>
              <a:t>CHART 4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15CFC-90A7-A545-3D11-23F167D0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1145659"/>
            <a:ext cx="8679180" cy="3941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078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07;p28">
            <a:extLst>
              <a:ext uri="{FF2B5EF4-FFF2-40B4-BE49-F238E27FC236}">
                <a16:creationId xmlns:a16="http://schemas.microsoft.com/office/drawing/2014/main" id="{324676BA-3425-BB0A-B1DF-8BDE2415CB79}"/>
              </a:ext>
            </a:extLst>
          </p:cNvPr>
          <p:cNvSpPr txBox="1">
            <a:spLocks/>
          </p:cNvSpPr>
          <p:nvPr/>
        </p:nvSpPr>
        <p:spPr>
          <a:xfrm>
            <a:off x="3467055" y="648199"/>
            <a:ext cx="2476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SG" dirty="0">
                <a:solidFill>
                  <a:srgbClr val="191919"/>
                </a:solidFill>
              </a:rPr>
              <a:t>CHART 5</a:t>
            </a:r>
            <a:endParaRPr lang="en-SG" dirty="0"/>
          </a:p>
        </p:txBody>
      </p:sp>
      <p:sp>
        <p:nvSpPr>
          <p:cNvPr id="2" name="Google Shape;2206;p28">
            <a:extLst>
              <a:ext uri="{FF2B5EF4-FFF2-40B4-BE49-F238E27FC236}">
                <a16:creationId xmlns:a16="http://schemas.microsoft.com/office/drawing/2014/main" id="{9D7F8AA8-4C25-A81B-C3D6-C9D77B19C1C1}"/>
              </a:ext>
            </a:extLst>
          </p:cNvPr>
          <p:cNvSpPr/>
          <p:nvPr/>
        </p:nvSpPr>
        <p:spPr>
          <a:xfrm>
            <a:off x="1287780" y="319668"/>
            <a:ext cx="6835140" cy="3940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207;p28">
            <a:extLst>
              <a:ext uri="{FF2B5EF4-FFF2-40B4-BE49-F238E27FC236}">
                <a16:creationId xmlns:a16="http://schemas.microsoft.com/office/drawing/2014/main" id="{20F95200-09A2-BA4C-0786-0DBFC8198E65}"/>
              </a:ext>
            </a:extLst>
          </p:cNvPr>
          <p:cNvSpPr txBox="1">
            <a:spLocks/>
          </p:cNvSpPr>
          <p:nvPr/>
        </p:nvSpPr>
        <p:spPr>
          <a:xfrm>
            <a:off x="853350" y="2046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SG" sz="3000" dirty="0">
                <a:solidFill>
                  <a:srgbClr val="191919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EXPLORATORY DATA ANALYSIS [EDA]</a:t>
            </a:r>
            <a:endParaRPr lang="en-SG" sz="3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4360C-170A-AB95-ECA0-4CE0262D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35" y="1136340"/>
            <a:ext cx="6090730" cy="3922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953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532360" y="1429590"/>
            <a:ext cx="5454600" cy="163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pic>
        <p:nvPicPr>
          <p:cNvPr id="2307" name="Google Shape;2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30"/>
          <p:cNvSpPr/>
          <p:nvPr/>
        </p:nvSpPr>
        <p:spPr>
          <a:xfrm>
            <a:off x="2321991" y="237893"/>
            <a:ext cx="4500017" cy="28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2492675" y="900086"/>
            <a:ext cx="429805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800" dirty="0"/>
              <a:t>DROP “CUSTOMERID” COLUMN</a:t>
            </a:r>
            <a:endParaRPr sz="1800" dirty="0"/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0" y="79014"/>
            <a:ext cx="914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C4841-65FB-8BC0-B2E8-3609E21B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656" y="1345351"/>
            <a:ext cx="3574090" cy="259102"/>
          </a:xfrm>
          <a:prstGeom prst="rect">
            <a:avLst/>
          </a:prstGeom>
        </p:spPr>
      </p:pic>
      <p:sp>
        <p:nvSpPr>
          <p:cNvPr id="7" name="Google Shape;2280;p30">
            <a:extLst>
              <a:ext uri="{FF2B5EF4-FFF2-40B4-BE49-F238E27FC236}">
                <a16:creationId xmlns:a16="http://schemas.microsoft.com/office/drawing/2014/main" id="{EF6EC241-4E5B-EF63-B991-941E590F3C7C}"/>
              </a:ext>
            </a:extLst>
          </p:cNvPr>
          <p:cNvSpPr txBox="1">
            <a:spLocks/>
          </p:cNvSpPr>
          <p:nvPr/>
        </p:nvSpPr>
        <p:spPr>
          <a:xfrm>
            <a:off x="1790458" y="1687700"/>
            <a:ext cx="5563082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SG" sz="1800" dirty="0"/>
              <a:t>RENAME “HOW MUCH THEY SPEND” COLUMN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DCBE2B-80E9-39C3-BF6B-6C5179964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497" y="3685029"/>
            <a:ext cx="2179509" cy="289585"/>
          </a:xfrm>
          <a:prstGeom prst="rect">
            <a:avLst/>
          </a:prstGeom>
        </p:spPr>
      </p:pic>
      <p:sp>
        <p:nvSpPr>
          <p:cNvPr id="16" name="Google Shape;2280;p30">
            <a:extLst>
              <a:ext uri="{FF2B5EF4-FFF2-40B4-BE49-F238E27FC236}">
                <a16:creationId xmlns:a16="http://schemas.microsoft.com/office/drawing/2014/main" id="{0C867A64-DFE7-56CD-A391-4F489C4E4224}"/>
              </a:ext>
            </a:extLst>
          </p:cNvPr>
          <p:cNvSpPr txBox="1">
            <a:spLocks/>
          </p:cNvSpPr>
          <p:nvPr/>
        </p:nvSpPr>
        <p:spPr>
          <a:xfrm>
            <a:off x="1860160" y="2840739"/>
            <a:ext cx="5563082" cy="50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SG" sz="1800" dirty="0"/>
              <a:t>NO DATA CLEANING REQUIRED AS THERE ARE NO MISSING VALUES, DUPLICATE ROWS, OR INCORRECT DATATYPES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29ECD-3A88-0E07-0F51-BDE239E91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165" y="2112918"/>
            <a:ext cx="5631668" cy="411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2E7EF-A060-2107-E9E9-35F260801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917" y="3685029"/>
            <a:ext cx="2019475" cy="1196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E792CF-B1B1-7D57-3C9A-63C405EBC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111" y="3690436"/>
            <a:ext cx="1928027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26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0.6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9.5|3.1|6.3|6.2|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7.8|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1.1"/>
</p:tagLst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720</Words>
  <Application>Microsoft Office PowerPoint</Application>
  <PresentationFormat>On-screen Show (16:9)</PresentationFormat>
  <Paragraphs>147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Questrial</vt:lpstr>
      <vt:lpstr>Bebas Neue</vt:lpstr>
      <vt:lpstr>Arial</vt:lpstr>
      <vt:lpstr>Abel</vt:lpstr>
      <vt:lpstr>Raleway</vt:lpstr>
      <vt:lpstr>Fira Sans Extra Condensed Medium</vt:lpstr>
      <vt:lpstr>Nunito Light</vt:lpstr>
      <vt:lpstr>Online Shopping MK Plan by Slidesgo</vt:lpstr>
      <vt:lpstr> UNSUPERVISED LEARNING</vt:lpstr>
      <vt:lpstr>INTRODUCTION</vt:lpstr>
      <vt:lpstr>EXPLORATORY DATA ANALYSIS [EDA]</vt:lpstr>
      <vt:lpstr>PowerPoint Presentation</vt:lpstr>
      <vt:lpstr>EXPLORATORY DATA ANALYSIS [EDA]</vt:lpstr>
      <vt:lpstr>EXPLORATORY DATA ANALYSIS [EDA]</vt:lpstr>
      <vt:lpstr>PowerPoint Presentation</vt:lpstr>
      <vt:lpstr>FEATURE ENGINEERING</vt:lpstr>
      <vt:lpstr>FEATURE ENGINEERING</vt:lpstr>
      <vt:lpstr>FEATURE ENGINEERING</vt:lpstr>
      <vt:lpstr>PowerPoint Presentation</vt:lpstr>
      <vt:lpstr>PowerPoint Presentation</vt:lpstr>
      <vt:lpstr>PowerPoint Presentation</vt:lpstr>
      <vt:lpstr>PowerPoint Presentation</vt:lpstr>
      <vt:lpstr>HYPERPARAMETER TUNING</vt:lpstr>
      <vt:lpstr>HYPERPARAMETER TUNING</vt:lpstr>
      <vt:lpstr>HYPERPARAMETER TUNING</vt:lpstr>
      <vt:lpstr>HYPERPARAMETER TUNING</vt:lpstr>
      <vt:lpstr>ALGORITHM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CA2  PRESENTATION PART B:  UNSUPERVISED LEARNING</dc:title>
  <cp:lastModifiedBy>EDWARD TAN YUAN CHONG</cp:lastModifiedBy>
  <cp:revision>19</cp:revision>
  <dcterms:modified xsi:type="dcterms:W3CDTF">2023-08-30T13:29:53Z</dcterms:modified>
</cp:coreProperties>
</file>