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57" r:id="rId4"/>
    <p:sldId id="285" r:id="rId5"/>
    <p:sldId id="261" r:id="rId6"/>
    <p:sldId id="284" r:id="rId7"/>
    <p:sldId id="259" r:id="rId8"/>
    <p:sldId id="260" r:id="rId9"/>
    <p:sldId id="286" r:id="rId10"/>
    <p:sldId id="263" r:id="rId11"/>
    <p:sldId id="287" r:id="rId12"/>
    <p:sldId id="262" r:id="rId13"/>
  </p:sldIdLst>
  <p:sldSz cx="9144000" cy="5143500" type="screen16x9"/>
  <p:notesSz cx="6858000" cy="9144000"/>
  <p:embeddedFontLst>
    <p:embeddedFont>
      <p:font typeface="IBM Plex Sans" panose="020B0604020202020204" charset="0"/>
      <p:regular r:id="rId15"/>
      <p:bold r:id="rId16"/>
      <p:italic r:id="rId17"/>
      <p:boldItalic r:id="rId18"/>
    </p:embeddedFont>
    <p:embeddedFont>
      <p:font typeface="IBM Plex Serif" panose="020B0604020202020204" charset="0"/>
      <p:regular r:id="rId19"/>
      <p:bold r:id="rId20"/>
      <p:italic r:id="rId21"/>
      <p:boldItalic r:id="rId22"/>
    </p:embeddedFont>
    <p:embeddedFont>
      <p:font typeface="IBM Plex Serif Medium" panose="020B0604020202020204" charset="0"/>
      <p:regular r:id="rId23"/>
      <p:bold r:id="rId24"/>
      <p:italic r:id="rId25"/>
      <p:boldItalic r:id="rId26"/>
    </p:embeddedFont>
    <p:embeddedFont>
      <p:font typeface="IBM Plex Serif SemiBold" panose="020B0604020202020204" charset="0"/>
      <p:regular r:id="rId27"/>
      <p:bold r:id="rId28"/>
      <p:italic r:id="rId29"/>
      <p:boldItalic r:id="rId30"/>
    </p:embeddedFont>
    <p:embeddedFont>
      <p:font typeface="Merriweather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CAF378-D298-47BA-B303-26CDE9083523}">
  <a:tblStyle styleId="{32CAF378-D298-47BA-B303-26CDE90835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34" autoAdjust="0"/>
  </p:normalViewPr>
  <p:slideViewPr>
    <p:cSldViewPr snapToGrid="0">
      <p:cViewPr varScale="1">
        <p:scale>
          <a:sx n="58" d="100"/>
          <a:sy n="58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48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17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24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81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50000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87200" y="1494625"/>
            <a:ext cx="5754000" cy="215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50000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87200" y="1494625"/>
            <a:ext cx="5727000" cy="126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87200" y="2860554"/>
            <a:ext cx="5727000" cy="85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50000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5754000" cy="215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○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■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●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○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■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805074" y="343750"/>
            <a:ext cx="1046975" cy="7149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IBM Plex Serif"/>
              </a:rPr>
              <a:t>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30600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445379" y="1494625"/>
            <a:ext cx="30600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40F20">
                <a:alpha val="4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○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■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●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○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■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book, laptop, oficina, escritorio, HD Avance | 10wallpaper.com">
            <a:extLst>
              <a:ext uri="{FF2B5EF4-FFF2-40B4-BE49-F238E27FC236}">
                <a16:creationId xmlns:a16="http://schemas.microsoft.com/office/drawing/2014/main" id="{365B824D-07C6-47E9-852E-E57927BE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3" y="463697"/>
            <a:ext cx="8243814" cy="4233964"/>
          </a:xfrm>
          <a:prstGeom prst="snip1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745138" y="2525503"/>
            <a:ext cx="5754000" cy="215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Interoperabilidad y Documentación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" name="Google Shape;69;p12"/>
          <p:cNvGrpSpPr/>
          <p:nvPr/>
        </p:nvGrpSpPr>
        <p:grpSpPr>
          <a:xfrm>
            <a:off x="7838587" y="339351"/>
            <a:ext cx="969992" cy="1033523"/>
            <a:chOff x="5970800" y="1619250"/>
            <a:chExt cx="428650" cy="456725"/>
          </a:xfrm>
        </p:grpSpPr>
        <p:sp>
          <p:nvSpPr>
            <p:cNvPr id="70" name="Google Shape;7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2" descr="Resultado de imagen para facultad de sistemas uadec png">
            <a:extLst>
              <a:ext uri="{FF2B5EF4-FFF2-40B4-BE49-F238E27FC236}">
                <a16:creationId xmlns:a16="http://schemas.microsoft.com/office/drawing/2014/main" id="{B8415CAA-308A-4272-9142-3DA913A30B2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9" y="585804"/>
            <a:ext cx="1024255" cy="10242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para logo uadec png">
            <a:extLst>
              <a:ext uri="{FF2B5EF4-FFF2-40B4-BE49-F238E27FC236}">
                <a16:creationId xmlns:a16="http://schemas.microsoft.com/office/drawing/2014/main" id="{4C00FC11-32D4-4CE6-A1E1-24D8356DC8D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01" y="590884"/>
            <a:ext cx="2695575" cy="1019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63" name="Google Shape;163;p19"/>
          <p:cNvGrpSpPr/>
          <p:nvPr/>
        </p:nvGrpSpPr>
        <p:grpSpPr>
          <a:xfrm>
            <a:off x="8312912" y="338992"/>
            <a:ext cx="495512" cy="487347"/>
            <a:chOff x="1244325" y="4999400"/>
            <a:chExt cx="444525" cy="437200"/>
          </a:xfrm>
        </p:grpSpPr>
        <p:sp>
          <p:nvSpPr>
            <p:cNvPr id="164" name="Google Shape;164;p1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02CBCD4C-FE60-40D5-952E-949B1D4E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200" y="1149350"/>
            <a:ext cx="6936014" cy="2844800"/>
          </a:xfrm>
        </p:spPr>
        <p:txBody>
          <a:bodyPr/>
          <a:lstStyle/>
          <a:p>
            <a:pPr algn="just"/>
            <a:r>
              <a:rPr lang="es-MX" sz="2000" i="0" dirty="0"/>
              <a:t>Aquí se define los objetivos de negocios, modelar los procesos y facilitar la colaboración de administraciones  que desean intercambiar información.</a:t>
            </a:r>
          </a:p>
          <a:p>
            <a:pPr algn="just"/>
            <a:endParaRPr lang="es-MX" dirty="0"/>
          </a:p>
          <a:p>
            <a:pPr algn="just"/>
            <a:r>
              <a:rPr lang="es-MX" sz="2000" dirty="0"/>
              <a:t>Busca orientar con base a los requerimientos de la comunidad usuaria, los servicios deben estar disponibles, fácilmente identificables, accesibles y orientados al usuario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xfrm>
            <a:off x="787200" y="1494625"/>
            <a:ext cx="5727000" cy="126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Interoperabilidad Técnica</a:t>
            </a:r>
            <a:endParaRPr dirty="0"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7863410" y="334303"/>
            <a:ext cx="952401" cy="868821"/>
            <a:chOff x="6625350" y="1613750"/>
            <a:chExt cx="480525" cy="438400"/>
          </a:xfrm>
        </p:grpSpPr>
        <p:sp>
          <p:nvSpPr>
            <p:cNvPr id="107" name="Google Shape;107;p1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11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8309413" y="339356"/>
            <a:ext cx="499206" cy="531902"/>
            <a:chOff x="5970800" y="1619250"/>
            <a:chExt cx="428650" cy="456725"/>
          </a:xfrm>
        </p:grpSpPr>
        <p:sp>
          <p:nvSpPr>
            <p:cNvPr id="150" name="Google Shape;150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DDA3B11-83E3-42FF-AF3D-D9477485AF61}"/>
              </a:ext>
            </a:extLst>
          </p:cNvPr>
          <p:cNvSpPr txBox="1">
            <a:spLocks/>
          </p:cNvSpPr>
          <p:nvPr/>
        </p:nvSpPr>
        <p:spPr>
          <a:xfrm>
            <a:off x="733717" y="871258"/>
            <a:ext cx="6294485" cy="15743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2200" dirty="0">
                <a:solidFill>
                  <a:schemeClr val="bg1"/>
                </a:solidFill>
                <a:latin typeface="IBM Plex Serif" panose="020B0604020202020204" charset="0"/>
              </a:rPr>
              <a:t>Cubre las cuestiones técnicas necesarias para interconectar sistemas computacionales y servicios. Presentación e intercambio de datos, accesibilidad y servicios de seguridad. 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4E0ED5FE-A92D-4511-AD9F-DEBB31E4BEF5}"/>
              </a:ext>
            </a:extLst>
          </p:cNvPr>
          <p:cNvSpPr txBox="1">
            <a:spLocks/>
          </p:cNvSpPr>
          <p:nvPr/>
        </p:nvSpPr>
        <p:spPr>
          <a:xfrm>
            <a:off x="733718" y="2697864"/>
            <a:ext cx="3838282" cy="12749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bg1"/>
                </a:solidFill>
                <a:latin typeface="IBM Plex Serif" panose="020B0604020202020204" charset="0"/>
              </a:rPr>
              <a:t>Hardware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bg1"/>
                </a:solidFill>
                <a:latin typeface="IBM Plex Serif" panose="020B0604020202020204" charset="0"/>
              </a:rPr>
              <a:t>Software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bg1"/>
                </a:solidFill>
                <a:latin typeface="IBM Plex Serif" panose="020B0604020202020204" charset="0"/>
              </a:rPr>
              <a:t>Telecomunicaciones</a:t>
            </a:r>
          </a:p>
          <a:p>
            <a:pPr algn="just"/>
            <a:endParaRPr lang="es-MX" sz="2400" dirty="0">
              <a:solidFill>
                <a:schemeClr val="bg1"/>
              </a:solidFill>
              <a:latin typeface="IBM Plex Serif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sz="2400" dirty="0">
              <a:solidFill>
                <a:schemeClr val="bg1"/>
              </a:solidFill>
              <a:latin typeface="IBM Plex Serif" panose="020B0604020202020204" charset="0"/>
            </a:endParaRPr>
          </a:p>
        </p:txBody>
      </p:sp>
      <p:pic>
        <p:nvPicPr>
          <p:cNvPr id="2050" name="Picture 2" descr="Ayudasoft | Reparación, mantenimiento y ayuda en informática.">
            <a:extLst>
              <a:ext uri="{FF2B5EF4-FFF2-40B4-BE49-F238E27FC236}">
                <a16:creationId xmlns:a16="http://schemas.microsoft.com/office/drawing/2014/main" id="{1B0047DD-ED32-42A6-8338-F72F43BD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89" y="2394940"/>
            <a:ext cx="2073010" cy="207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641988" y="3306753"/>
            <a:ext cx="7860022" cy="9410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>
                <a:solidFill>
                  <a:schemeClr val="accent1"/>
                </a:solidFill>
              </a:rPr>
              <a:t>Interoperabilidad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309423" y="339348"/>
            <a:ext cx="499190" cy="45410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Interoperabilidad copy1">
            <a:extLst>
              <a:ext uri="{FF2B5EF4-FFF2-40B4-BE49-F238E27FC236}">
                <a16:creationId xmlns:a16="http://schemas.microsoft.com/office/drawing/2014/main" id="{FDAFFBC7-CC3C-4DFB-9E8F-B9524FFD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62" y="553361"/>
            <a:ext cx="2605475" cy="26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8382741" y="339344"/>
            <a:ext cx="425995" cy="538700"/>
            <a:chOff x="584925" y="238125"/>
            <a:chExt cx="415200" cy="525100"/>
          </a:xfrm>
        </p:grpSpPr>
        <p:sp>
          <p:nvSpPr>
            <p:cNvPr id="80" name="Google Shape;80;p1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Concepto de </a:t>
            </a:r>
            <a:r>
              <a:rPr lang="es-MX" dirty="0">
                <a:solidFill>
                  <a:srgbClr val="FFFF00"/>
                </a:solidFill>
              </a:rPr>
              <a:t>Interoperabilidad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50E518F-BFCF-401C-B772-A7166FFF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453" y="1684042"/>
            <a:ext cx="7760865" cy="1770649"/>
          </a:xfrm>
        </p:spPr>
        <p:txBody>
          <a:bodyPr/>
          <a:lstStyle/>
          <a:p>
            <a:pPr algn="ctr"/>
            <a:r>
              <a:rPr lang="es-MX" dirty="0"/>
              <a:t>“La capacidad de comunicar, ejecutar programas, o transferir datos entre varias unidades funcionales de forma que el usuario no tenga la necesidad de conocer la características únicas de estas unidades”. 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D5B44F15-BDC7-4095-9648-7B9250EEE74D}"/>
              </a:ext>
            </a:extLst>
          </p:cNvPr>
          <p:cNvSpPr txBox="1">
            <a:spLocks/>
          </p:cNvSpPr>
          <p:nvPr/>
        </p:nvSpPr>
        <p:spPr>
          <a:xfrm>
            <a:off x="3855775" y="3938533"/>
            <a:ext cx="4692357" cy="46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BM Plex Sans"/>
              <a:buChar char="▫"/>
              <a:defRPr sz="2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BM Plex Sans"/>
              <a:buChar char="▫"/>
              <a:defRPr sz="2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BM Plex Sans"/>
              <a:buChar char="▫"/>
              <a:defRPr sz="2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BM Plex Sans"/>
              <a:buChar char="▫"/>
              <a:defRPr sz="2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"/>
              <a:buChar char="○"/>
              <a:defRPr sz="2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"/>
              <a:buChar char="■"/>
              <a:defRPr sz="2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"/>
              <a:buChar char="●"/>
              <a:defRPr sz="2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"/>
              <a:buChar char="○"/>
              <a:defRPr sz="2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"/>
              <a:buChar char="■"/>
              <a:defRPr sz="2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101600" indent="0" algn="ctr">
              <a:buNone/>
            </a:pPr>
            <a:r>
              <a:rPr lang="es-MX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Vocabulario de Información y Tecnología ISO/IEC 2382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tercambio png 5 » PNG Image">
            <a:extLst>
              <a:ext uri="{FF2B5EF4-FFF2-40B4-BE49-F238E27FC236}">
                <a16:creationId xmlns:a16="http://schemas.microsoft.com/office/drawing/2014/main" id="{07EC3C79-37CE-4445-972A-6E63EE2C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998" y="2609565"/>
            <a:ext cx="2864047" cy="20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oogle Shape;79;p13"/>
          <p:cNvGrpSpPr/>
          <p:nvPr/>
        </p:nvGrpSpPr>
        <p:grpSpPr>
          <a:xfrm>
            <a:off x="8382741" y="339344"/>
            <a:ext cx="425995" cy="538700"/>
            <a:chOff x="584925" y="238125"/>
            <a:chExt cx="415200" cy="525100"/>
          </a:xfrm>
        </p:grpSpPr>
        <p:sp>
          <p:nvSpPr>
            <p:cNvPr id="80" name="Google Shape;80;p1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FFFF00"/>
                </a:solidFill>
              </a:rPr>
              <a:t>Interoperabilidad </a:t>
            </a:r>
            <a:r>
              <a:rPr lang="es-MX" dirty="0">
                <a:solidFill>
                  <a:schemeClr val="bg1"/>
                </a:solidFill>
              </a:rPr>
              <a:t>en palabras simples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50E518F-BFCF-401C-B772-A7166FFF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462" y="1588859"/>
            <a:ext cx="7760865" cy="1270814"/>
          </a:xfrm>
        </p:spPr>
        <p:txBody>
          <a:bodyPr/>
          <a:lstStyle/>
          <a:p>
            <a:pPr algn="ctr"/>
            <a:r>
              <a:rPr lang="es-MX" dirty="0"/>
              <a:t>La interoperabilidad es la capacidad de dos o más sistemas o componentes para intercambiar información y usar la información que se ha intercambiado.</a:t>
            </a:r>
          </a:p>
        </p:txBody>
      </p:sp>
      <p:pic>
        <p:nvPicPr>
          <p:cNvPr id="1026" name="Picture 2" descr="Autoclave Trade in | Aison International">
            <a:extLst>
              <a:ext uri="{FF2B5EF4-FFF2-40B4-BE49-F238E27FC236}">
                <a16:creationId xmlns:a16="http://schemas.microsoft.com/office/drawing/2014/main" id="{8A7D8E59-1074-4FB4-BDEF-79453CB3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2" y="3157886"/>
            <a:ext cx="1479590" cy="12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MX" dirty="0">
                <a:solidFill>
                  <a:srgbClr val="FFFF00"/>
                </a:solidFill>
              </a:rPr>
              <a:t>Interoperabilidad </a:t>
            </a:r>
            <a:r>
              <a:rPr lang="es-MX" dirty="0">
                <a:solidFill>
                  <a:schemeClr val="bg1"/>
                </a:solidFill>
              </a:rPr>
              <a:t>de Software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584077" y="1613150"/>
            <a:ext cx="7718807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s-MX" dirty="0"/>
              <a:t>Describir la capacidad técnica de distintos programas para intercambiar los datos a través de un conjunto común de formatos de intercambio, para leer y escribir los mismos formatos de archivo, y para usar los mismos protocolos.</a:t>
            </a:r>
            <a:endParaRPr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8302884" y="339249"/>
            <a:ext cx="505699" cy="505699"/>
            <a:chOff x="2594325" y="1627175"/>
            <a:chExt cx="440850" cy="440850"/>
          </a:xfrm>
        </p:grpSpPr>
        <p:sp>
          <p:nvSpPr>
            <p:cNvPr id="126" name="Google Shape;126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8382741" y="339344"/>
            <a:ext cx="425995" cy="538700"/>
            <a:chOff x="584925" y="238125"/>
            <a:chExt cx="415200" cy="525100"/>
          </a:xfrm>
        </p:grpSpPr>
        <p:sp>
          <p:nvSpPr>
            <p:cNvPr id="80" name="Google Shape;80;p1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Tipología de la </a:t>
            </a:r>
            <a:r>
              <a:rPr lang="es-MX" dirty="0">
                <a:solidFill>
                  <a:srgbClr val="FFFF00"/>
                </a:solidFill>
              </a:rPr>
              <a:t>Interoperabilidad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50E518F-BFCF-401C-B772-A7166FFF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462" y="1394931"/>
            <a:ext cx="7760865" cy="3143452"/>
          </a:xfrm>
        </p:spPr>
        <p:txBody>
          <a:bodyPr/>
          <a:lstStyle/>
          <a:p>
            <a:pPr algn="just"/>
            <a:r>
              <a:rPr lang="es-MX" dirty="0"/>
              <a:t>Interoperabilidad Semántica</a:t>
            </a:r>
          </a:p>
          <a:p>
            <a:pPr marL="101600" indent="0" algn="just">
              <a:buNone/>
            </a:pPr>
            <a:endParaRPr lang="es-MX" dirty="0"/>
          </a:p>
          <a:p>
            <a:pPr algn="just"/>
            <a:r>
              <a:rPr lang="es-MX" dirty="0"/>
              <a:t>Interoperabilidad organizacional</a:t>
            </a:r>
          </a:p>
          <a:p>
            <a:pPr marL="101600" indent="0" algn="just">
              <a:buNone/>
            </a:pPr>
            <a:endParaRPr lang="es-MX" dirty="0"/>
          </a:p>
          <a:p>
            <a:pPr algn="just"/>
            <a:r>
              <a:rPr lang="es-MX" dirty="0"/>
              <a:t>Interoperabilidad técnica</a:t>
            </a:r>
          </a:p>
          <a:p>
            <a:pPr marL="101600" indent="0" algn="just">
              <a:buNone/>
            </a:pPr>
            <a:endParaRPr lang="es-MX" dirty="0"/>
          </a:p>
        </p:txBody>
      </p:sp>
      <p:pic>
        <p:nvPicPr>
          <p:cNvPr id="1026" name="Picture 2" descr="Operación - Iconos gratis de construcción y herramientas">
            <a:extLst>
              <a:ext uri="{FF2B5EF4-FFF2-40B4-BE49-F238E27FC236}">
                <a16:creationId xmlns:a16="http://schemas.microsoft.com/office/drawing/2014/main" id="{3D6DBB04-28F1-4463-9829-61E48B955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65" y="13949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xfrm>
            <a:off x="787200" y="1494625"/>
            <a:ext cx="5727000" cy="126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Interoperabilidad Semántica</a:t>
            </a:r>
            <a:endParaRPr dirty="0"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7863410" y="334303"/>
            <a:ext cx="952401" cy="868821"/>
            <a:chOff x="6625350" y="1613750"/>
            <a:chExt cx="480525" cy="438400"/>
          </a:xfrm>
        </p:grpSpPr>
        <p:sp>
          <p:nvSpPr>
            <p:cNvPr id="107" name="Google Shape;107;p1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E4BFCE-A6E4-4683-91F9-C5E9138A4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995" y="1020275"/>
            <a:ext cx="5706833" cy="3102950"/>
          </a:xfrm>
        </p:spPr>
        <p:txBody>
          <a:bodyPr/>
          <a:lstStyle/>
          <a:p>
            <a:pPr algn="just"/>
            <a:r>
              <a:rPr lang="es-MX" sz="2000" i="0" dirty="0">
                <a:latin typeface="IBM Plex Serif" panose="020B0604020202020204" charset="0"/>
              </a:rPr>
              <a:t>Asegurar que el significado de la información intercambiada sea entendible para todas las aplicaciones que intervengan en la transacción y habilita a los sistemas para combinar información recibida con otros recursos para así procesarlos de manera adecuada.</a:t>
            </a:r>
            <a:endParaRPr lang="es-MX" sz="2000" dirty="0">
              <a:latin typeface="IBM Plex Serif" panose="020B060402020202020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8A95D-4FCD-4083-B973-E8BAB30A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8" b="96132" l="4894" r="94681">
                        <a14:foregroundMark x1="46383" y1="12400" x2="32979" y2="7964"/>
                        <a14:foregroundMark x1="78511" y1="9784" x2="72766" y2="6598"/>
                        <a14:foregroundMark x1="65106" y1="44141" x2="53191" y2="55745"/>
                        <a14:foregroundMark x1="53191" y1="55745" x2="54043" y2="78498"/>
                        <a14:foregroundMark x1="65957" y1="57679" x2="66809" y2="96132"/>
                        <a14:foregroundMark x1="39787" y1="10694" x2="32128" y2="5688"/>
                        <a14:foregroundMark x1="27872" y1="7053" x2="12553" y2="16041"/>
                        <a14:foregroundMark x1="16809" y1="23777" x2="8511" y2="10808"/>
                        <a14:foregroundMark x1="8511" y1="10808" x2="17660" y2="6598"/>
                        <a14:foregroundMark x1="19362" y1="21047" x2="4894" y2="14221"/>
                        <a14:foregroundMark x1="11702" y1="27418" x2="26170" y2="31854"/>
                        <a14:foregroundMark x1="33830" y1="35495" x2="28723" y2="35495"/>
                        <a14:foregroundMark x1="37234" y1="40046" x2="32979" y2="40956"/>
                        <a14:foregroundMark x1="42128" y1="45506" x2="40426" y2="43686"/>
                        <a14:foregroundMark x1="30426" y1="36860" x2="33830" y2="35495"/>
                        <a14:foregroundMark x1="67660" y1="28328" x2="91702" y2="24118"/>
                        <a14:foregroundMark x1="91702" y1="24118" x2="91064" y2="9898"/>
                        <a14:foregroundMark x1="91064" y1="9898" x2="90426" y2="9784"/>
                        <a14:foregroundMark x1="13404" y1="26052" x2="9149" y2="19681"/>
                        <a14:foregroundMark x1="66809" y1="30489" x2="54894" y2="32309"/>
                        <a14:foregroundMark x1="94681" y1="19226" x2="94681" y2="14676"/>
                        <a14:foregroundMark x1="57447" y1="4778" x2="44681" y2="4778"/>
                        <a14:foregroundMark x1="47234" y1="5233" x2="42979" y2="2048"/>
                        <a14:foregroundMark x1="27872" y1="4778" x2="24468" y2="4778"/>
                        <a14:foregroundMark x1="48936" y1="65870" x2="43830" y2="63140"/>
                        <a14:foregroundMark x1="47234" y1="58134" x2="38085" y2="72469"/>
                        <a14:foregroundMark x1="38085" y1="72469" x2="38085" y2="72582"/>
                        <a14:foregroundMark x1="41277" y1="75768" x2="36383" y2="72127"/>
                        <a14:foregroundMark x1="48085" y1="73948" x2="48085" y2="924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2686" y="2089031"/>
            <a:ext cx="1341302" cy="2508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xfrm>
            <a:off x="787200" y="1494625"/>
            <a:ext cx="5727000" cy="126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Interoperabilidad Organizacional</a:t>
            </a:r>
            <a:endParaRPr dirty="0"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7863410" y="334303"/>
            <a:ext cx="952401" cy="868821"/>
            <a:chOff x="6625350" y="1613750"/>
            <a:chExt cx="480525" cy="438400"/>
          </a:xfrm>
        </p:grpSpPr>
        <p:sp>
          <p:nvSpPr>
            <p:cNvPr id="107" name="Google Shape;107;p1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94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llen template">
  <a:themeElements>
    <a:clrScheme name="Custom 347">
      <a:dk1>
        <a:srgbClr val="040F20"/>
      </a:dk1>
      <a:lt1>
        <a:srgbClr val="FFFFFF"/>
      </a:lt1>
      <a:dk2>
        <a:srgbClr val="717881"/>
      </a:dk2>
      <a:lt2>
        <a:srgbClr val="F3F3F3"/>
      </a:lt2>
      <a:accent1>
        <a:srgbClr val="FFDE00"/>
      </a:accent1>
      <a:accent2>
        <a:srgbClr val="FFA700"/>
      </a:accent2>
      <a:accent3>
        <a:srgbClr val="E97100"/>
      </a:accent3>
      <a:accent4>
        <a:srgbClr val="91AACF"/>
      </a:accent4>
      <a:accent5>
        <a:srgbClr val="466799"/>
      </a:accent5>
      <a:accent6>
        <a:srgbClr val="040F2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264</Words>
  <Application>Microsoft Office PowerPoint</Application>
  <PresentationFormat>Presentación en pantalla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IBM Plex Sans</vt:lpstr>
      <vt:lpstr>IBM Plex Serif SemiBold</vt:lpstr>
      <vt:lpstr>Wingdings</vt:lpstr>
      <vt:lpstr>Merriweather</vt:lpstr>
      <vt:lpstr>Arial</vt:lpstr>
      <vt:lpstr>IBM Plex Serif</vt:lpstr>
      <vt:lpstr>IBM Plex Serif Medium</vt:lpstr>
      <vt:lpstr>Bullen template</vt:lpstr>
      <vt:lpstr>Interoperabilidad y Documentación</vt:lpstr>
      <vt:lpstr>Interoperabilidad</vt:lpstr>
      <vt:lpstr>Concepto de Interoperabilidad</vt:lpstr>
      <vt:lpstr>Interoperabilidad en palabras simples</vt:lpstr>
      <vt:lpstr>Interoperabilidad de Software</vt:lpstr>
      <vt:lpstr>Tipología de la Interoperabilidad</vt:lpstr>
      <vt:lpstr>1. Interoperabilidad Semántica</vt:lpstr>
      <vt:lpstr>Presentación de PowerPoint</vt:lpstr>
      <vt:lpstr>2. Interoperabilidad Organizacional</vt:lpstr>
      <vt:lpstr>Presentación de PowerPoint</vt:lpstr>
      <vt:lpstr>3. Interoperabilidad Técnica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 y Documentación</dc:title>
  <cp:lastModifiedBy>Eduardo-PC</cp:lastModifiedBy>
  <cp:revision>23</cp:revision>
  <dcterms:modified xsi:type="dcterms:W3CDTF">2020-04-22T01:07:55Z</dcterms:modified>
</cp:coreProperties>
</file>