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jpeg" ContentType="image/jpeg"/>
  <Override PartName="/ppt/media/image4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93640" y="81360"/>
            <a:ext cx="9073080" cy="10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93640" y="81360"/>
            <a:ext cx="9073080" cy="10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93640" y="81360"/>
            <a:ext cx="9073080" cy="10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3640" y="81360"/>
            <a:ext cx="9073080" cy="10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3640" y="81360"/>
            <a:ext cx="9073080" cy="10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3640" y="81360"/>
            <a:ext cx="9073080" cy="10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3640" y="81360"/>
            <a:ext cx="9073080" cy="10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3640" y="81360"/>
            <a:ext cx="9073080" cy="472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3640" y="81360"/>
            <a:ext cx="9073080" cy="10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3640" y="81360"/>
            <a:ext cx="9073080" cy="10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3640" y="81360"/>
            <a:ext cx="9073080" cy="10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3640" y="81360"/>
            <a:ext cx="9073080" cy="10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3640" y="81360"/>
            <a:ext cx="9073080" cy="10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3640" y="81360"/>
            <a:ext cx="9073080" cy="10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3640" y="81360"/>
            <a:ext cx="9073080" cy="10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93640" y="81360"/>
            <a:ext cx="9073080" cy="10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93640" y="81360"/>
            <a:ext cx="9073080" cy="10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93640" y="81360"/>
            <a:ext cx="9073080" cy="10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93640" y="81360"/>
            <a:ext cx="9073080" cy="10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93640" y="81360"/>
            <a:ext cx="9073080" cy="10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93640" y="81360"/>
            <a:ext cx="9073080" cy="472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93640" y="81360"/>
            <a:ext cx="9073080" cy="10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93640" y="81360"/>
            <a:ext cx="9073080" cy="10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93640" y="81360"/>
            <a:ext cx="9073080" cy="10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93640" y="81360"/>
            <a:ext cx="9073080" cy="10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93640" y="81360"/>
            <a:ext cx="9073080" cy="10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93640" y="81360"/>
            <a:ext cx="9073080" cy="10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00E4E2-0A9D-4FBA-8239-28755C4E115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93640" y="81360"/>
            <a:ext cx="9073080" cy="10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96E440-21FC-4E61-A3F2-80C9EF376D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93640" y="81360"/>
            <a:ext cx="9073080" cy="10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FFD82A-27EF-4309-A074-BC882322AA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93640" y="81360"/>
            <a:ext cx="9073080" cy="10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93640" y="81360"/>
            <a:ext cx="9073080" cy="10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16363C-3025-4107-AA06-A4962F4BB5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93640" y="81360"/>
            <a:ext cx="9073080" cy="10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8228EB-0057-4459-8BE8-703EC754A2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93640" y="81360"/>
            <a:ext cx="9073080" cy="472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ADD9B9-4C31-4828-BC93-92CF30CBEB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93640" y="81360"/>
            <a:ext cx="9073080" cy="10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207712-8777-4A11-8DC8-64F32D2D31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93640" y="81360"/>
            <a:ext cx="9073080" cy="10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E947A6-8EAB-4285-BF19-CD01669E08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93640" y="81360"/>
            <a:ext cx="9073080" cy="10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BD04AA-D84D-4641-8238-79FB632CA8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93640" y="81360"/>
            <a:ext cx="9073080" cy="10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4A85CE-6858-4805-B1C1-F3D65CE0E81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93640" y="81360"/>
            <a:ext cx="9073080" cy="10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A9EEB4-313B-4706-9CD3-90B97664679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93640" y="81360"/>
            <a:ext cx="9073080" cy="10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FF5586-388D-4124-8D7A-60944A5E4B1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93640" y="81360"/>
            <a:ext cx="9073080" cy="10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93640" y="81360"/>
            <a:ext cx="9073080" cy="472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3640" y="81360"/>
            <a:ext cx="9073080" cy="10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3640" y="81360"/>
            <a:ext cx="9073080" cy="10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3640" y="81360"/>
            <a:ext cx="9073080" cy="10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480000" y="1718280"/>
            <a:ext cx="5376240" cy="2244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 cap="all">
                <a:solidFill>
                  <a:srgbClr val="ffffff"/>
                </a:solidFill>
                <a:latin typeface="Open Sans"/>
              </a:rPr>
              <a:t>TITLE IN OPEN SANS, BOLD, CAPS,</a:t>
            </a:r>
            <a:br/>
            <a:r>
              <a:rPr b="1" lang="en-US" sz="2800" spc="-1" strike="noStrike" cap="all">
                <a:solidFill>
                  <a:srgbClr val="ffffff"/>
                </a:solidFill>
                <a:latin typeface="Open Sans"/>
              </a:rPr>
              <a:t>SIZE 29,</a:t>
            </a:r>
            <a:br/>
            <a:r>
              <a:rPr b="1" lang="en-US" sz="2800" spc="-1" strike="noStrike" cap="all">
                <a:solidFill>
                  <a:srgbClr val="ffffff"/>
                </a:solidFill>
                <a:latin typeface="Open Sans"/>
              </a:rPr>
              <a:t>left ALIGN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480000" y="6021360"/>
            <a:ext cx="2335320" cy="383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790" spc="-1" strike="noStrike">
                <a:solidFill>
                  <a:srgbClr val="ffffff"/>
                </a:solidFill>
                <a:latin typeface="Open Sans"/>
              </a:rPr>
              <a:t>Date</a:t>
            </a:r>
            <a:endParaRPr b="0" lang="en-US" sz="7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480000" y="4613040"/>
            <a:ext cx="5376240" cy="637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ffffff"/>
                </a:solidFill>
                <a:latin typeface="Open Sans"/>
              </a:rPr>
              <a:t>Designation, Department</a:t>
            </a: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480000" y="4293000"/>
            <a:ext cx="5376240" cy="384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ffffff"/>
                </a:solidFill>
                <a:latin typeface="Open Sans"/>
              </a:rPr>
              <a:t>Name of Presenter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480000" y="5270400"/>
            <a:ext cx="5376240" cy="748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ffffff"/>
                </a:solidFill>
                <a:latin typeface="Open Sans"/>
              </a:rPr>
              <a:t>RI / Entity / Programme</a:t>
            </a: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Box 1"/>
          <p:cNvSpPr/>
          <p:nvPr/>
        </p:nvSpPr>
        <p:spPr>
          <a:xfrm>
            <a:off x="628920" y="822600"/>
            <a:ext cx="184320" cy="2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/>
          <p:nvPr/>
        </p:nvSpPr>
        <p:spPr>
          <a:xfrm>
            <a:off x="9108000" y="6309360"/>
            <a:ext cx="2844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Autofit/>
          </a:bodyPr>
          <a:p>
            <a:pPr algn="r">
              <a:lnSpc>
                <a:spcPct val="100000"/>
              </a:lnSpc>
              <a:buNone/>
            </a:pPr>
            <a:fld id="{88E2748F-0719-4A27-849F-770C341FCDFE}" type="slidenum">
              <a:rPr b="0" lang="en-US" sz="52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IE" sz="520" spc="-1" strike="noStrike">
              <a:latin typeface="Arial"/>
            </a:endParaRPr>
          </a:p>
        </p:txBody>
      </p:sp>
      <p:pic>
        <p:nvPicPr>
          <p:cNvPr id="43" name="Picture 3" descr="AStar_Powerpoint_Image Template05.jpg"/>
          <p:cNvPicPr/>
          <p:nvPr/>
        </p:nvPicPr>
        <p:blipFill>
          <a:blip r:embed="rId2"/>
          <a:stretch/>
        </p:blipFill>
        <p:spPr>
          <a:xfrm>
            <a:off x="0" y="0"/>
            <a:ext cx="828000" cy="685764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199520" y="452520"/>
            <a:ext cx="10560960" cy="959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3087"/>
                </a:solidFill>
                <a:latin typeface="Open Sans"/>
              </a:rPr>
              <a:t>Click to edit Master title style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199520" y="1508760"/>
            <a:ext cx="10560960" cy="432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</a:rPr>
              <a:t>Click to edit Master text styles</a:t>
            </a:r>
            <a:endParaRPr b="0" lang="en-US" sz="1200" spc="-1" strike="noStrike">
              <a:solidFill>
                <a:srgbClr val="000000"/>
              </a:solidFill>
              <a:latin typeface="Open Sans"/>
            </a:endParaRPr>
          </a:p>
          <a:p>
            <a:pPr lvl="1" marL="343080" indent="-17136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135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  <a:p>
            <a:pPr lvl="2" marL="514440" indent="-17136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3" marL="685800" indent="-17136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 lvl="4" marL="857160" indent="-17136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Arial"/>
              <a:buChar char="»"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5"/>
          <p:cNvSpPr/>
          <p:nvPr/>
        </p:nvSpPr>
        <p:spPr>
          <a:xfrm>
            <a:off x="9108000" y="6309360"/>
            <a:ext cx="2844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Autofit/>
          </a:bodyPr>
          <a:p>
            <a:pPr algn="r">
              <a:lnSpc>
                <a:spcPct val="100000"/>
              </a:lnSpc>
              <a:buNone/>
            </a:pPr>
            <a:fld id="{C1D50303-2FC9-4318-A3F4-096B489E1B27}" type="slidenum">
              <a:rPr b="0" lang="en-US" sz="52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IE" sz="520" spc="-1" strike="noStrike">
              <a:latin typeface="Arial"/>
            </a:endParaRPr>
          </a:p>
        </p:txBody>
      </p:sp>
      <p:pic>
        <p:nvPicPr>
          <p:cNvPr id="83" name="Picture 3" descr="AStar_Powerpoint_Image Template05.jpg"/>
          <p:cNvPicPr/>
          <p:nvPr/>
        </p:nvPicPr>
        <p:blipFill>
          <a:blip r:embed="rId2"/>
          <a:stretch/>
        </p:blipFill>
        <p:spPr>
          <a:xfrm>
            <a:off x="0" y="0"/>
            <a:ext cx="828000" cy="685764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199520" y="452520"/>
            <a:ext cx="10560960" cy="959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3087"/>
                </a:solidFill>
                <a:latin typeface="Open Sans"/>
              </a:rPr>
              <a:t>Title in Open Sans, bold, size 20, left align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199520" y="1508760"/>
            <a:ext cx="10560960" cy="432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</a:rPr>
              <a:t>Click to input content (min. text size 16)</a:t>
            </a:r>
            <a:endParaRPr b="0" lang="en-US" sz="12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93640" y="81360"/>
            <a:ext cx="9073080" cy="1018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E" sz="1200" spc="-1" strike="noStrike"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0B8360-A0AC-4570-BC71-ECFB1A69DA3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E" sz="1200" spc="-1" strike="noStrike">
              <a:latin typeface="Times New Roman"/>
            </a:endParaRPr>
          </a:p>
        </p:txBody>
      </p:sp>
      <p:sp>
        <p:nvSpPr>
          <p:cNvPr id="127" name="Gerader Verbinder 7"/>
          <p:cNvSpPr/>
          <p:nvPr/>
        </p:nvSpPr>
        <p:spPr>
          <a:xfrm>
            <a:off x="0" y="1116360"/>
            <a:ext cx="12191760" cy="360"/>
          </a:xfrm>
          <a:prstGeom prst="line">
            <a:avLst/>
          </a:prstGeom>
          <a:ln w="76200">
            <a:solidFill>
              <a:srgbClr val="a5002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thorlabs.com/thorproduct.cfm?partnumber=SH1/M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480000" y="1718280"/>
            <a:ext cx="5376240" cy="2244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 cap="all">
                <a:solidFill>
                  <a:srgbClr val="ffffff"/>
                </a:solidFill>
                <a:latin typeface="Open Sans"/>
              </a:rPr>
              <a:t>Logic flow  discuss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480000" y="6021360"/>
            <a:ext cx="2335320" cy="383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6480000" y="4613040"/>
            <a:ext cx="5376240" cy="637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SG" sz="1050" spc="-1" strike="noStrike">
                <a:solidFill>
                  <a:srgbClr val="ffffff"/>
                </a:solidFill>
                <a:latin typeface="Open Sans"/>
              </a:rPr>
              <a:t>AOT</a:t>
            </a:r>
            <a:endParaRPr b="0" lang="en-US" sz="10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6480000" y="4293000"/>
            <a:ext cx="5376240" cy="384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SG" sz="1200" spc="-1" strike="noStrike">
                <a:solidFill>
                  <a:srgbClr val="ffffff"/>
                </a:solidFill>
                <a:latin typeface="Open Sans"/>
              </a:rPr>
              <a:t>Mengting Jiang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/>
          </p:nvPr>
        </p:nvSpPr>
        <p:spPr>
          <a:xfrm>
            <a:off x="6480000" y="5270400"/>
            <a:ext cx="5376240" cy="748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199520" y="452520"/>
            <a:ext cx="10560960" cy="959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3087"/>
                </a:solidFill>
                <a:latin typeface="Open Sans"/>
              </a:rPr>
              <a:t>Equipment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1103040" y="1564920"/>
            <a:ext cx="11088720" cy="432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514440" indent="-5144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</a:rPr>
              <a:t>Scan-lab</a:t>
            </a:r>
            <a:endParaRPr b="0" lang="en-US" sz="2800" spc="-1" strike="noStrike">
              <a:solidFill>
                <a:srgbClr val="000000"/>
              </a:solidFill>
              <a:latin typeface="Open Sans"/>
            </a:endParaRPr>
          </a:p>
          <a:p>
            <a:pPr marL="514440" indent="-5144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</a:rPr>
              <a:t>Function generator: </a:t>
            </a:r>
            <a:r>
              <a:rPr b="0" lang="en-US" sz="2800" spc="-1" strike="noStrike">
                <a:solidFill>
                  <a:srgbClr val="000000"/>
                </a:solidFill>
                <a:latin typeface="Open Sans"/>
              </a:rPr>
              <a:t>Tektronix - AFG31252 </a:t>
            </a:r>
            <a:r>
              <a:rPr b="0" lang="en-US" sz="2800" spc="-1" strike="noStrike">
                <a:solidFill>
                  <a:srgbClr val="000000"/>
                </a:solidFill>
                <a:latin typeface="Open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Open Sans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Open Sans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</a:rPr>
              <a:t>Beam_shutter KSC101 Shutter </a:t>
            </a:r>
            <a:r>
              <a:rPr b="0" lang="en-US" sz="2800" spc="-1" strike="noStrike">
                <a:solidFill>
                  <a:srgbClr val="000000"/>
                </a:solidFill>
                <a:latin typeface="Open Sans"/>
              </a:rPr>
              <a:t>Controller: </a:t>
            </a:r>
            <a:r>
              <a:rPr b="0" lang="en-SG" sz="1800" spc="-1" strike="noStrike" u="sng">
                <a:solidFill>
                  <a:srgbClr val="0000ff"/>
                </a:solidFill>
                <a:uFillTx/>
                <a:latin typeface="Calibri"/>
                <a:ea typeface="DengXian"/>
                <a:hlinkClick r:id="rId1"/>
              </a:rPr>
              <a:t>https://www.thorlabs.com/thorproduct.cfm?partnumber=SH1/M</a:t>
            </a:r>
            <a:endParaRPr b="0" lang="en-US" sz="1800" spc="-1" strike="noStrike">
              <a:solidFill>
                <a:srgbClr val="000000"/>
              </a:solidFill>
              <a:latin typeface="Open Sans"/>
            </a:endParaRPr>
          </a:p>
          <a:p>
            <a:pPr marL="514440" indent="-5144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ngXian"/>
              </a:rPr>
              <a:t>CCD camera:</a:t>
            </a: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ngXian"/>
              </a:rPr>
              <a:t>	</a:t>
            </a:r>
            <a:r>
              <a:rPr b="0" lang="en-SG" sz="2800" spc="-1" strike="noStrike">
                <a:solidFill>
                  <a:srgbClr val="000000"/>
                </a:solidFill>
                <a:latin typeface="Open Sans"/>
                <a:ea typeface="DengXian"/>
              </a:rPr>
              <a:t>Andor zyla 5.5 </a:t>
            </a:r>
            <a:r>
              <a:rPr b="0" lang="en-SG" sz="2800" spc="-1" strike="noStrike">
                <a:solidFill>
                  <a:srgbClr val="000000"/>
                </a:solidFill>
                <a:latin typeface="Open Sans"/>
                <a:ea typeface="DengXian"/>
              </a:rPr>
              <a:t>RollingShutter and global </a:t>
            </a:r>
            <a:r>
              <a:rPr b="0" lang="en-SG" sz="2800" spc="-1" strike="noStrike">
                <a:solidFill>
                  <a:srgbClr val="000000"/>
                </a:solidFill>
                <a:latin typeface="Open Sans"/>
                <a:ea typeface="DengXian"/>
              </a:rPr>
              <a:t>shutter sCMOS Camera </a:t>
            </a:r>
            <a:r>
              <a:rPr b="0" lang="en-SG" sz="2800" spc="-1" strike="noStrike">
                <a:solidFill>
                  <a:srgbClr val="000000"/>
                </a:solidFill>
                <a:latin typeface="Open Sans"/>
                <a:ea typeface="DengXian"/>
              </a:rPr>
              <a:t>(USB3.0) (series </a:t>
            </a:r>
            <a:r>
              <a:rPr b="0" lang="en-SG" sz="2800" spc="-1" strike="noStrike">
                <a:solidFill>
                  <a:srgbClr val="000000"/>
                </a:solidFill>
                <a:latin typeface="Open Sans"/>
                <a:ea typeface="DengXian"/>
              </a:rPr>
              <a:t>number:VSC-08735)</a:t>
            </a:r>
            <a:endParaRPr b="0" lang="en-US" sz="2800" spc="-1" strike="noStrike">
              <a:solidFill>
                <a:srgbClr val="000000"/>
              </a:solidFill>
              <a:latin typeface="Open Sans"/>
            </a:endParaRPr>
          </a:p>
          <a:p>
            <a:pPr marL="514440" indent="-5144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ngXian"/>
              </a:rPr>
              <a:t>Motor stage: H117P1N4,  </a:t>
            </a: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ngXian"/>
              </a:rPr>
              <a:t>proScanIII control     </a:t>
            </a: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ngXian"/>
              </a:rPr>
              <a:t>https://www.prior.com/dow</a:t>
            </a: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ngXian"/>
              </a:rPr>
              <a:t>nload-category/software</a:t>
            </a:r>
            <a:endParaRPr b="0" lang="en-US" sz="2800" spc="-1" strike="noStrike">
              <a:solidFill>
                <a:srgbClr val="000000"/>
              </a:solidFill>
              <a:latin typeface="Open Sans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199520" y="452520"/>
            <a:ext cx="10560960" cy="959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SG" sz="2000" spc="-1" strike="noStrike">
                <a:solidFill>
                  <a:srgbClr val="003087"/>
                </a:solidFill>
                <a:latin typeface="Open Sans"/>
              </a:rPr>
              <a:t>Logic flow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Picture 3" descr=""/>
          <p:cNvPicPr/>
          <p:nvPr/>
        </p:nvPicPr>
        <p:blipFill>
          <a:blip r:embed="rId1"/>
          <a:stretch/>
        </p:blipFill>
        <p:spPr>
          <a:xfrm>
            <a:off x="5063040" y="0"/>
            <a:ext cx="6861240" cy="6857640"/>
          </a:xfrm>
          <a:prstGeom prst="rect">
            <a:avLst/>
          </a:prstGeom>
          <a:ln w="0">
            <a:noFill/>
          </a:ln>
        </p:spPr>
      </p:pic>
      <p:sp>
        <p:nvSpPr>
          <p:cNvPr id="173" name="TextBox 5"/>
          <p:cNvSpPr/>
          <p:nvPr/>
        </p:nvSpPr>
        <p:spPr>
          <a:xfrm>
            <a:off x="969480" y="1785600"/>
            <a:ext cx="432288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Additional request:</a:t>
            </a:r>
            <a:endParaRPr b="0" lang="en-IE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Each equipment has the on, pause, continue, off botton</a:t>
            </a:r>
            <a:endParaRPr b="0" lang="en-IE" sz="1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Flowchart: Terminator 7"/>
          <p:cNvSpPr/>
          <p:nvPr/>
        </p:nvSpPr>
        <p:spPr>
          <a:xfrm>
            <a:off x="2895120" y="-3551760"/>
            <a:ext cx="6035040" cy="92232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d0d0d"/>
                </a:solidFill>
                <a:latin typeface="Times New Roman"/>
              </a:rPr>
              <a:t>Camera on, and  </a:t>
            </a:r>
            <a:endParaRPr b="0" lang="en-IE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d0d0d"/>
                </a:solidFill>
                <a:latin typeface="Times New Roman"/>
              </a:rPr>
              <a:t>mover the motor stage to (0,0), scanlab ()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75" name="Flowchart: Terminator 15"/>
          <p:cNvSpPr/>
          <p:nvPr/>
        </p:nvSpPr>
        <p:spPr>
          <a:xfrm>
            <a:off x="3620520" y="401760"/>
            <a:ext cx="4764960" cy="74448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d0d0d"/>
                </a:solidFill>
                <a:latin typeface="Times New Roman"/>
              </a:rPr>
              <a:t>Start Scanlab scan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76" name="Straight Arrow Connector 20"/>
          <p:cNvSpPr/>
          <p:nvPr/>
        </p:nvSpPr>
        <p:spPr>
          <a:xfrm>
            <a:off x="5952960" y="-1470960"/>
            <a:ext cx="360" cy="43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Straight Arrow Connector 22"/>
          <p:cNvSpPr/>
          <p:nvPr/>
        </p:nvSpPr>
        <p:spPr>
          <a:xfrm>
            <a:off x="6003360" y="1146600"/>
            <a:ext cx="360" cy="43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Straight Arrow Connector 25"/>
          <p:cNvSpPr/>
          <p:nvPr/>
        </p:nvSpPr>
        <p:spPr>
          <a:xfrm>
            <a:off x="5892480" y="-2634840"/>
            <a:ext cx="360" cy="33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TextBox 63"/>
          <p:cNvSpPr/>
          <p:nvPr/>
        </p:nvSpPr>
        <p:spPr>
          <a:xfrm>
            <a:off x="5811120" y="2469240"/>
            <a:ext cx="1082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YES</a:t>
            </a:r>
            <a:endParaRPr b="0" lang="en-IE" sz="1800" spc="-1" strike="noStrike">
              <a:latin typeface="Arial"/>
            </a:endParaRPr>
          </a:p>
        </p:txBody>
      </p:sp>
      <p:grpSp>
        <p:nvGrpSpPr>
          <p:cNvPr id="180" name="Group 1"/>
          <p:cNvGrpSpPr/>
          <p:nvPr/>
        </p:nvGrpSpPr>
        <p:grpSpPr>
          <a:xfrm>
            <a:off x="8845920" y="270000"/>
            <a:ext cx="3794760" cy="1166760"/>
            <a:chOff x="8845920" y="270000"/>
            <a:chExt cx="3794760" cy="1166760"/>
          </a:xfrm>
        </p:grpSpPr>
        <p:sp>
          <p:nvSpPr>
            <p:cNvPr id="181" name="Rectangle: Rounded Corners 71"/>
            <p:cNvSpPr/>
            <p:nvPr/>
          </p:nvSpPr>
          <p:spPr>
            <a:xfrm>
              <a:off x="8845920" y="270000"/>
              <a:ext cx="3794760" cy="90756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2" name="TextBox 69"/>
            <p:cNvSpPr/>
            <p:nvPr/>
          </p:nvSpPr>
          <p:spPr>
            <a:xfrm>
              <a:off x="8857800" y="524160"/>
              <a:ext cx="1338120" cy="91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Image from CCD camera</a:t>
              </a:r>
              <a:endParaRPr b="0" lang="en-IE" sz="1800" spc="-1" strike="noStrike">
                <a:latin typeface="Arial"/>
              </a:endParaRPr>
            </a:p>
          </p:txBody>
        </p:sp>
      </p:grpSp>
      <p:grpSp>
        <p:nvGrpSpPr>
          <p:cNvPr id="183" name="Group 2"/>
          <p:cNvGrpSpPr/>
          <p:nvPr/>
        </p:nvGrpSpPr>
        <p:grpSpPr>
          <a:xfrm>
            <a:off x="8793360" y="-2478960"/>
            <a:ext cx="3657600" cy="1149120"/>
            <a:chOff x="8793360" y="-2478960"/>
            <a:chExt cx="3657600" cy="1149120"/>
          </a:xfrm>
        </p:grpSpPr>
        <p:sp>
          <p:nvSpPr>
            <p:cNvPr id="184" name="Rectangle: Rounded Corners 65"/>
            <p:cNvSpPr/>
            <p:nvPr/>
          </p:nvSpPr>
          <p:spPr>
            <a:xfrm>
              <a:off x="8793360" y="-2478960"/>
              <a:ext cx="3657600" cy="105084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85" name="Picture 68" descr="A picture containing echinoderm, invertebrate, starfish&#10;&#10;Description automatically generated"/>
            <p:cNvPicPr/>
            <p:nvPr/>
          </p:nvPicPr>
          <p:blipFill>
            <a:blip r:embed="rId1"/>
            <a:stretch/>
          </p:blipFill>
          <p:spPr>
            <a:xfrm>
              <a:off x="11360520" y="-2357280"/>
              <a:ext cx="922680" cy="845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6" name="TextBox 74"/>
            <p:cNvSpPr/>
            <p:nvPr/>
          </p:nvSpPr>
          <p:spPr>
            <a:xfrm>
              <a:off x="9064800" y="-2242440"/>
              <a:ext cx="1334160" cy="91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Image from CCD camera</a:t>
              </a:r>
              <a:endParaRPr b="0" lang="en-IE" sz="1800" spc="-1" strike="noStrike">
                <a:latin typeface="Arial"/>
              </a:endParaRPr>
            </a:p>
          </p:txBody>
        </p:sp>
      </p:grpSp>
      <p:sp>
        <p:nvSpPr>
          <p:cNvPr id="187" name="Straight Arrow Connector 39"/>
          <p:cNvSpPr/>
          <p:nvPr/>
        </p:nvSpPr>
        <p:spPr>
          <a:xfrm>
            <a:off x="6024960" y="2382120"/>
            <a:ext cx="360" cy="43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Flowchart: Terminator 44"/>
          <p:cNvSpPr/>
          <p:nvPr/>
        </p:nvSpPr>
        <p:spPr>
          <a:xfrm>
            <a:off x="2950560" y="-5262480"/>
            <a:ext cx="5446440" cy="126792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d0d0d"/>
                </a:solidFill>
                <a:latin typeface="Times New Roman"/>
              </a:rPr>
              <a:t>Initialization, mover the motor stage to (0,0), scanlab (), function generator off, shutter off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89" name="Straight Arrow Connector 45"/>
          <p:cNvSpPr/>
          <p:nvPr/>
        </p:nvSpPr>
        <p:spPr>
          <a:xfrm>
            <a:off x="5855400" y="-3994200"/>
            <a:ext cx="360" cy="43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Flowchart: Decision 48"/>
          <p:cNvSpPr/>
          <p:nvPr/>
        </p:nvSpPr>
        <p:spPr>
          <a:xfrm>
            <a:off x="4295160" y="1551240"/>
            <a:ext cx="3386880" cy="87876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d0d0d"/>
                </a:solidFill>
                <a:latin typeface="Times New Roman"/>
              </a:rPr>
              <a:t> </a:t>
            </a:r>
            <a:r>
              <a:rPr b="1" lang="en-US" sz="1800" spc="-1" strike="noStrike">
                <a:solidFill>
                  <a:srgbClr val="0d0d0d"/>
                </a:solidFill>
                <a:latin typeface="Times New Roman"/>
              </a:rPr>
              <a:t>Find 1?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91" name="Straight Arrow Connector 86"/>
          <p:cNvSpPr/>
          <p:nvPr/>
        </p:nvSpPr>
        <p:spPr>
          <a:xfrm>
            <a:off x="5945400" y="3682800"/>
            <a:ext cx="360" cy="43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onnector: Elbow 109"/>
          <p:cNvSpPr/>
          <p:nvPr/>
        </p:nvSpPr>
        <p:spPr>
          <a:xfrm rot="10800000">
            <a:off x="4295520" y="1991160"/>
            <a:ext cx="12240" cy="2612160"/>
          </a:xfrm>
          <a:prstGeom prst="bentConnector3">
            <a:avLst>
              <a:gd name="adj1" fmla="val 15057142"/>
            </a:avLst>
          </a:prstGeom>
          <a:noFill/>
          <a:ln w="2540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Flowchart: Terminator 47"/>
          <p:cNvSpPr/>
          <p:nvPr/>
        </p:nvSpPr>
        <p:spPr>
          <a:xfrm>
            <a:off x="3095640" y="-1048320"/>
            <a:ext cx="5818680" cy="115704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d0d0d"/>
                </a:solidFill>
                <a:latin typeface="Times New Roman"/>
              </a:rPr>
              <a:t>User write scanlab  scan angle (), define  and  step (max), ,  user write function generator(square wave, frequency, amplitude)</a:t>
            </a:r>
            <a:endParaRPr b="0" lang="en-IE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E" sz="1800" spc="-1" strike="noStrike">
              <a:latin typeface="Arial"/>
            </a:endParaRPr>
          </a:p>
        </p:txBody>
      </p:sp>
      <p:sp>
        <p:nvSpPr>
          <p:cNvPr id="194" name="Flowchart: Terminator 49"/>
          <p:cNvSpPr/>
          <p:nvPr/>
        </p:nvSpPr>
        <p:spPr>
          <a:xfrm>
            <a:off x="2962800" y="-2332440"/>
            <a:ext cx="5769000" cy="92232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d0d0d"/>
                </a:solidFill>
                <a:latin typeface="Times New Roman"/>
              </a:rPr>
              <a:t>Free move motor stage (x,y) to the sample position (looking for sample)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95" name="Straight Arrow Connector 52"/>
          <p:cNvSpPr/>
          <p:nvPr/>
        </p:nvSpPr>
        <p:spPr>
          <a:xfrm flipH="1">
            <a:off x="6003360" y="109080"/>
            <a:ext cx="1440" cy="29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TextBox 9"/>
          <p:cNvSpPr/>
          <p:nvPr/>
        </p:nvSpPr>
        <p:spPr>
          <a:xfrm>
            <a:off x="10622520" y="662760"/>
            <a:ext cx="4744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SG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97" name="TextBox 57"/>
          <p:cNvSpPr/>
          <p:nvPr/>
        </p:nvSpPr>
        <p:spPr>
          <a:xfrm>
            <a:off x="11156040" y="662760"/>
            <a:ext cx="4744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SG" sz="18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98" name="Flowchart: Terminator 60"/>
          <p:cNvSpPr/>
          <p:nvPr/>
        </p:nvSpPr>
        <p:spPr>
          <a:xfrm>
            <a:off x="3523680" y="2835000"/>
            <a:ext cx="4764960" cy="74448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d0d0d"/>
                </a:solidFill>
                <a:latin typeface="Times New Roman"/>
              </a:rPr>
              <a:t>shutter on, function generator on, shutter off, camera capture picture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99" name="Flowchart: Decision 76"/>
          <p:cNvSpPr/>
          <p:nvPr/>
        </p:nvSpPr>
        <p:spPr>
          <a:xfrm>
            <a:off x="4295160" y="4163760"/>
            <a:ext cx="3386880" cy="87876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d0d0d"/>
                </a:solidFill>
                <a:latin typeface="Times New Roman"/>
              </a:rPr>
              <a:t>continue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00" name="TextBox 77"/>
          <p:cNvSpPr/>
          <p:nvPr/>
        </p:nvSpPr>
        <p:spPr>
          <a:xfrm>
            <a:off x="1082520" y="3250800"/>
            <a:ext cx="1082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YES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01" name="TextBox 32"/>
          <p:cNvSpPr/>
          <p:nvPr/>
        </p:nvSpPr>
        <p:spPr>
          <a:xfrm>
            <a:off x="8814960" y="1320120"/>
            <a:ext cx="3794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SG" sz="1800" spc="-1" strike="noStrike">
                <a:solidFill>
                  <a:srgbClr val="ff0000"/>
                </a:solidFill>
                <a:latin typeface="Calibri"/>
              </a:rPr>
              <a:t>What’s the exactly 1 or 0? Intensity? 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02" name="Flowchart: Terminator 80"/>
          <p:cNvSpPr/>
          <p:nvPr/>
        </p:nvSpPr>
        <p:spPr>
          <a:xfrm>
            <a:off x="3713400" y="5547240"/>
            <a:ext cx="4764960" cy="74448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d0d0d"/>
                </a:solidFill>
                <a:latin typeface="Times New Roman"/>
              </a:rPr>
              <a:t>END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03" name="TextBox 82"/>
          <p:cNvSpPr/>
          <p:nvPr/>
        </p:nvSpPr>
        <p:spPr>
          <a:xfrm>
            <a:off x="8623080" y="3022920"/>
            <a:ext cx="379476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SG" sz="1800" spc="-1" strike="noStrike">
                <a:solidFill>
                  <a:srgbClr val="ff0000"/>
                </a:solidFill>
                <a:latin typeface="Calibri"/>
              </a:rPr>
              <a:t>1.How long the shutter keep on? User defined? 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SG" sz="1800" spc="-1" strike="noStrike">
                <a:solidFill>
                  <a:srgbClr val="ff0000"/>
                </a:solidFill>
                <a:latin typeface="Calibri"/>
              </a:rPr>
              <a:t>2.Capture picture before shutter off?  3. Capture picture auto or manual? </a:t>
            </a:r>
            <a:endParaRPr b="0" lang="en-I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Application>LibreOffice/7.3.1.3$Linux_X86_64 LibreOffice_project/30$Build-3</Application>
  <AppVersion>15.0000</AppVersion>
  <Words>258</Words>
  <Paragraphs>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2021-10-15T14:04:28Z</dcterms:created>
  <dc:creator>Mengting Jiang</dc:creator>
  <dc:description/>
  <dc:language>en-IE</dc:language>
  <cp:lastModifiedBy/>
  <dcterms:modified xsi:type="dcterms:W3CDTF">2022-03-20T16:55:53Z</dcterms:modified>
  <cp:revision>10</cp:revision>
  <dc:subject/>
  <dc:title>Setup  discuss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PresentationFormat">
    <vt:lpwstr>Widescreen</vt:lpwstr>
  </property>
  <property fmtid="{D5CDD505-2E9C-101B-9397-08002B2CF9AE}" pid="4" name="Slides">
    <vt:i4>4</vt:i4>
  </property>
</Properties>
</file>