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ourier Prime" charset="1" panose="00000509000000000000"/>
      <p:regular r:id="rId10"/>
    </p:embeddedFont>
    <p:embeddedFont>
      <p:font typeface="Courier Prime Bold" charset="1" panose="00000809000000000000"/>
      <p:regular r:id="rId11"/>
    </p:embeddedFont>
    <p:embeddedFont>
      <p:font typeface="Courier Prime Italics" charset="1" panose="00000509000000000000"/>
      <p:regular r:id="rId12"/>
    </p:embeddedFont>
    <p:embeddedFont>
      <p:font typeface="Courier Prime Bold Italics" charset="1" panose="00000809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 Id="rId6" Target="../media/image11.png" Type="http://schemas.openxmlformats.org/officeDocument/2006/relationships/image"/><Relationship Id="rId7" Target="../media/image12.png" Type="http://schemas.openxmlformats.org/officeDocument/2006/relationships/image"/><Relationship Id="rId8" Target="../media/image13.png" Type="http://schemas.openxmlformats.org/officeDocument/2006/relationships/image"/><Relationship Id="rId9" Target="../media/image14.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 Id="rId4" Target="../media/image17.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AutoShape 2" id="2"/>
          <p:cNvSpPr/>
          <p:nvPr/>
        </p:nvSpPr>
        <p:spPr>
          <a:xfrm rot="5400000">
            <a:off x="-3294138" y="4385494"/>
            <a:ext cx="9650362" cy="0"/>
          </a:xfrm>
          <a:prstGeom prst="line">
            <a:avLst/>
          </a:prstGeom>
          <a:ln cap="flat" w="95250">
            <a:solidFill>
              <a:srgbClr val="2D2D35"/>
            </a:solidFill>
            <a:prstDash val="solid"/>
            <a:headEnd type="none" len="sm" w="sm"/>
            <a:tailEnd type="none" len="sm" w="sm"/>
          </a:ln>
        </p:spPr>
      </p:sp>
      <p:grpSp>
        <p:nvGrpSpPr>
          <p:cNvPr name="Group 3" id="3"/>
          <p:cNvGrpSpPr/>
          <p:nvPr/>
        </p:nvGrpSpPr>
        <p:grpSpPr>
          <a:xfrm rot="0">
            <a:off x="14762002" y="-102870"/>
            <a:ext cx="4230823" cy="10389870"/>
            <a:chOff x="0" y="0"/>
            <a:chExt cx="1543416" cy="3790253"/>
          </a:xfrm>
        </p:grpSpPr>
        <p:sp>
          <p:nvSpPr>
            <p:cNvPr name="Freeform 4" id="4"/>
            <p:cNvSpPr/>
            <p:nvPr/>
          </p:nvSpPr>
          <p:spPr>
            <a:xfrm flipH="false" flipV="false" rot="0">
              <a:off x="0" y="0"/>
              <a:ext cx="1543416" cy="3790253"/>
            </a:xfrm>
            <a:custGeom>
              <a:avLst/>
              <a:gdLst/>
              <a:ahLst/>
              <a:cxnLst/>
              <a:rect r="r" b="b" t="t" l="l"/>
              <a:pathLst>
                <a:path h="3790253" w="1543416">
                  <a:moveTo>
                    <a:pt x="0" y="0"/>
                  </a:moveTo>
                  <a:lnTo>
                    <a:pt x="1543416" y="0"/>
                  </a:lnTo>
                  <a:lnTo>
                    <a:pt x="1543416" y="3790253"/>
                  </a:lnTo>
                  <a:lnTo>
                    <a:pt x="0" y="3790253"/>
                  </a:lnTo>
                  <a:close/>
                </a:path>
              </a:pathLst>
            </a:custGeom>
            <a:solidFill>
              <a:srgbClr val="2D2D35"/>
            </a:solidFill>
          </p:spPr>
        </p:sp>
      </p:grpSp>
      <p:sp>
        <p:nvSpPr>
          <p:cNvPr name="AutoShape 5" id="5"/>
          <p:cNvSpPr/>
          <p:nvPr/>
        </p:nvSpPr>
        <p:spPr>
          <a:xfrm rot="0">
            <a:off x="14666595" y="9210675"/>
            <a:ext cx="1539000" cy="0"/>
          </a:xfrm>
          <a:prstGeom prst="line">
            <a:avLst/>
          </a:prstGeom>
          <a:ln cap="flat" w="47625">
            <a:solidFill>
              <a:srgbClr val="FFFFFF"/>
            </a:solidFill>
            <a:prstDash val="solid"/>
            <a:headEnd type="diamond" len="lg" w="lg"/>
            <a:tailEnd type="arrow" len="sm" w="med"/>
          </a:ln>
        </p:spPr>
      </p:sp>
      <p:sp>
        <p:nvSpPr>
          <p:cNvPr name="TextBox 6" id="6"/>
          <p:cNvSpPr txBox="true"/>
          <p:nvPr/>
        </p:nvSpPr>
        <p:spPr>
          <a:xfrm rot="0">
            <a:off x="2465123" y="3390146"/>
            <a:ext cx="10718760" cy="1324177"/>
          </a:xfrm>
          <a:prstGeom prst="rect">
            <a:avLst/>
          </a:prstGeom>
        </p:spPr>
        <p:txBody>
          <a:bodyPr anchor="t" rtlCol="false" tIns="0" lIns="0" bIns="0" rIns="0">
            <a:spAutoFit/>
          </a:bodyPr>
          <a:lstStyle/>
          <a:p>
            <a:pPr>
              <a:lnSpc>
                <a:spcPts val="10397"/>
              </a:lnSpc>
            </a:pPr>
            <a:r>
              <a:rPr lang="en-US" sz="9120">
                <a:solidFill>
                  <a:srgbClr val="FFFFFF"/>
                </a:solidFill>
                <a:latin typeface="Courier Prime"/>
              </a:rPr>
              <a:t>Elixir {</a:t>
            </a:r>
          </a:p>
        </p:txBody>
      </p:sp>
      <p:sp>
        <p:nvSpPr>
          <p:cNvPr name="TextBox 7" id="7"/>
          <p:cNvSpPr txBox="true"/>
          <p:nvPr/>
        </p:nvSpPr>
        <p:spPr>
          <a:xfrm rot="0">
            <a:off x="2415791" y="7091193"/>
            <a:ext cx="2471972" cy="1607392"/>
          </a:xfrm>
          <a:prstGeom prst="rect">
            <a:avLst/>
          </a:prstGeom>
        </p:spPr>
        <p:txBody>
          <a:bodyPr anchor="t" rtlCol="false" tIns="0" lIns="0" bIns="0" rIns="0">
            <a:spAutoFit/>
          </a:bodyPr>
          <a:lstStyle/>
          <a:p>
            <a:pPr>
              <a:lnSpc>
                <a:spcPts val="12477"/>
              </a:lnSpc>
            </a:pPr>
            <a:r>
              <a:rPr lang="en-US" sz="10944">
                <a:solidFill>
                  <a:srgbClr val="FFFFFF"/>
                </a:solidFill>
                <a:latin typeface="Courier Prime"/>
              </a:rPr>
              <a:t>}</a:t>
            </a:r>
          </a:p>
        </p:txBody>
      </p:sp>
      <p:sp>
        <p:nvSpPr>
          <p:cNvPr name="TextBox 8" id="8"/>
          <p:cNvSpPr txBox="true"/>
          <p:nvPr/>
        </p:nvSpPr>
        <p:spPr>
          <a:xfrm rot="0">
            <a:off x="2278912" y="5790868"/>
            <a:ext cx="10747189" cy="787361"/>
          </a:xfrm>
          <a:prstGeom prst="rect">
            <a:avLst/>
          </a:prstGeom>
        </p:spPr>
        <p:txBody>
          <a:bodyPr anchor="t" rtlCol="false" tIns="0" lIns="0" bIns="0" rIns="0">
            <a:spAutoFit/>
          </a:bodyPr>
          <a:lstStyle/>
          <a:p>
            <a:pPr>
              <a:lnSpc>
                <a:spcPts val="6384"/>
              </a:lnSpc>
            </a:pPr>
            <a:r>
              <a:rPr lang="en-US" sz="4560">
                <a:solidFill>
                  <a:srgbClr val="FF914D"/>
                </a:solidFill>
                <a:latin typeface="Courier Prime"/>
              </a:rPr>
              <a:t>&lt;Por="Edwar Josue Nolasco"/&gt;</a:t>
            </a:r>
          </a:p>
        </p:txBody>
      </p:sp>
      <p:sp>
        <p:nvSpPr>
          <p:cNvPr name="TextBox 9" id="9"/>
          <p:cNvSpPr txBox="true"/>
          <p:nvPr/>
        </p:nvSpPr>
        <p:spPr>
          <a:xfrm rot="0">
            <a:off x="2194891" y="1687047"/>
            <a:ext cx="11259224" cy="474154"/>
          </a:xfrm>
          <a:prstGeom prst="rect">
            <a:avLst/>
          </a:prstGeom>
        </p:spPr>
        <p:txBody>
          <a:bodyPr anchor="t" rtlCol="false" tIns="0" lIns="0" bIns="0" rIns="0">
            <a:spAutoFit/>
          </a:bodyPr>
          <a:lstStyle/>
          <a:p>
            <a:pPr>
              <a:lnSpc>
                <a:spcPts val="3830"/>
              </a:lnSpc>
            </a:pPr>
            <a:r>
              <a:rPr lang="en-US" sz="2736">
                <a:solidFill>
                  <a:srgbClr val="737373"/>
                </a:solidFill>
                <a:latin typeface="Courier Prime"/>
              </a:rPr>
              <a:t>&lt;!--Lenguajes de Programación--&gt;</a:t>
            </a:r>
          </a:p>
        </p:txBody>
      </p:sp>
      <p:sp>
        <p:nvSpPr>
          <p:cNvPr name="Freeform 10" id="10"/>
          <p:cNvSpPr/>
          <p:nvPr/>
        </p:nvSpPr>
        <p:spPr>
          <a:xfrm flipH="false" flipV="false" rot="0">
            <a:off x="14850940" y="2995337"/>
            <a:ext cx="3437060" cy="4296325"/>
          </a:xfrm>
          <a:custGeom>
            <a:avLst/>
            <a:gdLst/>
            <a:ahLst/>
            <a:cxnLst/>
            <a:rect r="r" b="b" t="t" l="l"/>
            <a:pathLst>
              <a:path h="4296325" w="3437060">
                <a:moveTo>
                  <a:pt x="0" y="0"/>
                </a:moveTo>
                <a:lnTo>
                  <a:pt x="3437060" y="0"/>
                </a:lnTo>
                <a:lnTo>
                  <a:pt x="3437060" y="4296326"/>
                </a:lnTo>
                <a:lnTo>
                  <a:pt x="0" y="4296326"/>
                </a:lnTo>
                <a:lnTo>
                  <a:pt x="0" y="0"/>
                </a:lnTo>
                <a:close/>
              </a:path>
            </a:pathLst>
          </a:custGeom>
          <a:blipFill>
            <a:blip r:embed="rId2"/>
            <a:stretch>
              <a:fillRect l="-59329" t="0" r="-59329"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170578" y="-392062"/>
            <a:ext cx="9314578" cy="10389870"/>
            <a:chOff x="0" y="0"/>
            <a:chExt cx="3397983" cy="3790253"/>
          </a:xfrm>
        </p:grpSpPr>
        <p:sp>
          <p:nvSpPr>
            <p:cNvPr name="Freeform 3" id="3"/>
            <p:cNvSpPr/>
            <p:nvPr/>
          </p:nvSpPr>
          <p:spPr>
            <a:xfrm flipH="false" flipV="false" rot="0">
              <a:off x="0" y="0"/>
              <a:ext cx="3397983" cy="3790253"/>
            </a:xfrm>
            <a:custGeom>
              <a:avLst/>
              <a:gdLst/>
              <a:ahLst/>
              <a:cxnLst/>
              <a:rect r="r" b="b" t="t" l="l"/>
              <a:pathLst>
                <a:path h="3790253" w="3397983">
                  <a:moveTo>
                    <a:pt x="0" y="0"/>
                  </a:moveTo>
                  <a:lnTo>
                    <a:pt x="3397983" y="0"/>
                  </a:lnTo>
                  <a:lnTo>
                    <a:pt x="3397983" y="3790253"/>
                  </a:lnTo>
                  <a:lnTo>
                    <a:pt x="0" y="3790253"/>
                  </a:lnTo>
                  <a:close/>
                </a:path>
              </a:pathLst>
            </a:custGeom>
            <a:solidFill>
              <a:srgbClr val="2D2D35"/>
            </a:solidFill>
          </p:spPr>
        </p:sp>
      </p:grpSp>
      <p:sp>
        <p:nvSpPr>
          <p:cNvPr name="AutoShape 4" id="4"/>
          <p:cNvSpPr/>
          <p:nvPr/>
        </p:nvSpPr>
        <p:spPr>
          <a:xfrm rot="5400000">
            <a:off x="6783951" y="3553290"/>
            <a:ext cx="7985953" cy="0"/>
          </a:xfrm>
          <a:prstGeom prst="line">
            <a:avLst/>
          </a:prstGeom>
          <a:ln cap="flat" w="95250">
            <a:solidFill>
              <a:srgbClr val="2D2D35"/>
            </a:solidFill>
            <a:prstDash val="solid"/>
            <a:headEnd type="none" len="sm" w="sm"/>
            <a:tailEnd type="none" len="sm" w="sm"/>
          </a:ln>
        </p:spPr>
      </p:sp>
      <p:sp>
        <p:nvSpPr>
          <p:cNvPr name="Freeform 5" id="5"/>
          <p:cNvSpPr/>
          <p:nvPr/>
        </p:nvSpPr>
        <p:spPr>
          <a:xfrm flipH="false" flipV="false" rot="0">
            <a:off x="10321459" y="6317740"/>
            <a:ext cx="7273710" cy="3464329"/>
          </a:xfrm>
          <a:custGeom>
            <a:avLst/>
            <a:gdLst/>
            <a:ahLst/>
            <a:cxnLst/>
            <a:rect r="r" b="b" t="t" l="l"/>
            <a:pathLst>
              <a:path h="3464329" w="7273710">
                <a:moveTo>
                  <a:pt x="0" y="0"/>
                </a:moveTo>
                <a:lnTo>
                  <a:pt x="7273710" y="0"/>
                </a:lnTo>
                <a:lnTo>
                  <a:pt x="7273710" y="3464329"/>
                </a:lnTo>
                <a:lnTo>
                  <a:pt x="0" y="3464329"/>
                </a:lnTo>
                <a:lnTo>
                  <a:pt x="0" y="0"/>
                </a:lnTo>
                <a:close/>
              </a:path>
            </a:pathLst>
          </a:custGeom>
          <a:blipFill>
            <a:blip r:embed="rId2"/>
            <a:stretch>
              <a:fillRect l="0" t="0" r="0" b="0"/>
            </a:stretch>
          </a:blipFill>
        </p:spPr>
      </p:sp>
      <p:sp>
        <p:nvSpPr>
          <p:cNvPr name="Freeform 6" id="6"/>
          <p:cNvSpPr/>
          <p:nvPr/>
        </p:nvSpPr>
        <p:spPr>
          <a:xfrm flipH="false" flipV="false" rot="0">
            <a:off x="11548115" y="828108"/>
            <a:ext cx="4820398" cy="4820398"/>
          </a:xfrm>
          <a:custGeom>
            <a:avLst/>
            <a:gdLst/>
            <a:ahLst/>
            <a:cxnLst/>
            <a:rect r="r" b="b" t="t" l="l"/>
            <a:pathLst>
              <a:path h="4820398" w="4820398">
                <a:moveTo>
                  <a:pt x="0" y="0"/>
                </a:moveTo>
                <a:lnTo>
                  <a:pt x="4820398" y="0"/>
                </a:lnTo>
                <a:lnTo>
                  <a:pt x="4820398" y="4820398"/>
                </a:lnTo>
                <a:lnTo>
                  <a:pt x="0" y="4820398"/>
                </a:lnTo>
                <a:lnTo>
                  <a:pt x="0" y="0"/>
                </a:lnTo>
                <a:close/>
              </a:path>
            </a:pathLst>
          </a:custGeom>
          <a:blipFill>
            <a:blip r:embed="rId3"/>
            <a:stretch>
              <a:fillRect l="0" t="0" r="0" b="0"/>
            </a:stretch>
          </a:blipFill>
        </p:spPr>
      </p:sp>
      <p:sp>
        <p:nvSpPr>
          <p:cNvPr name="TextBox 7" id="7"/>
          <p:cNvSpPr txBox="true"/>
          <p:nvPr/>
        </p:nvSpPr>
        <p:spPr>
          <a:xfrm rot="0">
            <a:off x="1028700" y="1047750"/>
            <a:ext cx="7031406" cy="582930"/>
          </a:xfrm>
          <a:prstGeom prst="rect">
            <a:avLst/>
          </a:prstGeom>
        </p:spPr>
        <p:txBody>
          <a:bodyPr anchor="t" rtlCol="false" tIns="0" lIns="0" bIns="0" rIns="0">
            <a:spAutoFit/>
          </a:bodyPr>
          <a:lstStyle/>
          <a:p>
            <a:pPr>
              <a:lnSpc>
                <a:spcPts val="4559"/>
              </a:lnSpc>
            </a:pPr>
            <a:r>
              <a:rPr lang="en-US" sz="3999">
                <a:solidFill>
                  <a:srgbClr val="FFFFFF"/>
                </a:solidFill>
                <a:latin typeface="Courier Prime"/>
              </a:rPr>
              <a:t>Historia{</a:t>
            </a:r>
          </a:p>
        </p:txBody>
      </p:sp>
      <p:sp>
        <p:nvSpPr>
          <p:cNvPr name="TextBox 8" id="8"/>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rPr>
              <a:t>}</a:t>
            </a:r>
          </a:p>
        </p:txBody>
      </p:sp>
      <p:sp>
        <p:nvSpPr>
          <p:cNvPr name="TextBox 9" id="9"/>
          <p:cNvSpPr txBox="true"/>
          <p:nvPr/>
        </p:nvSpPr>
        <p:spPr>
          <a:xfrm rot="0">
            <a:off x="1028700" y="1751638"/>
            <a:ext cx="7726991" cy="7755636"/>
          </a:xfrm>
          <a:prstGeom prst="rect">
            <a:avLst/>
          </a:prstGeom>
        </p:spPr>
        <p:txBody>
          <a:bodyPr anchor="t" rtlCol="false" tIns="0" lIns="0" bIns="0" rIns="0">
            <a:spAutoFit/>
          </a:bodyPr>
          <a:lstStyle/>
          <a:p>
            <a:pPr>
              <a:lnSpc>
                <a:spcPts val="3671"/>
              </a:lnSpc>
            </a:pPr>
            <a:r>
              <a:rPr lang="en-US" sz="2699">
                <a:solidFill>
                  <a:srgbClr val="FFFFFF"/>
                </a:solidFill>
                <a:latin typeface="Courier Prime"/>
              </a:rPr>
              <a:t>Elixir es un lenguaje de programación funcional y concurrente que fue creado por José Valim. Valim es un desarrollador de software brasileño conocido por su contribución al framework Ruby on Rails.</a:t>
            </a:r>
          </a:p>
          <a:p>
            <a:pPr>
              <a:lnSpc>
                <a:spcPts val="3671"/>
              </a:lnSpc>
            </a:pPr>
          </a:p>
          <a:p>
            <a:pPr>
              <a:lnSpc>
                <a:spcPts val="3671"/>
              </a:lnSpc>
            </a:pPr>
            <a:r>
              <a:rPr lang="en-US" sz="2699">
                <a:solidFill>
                  <a:srgbClr val="FFFFFF"/>
                </a:solidFill>
                <a:latin typeface="Courier Prime"/>
              </a:rPr>
              <a:t>Elixir fue diseñado para ser utilizado en el desarrollo de aplicaciones altamente escalables y tolerantes a fallos, aprovechando el motor Erlang virtual machine (BEAM) para garantizar una alta concurrencia y resiliencia.</a:t>
            </a:r>
          </a:p>
          <a:p>
            <a:pPr>
              <a:lnSpc>
                <a:spcPts val="3671"/>
              </a:lnSpc>
            </a:pPr>
            <a:r>
              <a:rPr lang="en-US" sz="2699">
                <a:solidFill>
                  <a:srgbClr val="FFFFFF"/>
                </a:solidFill>
                <a:latin typeface="Courier Prime"/>
              </a:rPr>
              <a:t>La primera versión estable de Elixir, la 0.6.0, fue lanzada en enero de 2012.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1028700" y="2874385"/>
            <a:ext cx="9645542" cy="2598034"/>
            <a:chOff x="0" y="0"/>
            <a:chExt cx="3518720" cy="947770"/>
          </a:xfrm>
        </p:grpSpPr>
        <p:sp>
          <p:nvSpPr>
            <p:cNvPr name="Freeform 3" id="3"/>
            <p:cNvSpPr/>
            <p:nvPr/>
          </p:nvSpPr>
          <p:spPr>
            <a:xfrm flipH="false" flipV="false" rot="0">
              <a:off x="0" y="0"/>
              <a:ext cx="3518720" cy="947770"/>
            </a:xfrm>
            <a:custGeom>
              <a:avLst/>
              <a:gdLst/>
              <a:ahLst/>
              <a:cxnLst/>
              <a:rect r="r" b="b" t="t" l="l"/>
              <a:pathLst>
                <a:path h="947770" w="3518720">
                  <a:moveTo>
                    <a:pt x="0" y="0"/>
                  </a:moveTo>
                  <a:lnTo>
                    <a:pt x="3518720" y="0"/>
                  </a:lnTo>
                  <a:lnTo>
                    <a:pt x="3518720" y="947770"/>
                  </a:lnTo>
                  <a:lnTo>
                    <a:pt x="0" y="947770"/>
                  </a:lnTo>
                  <a:close/>
                </a:path>
              </a:pathLst>
            </a:custGeom>
            <a:solidFill>
              <a:srgbClr val="2D2D35"/>
            </a:solidFill>
          </p:spPr>
        </p:sp>
      </p:grpSp>
      <p:grpSp>
        <p:nvGrpSpPr>
          <p:cNvPr name="Group 4" id="4"/>
          <p:cNvGrpSpPr/>
          <p:nvPr/>
        </p:nvGrpSpPr>
        <p:grpSpPr>
          <a:xfrm rot="0">
            <a:off x="1028700" y="5990459"/>
            <a:ext cx="9645542" cy="2598034"/>
            <a:chOff x="0" y="0"/>
            <a:chExt cx="3518720" cy="947770"/>
          </a:xfrm>
        </p:grpSpPr>
        <p:sp>
          <p:nvSpPr>
            <p:cNvPr name="Freeform 5" id="5"/>
            <p:cNvSpPr/>
            <p:nvPr/>
          </p:nvSpPr>
          <p:spPr>
            <a:xfrm flipH="false" flipV="false" rot="0">
              <a:off x="0" y="0"/>
              <a:ext cx="3518720" cy="947770"/>
            </a:xfrm>
            <a:custGeom>
              <a:avLst/>
              <a:gdLst/>
              <a:ahLst/>
              <a:cxnLst/>
              <a:rect r="r" b="b" t="t" l="l"/>
              <a:pathLst>
                <a:path h="947770" w="3518720">
                  <a:moveTo>
                    <a:pt x="0" y="0"/>
                  </a:moveTo>
                  <a:lnTo>
                    <a:pt x="3518720" y="0"/>
                  </a:lnTo>
                  <a:lnTo>
                    <a:pt x="3518720" y="947770"/>
                  </a:lnTo>
                  <a:lnTo>
                    <a:pt x="0" y="947770"/>
                  </a:lnTo>
                  <a:close/>
                </a:path>
              </a:pathLst>
            </a:custGeom>
            <a:solidFill>
              <a:srgbClr val="2D2D35"/>
            </a:solidFill>
          </p:spPr>
        </p:sp>
      </p:grpSp>
      <p:sp>
        <p:nvSpPr>
          <p:cNvPr name="AutoShape 6" id="6"/>
          <p:cNvSpPr/>
          <p:nvPr/>
        </p:nvSpPr>
        <p:spPr>
          <a:xfrm rot="5400000">
            <a:off x="-232217" y="4135302"/>
            <a:ext cx="2598034" cy="0"/>
          </a:xfrm>
          <a:prstGeom prst="line">
            <a:avLst/>
          </a:prstGeom>
          <a:ln cap="flat" w="76200">
            <a:solidFill>
              <a:srgbClr val="737373"/>
            </a:solidFill>
            <a:prstDash val="solid"/>
            <a:headEnd type="none" len="sm" w="sm"/>
            <a:tailEnd type="none" len="sm" w="sm"/>
          </a:ln>
        </p:spPr>
      </p:sp>
      <p:sp>
        <p:nvSpPr>
          <p:cNvPr name="AutoShape 7" id="7"/>
          <p:cNvSpPr/>
          <p:nvPr/>
        </p:nvSpPr>
        <p:spPr>
          <a:xfrm rot="5400000">
            <a:off x="-232217" y="7251376"/>
            <a:ext cx="2598034" cy="0"/>
          </a:xfrm>
          <a:prstGeom prst="line">
            <a:avLst/>
          </a:prstGeom>
          <a:ln cap="flat" w="76200">
            <a:solidFill>
              <a:srgbClr val="737373"/>
            </a:solidFill>
            <a:prstDash val="solid"/>
            <a:headEnd type="none" len="sm" w="sm"/>
            <a:tailEnd type="none" len="sm" w="sm"/>
          </a:ln>
        </p:spPr>
      </p:sp>
      <p:sp>
        <p:nvSpPr>
          <p:cNvPr name="Freeform 8" id="8"/>
          <p:cNvSpPr/>
          <p:nvPr/>
        </p:nvSpPr>
        <p:spPr>
          <a:xfrm flipH="false" flipV="false" rot="0">
            <a:off x="10883792" y="3165372"/>
            <a:ext cx="7245004" cy="5153662"/>
          </a:xfrm>
          <a:custGeom>
            <a:avLst/>
            <a:gdLst/>
            <a:ahLst/>
            <a:cxnLst/>
            <a:rect r="r" b="b" t="t" l="l"/>
            <a:pathLst>
              <a:path h="5153662" w="7245004">
                <a:moveTo>
                  <a:pt x="0" y="0"/>
                </a:moveTo>
                <a:lnTo>
                  <a:pt x="7245003" y="0"/>
                </a:lnTo>
                <a:lnTo>
                  <a:pt x="7245003" y="5153662"/>
                </a:lnTo>
                <a:lnTo>
                  <a:pt x="0" y="5153662"/>
                </a:lnTo>
                <a:lnTo>
                  <a:pt x="0" y="0"/>
                </a:lnTo>
                <a:close/>
              </a:path>
            </a:pathLst>
          </a:custGeom>
          <a:blipFill>
            <a:blip r:embed="rId2"/>
            <a:stretch>
              <a:fillRect l="0" t="0" r="0" b="0"/>
            </a:stretch>
          </a:blipFill>
        </p:spPr>
      </p:sp>
      <p:sp>
        <p:nvSpPr>
          <p:cNvPr name="TextBox 9" id="9"/>
          <p:cNvSpPr txBox="true"/>
          <p:nvPr/>
        </p:nvSpPr>
        <p:spPr>
          <a:xfrm rot="0">
            <a:off x="1028700" y="1047750"/>
            <a:ext cx="7031406" cy="582930"/>
          </a:xfrm>
          <a:prstGeom prst="rect">
            <a:avLst/>
          </a:prstGeom>
        </p:spPr>
        <p:txBody>
          <a:bodyPr anchor="t" rtlCol="false" tIns="0" lIns="0" bIns="0" rIns="0">
            <a:spAutoFit/>
          </a:bodyPr>
          <a:lstStyle/>
          <a:p>
            <a:pPr>
              <a:lnSpc>
                <a:spcPts val="4559"/>
              </a:lnSpc>
            </a:pPr>
            <a:r>
              <a:rPr lang="en-US" sz="3999">
                <a:solidFill>
                  <a:srgbClr val="FFFFFF"/>
                </a:solidFill>
                <a:latin typeface="Courier Prime"/>
              </a:rPr>
              <a:t>Características {</a:t>
            </a:r>
          </a:p>
        </p:txBody>
      </p:sp>
      <p:sp>
        <p:nvSpPr>
          <p:cNvPr name="TextBox 10" id="10"/>
          <p:cNvSpPr txBox="true"/>
          <p:nvPr/>
        </p:nvSpPr>
        <p:spPr>
          <a:xfrm rot="0">
            <a:off x="1509030" y="3146322"/>
            <a:ext cx="8869135" cy="377952"/>
          </a:xfrm>
          <a:prstGeom prst="rect">
            <a:avLst/>
          </a:prstGeom>
        </p:spPr>
        <p:txBody>
          <a:bodyPr anchor="t" rtlCol="false" tIns="0" lIns="0" bIns="0" rIns="0">
            <a:spAutoFit/>
          </a:bodyPr>
          <a:lstStyle/>
          <a:p>
            <a:pPr>
              <a:lnSpc>
                <a:spcPts val="2904"/>
              </a:lnSpc>
            </a:pPr>
            <a:r>
              <a:rPr lang="en-US" sz="2400">
                <a:solidFill>
                  <a:srgbClr val="FF914D"/>
                </a:solidFill>
                <a:latin typeface="Courier Prime"/>
              </a:rPr>
              <a:t>Lenguaje de Programación Funcional y Concurrente</a:t>
            </a:r>
          </a:p>
        </p:txBody>
      </p:sp>
      <p:sp>
        <p:nvSpPr>
          <p:cNvPr name="TextBox 11" id="11"/>
          <p:cNvSpPr txBox="true"/>
          <p:nvPr/>
        </p:nvSpPr>
        <p:spPr>
          <a:xfrm rot="0">
            <a:off x="1509030" y="6262396"/>
            <a:ext cx="8524589" cy="377952"/>
          </a:xfrm>
          <a:prstGeom prst="rect">
            <a:avLst/>
          </a:prstGeom>
        </p:spPr>
        <p:txBody>
          <a:bodyPr anchor="t" rtlCol="false" tIns="0" lIns="0" bIns="0" rIns="0">
            <a:spAutoFit/>
          </a:bodyPr>
          <a:lstStyle/>
          <a:p>
            <a:pPr algn="ctr">
              <a:lnSpc>
                <a:spcPts val="2904"/>
              </a:lnSpc>
            </a:pPr>
            <a:r>
              <a:rPr lang="en-US" sz="2400">
                <a:solidFill>
                  <a:srgbClr val="FF914D"/>
                </a:solidFill>
                <a:latin typeface="Courier Prime"/>
              </a:rPr>
              <a:t>Escalabilidad</a:t>
            </a:r>
          </a:p>
        </p:txBody>
      </p:sp>
      <p:sp>
        <p:nvSpPr>
          <p:cNvPr name="TextBox 12" id="12"/>
          <p:cNvSpPr txBox="true"/>
          <p:nvPr/>
        </p:nvSpPr>
        <p:spPr>
          <a:xfrm rot="0">
            <a:off x="1312898" y="3681266"/>
            <a:ext cx="9361344" cy="1463802"/>
          </a:xfrm>
          <a:prstGeom prst="rect">
            <a:avLst/>
          </a:prstGeom>
        </p:spPr>
        <p:txBody>
          <a:bodyPr anchor="t" rtlCol="false" tIns="0" lIns="0" bIns="0" rIns="0">
            <a:spAutoFit/>
          </a:bodyPr>
          <a:lstStyle/>
          <a:p>
            <a:pPr algn="ctr">
              <a:lnSpc>
                <a:spcPts val="2904"/>
              </a:lnSpc>
            </a:pPr>
            <a:r>
              <a:rPr lang="en-US" sz="2400">
                <a:solidFill>
                  <a:srgbClr val="FFFFFF"/>
                </a:solidFill>
                <a:latin typeface="Courier Prime"/>
              </a:rPr>
              <a:t>Elixir es un lenguaje funcional puro que se ejecuta en la máquina virtual Erlang (BEAM). Esto significa que hereda las características de concurrencia y tolerancia a fallos de Erlang</a:t>
            </a:r>
          </a:p>
        </p:txBody>
      </p:sp>
      <p:sp>
        <p:nvSpPr>
          <p:cNvPr name="TextBox 13" id="13"/>
          <p:cNvSpPr txBox="true"/>
          <p:nvPr/>
        </p:nvSpPr>
        <p:spPr>
          <a:xfrm rot="0">
            <a:off x="1268865" y="6910000"/>
            <a:ext cx="9165212" cy="739902"/>
          </a:xfrm>
          <a:prstGeom prst="rect">
            <a:avLst/>
          </a:prstGeom>
        </p:spPr>
        <p:txBody>
          <a:bodyPr anchor="t" rtlCol="false" tIns="0" lIns="0" bIns="0" rIns="0">
            <a:spAutoFit/>
          </a:bodyPr>
          <a:lstStyle/>
          <a:p>
            <a:pPr algn="ctr">
              <a:lnSpc>
                <a:spcPts val="2904"/>
              </a:lnSpc>
            </a:pPr>
            <a:r>
              <a:rPr lang="en-US" sz="2400">
                <a:solidFill>
                  <a:srgbClr val="FFFFFF"/>
                </a:solidFill>
                <a:latin typeface="Courier Prime"/>
              </a:rPr>
              <a:t> Elixir está diseñado para manejar aplicaciones escalables y distribuidas.</a:t>
            </a:r>
          </a:p>
        </p:txBody>
      </p:sp>
      <p:sp>
        <p:nvSpPr>
          <p:cNvPr name="TextBox 14" id="14"/>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rPr>
              <a: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708765" y="2136048"/>
            <a:ext cx="9645542" cy="2598034"/>
            <a:chOff x="0" y="0"/>
            <a:chExt cx="3518720" cy="947770"/>
          </a:xfrm>
        </p:grpSpPr>
        <p:sp>
          <p:nvSpPr>
            <p:cNvPr name="Freeform 3" id="3"/>
            <p:cNvSpPr/>
            <p:nvPr/>
          </p:nvSpPr>
          <p:spPr>
            <a:xfrm flipH="false" flipV="false" rot="0">
              <a:off x="0" y="0"/>
              <a:ext cx="3518720" cy="947770"/>
            </a:xfrm>
            <a:custGeom>
              <a:avLst/>
              <a:gdLst/>
              <a:ahLst/>
              <a:cxnLst/>
              <a:rect r="r" b="b" t="t" l="l"/>
              <a:pathLst>
                <a:path h="947770" w="3518720">
                  <a:moveTo>
                    <a:pt x="0" y="0"/>
                  </a:moveTo>
                  <a:lnTo>
                    <a:pt x="3518720" y="0"/>
                  </a:lnTo>
                  <a:lnTo>
                    <a:pt x="3518720" y="947770"/>
                  </a:lnTo>
                  <a:lnTo>
                    <a:pt x="0" y="947770"/>
                  </a:lnTo>
                  <a:close/>
                </a:path>
              </a:pathLst>
            </a:custGeom>
            <a:solidFill>
              <a:srgbClr val="2D2D35"/>
            </a:solidFill>
          </p:spPr>
        </p:sp>
      </p:grpSp>
      <p:grpSp>
        <p:nvGrpSpPr>
          <p:cNvPr name="Group 4" id="4"/>
          <p:cNvGrpSpPr/>
          <p:nvPr/>
        </p:nvGrpSpPr>
        <p:grpSpPr>
          <a:xfrm rot="0">
            <a:off x="708765" y="5252122"/>
            <a:ext cx="9645542" cy="4006178"/>
            <a:chOff x="0" y="0"/>
            <a:chExt cx="3518720" cy="1461465"/>
          </a:xfrm>
        </p:grpSpPr>
        <p:sp>
          <p:nvSpPr>
            <p:cNvPr name="Freeform 5" id="5"/>
            <p:cNvSpPr/>
            <p:nvPr/>
          </p:nvSpPr>
          <p:spPr>
            <a:xfrm flipH="false" flipV="false" rot="0">
              <a:off x="0" y="0"/>
              <a:ext cx="3518720" cy="1461465"/>
            </a:xfrm>
            <a:custGeom>
              <a:avLst/>
              <a:gdLst/>
              <a:ahLst/>
              <a:cxnLst/>
              <a:rect r="r" b="b" t="t" l="l"/>
              <a:pathLst>
                <a:path h="1461465" w="3518720">
                  <a:moveTo>
                    <a:pt x="0" y="0"/>
                  </a:moveTo>
                  <a:lnTo>
                    <a:pt x="3518720" y="0"/>
                  </a:lnTo>
                  <a:lnTo>
                    <a:pt x="3518720" y="1461465"/>
                  </a:lnTo>
                  <a:lnTo>
                    <a:pt x="0" y="1461465"/>
                  </a:lnTo>
                  <a:close/>
                </a:path>
              </a:pathLst>
            </a:custGeom>
            <a:solidFill>
              <a:srgbClr val="2D2D35"/>
            </a:solidFill>
          </p:spPr>
        </p:sp>
      </p:grpSp>
      <p:sp>
        <p:nvSpPr>
          <p:cNvPr name="AutoShape 6" id="6"/>
          <p:cNvSpPr/>
          <p:nvPr/>
        </p:nvSpPr>
        <p:spPr>
          <a:xfrm>
            <a:off x="746865" y="2136048"/>
            <a:ext cx="0" cy="2598034"/>
          </a:xfrm>
          <a:prstGeom prst="line">
            <a:avLst/>
          </a:prstGeom>
          <a:ln cap="flat" w="76200">
            <a:solidFill>
              <a:srgbClr val="737373"/>
            </a:solidFill>
            <a:prstDash val="solid"/>
            <a:headEnd type="none" len="sm" w="sm"/>
            <a:tailEnd type="none" len="sm" w="sm"/>
          </a:ln>
        </p:spPr>
      </p:sp>
      <p:sp>
        <p:nvSpPr>
          <p:cNvPr name="AutoShape 7" id="7"/>
          <p:cNvSpPr/>
          <p:nvPr/>
        </p:nvSpPr>
        <p:spPr>
          <a:xfrm flipH="true">
            <a:off x="746865" y="5252122"/>
            <a:ext cx="0" cy="4006178"/>
          </a:xfrm>
          <a:prstGeom prst="line">
            <a:avLst/>
          </a:prstGeom>
          <a:ln cap="flat" w="76200">
            <a:solidFill>
              <a:srgbClr val="737373"/>
            </a:solidFill>
            <a:prstDash val="solid"/>
            <a:headEnd type="none" len="sm" w="sm"/>
            <a:tailEnd type="none" len="sm" w="sm"/>
          </a:ln>
        </p:spPr>
      </p:sp>
      <p:sp>
        <p:nvSpPr>
          <p:cNvPr name="Freeform 8" id="8"/>
          <p:cNvSpPr/>
          <p:nvPr/>
        </p:nvSpPr>
        <p:spPr>
          <a:xfrm flipH="false" flipV="false" rot="0">
            <a:off x="12295070" y="849249"/>
            <a:ext cx="4613148" cy="4613148"/>
          </a:xfrm>
          <a:custGeom>
            <a:avLst/>
            <a:gdLst/>
            <a:ahLst/>
            <a:cxnLst/>
            <a:rect r="r" b="b" t="t" l="l"/>
            <a:pathLst>
              <a:path h="4613148" w="4613148">
                <a:moveTo>
                  <a:pt x="0" y="0"/>
                </a:moveTo>
                <a:lnTo>
                  <a:pt x="4613148" y="0"/>
                </a:lnTo>
                <a:lnTo>
                  <a:pt x="4613148" y="4613148"/>
                </a:lnTo>
                <a:lnTo>
                  <a:pt x="0" y="4613148"/>
                </a:lnTo>
                <a:lnTo>
                  <a:pt x="0" y="0"/>
                </a:lnTo>
                <a:close/>
              </a:path>
            </a:pathLst>
          </a:custGeom>
          <a:blipFill>
            <a:blip r:embed="rId2"/>
            <a:stretch>
              <a:fillRect l="0" t="0" r="0" b="0"/>
            </a:stretch>
          </a:blipFill>
        </p:spPr>
      </p:sp>
      <p:sp>
        <p:nvSpPr>
          <p:cNvPr name="Freeform 9" id="9"/>
          <p:cNvSpPr/>
          <p:nvPr/>
        </p:nvSpPr>
        <p:spPr>
          <a:xfrm flipH="false" flipV="false" rot="0">
            <a:off x="12522717" y="5641848"/>
            <a:ext cx="4157853" cy="4157853"/>
          </a:xfrm>
          <a:custGeom>
            <a:avLst/>
            <a:gdLst/>
            <a:ahLst/>
            <a:cxnLst/>
            <a:rect r="r" b="b" t="t" l="l"/>
            <a:pathLst>
              <a:path h="4157853" w="4157853">
                <a:moveTo>
                  <a:pt x="0" y="0"/>
                </a:moveTo>
                <a:lnTo>
                  <a:pt x="4157853" y="0"/>
                </a:lnTo>
                <a:lnTo>
                  <a:pt x="4157853" y="4157853"/>
                </a:lnTo>
                <a:lnTo>
                  <a:pt x="0" y="4157853"/>
                </a:lnTo>
                <a:lnTo>
                  <a:pt x="0" y="0"/>
                </a:lnTo>
                <a:close/>
              </a:path>
            </a:pathLst>
          </a:custGeom>
          <a:blipFill>
            <a:blip r:embed="rId3"/>
            <a:stretch>
              <a:fillRect l="0" t="0" r="0" b="0"/>
            </a:stretch>
          </a:blipFill>
        </p:spPr>
      </p:sp>
      <p:sp>
        <p:nvSpPr>
          <p:cNvPr name="TextBox 10" id="10"/>
          <p:cNvSpPr txBox="true"/>
          <p:nvPr/>
        </p:nvSpPr>
        <p:spPr>
          <a:xfrm rot="0">
            <a:off x="1028700" y="1047750"/>
            <a:ext cx="7031406" cy="582930"/>
          </a:xfrm>
          <a:prstGeom prst="rect">
            <a:avLst/>
          </a:prstGeom>
        </p:spPr>
        <p:txBody>
          <a:bodyPr anchor="t" rtlCol="false" tIns="0" lIns="0" bIns="0" rIns="0">
            <a:spAutoFit/>
          </a:bodyPr>
          <a:lstStyle/>
          <a:p>
            <a:pPr>
              <a:lnSpc>
                <a:spcPts val="4559"/>
              </a:lnSpc>
            </a:pPr>
            <a:r>
              <a:rPr lang="en-US" sz="3999">
                <a:solidFill>
                  <a:srgbClr val="FFFFFF"/>
                </a:solidFill>
                <a:latin typeface="Courier Prime"/>
              </a:rPr>
              <a:t>Características {</a:t>
            </a:r>
          </a:p>
        </p:txBody>
      </p:sp>
      <p:sp>
        <p:nvSpPr>
          <p:cNvPr name="TextBox 11" id="11"/>
          <p:cNvSpPr txBox="true"/>
          <p:nvPr/>
        </p:nvSpPr>
        <p:spPr>
          <a:xfrm rot="0">
            <a:off x="1189094" y="2407985"/>
            <a:ext cx="8869135" cy="377952"/>
          </a:xfrm>
          <a:prstGeom prst="rect">
            <a:avLst/>
          </a:prstGeom>
        </p:spPr>
        <p:txBody>
          <a:bodyPr anchor="t" rtlCol="false" tIns="0" lIns="0" bIns="0" rIns="0">
            <a:spAutoFit/>
          </a:bodyPr>
          <a:lstStyle/>
          <a:p>
            <a:pPr algn="ctr">
              <a:lnSpc>
                <a:spcPts val="2904"/>
              </a:lnSpc>
            </a:pPr>
            <a:r>
              <a:rPr lang="en-US" sz="2400">
                <a:solidFill>
                  <a:srgbClr val="FF914D"/>
                </a:solidFill>
                <a:latin typeface="Courier Prime"/>
              </a:rPr>
              <a:t>Sintaxis Clara y Concisa</a:t>
            </a:r>
          </a:p>
        </p:txBody>
      </p:sp>
      <p:sp>
        <p:nvSpPr>
          <p:cNvPr name="TextBox 12" id="12"/>
          <p:cNvSpPr txBox="true"/>
          <p:nvPr/>
        </p:nvSpPr>
        <p:spPr>
          <a:xfrm rot="0">
            <a:off x="1269241" y="5263896"/>
            <a:ext cx="8524589" cy="377952"/>
          </a:xfrm>
          <a:prstGeom prst="rect">
            <a:avLst/>
          </a:prstGeom>
        </p:spPr>
        <p:txBody>
          <a:bodyPr anchor="t" rtlCol="false" tIns="0" lIns="0" bIns="0" rIns="0">
            <a:spAutoFit/>
          </a:bodyPr>
          <a:lstStyle/>
          <a:p>
            <a:pPr algn="ctr">
              <a:lnSpc>
                <a:spcPts val="2904"/>
              </a:lnSpc>
            </a:pPr>
            <a:r>
              <a:rPr lang="en-US" sz="2400">
                <a:solidFill>
                  <a:srgbClr val="FF914D"/>
                </a:solidFill>
                <a:latin typeface="Courier Prime"/>
              </a:rPr>
              <a:t>Aplicaciones</a:t>
            </a:r>
          </a:p>
        </p:txBody>
      </p:sp>
      <p:sp>
        <p:nvSpPr>
          <p:cNvPr name="TextBox 13" id="13"/>
          <p:cNvSpPr txBox="true"/>
          <p:nvPr/>
        </p:nvSpPr>
        <p:spPr>
          <a:xfrm rot="0">
            <a:off x="992963" y="2942929"/>
            <a:ext cx="9361344" cy="1463802"/>
          </a:xfrm>
          <a:prstGeom prst="rect">
            <a:avLst/>
          </a:prstGeom>
        </p:spPr>
        <p:txBody>
          <a:bodyPr anchor="t" rtlCol="false" tIns="0" lIns="0" bIns="0" rIns="0">
            <a:spAutoFit/>
          </a:bodyPr>
          <a:lstStyle/>
          <a:p>
            <a:pPr algn="ctr">
              <a:lnSpc>
                <a:spcPts val="2904"/>
              </a:lnSpc>
            </a:pPr>
            <a:r>
              <a:rPr lang="en-US" sz="2400">
                <a:solidFill>
                  <a:srgbClr val="FFFFFF"/>
                </a:solidFill>
                <a:latin typeface="Courier Prime"/>
              </a:rPr>
              <a:t>La sintaxis de Elixir está inspirada en Ruby y es conocida por ser clara y fácil de leer. Utiliza patrones de concordancia, lo que facilita la manipulación de estructuras de datos complejas. </a:t>
            </a:r>
          </a:p>
        </p:txBody>
      </p:sp>
      <p:sp>
        <p:nvSpPr>
          <p:cNvPr name="TextBox 14" id="14"/>
          <p:cNvSpPr txBox="true"/>
          <p:nvPr/>
        </p:nvSpPr>
        <p:spPr>
          <a:xfrm rot="0">
            <a:off x="992963" y="5622798"/>
            <a:ext cx="9165212" cy="3997452"/>
          </a:xfrm>
          <a:prstGeom prst="rect">
            <a:avLst/>
          </a:prstGeom>
        </p:spPr>
        <p:txBody>
          <a:bodyPr anchor="t" rtlCol="false" tIns="0" lIns="0" bIns="0" rIns="0">
            <a:spAutoFit/>
          </a:bodyPr>
          <a:lstStyle/>
          <a:p>
            <a:pPr algn="ctr">
              <a:lnSpc>
                <a:spcPts val="2904"/>
              </a:lnSpc>
            </a:pPr>
            <a:r>
              <a:rPr lang="en-US" sz="2400">
                <a:solidFill>
                  <a:srgbClr val="FFFFFF"/>
                </a:solidFill>
                <a:latin typeface="Courier Prime"/>
              </a:rPr>
              <a:t>Elixir ha encontrado aplicaciones en diversas áreas, especialmente en el desarrollo de sistemas distribuidos y aplicaciones web altamente concurrentes.</a:t>
            </a:r>
          </a:p>
          <a:p>
            <a:pPr algn="ctr">
              <a:lnSpc>
                <a:spcPts val="2904"/>
              </a:lnSpc>
            </a:pPr>
          </a:p>
          <a:p>
            <a:pPr algn="ctr">
              <a:lnSpc>
                <a:spcPts val="2904"/>
              </a:lnSpc>
            </a:pPr>
            <a:r>
              <a:rPr lang="en-US" sz="2400">
                <a:solidFill>
                  <a:srgbClr val="FFFFFF"/>
                </a:solidFill>
                <a:latin typeface="Courier Prime"/>
              </a:rPr>
              <a:t>Algunos proyectos notables desarrollados con Elixir incluyen Phoenix, un framework web que se utiliza para construir aplicaciones escalables y de tiempo real, y Nerves, un framework para construir sistemas embebidos</a:t>
            </a:r>
          </a:p>
          <a:p>
            <a:pPr algn="ctr">
              <a:lnSpc>
                <a:spcPts val="2904"/>
              </a:lnSpc>
            </a:pPr>
          </a:p>
        </p:txBody>
      </p:sp>
      <p:sp>
        <p:nvSpPr>
          <p:cNvPr name="TextBox 15" id="15"/>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rPr>
              <a: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1028700" y="2874385"/>
            <a:ext cx="9645542" cy="2598034"/>
            <a:chOff x="0" y="0"/>
            <a:chExt cx="3518720" cy="947770"/>
          </a:xfrm>
        </p:grpSpPr>
        <p:sp>
          <p:nvSpPr>
            <p:cNvPr name="Freeform 3" id="3"/>
            <p:cNvSpPr/>
            <p:nvPr/>
          </p:nvSpPr>
          <p:spPr>
            <a:xfrm flipH="false" flipV="false" rot="0">
              <a:off x="0" y="0"/>
              <a:ext cx="3518720" cy="947770"/>
            </a:xfrm>
            <a:custGeom>
              <a:avLst/>
              <a:gdLst/>
              <a:ahLst/>
              <a:cxnLst/>
              <a:rect r="r" b="b" t="t" l="l"/>
              <a:pathLst>
                <a:path h="947770" w="3518720">
                  <a:moveTo>
                    <a:pt x="0" y="0"/>
                  </a:moveTo>
                  <a:lnTo>
                    <a:pt x="3518720" y="0"/>
                  </a:lnTo>
                  <a:lnTo>
                    <a:pt x="3518720" y="947770"/>
                  </a:lnTo>
                  <a:lnTo>
                    <a:pt x="0" y="947770"/>
                  </a:lnTo>
                  <a:close/>
                </a:path>
              </a:pathLst>
            </a:custGeom>
            <a:solidFill>
              <a:srgbClr val="2D2D35"/>
            </a:solidFill>
          </p:spPr>
        </p:sp>
      </p:grpSp>
      <p:grpSp>
        <p:nvGrpSpPr>
          <p:cNvPr name="Group 4" id="4"/>
          <p:cNvGrpSpPr/>
          <p:nvPr/>
        </p:nvGrpSpPr>
        <p:grpSpPr>
          <a:xfrm rot="0">
            <a:off x="1028700" y="5990459"/>
            <a:ext cx="9645542" cy="2598034"/>
            <a:chOff x="0" y="0"/>
            <a:chExt cx="3518720" cy="947770"/>
          </a:xfrm>
        </p:grpSpPr>
        <p:sp>
          <p:nvSpPr>
            <p:cNvPr name="Freeform 5" id="5"/>
            <p:cNvSpPr/>
            <p:nvPr/>
          </p:nvSpPr>
          <p:spPr>
            <a:xfrm flipH="false" flipV="false" rot="0">
              <a:off x="0" y="0"/>
              <a:ext cx="3518720" cy="947770"/>
            </a:xfrm>
            <a:custGeom>
              <a:avLst/>
              <a:gdLst/>
              <a:ahLst/>
              <a:cxnLst/>
              <a:rect r="r" b="b" t="t" l="l"/>
              <a:pathLst>
                <a:path h="947770" w="3518720">
                  <a:moveTo>
                    <a:pt x="0" y="0"/>
                  </a:moveTo>
                  <a:lnTo>
                    <a:pt x="3518720" y="0"/>
                  </a:lnTo>
                  <a:lnTo>
                    <a:pt x="3518720" y="947770"/>
                  </a:lnTo>
                  <a:lnTo>
                    <a:pt x="0" y="947770"/>
                  </a:lnTo>
                  <a:close/>
                </a:path>
              </a:pathLst>
            </a:custGeom>
            <a:solidFill>
              <a:srgbClr val="2D2D35"/>
            </a:solidFill>
          </p:spPr>
        </p:sp>
      </p:grpSp>
      <p:sp>
        <p:nvSpPr>
          <p:cNvPr name="AutoShape 6" id="6"/>
          <p:cNvSpPr/>
          <p:nvPr/>
        </p:nvSpPr>
        <p:spPr>
          <a:xfrm rot="5400000">
            <a:off x="-232217" y="4135302"/>
            <a:ext cx="2598034" cy="0"/>
          </a:xfrm>
          <a:prstGeom prst="line">
            <a:avLst/>
          </a:prstGeom>
          <a:ln cap="flat" w="76200">
            <a:solidFill>
              <a:srgbClr val="737373"/>
            </a:solidFill>
            <a:prstDash val="solid"/>
            <a:headEnd type="none" len="sm" w="sm"/>
            <a:tailEnd type="none" len="sm" w="sm"/>
          </a:ln>
        </p:spPr>
      </p:sp>
      <p:sp>
        <p:nvSpPr>
          <p:cNvPr name="AutoShape 7" id="7"/>
          <p:cNvSpPr/>
          <p:nvPr/>
        </p:nvSpPr>
        <p:spPr>
          <a:xfrm rot="5400000">
            <a:off x="-232217" y="7251376"/>
            <a:ext cx="2598034" cy="0"/>
          </a:xfrm>
          <a:prstGeom prst="line">
            <a:avLst/>
          </a:prstGeom>
          <a:ln cap="flat" w="76200">
            <a:solidFill>
              <a:srgbClr val="737373"/>
            </a:solidFill>
            <a:prstDash val="solid"/>
            <a:headEnd type="none" len="sm" w="sm"/>
            <a:tailEnd type="none" len="sm" w="sm"/>
          </a:ln>
        </p:spPr>
      </p:sp>
      <p:sp>
        <p:nvSpPr>
          <p:cNvPr name="Freeform 8" id="8"/>
          <p:cNvSpPr/>
          <p:nvPr/>
        </p:nvSpPr>
        <p:spPr>
          <a:xfrm flipH="false" flipV="false" rot="0">
            <a:off x="13039566" y="347023"/>
            <a:ext cx="3926524" cy="818748"/>
          </a:xfrm>
          <a:custGeom>
            <a:avLst/>
            <a:gdLst/>
            <a:ahLst/>
            <a:cxnLst/>
            <a:rect r="r" b="b" t="t" l="l"/>
            <a:pathLst>
              <a:path h="818748" w="3926524">
                <a:moveTo>
                  <a:pt x="0" y="0"/>
                </a:moveTo>
                <a:lnTo>
                  <a:pt x="3926523" y="0"/>
                </a:lnTo>
                <a:lnTo>
                  <a:pt x="3926523" y="818748"/>
                </a:lnTo>
                <a:lnTo>
                  <a:pt x="0" y="818748"/>
                </a:lnTo>
                <a:lnTo>
                  <a:pt x="0" y="0"/>
                </a:lnTo>
                <a:close/>
              </a:path>
            </a:pathLst>
          </a:custGeom>
          <a:blipFill>
            <a:blip r:embed="rId2"/>
            <a:stretch>
              <a:fillRect l="0" t="0" r="0" b="-20901"/>
            </a:stretch>
          </a:blipFill>
        </p:spPr>
      </p:sp>
      <p:sp>
        <p:nvSpPr>
          <p:cNvPr name="Freeform 9" id="9"/>
          <p:cNvSpPr/>
          <p:nvPr/>
        </p:nvSpPr>
        <p:spPr>
          <a:xfrm flipH="false" flipV="false" rot="0">
            <a:off x="13039566" y="1499842"/>
            <a:ext cx="3797361" cy="909634"/>
          </a:xfrm>
          <a:custGeom>
            <a:avLst/>
            <a:gdLst/>
            <a:ahLst/>
            <a:cxnLst/>
            <a:rect r="r" b="b" t="t" l="l"/>
            <a:pathLst>
              <a:path h="909634" w="3797361">
                <a:moveTo>
                  <a:pt x="0" y="0"/>
                </a:moveTo>
                <a:lnTo>
                  <a:pt x="3797360" y="0"/>
                </a:lnTo>
                <a:lnTo>
                  <a:pt x="3797360" y="909634"/>
                </a:lnTo>
                <a:lnTo>
                  <a:pt x="0" y="909634"/>
                </a:lnTo>
                <a:lnTo>
                  <a:pt x="0" y="0"/>
                </a:lnTo>
                <a:close/>
              </a:path>
            </a:pathLst>
          </a:custGeom>
          <a:blipFill>
            <a:blip r:embed="rId3"/>
            <a:stretch>
              <a:fillRect l="0" t="0" r="0" b="0"/>
            </a:stretch>
          </a:blipFill>
        </p:spPr>
      </p:sp>
      <p:sp>
        <p:nvSpPr>
          <p:cNvPr name="Freeform 10" id="10"/>
          <p:cNvSpPr/>
          <p:nvPr/>
        </p:nvSpPr>
        <p:spPr>
          <a:xfrm flipH="false" flipV="false" rot="0">
            <a:off x="13727590" y="2742851"/>
            <a:ext cx="2421311" cy="836604"/>
          </a:xfrm>
          <a:custGeom>
            <a:avLst/>
            <a:gdLst/>
            <a:ahLst/>
            <a:cxnLst/>
            <a:rect r="r" b="b" t="t" l="l"/>
            <a:pathLst>
              <a:path h="836604" w="2421311">
                <a:moveTo>
                  <a:pt x="0" y="0"/>
                </a:moveTo>
                <a:lnTo>
                  <a:pt x="2421311" y="0"/>
                </a:lnTo>
                <a:lnTo>
                  <a:pt x="2421311" y="836604"/>
                </a:lnTo>
                <a:lnTo>
                  <a:pt x="0" y="836604"/>
                </a:lnTo>
                <a:lnTo>
                  <a:pt x="0" y="0"/>
                </a:lnTo>
                <a:close/>
              </a:path>
            </a:pathLst>
          </a:custGeom>
          <a:blipFill>
            <a:blip r:embed="rId4"/>
            <a:stretch>
              <a:fillRect l="0" t="-15423" r="0" b="0"/>
            </a:stretch>
          </a:blipFill>
        </p:spPr>
      </p:sp>
      <p:sp>
        <p:nvSpPr>
          <p:cNvPr name="Freeform 11" id="11"/>
          <p:cNvSpPr/>
          <p:nvPr/>
        </p:nvSpPr>
        <p:spPr>
          <a:xfrm flipH="false" flipV="false" rot="0">
            <a:off x="12617192" y="3912830"/>
            <a:ext cx="4642108" cy="822316"/>
          </a:xfrm>
          <a:custGeom>
            <a:avLst/>
            <a:gdLst/>
            <a:ahLst/>
            <a:cxnLst/>
            <a:rect r="r" b="b" t="t" l="l"/>
            <a:pathLst>
              <a:path h="822316" w="4642108">
                <a:moveTo>
                  <a:pt x="0" y="0"/>
                </a:moveTo>
                <a:lnTo>
                  <a:pt x="4642108" y="0"/>
                </a:lnTo>
                <a:lnTo>
                  <a:pt x="4642108" y="822316"/>
                </a:lnTo>
                <a:lnTo>
                  <a:pt x="0" y="822316"/>
                </a:lnTo>
                <a:lnTo>
                  <a:pt x="0" y="0"/>
                </a:lnTo>
                <a:close/>
              </a:path>
            </a:pathLst>
          </a:custGeom>
          <a:blipFill>
            <a:blip r:embed="rId5"/>
            <a:stretch>
              <a:fillRect l="0" t="0" r="0" b="0"/>
            </a:stretch>
          </a:blipFill>
        </p:spPr>
      </p:sp>
      <p:sp>
        <p:nvSpPr>
          <p:cNvPr name="Freeform 12" id="12"/>
          <p:cNvSpPr/>
          <p:nvPr/>
        </p:nvSpPr>
        <p:spPr>
          <a:xfrm flipH="false" flipV="false" rot="0">
            <a:off x="13136550" y="5080597"/>
            <a:ext cx="3603391" cy="889906"/>
          </a:xfrm>
          <a:custGeom>
            <a:avLst/>
            <a:gdLst/>
            <a:ahLst/>
            <a:cxnLst/>
            <a:rect r="r" b="b" t="t" l="l"/>
            <a:pathLst>
              <a:path h="889906" w="3603391">
                <a:moveTo>
                  <a:pt x="0" y="0"/>
                </a:moveTo>
                <a:lnTo>
                  <a:pt x="3603391" y="0"/>
                </a:lnTo>
                <a:lnTo>
                  <a:pt x="3603391" y="889906"/>
                </a:lnTo>
                <a:lnTo>
                  <a:pt x="0" y="889906"/>
                </a:lnTo>
                <a:lnTo>
                  <a:pt x="0" y="0"/>
                </a:lnTo>
                <a:close/>
              </a:path>
            </a:pathLst>
          </a:custGeom>
          <a:blipFill>
            <a:blip r:embed="rId6"/>
            <a:stretch>
              <a:fillRect l="0" t="0" r="0" b="0"/>
            </a:stretch>
          </a:blipFill>
        </p:spPr>
      </p:sp>
      <p:sp>
        <p:nvSpPr>
          <p:cNvPr name="Freeform 13" id="13"/>
          <p:cNvSpPr/>
          <p:nvPr/>
        </p:nvSpPr>
        <p:spPr>
          <a:xfrm flipH="false" flipV="false" rot="0">
            <a:off x="12829638" y="6313403"/>
            <a:ext cx="4346379" cy="1042544"/>
          </a:xfrm>
          <a:custGeom>
            <a:avLst/>
            <a:gdLst/>
            <a:ahLst/>
            <a:cxnLst/>
            <a:rect r="r" b="b" t="t" l="l"/>
            <a:pathLst>
              <a:path h="1042544" w="4346379">
                <a:moveTo>
                  <a:pt x="0" y="0"/>
                </a:moveTo>
                <a:lnTo>
                  <a:pt x="4346379" y="0"/>
                </a:lnTo>
                <a:lnTo>
                  <a:pt x="4346379" y="1042544"/>
                </a:lnTo>
                <a:lnTo>
                  <a:pt x="0" y="1042544"/>
                </a:lnTo>
                <a:lnTo>
                  <a:pt x="0" y="0"/>
                </a:lnTo>
                <a:close/>
              </a:path>
            </a:pathLst>
          </a:custGeom>
          <a:blipFill>
            <a:blip r:embed="rId7"/>
            <a:stretch>
              <a:fillRect l="0" t="0" r="0" b="0"/>
            </a:stretch>
          </a:blipFill>
        </p:spPr>
      </p:sp>
      <p:sp>
        <p:nvSpPr>
          <p:cNvPr name="Freeform 14" id="14"/>
          <p:cNvSpPr/>
          <p:nvPr/>
        </p:nvSpPr>
        <p:spPr>
          <a:xfrm flipH="false" flipV="false" rot="0">
            <a:off x="13696973" y="7590847"/>
            <a:ext cx="2611708" cy="1065473"/>
          </a:xfrm>
          <a:custGeom>
            <a:avLst/>
            <a:gdLst/>
            <a:ahLst/>
            <a:cxnLst/>
            <a:rect r="r" b="b" t="t" l="l"/>
            <a:pathLst>
              <a:path h="1065473" w="2611708">
                <a:moveTo>
                  <a:pt x="0" y="0"/>
                </a:moveTo>
                <a:lnTo>
                  <a:pt x="2611708" y="0"/>
                </a:lnTo>
                <a:lnTo>
                  <a:pt x="2611708" y="1065473"/>
                </a:lnTo>
                <a:lnTo>
                  <a:pt x="0" y="1065473"/>
                </a:lnTo>
                <a:lnTo>
                  <a:pt x="0" y="0"/>
                </a:lnTo>
                <a:close/>
              </a:path>
            </a:pathLst>
          </a:custGeom>
          <a:blipFill>
            <a:blip r:embed="rId8"/>
            <a:stretch>
              <a:fillRect l="0" t="0" r="0" b="0"/>
            </a:stretch>
          </a:blipFill>
        </p:spPr>
      </p:sp>
      <p:sp>
        <p:nvSpPr>
          <p:cNvPr name="Freeform 15" id="15"/>
          <p:cNvSpPr/>
          <p:nvPr/>
        </p:nvSpPr>
        <p:spPr>
          <a:xfrm flipH="false" flipV="false" rot="0">
            <a:off x="13067297" y="8999220"/>
            <a:ext cx="3871061" cy="905682"/>
          </a:xfrm>
          <a:custGeom>
            <a:avLst/>
            <a:gdLst/>
            <a:ahLst/>
            <a:cxnLst/>
            <a:rect r="r" b="b" t="t" l="l"/>
            <a:pathLst>
              <a:path h="905682" w="3871061">
                <a:moveTo>
                  <a:pt x="0" y="0"/>
                </a:moveTo>
                <a:lnTo>
                  <a:pt x="3871061" y="0"/>
                </a:lnTo>
                <a:lnTo>
                  <a:pt x="3871061" y="905682"/>
                </a:lnTo>
                <a:lnTo>
                  <a:pt x="0" y="905682"/>
                </a:lnTo>
                <a:lnTo>
                  <a:pt x="0" y="0"/>
                </a:lnTo>
                <a:close/>
              </a:path>
            </a:pathLst>
          </a:custGeom>
          <a:blipFill>
            <a:blip r:embed="rId9"/>
            <a:stretch>
              <a:fillRect l="0" t="0" r="0" b="0"/>
            </a:stretch>
          </a:blipFill>
        </p:spPr>
      </p:sp>
      <p:sp>
        <p:nvSpPr>
          <p:cNvPr name="TextBox 16" id="16"/>
          <p:cNvSpPr txBox="true"/>
          <p:nvPr/>
        </p:nvSpPr>
        <p:spPr>
          <a:xfrm rot="0">
            <a:off x="1028700" y="1047750"/>
            <a:ext cx="7031406" cy="582930"/>
          </a:xfrm>
          <a:prstGeom prst="rect">
            <a:avLst/>
          </a:prstGeom>
        </p:spPr>
        <p:txBody>
          <a:bodyPr anchor="t" rtlCol="false" tIns="0" lIns="0" bIns="0" rIns="0">
            <a:spAutoFit/>
          </a:bodyPr>
          <a:lstStyle/>
          <a:p>
            <a:pPr>
              <a:lnSpc>
                <a:spcPts val="4559"/>
              </a:lnSpc>
            </a:pPr>
            <a:r>
              <a:rPr lang="en-US" sz="3999">
                <a:solidFill>
                  <a:srgbClr val="FFFFFF"/>
                </a:solidFill>
                <a:latin typeface="Courier Prime"/>
              </a:rPr>
              <a:t>Características {</a:t>
            </a:r>
          </a:p>
        </p:txBody>
      </p:sp>
      <p:sp>
        <p:nvSpPr>
          <p:cNvPr name="TextBox 17" id="17"/>
          <p:cNvSpPr txBox="true"/>
          <p:nvPr/>
        </p:nvSpPr>
        <p:spPr>
          <a:xfrm rot="0">
            <a:off x="1313674" y="3317748"/>
            <a:ext cx="9361344" cy="1825752"/>
          </a:xfrm>
          <a:prstGeom prst="rect">
            <a:avLst/>
          </a:prstGeom>
        </p:spPr>
        <p:txBody>
          <a:bodyPr anchor="t" rtlCol="false" tIns="0" lIns="0" bIns="0" rIns="0">
            <a:spAutoFit/>
          </a:bodyPr>
          <a:lstStyle/>
          <a:p>
            <a:pPr algn="ctr">
              <a:lnSpc>
                <a:spcPts val="2904"/>
              </a:lnSpc>
            </a:pPr>
            <a:r>
              <a:rPr lang="en-US" sz="2400">
                <a:solidFill>
                  <a:srgbClr val="FFFFFF"/>
                </a:solidFill>
                <a:latin typeface="Courier Prime"/>
              </a:rPr>
              <a:t>Aplicaciones como sistemas de telecomunicaciones, plataformas de mensajería en tiempo real, sistemas de juegos online, entre otros, pueden beneficiarse de la escalabilidad y tolerancia a fallos que ofrece Elixir y la máquina virtual Erlang</a:t>
            </a:r>
          </a:p>
        </p:txBody>
      </p:sp>
      <p:sp>
        <p:nvSpPr>
          <p:cNvPr name="TextBox 18" id="18"/>
          <p:cNvSpPr txBox="true"/>
          <p:nvPr/>
        </p:nvSpPr>
        <p:spPr>
          <a:xfrm rot="0">
            <a:off x="1268865" y="6367075"/>
            <a:ext cx="9165212" cy="1825752"/>
          </a:xfrm>
          <a:prstGeom prst="rect">
            <a:avLst/>
          </a:prstGeom>
        </p:spPr>
        <p:txBody>
          <a:bodyPr anchor="t" rtlCol="false" tIns="0" lIns="0" bIns="0" rIns="0">
            <a:spAutoFit/>
          </a:bodyPr>
          <a:lstStyle/>
          <a:p>
            <a:pPr algn="ctr">
              <a:lnSpc>
                <a:spcPts val="2904"/>
              </a:lnSpc>
            </a:pPr>
            <a:r>
              <a:rPr lang="en-US" sz="2400">
                <a:solidFill>
                  <a:srgbClr val="FFFFFF"/>
                </a:solidFill>
                <a:latin typeface="Courier Prime"/>
              </a:rPr>
              <a:t>Elixir es un lenguaje de programación dinámicamente tipado, lo que significa que no es necesario declarar explícitamente el tipo de una variable. El tipo de datos de una variable se infiere en tiempo de ejecución.</a:t>
            </a:r>
          </a:p>
        </p:txBody>
      </p:sp>
      <p:sp>
        <p:nvSpPr>
          <p:cNvPr name="TextBox 19" id="19"/>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rPr>
              <a: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1338716" y="2451159"/>
            <a:ext cx="7667477" cy="6205161"/>
            <a:chOff x="0" y="0"/>
            <a:chExt cx="3264708" cy="2642074"/>
          </a:xfrm>
        </p:grpSpPr>
        <p:sp>
          <p:nvSpPr>
            <p:cNvPr name="Freeform 3" id="3"/>
            <p:cNvSpPr/>
            <p:nvPr/>
          </p:nvSpPr>
          <p:spPr>
            <a:xfrm flipH="false" flipV="false" rot="0">
              <a:off x="0" y="0"/>
              <a:ext cx="3264708" cy="2642074"/>
            </a:xfrm>
            <a:custGeom>
              <a:avLst/>
              <a:gdLst/>
              <a:ahLst/>
              <a:cxnLst/>
              <a:rect r="r" b="b" t="t" l="l"/>
              <a:pathLst>
                <a:path h="2642074" w="3264708">
                  <a:moveTo>
                    <a:pt x="0" y="0"/>
                  </a:moveTo>
                  <a:lnTo>
                    <a:pt x="3264708" y="0"/>
                  </a:lnTo>
                  <a:lnTo>
                    <a:pt x="3264708" y="2642074"/>
                  </a:lnTo>
                  <a:lnTo>
                    <a:pt x="0" y="2642074"/>
                  </a:lnTo>
                  <a:close/>
                </a:path>
              </a:pathLst>
            </a:custGeom>
            <a:solidFill>
              <a:srgbClr val="2D2D35"/>
            </a:solidFill>
          </p:spPr>
        </p:sp>
      </p:grpSp>
      <p:grpSp>
        <p:nvGrpSpPr>
          <p:cNvPr name="Group 4" id="4"/>
          <p:cNvGrpSpPr/>
          <p:nvPr/>
        </p:nvGrpSpPr>
        <p:grpSpPr>
          <a:xfrm rot="0">
            <a:off x="9281808" y="2451159"/>
            <a:ext cx="7667477" cy="6205161"/>
            <a:chOff x="0" y="0"/>
            <a:chExt cx="3264708" cy="2642074"/>
          </a:xfrm>
        </p:grpSpPr>
        <p:sp>
          <p:nvSpPr>
            <p:cNvPr name="Freeform 5" id="5"/>
            <p:cNvSpPr/>
            <p:nvPr/>
          </p:nvSpPr>
          <p:spPr>
            <a:xfrm flipH="false" flipV="false" rot="0">
              <a:off x="0" y="0"/>
              <a:ext cx="3264708" cy="2642074"/>
            </a:xfrm>
            <a:custGeom>
              <a:avLst/>
              <a:gdLst/>
              <a:ahLst/>
              <a:cxnLst/>
              <a:rect r="r" b="b" t="t" l="l"/>
              <a:pathLst>
                <a:path h="2642074" w="3264708">
                  <a:moveTo>
                    <a:pt x="0" y="0"/>
                  </a:moveTo>
                  <a:lnTo>
                    <a:pt x="3264708" y="0"/>
                  </a:lnTo>
                  <a:lnTo>
                    <a:pt x="3264708" y="2642074"/>
                  </a:lnTo>
                  <a:lnTo>
                    <a:pt x="0" y="2642074"/>
                  </a:lnTo>
                  <a:close/>
                </a:path>
              </a:pathLst>
            </a:custGeom>
            <a:solidFill>
              <a:srgbClr val="2D2D35"/>
            </a:solidFill>
          </p:spPr>
        </p:sp>
      </p:grpSp>
      <p:sp>
        <p:nvSpPr>
          <p:cNvPr name="Freeform 6" id="6"/>
          <p:cNvSpPr/>
          <p:nvPr/>
        </p:nvSpPr>
        <p:spPr>
          <a:xfrm flipH="false" flipV="false" rot="0">
            <a:off x="3672884" y="7766786"/>
            <a:ext cx="3089349" cy="815588"/>
          </a:xfrm>
          <a:custGeom>
            <a:avLst/>
            <a:gdLst/>
            <a:ahLst/>
            <a:cxnLst/>
            <a:rect r="r" b="b" t="t" l="l"/>
            <a:pathLst>
              <a:path h="815588" w="3089349">
                <a:moveTo>
                  <a:pt x="0" y="0"/>
                </a:moveTo>
                <a:lnTo>
                  <a:pt x="3089349" y="0"/>
                </a:lnTo>
                <a:lnTo>
                  <a:pt x="3089349" y="815588"/>
                </a:lnTo>
                <a:lnTo>
                  <a:pt x="0" y="815588"/>
                </a:lnTo>
                <a:lnTo>
                  <a:pt x="0" y="0"/>
                </a:lnTo>
                <a:close/>
              </a:path>
            </a:pathLst>
          </a:custGeom>
          <a:blipFill>
            <a:blip r:embed="rId2"/>
            <a:stretch>
              <a:fillRect l="0" t="0" r="0" b="0"/>
            </a:stretch>
          </a:blipFill>
        </p:spPr>
      </p:sp>
      <p:sp>
        <p:nvSpPr>
          <p:cNvPr name="Freeform 7" id="7"/>
          <p:cNvSpPr/>
          <p:nvPr/>
        </p:nvSpPr>
        <p:spPr>
          <a:xfrm flipH="false" flipV="false" rot="0">
            <a:off x="1539843" y="3341648"/>
            <a:ext cx="7355430" cy="4231708"/>
          </a:xfrm>
          <a:custGeom>
            <a:avLst/>
            <a:gdLst/>
            <a:ahLst/>
            <a:cxnLst/>
            <a:rect r="r" b="b" t="t" l="l"/>
            <a:pathLst>
              <a:path h="4231708" w="7355430">
                <a:moveTo>
                  <a:pt x="0" y="0"/>
                </a:moveTo>
                <a:lnTo>
                  <a:pt x="7355430" y="0"/>
                </a:lnTo>
                <a:lnTo>
                  <a:pt x="7355430" y="4231708"/>
                </a:lnTo>
                <a:lnTo>
                  <a:pt x="0" y="4231708"/>
                </a:lnTo>
                <a:lnTo>
                  <a:pt x="0" y="0"/>
                </a:lnTo>
                <a:close/>
              </a:path>
            </a:pathLst>
          </a:custGeom>
          <a:blipFill>
            <a:blip r:embed="rId3"/>
            <a:stretch>
              <a:fillRect l="0" t="0" r="0" b="0"/>
            </a:stretch>
          </a:blipFill>
        </p:spPr>
      </p:sp>
      <p:sp>
        <p:nvSpPr>
          <p:cNvPr name="Freeform 8" id="8"/>
          <p:cNvSpPr/>
          <p:nvPr/>
        </p:nvSpPr>
        <p:spPr>
          <a:xfrm flipH="false" flipV="false" rot="0">
            <a:off x="9606875" y="3437885"/>
            <a:ext cx="6954296" cy="4231708"/>
          </a:xfrm>
          <a:custGeom>
            <a:avLst/>
            <a:gdLst/>
            <a:ahLst/>
            <a:cxnLst/>
            <a:rect r="r" b="b" t="t" l="l"/>
            <a:pathLst>
              <a:path h="4231708" w="6954296">
                <a:moveTo>
                  <a:pt x="0" y="0"/>
                </a:moveTo>
                <a:lnTo>
                  <a:pt x="6954296" y="0"/>
                </a:lnTo>
                <a:lnTo>
                  <a:pt x="6954296" y="4231709"/>
                </a:lnTo>
                <a:lnTo>
                  <a:pt x="0" y="4231709"/>
                </a:lnTo>
                <a:lnTo>
                  <a:pt x="0" y="0"/>
                </a:lnTo>
                <a:close/>
              </a:path>
            </a:pathLst>
          </a:custGeom>
          <a:blipFill>
            <a:blip r:embed="rId4"/>
            <a:stretch>
              <a:fillRect l="0" t="0" r="-9807" b="0"/>
            </a:stretch>
          </a:blipFill>
        </p:spPr>
      </p:sp>
      <p:sp>
        <p:nvSpPr>
          <p:cNvPr name="TextBox 9" id="9"/>
          <p:cNvSpPr txBox="true"/>
          <p:nvPr/>
        </p:nvSpPr>
        <p:spPr>
          <a:xfrm rot="0">
            <a:off x="2086709" y="2699663"/>
            <a:ext cx="6261698" cy="451485"/>
          </a:xfrm>
          <a:prstGeom prst="rect">
            <a:avLst/>
          </a:prstGeom>
        </p:spPr>
        <p:txBody>
          <a:bodyPr anchor="t" rtlCol="false" tIns="0" lIns="0" bIns="0" rIns="0">
            <a:spAutoFit/>
          </a:bodyPr>
          <a:lstStyle/>
          <a:p>
            <a:pPr>
              <a:lnSpc>
                <a:spcPts val="3569"/>
              </a:lnSpc>
            </a:pPr>
            <a:r>
              <a:rPr lang="en-US" sz="3000">
                <a:solidFill>
                  <a:srgbClr val="FF914D"/>
                </a:solidFill>
                <a:latin typeface="Courier Prime"/>
              </a:rPr>
              <a:t>Hola mundo</a:t>
            </a:r>
          </a:p>
        </p:txBody>
      </p:sp>
      <p:sp>
        <p:nvSpPr>
          <p:cNvPr name="TextBox 10" id="10"/>
          <p:cNvSpPr txBox="true"/>
          <p:nvPr/>
        </p:nvSpPr>
        <p:spPr>
          <a:xfrm rot="0">
            <a:off x="10021744" y="2699663"/>
            <a:ext cx="6187604" cy="451485"/>
          </a:xfrm>
          <a:prstGeom prst="rect">
            <a:avLst/>
          </a:prstGeom>
        </p:spPr>
        <p:txBody>
          <a:bodyPr anchor="t" rtlCol="false" tIns="0" lIns="0" bIns="0" rIns="0">
            <a:spAutoFit/>
          </a:bodyPr>
          <a:lstStyle/>
          <a:p>
            <a:pPr>
              <a:lnSpc>
                <a:spcPts val="3569"/>
              </a:lnSpc>
            </a:pPr>
            <a:r>
              <a:rPr lang="en-US" sz="3000">
                <a:solidFill>
                  <a:srgbClr val="FF914D"/>
                </a:solidFill>
                <a:latin typeface="Courier Prime"/>
              </a:rPr>
              <a:t>Estructura Condicional</a:t>
            </a:r>
          </a:p>
        </p:txBody>
      </p:sp>
      <p:sp>
        <p:nvSpPr>
          <p:cNvPr name="TextBox 11" id="11"/>
          <p:cNvSpPr txBox="true"/>
          <p:nvPr/>
        </p:nvSpPr>
        <p:spPr>
          <a:xfrm rot="0">
            <a:off x="1028700" y="1047750"/>
            <a:ext cx="7031406" cy="582930"/>
          </a:xfrm>
          <a:prstGeom prst="rect">
            <a:avLst/>
          </a:prstGeom>
        </p:spPr>
        <p:txBody>
          <a:bodyPr anchor="t" rtlCol="false" tIns="0" lIns="0" bIns="0" rIns="0">
            <a:spAutoFit/>
          </a:bodyPr>
          <a:lstStyle/>
          <a:p>
            <a:pPr>
              <a:lnSpc>
                <a:spcPts val="4559"/>
              </a:lnSpc>
            </a:pPr>
            <a:r>
              <a:rPr lang="en-US" sz="3999">
                <a:solidFill>
                  <a:srgbClr val="FFFFFF"/>
                </a:solidFill>
                <a:latin typeface="Courier Prime"/>
              </a:rPr>
              <a:t>Sintaxis {</a:t>
            </a:r>
          </a:p>
        </p:txBody>
      </p:sp>
      <p:sp>
        <p:nvSpPr>
          <p:cNvPr name="TextBox 12" id="12"/>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rPr>
              <a:t>}</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sp>
        <p:nvSpPr>
          <p:cNvPr name="AutoShape 2" id="2"/>
          <p:cNvSpPr/>
          <p:nvPr/>
        </p:nvSpPr>
        <p:spPr>
          <a:xfrm rot="5400000">
            <a:off x="-2839732" y="3931089"/>
            <a:ext cx="8741551" cy="0"/>
          </a:xfrm>
          <a:prstGeom prst="line">
            <a:avLst/>
          </a:prstGeom>
          <a:ln cap="flat" w="95250">
            <a:solidFill>
              <a:srgbClr val="2D2D35"/>
            </a:solidFill>
            <a:prstDash val="solid"/>
            <a:headEnd type="none" len="sm" w="sm"/>
            <a:tailEnd type="none" len="sm" w="sm"/>
          </a:ln>
        </p:spPr>
      </p:sp>
      <p:sp>
        <p:nvSpPr>
          <p:cNvPr name="TextBox 3" id="3"/>
          <p:cNvSpPr txBox="true"/>
          <p:nvPr/>
        </p:nvSpPr>
        <p:spPr>
          <a:xfrm rot="0">
            <a:off x="2537186" y="3245316"/>
            <a:ext cx="10718760" cy="1324177"/>
          </a:xfrm>
          <a:prstGeom prst="rect">
            <a:avLst/>
          </a:prstGeom>
        </p:spPr>
        <p:txBody>
          <a:bodyPr anchor="t" rtlCol="false" tIns="0" lIns="0" bIns="0" rIns="0">
            <a:spAutoFit/>
          </a:bodyPr>
          <a:lstStyle/>
          <a:p>
            <a:pPr>
              <a:lnSpc>
                <a:spcPts val="10397"/>
              </a:lnSpc>
            </a:pPr>
            <a:r>
              <a:rPr lang="en-US" sz="9120">
                <a:solidFill>
                  <a:srgbClr val="FFFFFF"/>
                </a:solidFill>
                <a:latin typeface="Courier Prime"/>
              </a:rPr>
              <a:t>Gracias {</a:t>
            </a:r>
          </a:p>
        </p:txBody>
      </p:sp>
      <p:sp>
        <p:nvSpPr>
          <p:cNvPr name="TextBox 4" id="4"/>
          <p:cNvSpPr txBox="true"/>
          <p:nvPr/>
        </p:nvSpPr>
        <p:spPr>
          <a:xfrm rot="0">
            <a:off x="2415791" y="6536903"/>
            <a:ext cx="2471972" cy="1607392"/>
          </a:xfrm>
          <a:prstGeom prst="rect">
            <a:avLst/>
          </a:prstGeom>
        </p:spPr>
        <p:txBody>
          <a:bodyPr anchor="t" rtlCol="false" tIns="0" lIns="0" bIns="0" rIns="0">
            <a:spAutoFit/>
          </a:bodyPr>
          <a:lstStyle/>
          <a:p>
            <a:pPr>
              <a:lnSpc>
                <a:spcPts val="12477"/>
              </a:lnSpc>
            </a:pPr>
            <a:r>
              <a:rPr lang="en-US" sz="10944">
                <a:solidFill>
                  <a:srgbClr val="FFFFFF"/>
                </a:solidFill>
                <a:latin typeface="Courier Prime"/>
              </a:rPr>
              <a:t>}</a:t>
            </a:r>
          </a:p>
        </p:txBody>
      </p:sp>
      <p:sp>
        <p:nvSpPr>
          <p:cNvPr name="TextBox 5" id="5"/>
          <p:cNvSpPr txBox="true"/>
          <p:nvPr/>
        </p:nvSpPr>
        <p:spPr>
          <a:xfrm rot="0">
            <a:off x="2278912" y="5236577"/>
            <a:ext cx="10747189" cy="787361"/>
          </a:xfrm>
          <a:prstGeom prst="rect">
            <a:avLst/>
          </a:prstGeom>
        </p:spPr>
        <p:txBody>
          <a:bodyPr anchor="t" rtlCol="false" tIns="0" lIns="0" bIns="0" rIns="0">
            <a:spAutoFit/>
          </a:bodyPr>
          <a:lstStyle/>
          <a:p>
            <a:pPr>
              <a:lnSpc>
                <a:spcPts val="6384"/>
              </a:lnSpc>
            </a:pPr>
            <a:r>
              <a:rPr lang="en-US" sz="4560">
                <a:solidFill>
                  <a:srgbClr val="FF914D"/>
                </a:solidFill>
                <a:latin typeface="Courier Prime"/>
              </a:rPr>
              <a:t>&lt;Por="Edwar Nolasco"/&gt;</a:t>
            </a:r>
          </a:p>
        </p:txBody>
      </p:sp>
      <p:sp>
        <p:nvSpPr>
          <p:cNvPr name="TextBox 6" id="6"/>
          <p:cNvSpPr txBox="true"/>
          <p:nvPr/>
        </p:nvSpPr>
        <p:spPr>
          <a:xfrm rot="0">
            <a:off x="2194891" y="2085555"/>
            <a:ext cx="11259224" cy="474154"/>
          </a:xfrm>
          <a:prstGeom prst="rect">
            <a:avLst/>
          </a:prstGeom>
        </p:spPr>
        <p:txBody>
          <a:bodyPr anchor="t" rtlCol="false" tIns="0" lIns="0" bIns="0" rIns="0">
            <a:spAutoFit/>
          </a:bodyPr>
          <a:lstStyle/>
          <a:p>
            <a:pPr>
              <a:lnSpc>
                <a:spcPts val="3830"/>
              </a:lnSpc>
            </a:pPr>
            <a:r>
              <a:rPr lang="en-US" sz="2736">
                <a:solidFill>
                  <a:srgbClr val="737373"/>
                </a:solidFill>
                <a:latin typeface="Courier Prime"/>
              </a:rPr>
              <a:t>&lt;!--Lenguajes de Programación--&gt;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DAF6wlRCBF4</dc:identifier>
  <dcterms:modified xsi:type="dcterms:W3CDTF">2011-08-01T06:04:30Z</dcterms:modified>
  <cp:revision>1</cp:revision>
  <dc:title>Presentación propuesta técnica desarrollo código programación fondo oscuro</dc:title>
</cp:coreProperties>
</file>