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ourier Prime" panose="020B0604020202020204" charset="0"/>
      <p:regular r:id="rId9"/>
    </p:embeddedFont>
    <p:embeddedFont>
      <p:font typeface="Courier Prime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4762002" y="-102870"/>
            <a:ext cx="4230823" cy="10389870"/>
            <a:chOff x="0" y="0"/>
            <a:chExt cx="1543416" cy="37902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43416" cy="3790253"/>
            </a:xfrm>
            <a:custGeom>
              <a:avLst/>
              <a:gdLst/>
              <a:ahLst/>
              <a:cxnLst/>
              <a:rect l="l" t="t" r="r" b="b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</p:sp>
      <p:sp>
        <p:nvSpPr>
          <p:cNvPr id="6" name="Freeform 6"/>
          <p:cNvSpPr/>
          <p:nvPr/>
        </p:nvSpPr>
        <p:spPr>
          <a:xfrm>
            <a:off x="14930000" y="3526412"/>
            <a:ext cx="3234175" cy="3234175"/>
          </a:xfrm>
          <a:custGeom>
            <a:avLst/>
            <a:gdLst/>
            <a:ahLst/>
            <a:cxnLst/>
            <a:rect l="l" t="t" r="r" b="b"/>
            <a:pathLst>
              <a:path w="3234175" h="3234175">
                <a:moveTo>
                  <a:pt x="0" y="0"/>
                </a:moveTo>
                <a:lnTo>
                  <a:pt x="3234175" y="0"/>
                </a:lnTo>
                <a:lnTo>
                  <a:pt x="3234175" y="3234176"/>
                </a:lnTo>
                <a:lnTo>
                  <a:pt x="0" y="3234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65123" y="3390146"/>
            <a:ext cx="10718760" cy="1324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</a:rPr>
              <a:t>LISP {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5791" y="709119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78912" y="5790868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&lt;Por="Edwar Josue Nolasco"/&gt;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94891" y="1687047"/>
            <a:ext cx="11259224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</a:rPr>
              <a:t>&lt;!--Programación Funcional - LISP--&gt;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94891" y="9098635"/>
            <a:ext cx="10831209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0"/>
              </a:lnSpc>
            </a:pPr>
            <a:r>
              <a:rPr lang="en-US" sz="2736" dirty="0">
                <a:solidFill>
                  <a:srgbClr val="737373"/>
                </a:solidFill>
                <a:latin typeface="Courier Prime"/>
              </a:rPr>
              <a:t>&lt;!--Concepts of Programming Languages- 12th Edition -Robert Sebesta--&gt;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578" y="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AutoShape 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82598" y="2191843"/>
            <a:ext cx="7787598" cy="6006185"/>
          </a:xfrm>
          <a:custGeom>
            <a:avLst/>
            <a:gdLst/>
            <a:ahLst/>
            <a:cxnLst/>
            <a:rect l="l" t="t" r="r" b="b"/>
            <a:pathLst>
              <a:path w="7787598" h="6006185">
                <a:moveTo>
                  <a:pt x="0" y="0"/>
                </a:moveTo>
                <a:lnTo>
                  <a:pt x="7787598" y="0"/>
                </a:lnTo>
                <a:lnTo>
                  <a:pt x="7787598" y="6006184"/>
                </a:lnTo>
                <a:lnTo>
                  <a:pt x="0" y="6006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Historia{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751638"/>
            <a:ext cx="7726991" cy="684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1"/>
              </a:lnSpc>
            </a:pPr>
            <a:r>
              <a:rPr lang="en-US" sz="2699" dirty="0">
                <a:solidFill>
                  <a:srgbClr val="FFFFFF"/>
                </a:solidFill>
                <a:latin typeface="Courier Prime"/>
              </a:rPr>
              <a:t>El primer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lenguaje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programación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funcional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se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inventó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para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proporcionar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funciones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lenguaje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para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el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procesamiento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listas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cuya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necesidad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surgió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a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partir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de las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primeras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aplicaciones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en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el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área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de la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inteligencia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artificial (IA).</a:t>
            </a:r>
          </a:p>
          <a:p>
            <a:pPr>
              <a:lnSpc>
                <a:spcPts val="3671"/>
              </a:lnSpc>
            </a:pPr>
            <a:endParaRPr lang="en-US" sz="2699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3671"/>
              </a:lnSpc>
            </a:pP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Surgió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de la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investigación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en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áreas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como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lingüística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psicología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y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matemáticas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, que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buscaban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manejar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datos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simbólicos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en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forma de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listas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enlazadas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, algo no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cubierto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por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los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lenguajes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programación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 de la </a:t>
            </a:r>
            <a:r>
              <a:rPr lang="en-US" sz="2699" dirty="0" err="1">
                <a:solidFill>
                  <a:srgbClr val="FFFFFF"/>
                </a:solidFill>
                <a:latin typeface="Courier Prime"/>
              </a:rPr>
              <a:t>época</a:t>
            </a:r>
            <a:r>
              <a:rPr lang="en-US" sz="2699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74385"/>
            <a:ext cx="9645542" cy="2598034"/>
            <a:chOff x="0" y="0"/>
            <a:chExt cx="3518720" cy="9477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990459"/>
            <a:ext cx="9645542" cy="2598034"/>
            <a:chOff x="0" y="0"/>
            <a:chExt cx="3518720" cy="9477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6" name="AutoShape 6"/>
          <p:cNvSpPr/>
          <p:nvPr/>
        </p:nvSpPr>
        <p:spPr>
          <a:xfrm rot="5400000">
            <a:off x="-232217" y="4135302"/>
            <a:ext cx="2598034" cy="0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5400000">
            <a:off x="-232217" y="7251376"/>
            <a:ext cx="2598034" cy="0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3018250" y="1658609"/>
            <a:ext cx="3287767" cy="3813810"/>
          </a:xfrm>
          <a:custGeom>
            <a:avLst/>
            <a:gdLst/>
            <a:ahLst/>
            <a:cxnLst/>
            <a:rect l="l" t="t" r="r" b="b"/>
            <a:pathLst>
              <a:path w="3287767" h="3813810">
                <a:moveTo>
                  <a:pt x="0" y="0"/>
                </a:moveTo>
                <a:lnTo>
                  <a:pt x="3287767" y="0"/>
                </a:lnTo>
                <a:lnTo>
                  <a:pt x="3287767" y="3813810"/>
                </a:lnTo>
                <a:lnTo>
                  <a:pt x="0" y="3813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47279" y="5813278"/>
            <a:ext cx="3429710" cy="3445022"/>
          </a:xfrm>
          <a:custGeom>
            <a:avLst/>
            <a:gdLst/>
            <a:ahLst/>
            <a:cxnLst/>
            <a:rect l="l" t="t" r="r" b="b"/>
            <a:pathLst>
              <a:path w="3429710" h="3445022">
                <a:moveTo>
                  <a:pt x="0" y="0"/>
                </a:moveTo>
                <a:lnTo>
                  <a:pt x="3429710" y="0"/>
                </a:lnTo>
                <a:lnTo>
                  <a:pt x="3429710" y="3445022"/>
                </a:lnTo>
                <a:lnTo>
                  <a:pt x="0" y="34450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Desarrollo de LISP {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0799" y="3612951"/>
            <a:ext cx="9361344" cy="110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John McCarthy y Marvin Minsky del MIT lideraron el desarrollo de LISP a finales de la década de 1950 como parte del Proyecto AI del MIT.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6931" y="6548050"/>
            <a:ext cx="9165212" cy="1463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McCarthy identificó la necesidad de un lenguaje que admitiera recursión, expresiones condicionales y gestión dinámica de listas, lo cual no era posible con los lenguajes existentes como Fortran.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8765" y="2136048"/>
            <a:ext cx="9645542" cy="2598034"/>
            <a:chOff x="0" y="0"/>
            <a:chExt cx="3518720" cy="9477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746865" y="2136048"/>
            <a:ext cx="0" cy="2598034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>
            <a:off x="746865" y="5252122"/>
            <a:ext cx="0" cy="4006178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1404514" y="3727036"/>
            <a:ext cx="5503704" cy="4073465"/>
          </a:xfrm>
          <a:custGeom>
            <a:avLst/>
            <a:gdLst/>
            <a:ahLst/>
            <a:cxnLst/>
            <a:rect l="l" t="t" r="r" b="b"/>
            <a:pathLst>
              <a:path w="5503704" h="4073465">
                <a:moveTo>
                  <a:pt x="0" y="0"/>
                </a:moveTo>
                <a:lnTo>
                  <a:pt x="5503704" y="0"/>
                </a:lnTo>
                <a:lnTo>
                  <a:pt x="5503704" y="4073464"/>
                </a:lnTo>
                <a:lnTo>
                  <a:pt x="0" y="4073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Características {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8930" y="2331689"/>
            <a:ext cx="9361344" cy="2187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LISP es un lenguaje funcional puro, lo que significa que el cálculo se realiza mediante la aplicación de funciones a argumentos. No requiere declaraciones de asignación ni variables, y los procesos repetitivos se especifican mediante funciones recursivas en lugar de bucles.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744718"/>
            <a:ext cx="9165212" cy="291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 LISP presenta una estructura de datos basada en átomos y listas enlazadas. Los átomos pueden ser símbolos o valores numéricos, mientras que las listas están formadas por elementos delimitados por paréntesis. Su sintaxis es simple y consistente, con código y datos representados de manera similar.</a:t>
            </a:r>
          </a:p>
          <a:p>
            <a:pPr algn="ctr">
              <a:lnSpc>
                <a:spcPts val="2904"/>
              </a:lnSpc>
            </a:pPr>
            <a:endParaRPr lang="en-US" sz="2400">
              <a:solidFill>
                <a:srgbClr val="FFFFFF"/>
              </a:solidFill>
              <a:latin typeface="Courier Prim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69336"/>
            <a:ext cx="9645542" cy="2598034"/>
            <a:chOff x="0" y="0"/>
            <a:chExt cx="3518720" cy="9477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485410"/>
            <a:ext cx="9645542" cy="2598034"/>
            <a:chOff x="0" y="0"/>
            <a:chExt cx="3518720" cy="9477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1066800" y="2369336"/>
            <a:ext cx="0" cy="2598034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066800" y="5485410"/>
            <a:ext cx="0" cy="2598034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2619323" y="5850771"/>
            <a:ext cx="3517651" cy="3565676"/>
          </a:xfrm>
          <a:custGeom>
            <a:avLst/>
            <a:gdLst/>
            <a:ahLst/>
            <a:cxnLst/>
            <a:rect l="l" t="t" r="r" b="b"/>
            <a:pathLst>
              <a:path w="3517651" h="3565676">
                <a:moveTo>
                  <a:pt x="0" y="0"/>
                </a:moveTo>
                <a:lnTo>
                  <a:pt x="3517651" y="0"/>
                </a:lnTo>
                <a:lnTo>
                  <a:pt x="3517651" y="3565676"/>
                </a:lnTo>
                <a:lnTo>
                  <a:pt x="0" y="3565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13" t="-8071" r="-147116" b="-1283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935584" y="4939942"/>
            <a:ext cx="885129" cy="816817"/>
          </a:xfrm>
          <a:custGeom>
            <a:avLst/>
            <a:gdLst/>
            <a:ahLst/>
            <a:cxnLst/>
            <a:rect l="l" t="t" r="r" b="b"/>
            <a:pathLst>
              <a:path w="885129" h="816817">
                <a:moveTo>
                  <a:pt x="0" y="0"/>
                </a:moveTo>
                <a:lnTo>
                  <a:pt x="885129" y="0"/>
                </a:lnTo>
                <a:lnTo>
                  <a:pt x="885129" y="816817"/>
                </a:lnTo>
                <a:lnTo>
                  <a:pt x="0" y="816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5190" t="-212920" r="-462648" b="-214860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619323" y="1329690"/>
            <a:ext cx="3518453" cy="3540790"/>
          </a:xfrm>
          <a:custGeom>
            <a:avLst/>
            <a:gdLst/>
            <a:ahLst/>
            <a:cxnLst/>
            <a:rect l="l" t="t" r="r" b="b"/>
            <a:pathLst>
              <a:path w="3518453" h="3540790">
                <a:moveTo>
                  <a:pt x="0" y="0"/>
                </a:moveTo>
                <a:lnTo>
                  <a:pt x="3518453" y="0"/>
                </a:lnTo>
                <a:lnTo>
                  <a:pt x="3518453" y="3540790"/>
                </a:lnTo>
                <a:lnTo>
                  <a:pt x="0" y="3540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803" t="-12709" r="-12767" b="-9043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>
                <a:solidFill>
                  <a:srgbClr val="FFFFFF"/>
                </a:solidFill>
                <a:latin typeface="Courier Prime"/>
              </a:rPr>
              <a:t>Scheme y Common LISP {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2898" y="3225278"/>
            <a:ext cx="9361344" cy="1193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sz="2599" dirty="0">
                <a:solidFill>
                  <a:srgbClr val="FFFFFF"/>
                </a:solidFill>
                <a:latin typeface="Courier Prime"/>
              </a:rPr>
              <a:t> Scheme se </a:t>
            </a:r>
            <a:r>
              <a:rPr lang="en-US" sz="2599" dirty="0" err="1">
                <a:solidFill>
                  <a:srgbClr val="FFFFFF"/>
                </a:solidFill>
                <a:latin typeface="Courier Prime"/>
              </a:rPr>
              <a:t>caracteriza</a:t>
            </a:r>
            <a:r>
              <a:rPr lang="en-US" sz="25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Courier Prime"/>
              </a:rPr>
              <a:t>por</a:t>
            </a:r>
            <a:r>
              <a:rPr lang="en-US" sz="25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Courier Prime"/>
              </a:rPr>
              <a:t>su</a:t>
            </a:r>
            <a:r>
              <a:rPr lang="en-US" sz="25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Courier Prime"/>
              </a:rPr>
              <a:t>simplicidad</a:t>
            </a:r>
            <a:r>
              <a:rPr lang="en-US" sz="2599" dirty="0">
                <a:solidFill>
                  <a:srgbClr val="FFFFFF"/>
                </a:solidFill>
                <a:latin typeface="Courier Prime"/>
              </a:rPr>
              <a:t> y </a:t>
            </a:r>
            <a:r>
              <a:rPr lang="en-US" sz="2599" dirty="0" err="1">
                <a:solidFill>
                  <a:srgbClr val="FFFFFF"/>
                </a:solidFill>
                <a:latin typeface="Courier Prime"/>
              </a:rPr>
              <a:t>su</a:t>
            </a:r>
            <a:r>
              <a:rPr lang="en-US" sz="25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Courier Prime"/>
              </a:rPr>
              <a:t>tratamiento</a:t>
            </a:r>
            <a:r>
              <a:rPr lang="en-US" sz="2599" dirty="0">
                <a:solidFill>
                  <a:srgbClr val="FFFFFF"/>
                </a:solidFill>
                <a:latin typeface="Courier Prime"/>
              </a:rPr>
              <a:t> de las </a:t>
            </a:r>
            <a:r>
              <a:rPr lang="en-US" sz="2599" dirty="0" err="1">
                <a:solidFill>
                  <a:srgbClr val="FFFFFF"/>
                </a:solidFill>
                <a:latin typeface="Courier Prime"/>
              </a:rPr>
              <a:t>funciones</a:t>
            </a:r>
            <a:r>
              <a:rPr lang="en-US" sz="25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Courier Prime"/>
              </a:rPr>
              <a:t>como</a:t>
            </a:r>
            <a:r>
              <a:rPr lang="en-US" sz="25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Courier Prime"/>
              </a:rPr>
              <a:t>entidades</a:t>
            </a:r>
            <a:r>
              <a:rPr lang="en-US" sz="2599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599" dirty="0" err="1">
                <a:solidFill>
                  <a:srgbClr val="FFFFFF"/>
                </a:solidFill>
                <a:latin typeface="Courier Prime"/>
              </a:rPr>
              <a:t>primera</a:t>
            </a:r>
            <a:r>
              <a:rPr lang="en-US" sz="2599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Courier Prime"/>
              </a:rPr>
              <a:t>clase</a:t>
            </a:r>
            <a:r>
              <a:rPr lang="en-US" sz="2599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8865" y="6405645"/>
            <a:ext cx="9165212" cy="110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Common LISP es más complejo y cuenta con una amplia gama de tipos y estructuras de datos, así como alcance dinámico y estático.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799" y="2576026"/>
            <a:ext cx="9361344" cy="481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</a:pPr>
            <a:r>
              <a:rPr lang="en-US" sz="3099" dirty="0">
                <a:solidFill>
                  <a:srgbClr val="FFFFFF"/>
                </a:solidFill>
                <a:latin typeface="Courier Prime Bold"/>
              </a:rPr>
              <a:t>Scheme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898" y="5798829"/>
            <a:ext cx="9361344" cy="481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</a:pPr>
            <a:r>
              <a:rPr lang="en-US" sz="3099">
                <a:solidFill>
                  <a:srgbClr val="FFFFFF"/>
                </a:solidFill>
                <a:latin typeface="Courier Prime Bold"/>
              </a:rPr>
              <a:t>Common LISP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8865" y="8578744"/>
            <a:ext cx="9165212" cy="110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LISP dominó las aplicaciones de inteligencia artificial durante décadas y fue pionero en la programación funcional.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8716" y="2451159"/>
            <a:ext cx="7667477" cy="6205161"/>
            <a:chOff x="0" y="0"/>
            <a:chExt cx="3264708" cy="26420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281808" y="2451159"/>
            <a:ext cx="7667477" cy="6205161"/>
            <a:chOff x="0" y="0"/>
            <a:chExt cx="3264708" cy="26420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29570" y="4263978"/>
            <a:ext cx="7375977" cy="3999817"/>
          </a:xfrm>
          <a:custGeom>
            <a:avLst/>
            <a:gdLst/>
            <a:ahLst/>
            <a:cxnLst/>
            <a:rect l="l" t="t" r="r" b="b"/>
            <a:pathLst>
              <a:path w="7375977" h="3999817">
                <a:moveTo>
                  <a:pt x="0" y="0"/>
                </a:moveTo>
                <a:lnTo>
                  <a:pt x="7375977" y="0"/>
                </a:lnTo>
                <a:lnTo>
                  <a:pt x="7375977" y="3999817"/>
                </a:lnTo>
                <a:lnTo>
                  <a:pt x="0" y="3999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477" r="-56112"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7" name="TextBox 7"/>
          <p:cNvSpPr txBox="1"/>
          <p:nvPr/>
        </p:nvSpPr>
        <p:spPr>
          <a:xfrm>
            <a:off x="1529570" y="2699663"/>
            <a:ext cx="7375977" cy="1346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>
                <a:solidFill>
                  <a:srgbClr val="FF914D"/>
                </a:solidFill>
                <a:latin typeface="Courier Prime"/>
              </a:rPr>
              <a:t>Función en LISP que compara dos listas y devuelve T si son iguales y NIL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Sintaxis {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32240" y="2699663"/>
            <a:ext cx="7375977" cy="5604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3"/>
              </a:lnSpc>
            </a:pPr>
            <a:r>
              <a:rPr lang="en-US" sz="2700" dirty="0">
                <a:solidFill>
                  <a:srgbClr val="FF914D"/>
                </a:solidFill>
                <a:latin typeface="Courier Prime"/>
              </a:rPr>
              <a:t>Las </a:t>
            </a:r>
            <a:r>
              <a:rPr lang="en-US" sz="2700" dirty="0" err="1">
                <a:solidFill>
                  <a:srgbClr val="FF914D"/>
                </a:solidFill>
                <a:latin typeface="Courier Prime"/>
              </a:rPr>
              <a:t>expresiones</a:t>
            </a:r>
            <a:r>
              <a:rPr lang="en-US" sz="2700" dirty="0">
                <a:solidFill>
                  <a:srgbClr val="FF914D"/>
                </a:solidFill>
                <a:latin typeface="Courier Prime"/>
              </a:rPr>
              <a:t> se </a:t>
            </a:r>
            <a:r>
              <a:rPr lang="en-US" sz="2700" dirty="0" err="1">
                <a:solidFill>
                  <a:srgbClr val="FF914D"/>
                </a:solidFill>
                <a:latin typeface="Courier Prime"/>
              </a:rPr>
              <a:t>representan</a:t>
            </a:r>
            <a:r>
              <a:rPr lang="en-US" sz="2700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700" dirty="0" err="1">
                <a:solidFill>
                  <a:srgbClr val="FF914D"/>
                </a:solidFill>
                <a:latin typeface="Courier Prime"/>
              </a:rPr>
              <a:t>en</a:t>
            </a:r>
            <a:r>
              <a:rPr lang="en-US" sz="2700" dirty="0">
                <a:solidFill>
                  <a:srgbClr val="FF914D"/>
                </a:solidFill>
                <a:latin typeface="Courier Prime"/>
              </a:rPr>
              <a:t> forma de </a:t>
            </a:r>
            <a:r>
              <a:rPr lang="en-US" sz="2700" dirty="0" err="1">
                <a:solidFill>
                  <a:srgbClr val="FF914D"/>
                </a:solidFill>
                <a:latin typeface="Courier Prime"/>
              </a:rPr>
              <a:t>listas</a:t>
            </a:r>
            <a:r>
              <a:rPr lang="en-US" sz="2700" dirty="0">
                <a:solidFill>
                  <a:srgbClr val="FF914D"/>
                </a:solidFill>
                <a:latin typeface="Courier Prime"/>
              </a:rPr>
              <a:t>.</a:t>
            </a:r>
          </a:p>
          <a:p>
            <a:pPr>
              <a:lnSpc>
                <a:spcPts val="3213"/>
              </a:lnSpc>
            </a:pPr>
            <a:r>
              <a:rPr lang="en-US" sz="2700" dirty="0">
                <a:solidFill>
                  <a:srgbClr val="FF914D"/>
                </a:solidFill>
                <a:latin typeface="Courier Prime"/>
              </a:rPr>
              <a:t>Por </a:t>
            </a:r>
            <a:r>
              <a:rPr lang="en-US" sz="2700" dirty="0" err="1">
                <a:solidFill>
                  <a:srgbClr val="FF914D"/>
                </a:solidFill>
                <a:latin typeface="Courier Prime"/>
              </a:rPr>
              <a:t>ejemplo</a:t>
            </a:r>
            <a:r>
              <a:rPr lang="en-US" sz="2700" dirty="0">
                <a:solidFill>
                  <a:srgbClr val="FF914D"/>
                </a:solidFill>
                <a:latin typeface="Courier Prime"/>
              </a:rPr>
              <a:t>:</a:t>
            </a:r>
          </a:p>
          <a:p>
            <a:pPr algn="ctr">
              <a:lnSpc>
                <a:spcPts val="3213"/>
              </a:lnSpc>
            </a:pPr>
            <a:r>
              <a:rPr lang="en-US" sz="2700" dirty="0">
                <a:solidFill>
                  <a:srgbClr val="FFFFFF"/>
                </a:solidFill>
                <a:latin typeface="Courier Prime"/>
              </a:rPr>
              <a:t>(print "Hola </a:t>
            </a:r>
            <a:r>
              <a:rPr lang="en-US" sz="2700" dirty="0" err="1">
                <a:solidFill>
                  <a:srgbClr val="FFFFFF"/>
                </a:solidFill>
                <a:latin typeface="Courier Prime"/>
              </a:rPr>
              <a:t>mundo</a:t>
            </a:r>
            <a:r>
              <a:rPr lang="en-US" sz="2700" dirty="0">
                <a:solidFill>
                  <a:srgbClr val="FFFFFF"/>
                </a:solidFill>
                <a:latin typeface="Courier Prime"/>
              </a:rPr>
              <a:t>")</a:t>
            </a:r>
          </a:p>
          <a:p>
            <a:pPr algn="ctr">
              <a:lnSpc>
                <a:spcPts val="3213"/>
              </a:lnSpc>
            </a:pPr>
            <a:endParaRPr lang="en-US" sz="2700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3213"/>
              </a:lnSpc>
            </a:pPr>
            <a:r>
              <a:rPr lang="en-US" sz="2700" dirty="0">
                <a:solidFill>
                  <a:srgbClr val="FF914D"/>
                </a:solidFill>
                <a:latin typeface="Courier Prime"/>
              </a:rPr>
              <a:t>Los </a:t>
            </a:r>
            <a:r>
              <a:rPr lang="en-US" sz="2700" dirty="0" err="1">
                <a:solidFill>
                  <a:srgbClr val="FF914D"/>
                </a:solidFill>
                <a:latin typeface="Courier Prime"/>
              </a:rPr>
              <a:t>comentarios</a:t>
            </a:r>
            <a:r>
              <a:rPr lang="en-US" sz="2700" dirty="0">
                <a:solidFill>
                  <a:srgbClr val="FF914D"/>
                </a:solidFill>
                <a:latin typeface="Courier Prime"/>
              </a:rPr>
              <a:t> se </a:t>
            </a:r>
            <a:r>
              <a:rPr lang="en-US" sz="2700" dirty="0" err="1">
                <a:solidFill>
                  <a:srgbClr val="FF914D"/>
                </a:solidFill>
                <a:latin typeface="Courier Prime"/>
              </a:rPr>
              <a:t>inician</a:t>
            </a:r>
            <a:r>
              <a:rPr lang="en-US" sz="2700" dirty="0">
                <a:solidFill>
                  <a:srgbClr val="FF914D"/>
                </a:solidFill>
                <a:latin typeface="Courier Prime"/>
              </a:rPr>
              <a:t> con ;</a:t>
            </a:r>
          </a:p>
          <a:p>
            <a:pPr>
              <a:lnSpc>
                <a:spcPts val="3213"/>
              </a:lnSpc>
            </a:pPr>
            <a:r>
              <a:rPr lang="en-US" sz="2700" dirty="0">
                <a:solidFill>
                  <a:srgbClr val="FF914D"/>
                </a:solidFill>
                <a:latin typeface="Courier Prime"/>
              </a:rPr>
              <a:t>Por </a:t>
            </a:r>
            <a:r>
              <a:rPr lang="en-US" sz="2700" dirty="0" err="1">
                <a:solidFill>
                  <a:srgbClr val="FF914D"/>
                </a:solidFill>
                <a:latin typeface="Courier Prime"/>
              </a:rPr>
              <a:t>ejemplo</a:t>
            </a:r>
            <a:r>
              <a:rPr lang="en-US" sz="2700" dirty="0">
                <a:solidFill>
                  <a:srgbClr val="FF914D"/>
                </a:solidFill>
                <a:latin typeface="Courier Prime"/>
              </a:rPr>
              <a:t>:</a:t>
            </a:r>
          </a:p>
          <a:p>
            <a:pPr>
              <a:lnSpc>
                <a:spcPts val="3213"/>
              </a:lnSpc>
            </a:pPr>
            <a:r>
              <a:rPr lang="en-US" sz="2700" dirty="0">
                <a:solidFill>
                  <a:srgbClr val="FFFFFF"/>
                </a:solidFill>
                <a:latin typeface="Courier Prime Semi-Bold"/>
              </a:rPr>
              <a:t>;Este es un </a:t>
            </a:r>
            <a:r>
              <a:rPr lang="en-US" sz="2700" dirty="0" err="1">
                <a:solidFill>
                  <a:srgbClr val="FFFFFF"/>
                </a:solidFill>
                <a:latin typeface="Courier Prime Semi-Bold"/>
              </a:rPr>
              <a:t>comentario</a:t>
            </a:r>
            <a:r>
              <a:rPr lang="en-US" sz="2700" dirty="0">
                <a:solidFill>
                  <a:srgbClr val="FFFFFF"/>
                </a:solidFill>
                <a:latin typeface="Courier Prime Semi-Bold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Courier Prime Semi-Bold"/>
              </a:rPr>
              <a:t>en</a:t>
            </a:r>
            <a:r>
              <a:rPr lang="en-US" sz="2700" dirty="0">
                <a:solidFill>
                  <a:srgbClr val="FFFFFF"/>
                </a:solidFill>
                <a:latin typeface="Courier Prime Semi-Bold"/>
              </a:rPr>
              <a:t> LISP</a:t>
            </a:r>
          </a:p>
          <a:p>
            <a:pPr>
              <a:lnSpc>
                <a:spcPts val="3213"/>
              </a:lnSpc>
            </a:pPr>
            <a:endParaRPr lang="en-US" sz="2700" dirty="0">
              <a:solidFill>
                <a:srgbClr val="FFFFFF"/>
              </a:solidFill>
              <a:latin typeface="Courier Prime Semi-Bold"/>
            </a:endParaRPr>
          </a:p>
          <a:p>
            <a:pPr>
              <a:lnSpc>
                <a:spcPts val="3213"/>
              </a:lnSpc>
            </a:pP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Aunque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 la </a:t>
            </a: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indentación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 se </a:t>
            </a: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recomienda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 para </a:t>
            </a: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mejorar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 la </a:t>
            </a: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legibilidad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 del </a:t>
            </a: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código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. La </a:t>
            </a: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indentación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 se </a:t>
            </a: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usa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 para </a:t>
            </a: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mostrar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 la </a:t>
            </a: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estructura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 </a:t>
            </a: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anidada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 de las </a:t>
            </a:r>
            <a:r>
              <a:rPr lang="en-US" sz="2700" dirty="0" err="1">
                <a:solidFill>
                  <a:srgbClr val="FF914D"/>
                </a:solidFill>
                <a:latin typeface="Courier Prime Semi-Bold"/>
              </a:rPr>
              <a:t>expresiones</a:t>
            </a:r>
            <a:r>
              <a:rPr lang="en-US" sz="2700" dirty="0">
                <a:solidFill>
                  <a:srgbClr val="FF914D"/>
                </a:solidFill>
                <a:latin typeface="Courier Prime Semi-Bol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537186" y="3245316"/>
            <a:ext cx="10718760" cy="1324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</a:rPr>
              <a:t>Gracias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5791" y="653690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78912" y="5236577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&lt;Por="Edwar Nolasco"/&gt;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94891" y="2085555"/>
            <a:ext cx="11259224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</a:rPr>
              <a:t>&lt;!--Programación Funcional - LISP--&gt;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428</Words>
  <Application>Microsoft Office PowerPoint</Application>
  <PresentationFormat>Personalizado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Courier Prime</vt:lpstr>
      <vt:lpstr>Arial</vt:lpstr>
      <vt:lpstr>Courier Prime Bold</vt:lpstr>
      <vt:lpstr>Courier Prime Semi-Bold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técnica desarrollo código programación fondo oscuro</dc:title>
  <cp:lastModifiedBy>EDWAR JOSUE NOLASCO CABRERA</cp:lastModifiedBy>
  <cp:revision>3</cp:revision>
  <dcterms:created xsi:type="dcterms:W3CDTF">2006-08-16T00:00:00Z</dcterms:created>
  <dcterms:modified xsi:type="dcterms:W3CDTF">2024-03-12T04:01:42Z</dcterms:modified>
  <dc:identifier>DAF6wlRCBF4</dc:identifier>
</cp:coreProperties>
</file>