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3"/>
    </p:embeddedFont>
    <p:embeddedFont>
      <p:font typeface="Karla" pitchFamily="2" charset="0"/>
      <p:regular r:id="rId44"/>
      <p:bold r:id="rId45"/>
      <p:italic r:id="rId46"/>
      <p:boldItalic r:id="rId47"/>
    </p:embeddedFont>
    <p:embeddedFont>
      <p:font typeface="Karla Medium" pitchFamily="2" charset="0"/>
      <p:regular r:id="rId48"/>
      <p:bold r:id="rId49"/>
      <p:italic r:id="rId50"/>
      <p:boldItalic r:id="rId51"/>
    </p:embeddedFont>
    <p:embeddedFont>
      <p:font typeface="Rubik Black" panose="020B0604020202020204" charset="-79"/>
      <p:bold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3A16D9-CF7E-44CB-ABC4-6AA24CFF3DFC}">
  <a:tblStyle styleId="{D43A16D9-CF7E-44CB-ABC4-6AA24CFF3D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f4a1293e6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f4a1293e6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f4a1293e6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f4a1293e6e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f4181489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f4181489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f4181489f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f4181489f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c50dff64d4_9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c50dff64d4_9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c3aaa89a6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c3aaa89a6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c3aaa89a69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2c3aaa89a69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2c3aaa89a69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2c3aaa89a69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f4abcaf9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f4abcaf9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c3aaa89a69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c3aaa89a69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2c3aaa89a69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2c3aaa89a69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c3aaa89a69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2c3aaa89a69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2c3aaa89a69_1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2c3aaa89a69_1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2c3aaa89a69_1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2c3aaa89a69_1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c3aaa89a69_1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2c3aaa89a69_1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2c3aaa89a69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2c3aaa89a69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c3aaa89a69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c3aaa89a69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2c3aaa89a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2c3aaa89a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14e1613f9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14e1613f9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f4abcaf93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f4abcaf93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1f40761b10a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1f40761b10a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1f40761b10a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1f40761b10a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2c3aaa89a69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2c3aaa89a69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1f40761b10a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1f40761b10a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1f40761b10a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1f40761b10a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1f40761b10a_2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1f40761b10a_2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c50dff64d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c50dff64d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14e1613f9b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14e1613f9b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c50dff64d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c50dff64d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f4181489f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f4181489f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4e08450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4e08450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f4a1293e6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f4a1293e6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AND_TWO_COLUMNS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1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3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5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6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3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5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7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1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3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5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6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9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14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1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0" name="Google Shape;180;p11"/>
          <p:cNvSpPr txBox="1">
            <a:spLocks noGrp="1"/>
          </p:cNvSpPr>
          <p:nvPr>
            <p:ph type="title" hasCustomPrompt="1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70" r:id="rId17"/>
    <p:sldLayoutId id="2147483671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JasperSoft BI</a:t>
            </a:r>
            <a:endParaRPr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Inteligencia de Negocios</a:t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3" name="Google Shape;4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00" y="1243675"/>
            <a:ext cx="1186150" cy="1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38"/>
          <p:cNvGrpSpPr/>
          <p:nvPr/>
        </p:nvGrpSpPr>
        <p:grpSpPr>
          <a:xfrm>
            <a:off x="3696620" y="983474"/>
            <a:ext cx="4871060" cy="3749873"/>
            <a:chOff x="3408500" y="1600325"/>
            <a:chExt cx="2418600" cy="2916600"/>
          </a:xfrm>
        </p:grpSpPr>
        <p:sp>
          <p:nvSpPr>
            <p:cNvPr id="784" name="Google Shape;784;p38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5" name="Google Shape;785;p38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786" name="Google Shape;786;p38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7" name="Google Shape;787;p38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88" name="Google Shape;788;p38"/>
          <p:cNvGrpSpPr/>
          <p:nvPr/>
        </p:nvGrpSpPr>
        <p:grpSpPr>
          <a:xfrm>
            <a:off x="540150" y="932899"/>
            <a:ext cx="2980441" cy="3749873"/>
            <a:chOff x="715400" y="1600325"/>
            <a:chExt cx="2418600" cy="2916600"/>
          </a:xfrm>
        </p:grpSpPr>
        <p:sp>
          <p:nvSpPr>
            <p:cNvPr id="789" name="Google Shape;789;p38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0" name="Google Shape;790;p38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791" name="Google Shape;791;p38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2" name="Google Shape;792;p38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93" name="Google Shape;793;p38"/>
          <p:cNvSpPr txBox="1">
            <a:spLocks noGrp="1"/>
          </p:cNvSpPr>
          <p:nvPr>
            <p:ph type="subTitle" idx="1"/>
          </p:nvPr>
        </p:nvSpPr>
        <p:spPr>
          <a:xfrm>
            <a:off x="415400" y="1831500"/>
            <a:ext cx="2927100" cy="6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JasperReports IO 1.0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94" name="Google Shape;794;p38"/>
          <p:cNvSpPr txBox="1">
            <a:spLocks noGrp="1"/>
          </p:cNvSpPr>
          <p:nvPr>
            <p:ph type="subTitle" idx="5"/>
          </p:nvPr>
        </p:nvSpPr>
        <p:spPr>
          <a:xfrm>
            <a:off x="4633563" y="1290600"/>
            <a:ext cx="2544900" cy="5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Jaspersoft 7.2 </a:t>
            </a:r>
            <a:endParaRPr sz="2300"/>
          </a:p>
        </p:txBody>
      </p:sp>
      <p:sp>
        <p:nvSpPr>
          <p:cNvPr id="795" name="Google Shape;795;p38"/>
          <p:cNvSpPr txBox="1">
            <a:spLocks noGrp="1"/>
          </p:cNvSpPr>
          <p:nvPr>
            <p:ph type="subTitle" idx="2"/>
          </p:nvPr>
        </p:nvSpPr>
        <p:spPr>
          <a:xfrm>
            <a:off x="668900" y="2117550"/>
            <a:ext cx="2657700" cy="23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Nuevo motor de informes RESTful (límite de 2 ejecuciones simultáneas de informes)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Jaspersoft Studio 7.2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8"/>
          <p:cNvSpPr txBox="1">
            <a:spLocks noGrp="1"/>
          </p:cNvSpPr>
          <p:nvPr>
            <p:ph type="subTitle" idx="3"/>
          </p:nvPr>
        </p:nvSpPr>
        <p:spPr>
          <a:xfrm>
            <a:off x="3802975" y="1812850"/>
            <a:ext cx="4467900" cy="27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Nueva experiencia de usuario y interfaz de usuario del diseñador de dominios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Nuevas mejoras de rendimiento de la interfaz de usuario de Domain Designer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Compatibilidad con nuevas uniones complejas de Domain Designer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Nuevo Diseñador de Dominios Compatibilidad Extendida con Caracteres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508c mejorado para el visor de informes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Highcharts 6.x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Exportación de informes PPT mejorada (página dinámica #s)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8"/>
          <p:cNvSpPr/>
          <p:nvPr/>
        </p:nvSpPr>
        <p:spPr>
          <a:xfrm>
            <a:off x="8270960" y="882336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8"/>
          <p:cNvSpPr txBox="1"/>
          <p:nvPr/>
        </p:nvSpPr>
        <p:spPr>
          <a:xfrm>
            <a:off x="668900" y="839825"/>
            <a:ext cx="93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(10/2018)</a:t>
            </a:r>
            <a:endParaRPr/>
          </a:p>
        </p:txBody>
      </p:sp>
      <p:sp>
        <p:nvSpPr>
          <p:cNvPr id="799" name="Google Shape;799;p38"/>
          <p:cNvSpPr txBox="1"/>
          <p:nvPr/>
        </p:nvSpPr>
        <p:spPr>
          <a:xfrm>
            <a:off x="3664538" y="890400"/>
            <a:ext cx="74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(2019)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39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805" name="Google Shape;805;p39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7" name="Google Shape;807;p39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8" name="Google Shape;808;p39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809" name="Google Shape;809;p39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1" name="Google Shape;811;p39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2" name="Google Shape;812;p39"/>
          <p:cNvGrpSpPr/>
          <p:nvPr/>
        </p:nvGrpSpPr>
        <p:grpSpPr>
          <a:xfrm>
            <a:off x="715100" y="1600313"/>
            <a:ext cx="3771900" cy="1412550"/>
            <a:chOff x="715100" y="1600313"/>
            <a:chExt cx="3771900" cy="1412550"/>
          </a:xfrm>
        </p:grpSpPr>
        <p:sp>
          <p:nvSpPr>
            <p:cNvPr id="813" name="Google Shape;813;p39"/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5" name="Google Shape;815;p39"/>
            <p:cNvCxnSpPr/>
            <p:nvPr/>
          </p:nvCxnSpPr>
          <p:spPr>
            <a:xfrm>
              <a:off x="715100" y="178331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6" name="Google Shape;816;p39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817" name="Google Shape;817;p39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9" name="Google Shape;819;p39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20" name="Google Shape;820;p39"/>
          <p:cNvSpPr txBox="1">
            <a:spLocks noGrp="1"/>
          </p:cNvSpPr>
          <p:nvPr>
            <p:ph type="subTitle" idx="1"/>
          </p:nvPr>
        </p:nvSpPr>
        <p:spPr>
          <a:xfrm>
            <a:off x="4816700" y="3396625"/>
            <a:ext cx="3479400" cy="10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JasperReports Server 8.1 Updates</a:t>
            </a:r>
            <a:endParaRPr/>
          </a:p>
        </p:txBody>
      </p:sp>
      <p:sp>
        <p:nvSpPr>
          <p:cNvPr id="821" name="Google Shape;821;p39"/>
          <p:cNvSpPr txBox="1">
            <a:spLocks noGrp="1"/>
          </p:cNvSpPr>
          <p:nvPr>
            <p:ph type="subTitle" idx="6"/>
          </p:nvPr>
        </p:nvSpPr>
        <p:spPr>
          <a:xfrm>
            <a:off x="776900" y="3396625"/>
            <a:ext cx="3479400" cy="10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JasperReports Server 8.0</a:t>
            </a:r>
            <a:endParaRPr/>
          </a:p>
        </p:txBody>
      </p:sp>
      <p:sp>
        <p:nvSpPr>
          <p:cNvPr id="822" name="Google Shape;822;p39"/>
          <p:cNvSpPr txBox="1">
            <a:spLocks noGrp="1"/>
          </p:cNvSpPr>
          <p:nvPr>
            <p:ph type="subTitle" idx="7"/>
          </p:nvPr>
        </p:nvSpPr>
        <p:spPr>
          <a:xfrm>
            <a:off x="776900" y="1801556"/>
            <a:ext cx="3479400" cy="10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Jaspersoft 7.8 </a:t>
            </a:r>
            <a:endParaRPr/>
          </a:p>
        </p:txBody>
      </p:sp>
      <p:sp>
        <p:nvSpPr>
          <p:cNvPr id="823" name="Google Shape;823;p39"/>
          <p:cNvSpPr txBox="1">
            <a:spLocks noGrp="1"/>
          </p:cNvSpPr>
          <p:nvPr>
            <p:ph type="subTitle" idx="8"/>
          </p:nvPr>
        </p:nvSpPr>
        <p:spPr>
          <a:xfrm>
            <a:off x="4816700" y="1804550"/>
            <a:ext cx="3479400" cy="10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JasperReports IO 2.0.0 </a:t>
            </a:r>
            <a:endParaRPr/>
          </a:p>
        </p:txBody>
      </p:sp>
      <p:sp>
        <p:nvSpPr>
          <p:cNvPr id="824" name="Google Shape;824;p39"/>
          <p:cNvSpPr/>
          <p:nvPr/>
        </p:nvSpPr>
        <p:spPr>
          <a:xfrm>
            <a:off x="947500" y="10903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9"/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9"/>
          <p:cNvSpPr/>
          <p:nvPr/>
        </p:nvSpPr>
        <p:spPr>
          <a:xfrm>
            <a:off x="7971748" y="1042351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9"/>
          <p:cNvSpPr txBox="1">
            <a:spLocks noGrp="1"/>
          </p:cNvSpPr>
          <p:nvPr>
            <p:ph type="subTitle" idx="7"/>
          </p:nvPr>
        </p:nvSpPr>
        <p:spPr>
          <a:xfrm>
            <a:off x="715100" y="1557275"/>
            <a:ext cx="1116300" cy="3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Karla"/>
                <a:ea typeface="Karla"/>
                <a:cs typeface="Karla"/>
                <a:sym typeface="Karla"/>
              </a:rPr>
              <a:t> (08/2020)</a:t>
            </a:r>
            <a:endParaRPr/>
          </a:p>
        </p:txBody>
      </p:sp>
      <p:sp>
        <p:nvSpPr>
          <p:cNvPr id="828" name="Google Shape;828;p39"/>
          <p:cNvSpPr txBox="1">
            <a:spLocks noGrp="1"/>
          </p:cNvSpPr>
          <p:nvPr>
            <p:ph type="subTitle" idx="7"/>
          </p:nvPr>
        </p:nvSpPr>
        <p:spPr>
          <a:xfrm>
            <a:off x="4778600" y="1557275"/>
            <a:ext cx="1116300" cy="3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Karla"/>
                <a:ea typeface="Karla"/>
                <a:cs typeface="Karla"/>
                <a:sym typeface="Karla"/>
              </a:rPr>
              <a:t> (11/2020)</a:t>
            </a:r>
            <a:endParaRPr/>
          </a:p>
        </p:txBody>
      </p:sp>
      <p:sp>
        <p:nvSpPr>
          <p:cNvPr id="829" name="Google Shape;829;p39"/>
          <p:cNvSpPr txBox="1">
            <a:spLocks noGrp="1"/>
          </p:cNvSpPr>
          <p:nvPr>
            <p:ph type="subTitle" idx="7"/>
          </p:nvPr>
        </p:nvSpPr>
        <p:spPr>
          <a:xfrm>
            <a:off x="776900" y="3142200"/>
            <a:ext cx="1116300" cy="3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Karla"/>
                <a:ea typeface="Karla"/>
                <a:cs typeface="Karla"/>
                <a:sym typeface="Karla"/>
              </a:rPr>
              <a:t> (12/2021)</a:t>
            </a:r>
            <a:endParaRPr/>
          </a:p>
        </p:txBody>
      </p:sp>
      <p:sp>
        <p:nvSpPr>
          <p:cNvPr id="830" name="Google Shape;830;p39"/>
          <p:cNvSpPr txBox="1">
            <a:spLocks noGrp="1"/>
          </p:cNvSpPr>
          <p:nvPr>
            <p:ph type="subTitle" idx="7"/>
          </p:nvPr>
        </p:nvSpPr>
        <p:spPr>
          <a:xfrm>
            <a:off x="4873625" y="3142200"/>
            <a:ext cx="1116300" cy="3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Karla"/>
                <a:ea typeface="Karla"/>
                <a:cs typeface="Karla"/>
                <a:sym typeface="Karla"/>
              </a:rPr>
              <a:t> (08/2022)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40"/>
          <p:cNvGrpSpPr/>
          <p:nvPr/>
        </p:nvGrpSpPr>
        <p:grpSpPr>
          <a:xfrm>
            <a:off x="715100" y="1600313"/>
            <a:ext cx="3771900" cy="1412550"/>
            <a:chOff x="715100" y="1600313"/>
            <a:chExt cx="3771900" cy="1412550"/>
          </a:xfrm>
        </p:grpSpPr>
        <p:sp>
          <p:nvSpPr>
            <p:cNvPr id="836" name="Google Shape;836;p40"/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8" name="Google Shape;838;p40"/>
            <p:cNvCxnSpPr/>
            <p:nvPr/>
          </p:nvCxnSpPr>
          <p:spPr>
            <a:xfrm>
              <a:off x="715100" y="178331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39" name="Google Shape;839;p40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840" name="Google Shape;840;p40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2" name="Google Shape;842;p40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3" name="Google Shape;843;p40"/>
          <p:cNvSpPr txBox="1">
            <a:spLocks noGrp="1"/>
          </p:cNvSpPr>
          <p:nvPr>
            <p:ph type="subTitle" idx="7"/>
          </p:nvPr>
        </p:nvSpPr>
        <p:spPr>
          <a:xfrm>
            <a:off x="776900" y="1801556"/>
            <a:ext cx="3479400" cy="10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Jaspersoft 8.2 / JasperReports IO 3.2 </a:t>
            </a:r>
            <a:endParaRPr/>
          </a:p>
        </p:txBody>
      </p:sp>
      <p:sp>
        <p:nvSpPr>
          <p:cNvPr id="844" name="Google Shape;844;p40"/>
          <p:cNvSpPr txBox="1">
            <a:spLocks noGrp="1"/>
          </p:cNvSpPr>
          <p:nvPr>
            <p:ph type="subTitle" idx="8"/>
          </p:nvPr>
        </p:nvSpPr>
        <p:spPr>
          <a:xfrm>
            <a:off x="4816700" y="1857463"/>
            <a:ext cx="3479400" cy="10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Jaspersoft 9.0 / JasperReports IO 4.0</a:t>
            </a:r>
            <a:endParaRPr/>
          </a:p>
        </p:txBody>
      </p:sp>
      <p:sp>
        <p:nvSpPr>
          <p:cNvPr id="845" name="Google Shape;845;p40"/>
          <p:cNvSpPr/>
          <p:nvPr/>
        </p:nvSpPr>
        <p:spPr>
          <a:xfrm>
            <a:off x="947500" y="10903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0"/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0"/>
          <p:cNvSpPr/>
          <p:nvPr/>
        </p:nvSpPr>
        <p:spPr>
          <a:xfrm>
            <a:off x="7971748" y="1042351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0"/>
          <p:cNvSpPr txBox="1">
            <a:spLocks noGrp="1"/>
          </p:cNvSpPr>
          <p:nvPr>
            <p:ph type="subTitle" idx="7"/>
          </p:nvPr>
        </p:nvSpPr>
        <p:spPr>
          <a:xfrm>
            <a:off x="715100" y="1557275"/>
            <a:ext cx="1116300" cy="3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Karla"/>
                <a:ea typeface="Karla"/>
                <a:cs typeface="Karla"/>
                <a:sym typeface="Karla"/>
              </a:rPr>
              <a:t> (06/2022)</a:t>
            </a:r>
            <a:endParaRPr/>
          </a:p>
        </p:txBody>
      </p:sp>
      <p:sp>
        <p:nvSpPr>
          <p:cNvPr id="849" name="Google Shape;849;p40"/>
          <p:cNvSpPr txBox="1">
            <a:spLocks noGrp="1"/>
          </p:cNvSpPr>
          <p:nvPr>
            <p:ph type="subTitle" idx="7"/>
          </p:nvPr>
        </p:nvSpPr>
        <p:spPr>
          <a:xfrm>
            <a:off x="4778600" y="1557275"/>
            <a:ext cx="1116300" cy="3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Karla"/>
                <a:ea typeface="Karla"/>
                <a:cs typeface="Karla"/>
                <a:sym typeface="Karla"/>
              </a:rPr>
              <a:t> (01/2024)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1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Versiones</a:t>
            </a:r>
            <a:endParaRPr/>
          </a:p>
        </p:txBody>
      </p:sp>
      <p:sp>
        <p:nvSpPr>
          <p:cNvPr id="855" name="Google Shape;855;p41"/>
          <p:cNvSpPr/>
          <p:nvPr/>
        </p:nvSpPr>
        <p:spPr>
          <a:xfrm>
            <a:off x="7507683" y="114420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41"/>
          <p:cNvSpPr/>
          <p:nvPr/>
        </p:nvSpPr>
        <p:spPr>
          <a:xfrm>
            <a:off x="7971828" y="993377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1"/>
          <p:cNvSpPr/>
          <p:nvPr/>
        </p:nvSpPr>
        <p:spPr>
          <a:xfrm>
            <a:off x="719989" y="106866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8" name="Google Shape;8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75" y="1417325"/>
            <a:ext cx="7055446" cy="34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2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 De Las Versiones</a:t>
            </a:r>
            <a:endParaRPr/>
          </a:p>
        </p:txBody>
      </p:sp>
      <p:sp>
        <p:nvSpPr>
          <p:cNvPr id="864" name="Google Shape;864;p42"/>
          <p:cNvSpPr/>
          <p:nvPr/>
        </p:nvSpPr>
        <p:spPr>
          <a:xfrm>
            <a:off x="7507683" y="114420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2"/>
          <p:cNvSpPr/>
          <p:nvPr/>
        </p:nvSpPr>
        <p:spPr>
          <a:xfrm>
            <a:off x="7971828" y="993377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2"/>
          <p:cNvSpPr/>
          <p:nvPr/>
        </p:nvSpPr>
        <p:spPr>
          <a:xfrm>
            <a:off x="719989" y="106866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7" name="Google Shape;8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375" y="1417325"/>
            <a:ext cx="6337385" cy="34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3"/>
          <p:cNvSpPr txBox="1">
            <a:spLocks noGrp="1"/>
          </p:cNvSpPr>
          <p:nvPr>
            <p:ph type="title"/>
          </p:nvPr>
        </p:nvSpPr>
        <p:spPr>
          <a:xfrm>
            <a:off x="274200" y="67747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Objetivo de su desarrollo</a:t>
            </a:r>
            <a:endParaRPr sz="2700"/>
          </a:p>
        </p:txBody>
      </p:sp>
      <p:sp>
        <p:nvSpPr>
          <p:cNvPr id="873" name="Google Shape;873;p43"/>
          <p:cNvSpPr txBox="1">
            <a:spLocks noGrp="1"/>
          </p:cNvSpPr>
          <p:nvPr>
            <p:ph type="body" idx="1"/>
          </p:nvPr>
        </p:nvSpPr>
        <p:spPr>
          <a:xfrm>
            <a:off x="285900" y="1289400"/>
            <a:ext cx="3802500" cy="11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Análisis de datos avanzado.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Visualización de datos impactante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Generación de informes eficiente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Arquitectura abierta e integración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4" name="Google Shape;874;p43"/>
          <p:cNvGrpSpPr/>
          <p:nvPr/>
        </p:nvGrpSpPr>
        <p:grpSpPr>
          <a:xfrm>
            <a:off x="8177451" y="4105603"/>
            <a:ext cx="502899" cy="502899"/>
            <a:chOff x="858700" y="1967475"/>
            <a:chExt cx="605100" cy="605100"/>
          </a:xfrm>
        </p:grpSpPr>
        <p:sp>
          <p:nvSpPr>
            <p:cNvPr id="875" name="Google Shape;875;p4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43"/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878" name="Google Shape;878;p43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43"/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881" name="Google Shape;881;p4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4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885" name="Google Shape;885;p4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7" name="Google Shape;887;p43"/>
          <p:cNvGrpSpPr/>
          <p:nvPr/>
        </p:nvGrpSpPr>
        <p:grpSpPr>
          <a:xfrm>
            <a:off x="5918588" y="1426744"/>
            <a:ext cx="1827475" cy="1051350"/>
            <a:chOff x="6161988" y="3104373"/>
            <a:chExt cx="1827475" cy="1051350"/>
          </a:xfrm>
        </p:grpSpPr>
        <p:grpSp>
          <p:nvGrpSpPr>
            <p:cNvPr id="888" name="Google Shape;888;p43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889" name="Google Shape;889;p43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0" name="Google Shape;890;p43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891" name="Google Shape;891;p43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92" name="Google Shape;892;p43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93" name="Google Shape;893;p43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894" name="Google Shape;894;p43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3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3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3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8" name="Google Shape;898;p43"/>
          <p:cNvSpPr/>
          <p:nvPr/>
        </p:nvSpPr>
        <p:spPr>
          <a:xfrm>
            <a:off x="5047325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3"/>
          <p:cNvSpPr/>
          <p:nvPr/>
        </p:nvSpPr>
        <p:spPr>
          <a:xfrm>
            <a:off x="5272757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0" name="Google Shape;900;p43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901" name="Google Shape;901;p4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3"/>
          <p:cNvGrpSpPr/>
          <p:nvPr/>
        </p:nvGrpSpPr>
        <p:grpSpPr>
          <a:xfrm>
            <a:off x="2926693" y="2388339"/>
            <a:ext cx="4109818" cy="2383745"/>
            <a:chOff x="7403363" y="1047512"/>
            <a:chExt cx="1646100" cy="1188900"/>
          </a:xfrm>
        </p:grpSpPr>
        <p:sp>
          <p:nvSpPr>
            <p:cNvPr id="904" name="Google Shape;904;p43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6" name="Google Shape;906;p43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7" name="Google Shape;907;p43"/>
          <p:cNvSpPr txBox="1"/>
          <p:nvPr/>
        </p:nvSpPr>
        <p:spPr>
          <a:xfrm>
            <a:off x="2557175" y="2736550"/>
            <a:ext cx="4224600" cy="11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JasperSoft se centra en proporcionar herramientas flexibles y potentes para ayudar a las organizaciones a gestionar y aprovechar sus datos de manera efectiva, todo ello con un enfoque en la interoperabilidad y la integración con otros sistemas.</a:t>
            </a:r>
            <a:endParaRPr sz="15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908" name="Google Shape;9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5" y="2771425"/>
            <a:ext cx="2282075" cy="1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Funcionalidades</a:t>
            </a:r>
            <a:endParaRPr/>
          </a:p>
        </p:txBody>
      </p:sp>
      <p:sp>
        <p:nvSpPr>
          <p:cNvPr id="914" name="Google Shape;914;p44"/>
          <p:cNvSpPr txBox="1"/>
          <p:nvPr/>
        </p:nvSpPr>
        <p:spPr>
          <a:xfrm>
            <a:off x="4960725" y="4109575"/>
            <a:ext cx="4077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Implementar en cualquier entorno</a:t>
            </a:r>
            <a:endParaRPr sz="20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915" name="Google Shape;915;p44"/>
          <p:cNvSpPr txBox="1"/>
          <p:nvPr/>
        </p:nvSpPr>
        <p:spPr>
          <a:xfrm>
            <a:off x="4944900" y="3288938"/>
            <a:ext cx="43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Análisis integrados en cualquier arquitectura</a:t>
            </a:r>
            <a:endParaRPr sz="20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916" name="Google Shape;916;p44"/>
          <p:cNvSpPr txBox="1"/>
          <p:nvPr/>
        </p:nvSpPr>
        <p:spPr>
          <a:xfrm>
            <a:off x="4949600" y="2288225"/>
            <a:ext cx="3174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Informes ad hoc</a:t>
            </a:r>
            <a:endParaRPr sz="20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917" name="Google Shape;917;p44"/>
          <p:cNvSpPr txBox="1"/>
          <p:nvPr/>
        </p:nvSpPr>
        <p:spPr>
          <a:xfrm>
            <a:off x="4917075" y="1529950"/>
            <a:ext cx="3653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Informes Perfectos</a:t>
            </a:r>
            <a:endParaRPr sz="20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918" name="Google Shape;918;p44"/>
          <p:cNvSpPr txBox="1"/>
          <p:nvPr/>
        </p:nvSpPr>
        <p:spPr>
          <a:xfrm>
            <a:off x="4907250" y="2611475"/>
            <a:ext cx="4131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Facilita la creación de informes personalizados.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9" name="Google Shape;919;p44"/>
          <p:cNvSpPr txBox="1"/>
          <p:nvPr/>
        </p:nvSpPr>
        <p:spPr>
          <a:xfrm>
            <a:off x="4949626" y="1853200"/>
            <a:ext cx="31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Cualquiera que sea el informe</a:t>
            </a:r>
            <a:endParaRPr>
              <a:solidFill>
                <a:schemeClr val="dk1"/>
              </a:solidFill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920" name="Google Shape;920;p44"/>
          <p:cNvSpPr/>
          <p:nvPr/>
        </p:nvSpPr>
        <p:spPr>
          <a:xfrm>
            <a:off x="947500" y="39097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44"/>
          <p:cNvSpPr/>
          <p:nvPr/>
        </p:nvSpPr>
        <p:spPr>
          <a:xfrm>
            <a:off x="715160" y="37610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44"/>
          <p:cNvSpPr/>
          <p:nvPr/>
        </p:nvSpPr>
        <p:spPr>
          <a:xfrm>
            <a:off x="715148" y="1417336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3" name="Google Shape;9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522" y="1544950"/>
            <a:ext cx="73904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0525" y="2305037"/>
            <a:ext cx="739050" cy="685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4625" y="3053375"/>
            <a:ext cx="739050" cy="685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7356" y="3801675"/>
            <a:ext cx="739021" cy="6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44"/>
          <p:cNvSpPr txBox="1"/>
          <p:nvPr/>
        </p:nvSpPr>
        <p:spPr>
          <a:xfrm>
            <a:off x="638900" y="4137075"/>
            <a:ext cx="36738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Integrable. Flexible. Escalable.</a:t>
            </a:r>
            <a:endParaRPr sz="1100">
              <a:solidFill>
                <a:schemeClr val="dk1"/>
              </a:solidFill>
              <a:latin typeface="Karla Medium"/>
              <a:ea typeface="Karla Medium"/>
              <a:cs typeface="Karla Medium"/>
              <a:sym typeface="Karla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Jaspersoft es la plataforma de análisis e informes personalizables.</a:t>
            </a:r>
            <a:endParaRPr sz="1100">
              <a:solidFill>
                <a:schemeClr val="dk1"/>
              </a:solidFill>
              <a:latin typeface="Karla Medium"/>
              <a:ea typeface="Karla Medium"/>
              <a:cs typeface="Karla Medium"/>
              <a:sym typeface="Karla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928" name="Google Shape;928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800" y="1984674"/>
            <a:ext cx="3174601" cy="1373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45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934" name="Google Shape;934;p45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45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947" name="Google Shape;947;p45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45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954" name="Google Shape;954;p45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45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956" name="Google Shape;956;p45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57" name="Google Shape;957;p45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958" name="Google Shape;958;p45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59" name="Google Shape;959;p4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0" name="Google Shape;960;p4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61" name="Google Shape;961;p45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62" name="Google Shape;962;p45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63" name="Google Shape;963;p45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64" name="Google Shape;964;p45"/>
          <p:cNvSpPr txBox="1">
            <a:spLocks noGrp="1"/>
          </p:cNvSpPr>
          <p:nvPr>
            <p:ph type="title"/>
          </p:nvPr>
        </p:nvSpPr>
        <p:spPr>
          <a:xfrm>
            <a:off x="2057400" y="1780200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Informes Perfectos</a:t>
            </a:r>
            <a:endParaRPr/>
          </a:p>
        </p:txBody>
      </p:sp>
      <p:grpSp>
        <p:nvGrpSpPr>
          <p:cNvPr id="965" name="Google Shape;965;p45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966" name="Google Shape;966;p45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8" name="Google Shape;968;p45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9" name="Google Shape;969;p45"/>
          <p:cNvSpPr txBox="1">
            <a:spLocks noGrp="1"/>
          </p:cNvSpPr>
          <p:nvPr>
            <p:ph type="subTitle" idx="1"/>
          </p:nvPr>
        </p:nvSpPr>
        <p:spPr>
          <a:xfrm>
            <a:off x="2286000" y="3648100"/>
            <a:ext cx="4588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Karla Medium"/>
                <a:ea typeface="Karla Medium"/>
                <a:cs typeface="Karla Medium"/>
                <a:sym typeface="Karla Medium"/>
              </a:rPr>
              <a:t>Control, precisión y flexibilidad para todas sus necesidades de generación de informes</a:t>
            </a:r>
            <a:endParaRPr>
              <a:latin typeface="Karla Medium"/>
              <a:ea typeface="Karla Medium"/>
              <a:cs typeface="Karla Medium"/>
              <a:sym typeface="Karla Medium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0" name="Google Shape;970;p45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971" name="Google Shape;971;p4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3" name="Google Shape;973;p45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45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45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6" name="Google Shape;976;p45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977" name="Google Shape;977;p45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" name="Google Shape;983;p46"/>
          <p:cNvGrpSpPr/>
          <p:nvPr/>
        </p:nvGrpSpPr>
        <p:grpSpPr>
          <a:xfrm>
            <a:off x="3220674" y="656789"/>
            <a:ext cx="5556660" cy="4212649"/>
            <a:chOff x="4754850" y="887475"/>
            <a:chExt cx="3763400" cy="3725700"/>
          </a:xfrm>
        </p:grpSpPr>
        <p:sp>
          <p:nvSpPr>
            <p:cNvPr id="984" name="Google Shape;984;p46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5" name="Google Shape;985;p46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986" name="Google Shape;986;p46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87" name="Google Shape;987;p46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988" name="Google Shape;988;p46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989" name="Google Shape;989;p46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90" name="Google Shape;990;p46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991" name="Google Shape;991;p46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92" name="Google Shape;992;p46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993" name="Google Shape;993;p46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94" name="Google Shape;994;p46"/>
          <p:cNvSpPr txBox="1">
            <a:spLocks noGrp="1"/>
          </p:cNvSpPr>
          <p:nvPr>
            <p:ph type="subTitle" idx="1"/>
          </p:nvPr>
        </p:nvSpPr>
        <p:spPr>
          <a:xfrm>
            <a:off x="519438" y="1267650"/>
            <a:ext cx="2418900" cy="26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Karla Medium"/>
              <a:buChar char="●"/>
            </a:pPr>
            <a:r>
              <a:rPr lang="en" sz="1500">
                <a:latin typeface="Karla Medium"/>
                <a:ea typeface="Karla Medium"/>
                <a:cs typeface="Karla Medium"/>
                <a:sym typeface="Karla Medium"/>
              </a:rPr>
              <a:t>Diseña cualquier informe.</a:t>
            </a:r>
            <a:endParaRPr sz="1500">
              <a:latin typeface="Karla Medium"/>
              <a:ea typeface="Karla Medium"/>
              <a:cs typeface="Karla Medium"/>
              <a:sym typeface="Karla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Karla Medium"/>
              <a:ea typeface="Karla Medium"/>
              <a:cs typeface="Karla Medium"/>
              <a:sym typeface="Karla Medium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Karla Medium"/>
              <a:buChar char="●"/>
            </a:pPr>
            <a:r>
              <a:rPr lang="en" sz="1500">
                <a:latin typeface="Karla Medium"/>
                <a:ea typeface="Karla Medium"/>
                <a:cs typeface="Karla Medium"/>
                <a:sym typeface="Karla Medium"/>
              </a:rPr>
              <a:t>Entrega informes perfectos en píxeles a miles o millones de usuarios.</a:t>
            </a:r>
            <a:endParaRPr sz="1500"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995" name="Google Shape;995;p46"/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46"/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46"/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8" name="Google Shape;9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850" y="1050255"/>
            <a:ext cx="5649126" cy="3819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1003;p47"/>
          <p:cNvGrpSpPr/>
          <p:nvPr/>
        </p:nvGrpSpPr>
        <p:grpSpPr>
          <a:xfrm>
            <a:off x="3220674" y="656789"/>
            <a:ext cx="5556660" cy="4212649"/>
            <a:chOff x="4754850" y="887475"/>
            <a:chExt cx="3763400" cy="3725700"/>
          </a:xfrm>
        </p:grpSpPr>
        <p:sp>
          <p:nvSpPr>
            <p:cNvPr id="1004" name="Google Shape;1004;p47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5" name="Google Shape;1005;p47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06" name="Google Shape;1006;p47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07" name="Google Shape;1007;p47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08" name="Google Shape;1008;p47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09" name="Google Shape;1009;p47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10" name="Google Shape;1010;p47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11" name="Google Shape;1011;p47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2" name="Google Shape;1012;p47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13" name="Google Shape;1013;p47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14" name="Google Shape;1014;p47"/>
          <p:cNvSpPr txBox="1">
            <a:spLocks noGrp="1"/>
          </p:cNvSpPr>
          <p:nvPr>
            <p:ph type="subTitle" idx="1"/>
          </p:nvPr>
        </p:nvSpPr>
        <p:spPr>
          <a:xfrm>
            <a:off x="519438" y="1700700"/>
            <a:ext cx="2418900" cy="17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 Medium"/>
              <a:buChar char="●"/>
            </a:pPr>
            <a:r>
              <a:rPr lang="en">
                <a:latin typeface="Karla Medium"/>
                <a:ea typeface="Karla Medium"/>
                <a:cs typeface="Karla Medium"/>
                <a:sym typeface="Karla Medium"/>
              </a:rPr>
              <a:t>Extraiga información de cualquier fuente.</a:t>
            </a:r>
            <a:endParaRPr>
              <a:latin typeface="Karla Medium"/>
              <a:ea typeface="Karla Medium"/>
              <a:cs typeface="Karla Medium"/>
              <a:sym typeface="Karla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Karla Medium"/>
              <a:ea typeface="Karla Medium"/>
              <a:cs typeface="Karla Medium"/>
              <a:sym typeface="Karla Medium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 Medium"/>
              <a:buChar char="●"/>
            </a:pPr>
            <a:r>
              <a:rPr lang="en">
                <a:latin typeface="Karla Medium"/>
                <a:ea typeface="Karla Medium"/>
                <a:cs typeface="Karla Medium"/>
                <a:sym typeface="Karla Medium"/>
              </a:rPr>
              <a:t>Reutilizar, no recrear.</a:t>
            </a:r>
            <a:endParaRPr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1015" name="Google Shape;1015;p47"/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47"/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7"/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8" name="Google Shape;101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000" y="1111725"/>
            <a:ext cx="5556651" cy="3678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30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469" name="Google Shape;469;p30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30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482" name="Google Shape;482;p30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0"/>
          <p:cNvGrpSpPr/>
          <p:nvPr/>
        </p:nvGrpSpPr>
        <p:grpSpPr>
          <a:xfrm>
            <a:off x="386279" y="247891"/>
            <a:ext cx="2279012" cy="1990833"/>
            <a:chOff x="715100" y="274199"/>
            <a:chExt cx="1920300" cy="1918875"/>
          </a:xfrm>
        </p:grpSpPr>
        <p:sp>
          <p:nvSpPr>
            <p:cNvPr id="489" name="Google Shape;489;p30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0" name="Google Shape;490;p30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491" name="Google Shape;491;p30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92" name="Google Shape;492;p30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93" name="Google Shape;493;p30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94" name="Google Shape;494;p3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5" name="Google Shape;495;p3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96" name="Google Shape;496;p30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97" name="Google Shape;497;p30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98" name="Google Shape;498;p30"/>
          <p:cNvSpPr txBox="1">
            <a:spLocks noGrp="1"/>
          </p:cNvSpPr>
          <p:nvPr>
            <p:ph type="title"/>
          </p:nvPr>
        </p:nvSpPr>
        <p:spPr>
          <a:xfrm>
            <a:off x="1661650" y="1660400"/>
            <a:ext cx="5998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	</a:t>
            </a:r>
            <a:r>
              <a:rPr lang="en" sz="3000"/>
              <a:t>Software de  reportes empresariales</a:t>
            </a:r>
            <a:endParaRPr sz="3000"/>
          </a:p>
        </p:txBody>
      </p:sp>
      <p:grpSp>
        <p:nvGrpSpPr>
          <p:cNvPr id="499" name="Google Shape;499;p30"/>
          <p:cNvGrpSpPr/>
          <p:nvPr/>
        </p:nvGrpSpPr>
        <p:grpSpPr>
          <a:xfrm>
            <a:off x="1828850" y="2950382"/>
            <a:ext cx="5577850" cy="1918856"/>
            <a:chOff x="1828840" y="3371688"/>
            <a:chExt cx="5577850" cy="1463100"/>
          </a:xfrm>
        </p:grpSpPr>
        <p:sp>
          <p:nvSpPr>
            <p:cNvPr id="500" name="Google Shape;500;p30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2" name="Google Shape;502;p30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3" name="Google Shape;503;p30"/>
          <p:cNvSpPr txBox="1">
            <a:spLocks noGrp="1"/>
          </p:cNvSpPr>
          <p:nvPr>
            <p:ph type="subTitle" idx="1"/>
          </p:nvPr>
        </p:nvSpPr>
        <p:spPr>
          <a:xfrm>
            <a:off x="2277600" y="3014450"/>
            <a:ext cx="4588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 un mundo empresarial cada vez más orientado a los datos, las organizaciones necesitan herramientas que les permitan extraer información valiosa de sus datos para comprender mejor su desempeño, identificar tendencias, oportunidades y desafíos, y tomar decisiones informadas.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504" name="Google Shape;504;p30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05" name="Google Shape;505;p3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30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0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0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Google Shape;510;p30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11" name="Google Shape;511;p30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3" name="Google Shape;5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75" y="652000"/>
            <a:ext cx="2148025" cy="14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48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1024" name="Google Shape;1024;p48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48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1037" name="Google Shape;1037;p48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48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1044" name="Google Shape;1044;p48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48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1046" name="Google Shape;1046;p48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48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48" name="Google Shape;1048;p48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49" name="Google Shape;1049;p4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0" name="Google Shape;1050;p4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51" name="Google Shape;1051;p48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2" name="Google Shape;1052;p48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53" name="Google Shape;1053;p48"/>
          <p:cNvSpPr txBox="1">
            <a:spLocks noGrp="1"/>
          </p:cNvSpPr>
          <p:nvPr>
            <p:ph type="title" idx="2"/>
          </p:nvPr>
        </p:nvSpPr>
        <p:spPr>
          <a:xfrm>
            <a:off x="871350" y="679350"/>
            <a:ext cx="14745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54" name="Google Shape;1054;p48"/>
          <p:cNvSpPr txBox="1">
            <a:spLocks noGrp="1"/>
          </p:cNvSpPr>
          <p:nvPr>
            <p:ph type="title"/>
          </p:nvPr>
        </p:nvSpPr>
        <p:spPr>
          <a:xfrm>
            <a:off x="2057400" y="1780200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Informes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 hoc</a:t>
            </a:r>
            <a:endParaRPr/>
          </a:p>
        </p:txBody>
      </p:sp>
      <p:grpSp>
        <p:nvGrpSpPr>
          <p:cNvPr id="1055" name="Google Shape;1055;p48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1056" name="Google Shape;1056;p48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8" name="Google Shape;1058;p48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59" name="Google Shape;1059;p48"/>
          <p:cNvSpPr txBox="1">
            <a:spLocks noGrp="1"/>
          </p:cNvSpPr>
          <p:nvPr>
            <p:ph type="subTitle" idx="1"/>
          </p:nvPr>
        </p:nvSpPr>
        <p:spPr>
          <a:xfrm>
            <a:off x="2286000" y="3800500"/>
            <a:ext cx="4588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Karla Medium"/>
                <a:ea typeface="Karla Medium"/>
                <a:cs typeface="Karla Medium"/>
                <a:sym typeface="Karla Medium"/>
              </a:rPr>
              <a:t>Informes de autoservicio para todos.</a:t>
            </a:r>
            <a:endParaRPr/>
          </a:p>
        </p:txBody>
      </p:sp>
      <p:grpSp>
        <p:nvGrpSpPr>
          <p:cNvPr id="1060" name="Google Shape;1060;p48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1061" name="Google Shape;1061;p48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3" name="Google Shape;1063;p48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8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8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6" name="Google Shape;1066;p48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1067" name="Google Shape;1067;p48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oogle Shape;1073;p49"/>
          <p:cNvGrpSpPr/>
          <p:nvPr/>
        </p:nvGrpSpPr>
        <p:grpSpPr>
          <a:xfrm>
            <a:off x="3220674" y="656789"/>
            <a:ext cx="5556660" cy="4212649"/>
            <a:chOff x="4754850" y="887475"/>
            <a:chExt cx="3763400" cy="3725700"/>
          </a:xfrm>
        </p:grpSpPr>
        <p:sp>
          <p:nvSpPr>
            <p:cNvPr id="1074" name="Google Shape;1074;p49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5" name="Google Shape;1075;p49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76" name="Google Shape;1076;p49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77" name="Google Shape;1077;p49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78" name="Google Shape;1078;p49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79" name="Google Shape;1079;p49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80" name="Google Shape;1080;p49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81" name="Google Shape;1081;p49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82" name="Google Shape;1082;p49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83" name="Google Shape;1083;p49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84" name="Google Shape;1084;p49"/>
          <p:cNvSpPr txBox="1">
            <a:spLocks noGrp="1"/>
          </p:cNvSpPr>
          <p:nvPr>
            <p:ph type="subTitle" idx="1"/>
          </p:nvPr>
        </p:nvSpPr>
        <p:spPr>
          <a:xfrm>
            <a:off x="563050" y="1690650"/>
            <a:ext cx="2418900" cy="17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Karla Medium"/>
              <a:buChar char="●"/>
            </a:pPr>
            <a:r>
              <a:rPr lang="en">
                <a:latin typeface="Karla Medium"/>
                <a:ea typeface="Karla Medium"/>
                <a:cs typeface="Karla Medium"/>
                <a:sym typeface="Karla Medium"/>
              </a:rPr>
              <a:t>Potente interfaz de informes.</a:t>
            </a:r>
            <a:endParaRPr>
              <a:latin typeface="Karla Medium"/>
              <a:ea typeface="Karla Medium"/>
              <a:cs typeface="Karla Medium"/>
              <a:sym typeface="Karla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Karla Medium"/>
              <a:ea typeface="Karla Medium"/>
              <a:cs typeface="Karla Medium"/>
              <a:sym typeface="Karla Mediu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Karla Medium"/>
              <a:buChar char="●"/>
            </a:pPr>
            <a:r>
              <a:rPr lang="en">
                <a:latin typeface="Karla Medium"/>
                <a:ea typeface="Karla Medium"/>
                <a:cs typeface="Karla Medium"/>
                <a:sym typeface="Karla Medium"/>
              </a:rPr>
              <a:t>Gráficos totalmente interactivos.</a:t>
            </a:r>
            <a:endParaRPr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1085" name="Google Shape;1085;p49"/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49"/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49"/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8" name="Google Shape;10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448" y="1089374"/>
            <a:ext cx="5515102" cy="36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50"/>
          <p:cNvGrpSpPr/>
          <p:nvPr/>
        </p:nvGrpSpPr>
        <p:grpSpPr>
          <a:xfrm>
            <a:off x="3220674" y="656789"/>
            <a:ext cx="5556660" cy="4212649"/>
            <a:chOff x="4754850" y="887475"/>
            <a:chExt cx="3763400" cy="3725700"/>
          </a:xfrm>
        </p:grpSpPr>
        <p:sp>
          <p:nvSpPr>
            <p:cNvPr id="1094" name="Google Shape;1094;p50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5" name="Google Shape;1095;p50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96" name="Google Shape;1096;p50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97" name="Google Shape;1097;p50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98" name="Google Shape;1098;p50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99" name="Google Shape;1099;p50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00" name="Google Shape;1100;p50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101" name="Google Shape;1101;p50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02" name="Google Shape;1102;p50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103" name="Google Shape;1103;p50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104" name="Google Shape;1104;p50"/>
          <p:cNvSpPr txBox="1">
            <a:spLocks noGrp="1"/>
          </p:cNvSpPr>
          <p:nvPr>
            <p:ph type="subTitle" idx="1"/>
          </p:nvPr>
        </p:nvSpPr>
        <p:spPr>
          <a:xfrm>
            <a:off x="519438" y="1666200"/>
            <a:ext cx="2418900" cy="1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Karla Medium"/>
              <a:buChar char="●"/>
            </a:pPr>
            <a:r>
              <a:rPr lang="en">
                <a:latin typeface="Karla Medium"/>
                <a:ea typeface="Karla Medium"/>
                <a:cs typeface="Karla Medium"/>
                <a:sym typeface="Karla Medium"/>
              </a:rPr>
              <a:t>Funcionalidad Sencilla de Guardar y Exportar.</a:t>
            </a:r>
            <a:endParaRPr>
              <a:latin typeface="Karla Medium"/>
              <a:ea typeface="Karla Medium"/>
              <a:cs typeface="Karla Medium"/>
              <a:sym typeface="Karla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Karla Medium"/>
              <a:ea typeface="Karla Medium"/>
              <a:cs typeface="Karla Medium"/>
              <a:sym typeface="Karla Mediu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Karla Medium"/>
              <a:buChar char="●"/>
            </a:pPr>
            <a:r>
              <a:rPr lang="en">
                <a:latin typeface="Karla Medium"/>
                <a:ea typeface="Karla Medium"/>
                <a:cs typeface="Karla Medium"/>
                <a:sym typeface="Karla Medium"/>
              </a:rPr>
              <a:t>Arquitectura Abierta.</a:t>
            </a:r>
            <a:endParaRPr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1105" name="Google Shape;1105;p50"/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50"/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50"/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8" name="Google Shape;110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988" y="1131613"/>
            <a:ext cx="5647274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3" name="Google Shape;1113;p51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1114" name="Google Shape;1114;p51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1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1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1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1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1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51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1127" name="Google Shape;1127;p51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1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1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1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1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1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51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1134" name="Google Shape;1134;p51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5" name="Google Shape;1135;p51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1136" name="Google Shape;1136;p51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37" name="Google Shape;1137;p51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138" name="Google Shape;1138;p51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39" name="Google Shape;1139;p5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0" name="Google Shape;1140;p5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1" name="Google Shape;1141;p51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42" name="Google Shape;1142;p51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43" name="Google Shape;1143;p51"/>
          <p:cNvSpPr txBox="1">
            <a:spLocks noGrp="1"/>
          </p:cNvSpPr>
          <p:nvPr>
            <p:ph type="title" idx="2"/>
          </p:nvPr>
        </p:nvSpPr>
        <p:spPr>
          <a:xfrm>
            <a:off x="871350" y="679350"/>
            <a:ext cx="14745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44" name="Google Shape;1144;p51"/>
          <p:cNvSpPr txBox="1">
            <a:spLocks noGrp="1"/>
          </p:cNvSpPr>
          <p:nvPr>
            <p:ph type="title"/>
          </p:nvPr>
        </p:nvSpPr>
        <p:spPr>
          <a:xfrm>
            <a:off x="2459925" y="1815850"/>
            <a:ext cx="4588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Análisis integrados en cualquier arquitectura</a:t>
            </a:r>
            <a:endParaRPr sz="3200"/>
          </a:p>
        </p:txBody>
      </p:sp>
      <p:grpSp>
        <p:nvGrpSpPr>
          <p:cNvPr id="1145" name="Google Shape;1145;p51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1146" name="Google Shape;1146;p51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1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48" name="Google Shape;1148;p51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9" name="Google Shape;1149;p51"/>
          <p:cNvSpPr txBox="1">
            <a:spLocks noGrp="1"/>
          </p:cNvSpPr>
          <p:nvPr>
            <p:ph type="subTitle" idx="1"/>
          </p:nvPr>
        </p:nvSpPr>
        <p:spPr>
          <a:xfrm>
            <a:off x="2286000" y="3800500"/>
            <a:ext cx="4588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Karla Medium"/>
                <a:ea typeface="Karla Medium"/>
                <a:cs typeface="Karla Medium"/>
                <a:sym typeface="Karla Medium"/>
              </a:rPr>
              <a:t>Flexible, Personalizable, Grado de Desarrollador.</a:t>
            </a:r>
            <a:endParaRPr/>
          </a:p>
        </p:txBody>
      </p:sp>
      <p:grpSp>
        <p:nvGrpSpPr>
          <p:cNvPr id="1150" name="Google Shape;1150;p51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1151" name="Google Shape;1151;p51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1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51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51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51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6" name="Google Shape;1156;p51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1157" name="Google Shape;1157;p51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1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52"/>
          <p:cNvGrpSpPr/>
          <p:nvPr/>
        </p:nvGrpSpPr>
        <p:grpSpPr>
          <a:xfrm>
            <a:off x="3220674" y="656789"/>
            <a:ext cx="5556660" cy="4212649"/>
            <a:chOff x="4754850" y="887475"/>
            <a:chExt cx="3763400" cy="3725700"/>
          </a:xfrm>
        </p:grpSpPr>
        <p:sp>
          <p:nvSpPr>
            <p:cNvPr id="1164" name="Google Shape;1164;p52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5" name="Google Shape;1165;p52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166" name="Google Shape;1166;p52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67" name="Google Shape;1167;p52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168" name="Google Shape;1168;p52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169" name="Google Shape;1169;p52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70" name="Google Shape;1170;p52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171" name="Google Shape;1171;p52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72" name="Google Shape;1172;p52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173" name="Google Shape;1173;p52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174" name="Google Shape;1174;p52"/>
          <p:cNvSpPr txBox="1">
            <a:spLocks noGrp="1"/>
          </p:cNvSpPr>
          <p:nvPr>
            <p:ph type="subTitle" idx="1"/>
          </p:nvPr>
        </p:nvSpPr>
        <p:spPr>
          <a:xfrm>
            <a:off x="519425" y="1818150"/>
            <a:ext cx="2418900" cy="1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Karla Medium"/>
              <a:buChar char="●"/>
            </a:pPr>
            <a:r>
              <a:rPr lang="en">
                <a:latin typeface="Karla Medium"/>
                <a:ea typeface="Karla Medium"/>
                <a:cs typeface="Karla Medium"/>
                <a:sym typeface="Karla Medium"/>
              </a:rPr>
              <a:t>Biblioteca JavaScript</a:t>
            </a:r>
            <a:endParaRPr>
              <a:latin typeface="Karla Medium"/>
              <a:ea typeface="Karla Medium"/>
              <a:cs typeface="Karla Medium"/>
              <a:sym typeface="Karla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Karla Medium"/>
              <a:ea typeface="Karla Medium"/>
              <a:cs typeface="Karla Medium"/>
              <a:sym typeface="Karla Mediu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Karla Medium"/>
              <a:buChar char="●"/>
            </a:pPr>
            <a:r>
              <a:rPr lang="en">
                <a:latin typeface="Karla Medium"/>
                <a:ea typeface="Karla Medium"/>
                <a:cs typeface="Karla Medium"/>
                <a:sym typeface="Karla Medium"/>
              </a:rPr>
              <a:t>Integre y mantenga con facilidad.</a:t>
            </a:r>
            <a:endParaRPr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1175" name="Google Shape;1175;p52"/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52"/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52"/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8" name="Google Shape;117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350" y="1228563"/>
            <a:ext cx="5381301" cy="324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3" name="Google Shape;1183;p53"/>
          <p:cNvGrpSpPr/>
          <p:nvPr/>
        </p:nvGrpSpPr>
        <p:grpSpPr>
          <a:xfrm>
            <a:off x="3220674" y="656789"/>
            <a:ext cx="5556660" cy="4212649"/>
            <a:chOff x="4754850" y="887475"/>
            <a:chExt cx="3763400" cy="3725700"/>
          </a:xfrm>
        </p:grpSpPr>
        <p:sp>
          <p:nvSpPr>
            <p:cNvPr id="1184" name="Google Shape;1184;p53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5" name="Google Shape;1185;p53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186" name="Google Shape;1186;p53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87" name="Google Shape;1187;p53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188" name="Google Shape;1188;p53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189" name="Google Shape;1189;p53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0" name="Google Shape;1190;p53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191" name="Google Shape;1191;p53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92" name="Google Shape;1192;p53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193" name="Google Shape;1193;p53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194" name="Google Shape;1194;p53"/>
          <p:cNvSpPr txBox="1">
            <a:spLocks noGrp="1"/>
          </p:cNvSpPr>
          <p:nvPr>
            <p:ph type="subTitle" idx="1"/>
          </p:nvPr>
        </p:nvSpPr>
        <p:spPr>
          <a:xfrm>
            <a:off x="519438" y="1982850"/>
            <a:ext cx="2418900" cy="11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Karla Medium"/>
              <a:buChar char="●"/>
            </a:pPr>
            <a:r>
              <a:rPr lang="en">
                <a:latin typeface="Karla Medium"/>
                <a:ea typeface="Karla Medium"/>
                <a:cs typeface="Karla Medium"/>
                <a:sym typeface="Karla Medium"/>
              </a:rPr>
              <a:t>Los informes ad hoc de autoservicio integrados facilitan la vida de todos.</a:t>
            </a:r>
            <a:endParaRPr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1195" name="Google Shape;1195;p53"/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53"/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53"/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8" name="Google Shape;119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651" y="926899"/>
            <a:ext cx="4816300" cy="39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oogle Shape;1203;p54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1204" name="Google Shape;1204;p54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4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4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4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4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4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4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4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4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4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4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4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54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1217" name="Google Shape;1217;p54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4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4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4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4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4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54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1224" name="Google Shape;1224;p54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5" name="Google Shape;1225;p54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1226" name="Google Shape;1226;p54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27" name="Google Shape;1227;p54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28" name="Google Shape;1228;p54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29" name="Google Shape;1229;p5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0" name="Google Shape;1230;p5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31" name="Google Shape;1231;p54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32" name="Google Shape;1232;p54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33" name="Google Shape;1233;p54"/>
          <p:cNvSpPr txBox="1">
            <a:spLocks noGrp="1"/>
          </p:cNvSpPr>
          <p:nvPr>
            <p:ph type="title" idx="2"/>
          </p:nvPr>
        </p:nvSpPr>
        <p:spPr>
          <a:xfrm>
            <a:off x="795150" y="679350"/>
            <a:ext cx="15885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34" name="Google Shape;1234;p54"/>
          <p:cNvSpPr txBox="1">
            <a:spLocks noGrp="1"/>
          </p:cNvSpPr>
          <p:nvPr>
            <p:ph type="title"/>
          </p:nvPr>
        </p:nvSpPr>
        <p:spPr>
          <a:xfrm>
            <a:off x="2277600" y="2188925"/>
            <a:ext cx="4588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Implementar en cualquier entorno</a:t>
            </a:r>
            <a:endParaRPr sz="3200"/>
          </a:p>
        </p:txBody>
      </p:sp>
      <p:grpSp>
        <p:nvGrpSpPr>
          <p:cNvPr id="1235" name="Google Shape;1235;p54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1236" name="Google Shape;1236;p54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4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38" name="Google Shape;1238;p54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9" name="Google Shape;1239;p54"/>
          <p:cNvSpPr txBox="1">
            <a:spLocks noGrp="1"/>
          </p:cNvSpPr>
          <p:nvPr>
            <p:ph type="subTitle" idx="1"/>
          </p:nvPr>
        </p:nvSpPr>
        <p:spPr>
          <a:xfrm>
            <a:off x="2286000" y="3800500"/>
            <a:ext cx="4588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Karla Medium"/>
                <a:ea typeface="Karla Medium"/>
                <a:cs typeface="Karla Medium"/>
                <a:sym typeface="Karla Medium"/>
              </a:rPr>
              <a:t>Flexibilidad en su máxima expresión.</a:t>
            </a:r>
            <a:endParaRPr/>
          </a:p>
        </p:txBody>
      </p:sp>
      <p:grpSp>
        <p:nvGrpSpPr>
          <p:cNvPr id="1240" name="Google Shape;1240;p54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1241" name="Google Shape;1241;p54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4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54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54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54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6" name="Google Shape;1246;p54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1247" name="Google Shape;1247;p54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4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Google Shape;1253;p55"/>
          <p:cNvGrpSpPr/>
          <p:nvPr/>
        </p:nvGrpSpPr>
        <p:grpSpPr>
          <a:xfrm>
            <a:off x="3220674" y="656639"/>
            <a:ext cx="5556660" cy="4212649"/>
            <a:chOff x="4754850" y="887475"/>
            <a:chExt cx="3763400" cy="3725700"/>
          </a:xfrm>
        </p:grpSpPr>
        <p:sp>
          <p:nvSpPr>
            <p:cNvPr id="1254" name="Google Shape;1254;p55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5" name="Google Shape;1255;p55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256" name="Google Shape;1256;p55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57" name="Google Shape;1257;p55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58" name="Google Shape;1258;p55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259" name="Google Shape;1259;p55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60" name="Google Shape;1260;p55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261" name="Google Shape;1261;p55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62" name="Google Shape;1262;p55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263" name="Google Shape;1263;p55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264" name="Google Shape;1264;p55"/>
          <p:cNvSpPr txBox="1">
            <a:spLocks noGrp="1"/>
          </p:cNvSpPr>
          <p:nvPr>
            <p:ph type="subTitle" idx="1"/>
          </p:nvPr>
        </p:nvSpPr>
        <p:spPr>
          <a:xfrm>
            <a:off x="519438" y="595800"/>
            <a:ext cx="2418900" cy="30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Karla Medium"/>
              <a:buChar char="●"/>
            </a:pPr>
            <a:r>
              <a:rPr lang="en">
                <a:latin typeface="Karla Medium"/>
                <a:ea typeface="Karla Medium"/>
                <a:cs typeface="Karla Medium"/>
                <a:sym typeface="Karla Medium"/>
              </a:rPr>
              <a:t>Implemente BI en cualquier arquitectura, entorno de nube, local o híbrido.</a:t>
            </a:r>
            <a:endParaRPr>
              <a:latin typeface="Karla Medium"/>
              <a:ea typeface="Karla Medium"/>
              <a:cs typeface="Karla Medium"/>
              <a:sym typeface="Karla Mediu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 Medium"/>
              <a:buChar char="●"/>
            </a:pPr>
            <a:r>
              <a:rPr lang="en">
                <a:latin typeface="Karla Medium"/>
                <a:ea typeface="Karla Medium"/>
                <a:cs typeface="Karla Medium"/>
                <a:sym typeface="Karla Medium"/>
              </a:rPr>
              <a:t>Personalizable según sus necesidades exactas y cambiantes.</a:t>
            </a:r>
            <a:endParaRPr>
              <a:latin typeface="Karla Medium"/>
              <a:ea typeface="Karla Medium"/>
              <a:cs typeface="Karla Medium"/>
              <a:sym typeface="Karla Mediu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 Medium"/>
              <a:buChar char="●"/>
            </a:pPr>
            <a:r>
              <a:rPr lang="en">
                <a:latin typeface="Karla Medium"/>
                <a:ea typeface="Karla Medium"/>
                <a:cs typeface="Karla Medium"/>
                <a:sym typeface="Karla Medium"/>
              </a:rPr>
              <a:t>Excelencia operativa y flexibilidad incomparable en Docker.</a:t>
            </a:r>
            <a:endParaRPr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1265" name="Google Shape;1265;p55"/>
          <p:cNvSpPr/>
          <p:nvPr/>
        </p:nvSpPr>
        <p:spPr>
          <a:xfrm>
            <a:off x="1500283" y="44649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55"/>
          <p:cNvSpPr/>
          <p:nvPr/>
        </p:nvSpPr>
        <p:spPr>
          <a:xfrm>
            <a:off x="1964428" y="43141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55"/>
          <p:cNvSpPr/>
          <p:nvPr/>
        </p:nvSpPr>
        <p:spPr>
          <a:xfrm>
            <a:off x="714314" y="41608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8" name="Google Shape;126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120" y="1636375"/>
            <a:ext cx="5115350" cy="25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56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1274" name="Google Shape;1274;p56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5" name="Google Shape;1275;p56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1276" name="Google Shape;1276;p56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77" name="Google Shape;1277;p56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78" name="Google Shape;1278;p56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1279" name="Google Shape;1279;p56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56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1281" name="Google Shape;1281;p56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82" name="Google Shape;1282;p56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83" name="Google Shape;1283;p56"/>
          <p:cNvGrpSpPr/>
          <p:nvPr/>
        </p:nvGrpSpPr>
        <p:grpSpPr>
          <a:xfrm>
            <a:off x="715400" y="1600325"/>
            <a:ext cx="2418600" cy="2916600"/>
            <a:chOff x="715400" y="1600325"/>
            <a:chExt cx="2418600" cy="2916600"/>
          </a:xfrm>
        </p:grpSpPr>
        <p:sp>
          <p:nvSpPr>
            <p:cNvPr id="1284" name="Google Shape;1284;p56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5" name="Google Shape;1285;p56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1286" name="Google Shape;1286;p56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87" name="Google Shape;1287;p56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88" name="Google Shape;1288;p56"/>
          <p:cNvSpPr txBox="1">
            <a:spLocks noGrp="1"/>
          </p:cNvSpPr>
          <p:nvPr>
            <p:ph type="subTitle" idx="1"/>
          </p:nvPr>
        </p:nvSpPr>
        <p:spPr>
          <a:xfrm>
            <a:off x="780350" y="2358100"/>
            <a:ext cx="21972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Administrador del Sistema</a:t>
            </a:r>
            <a:endParaRPr sz="1800"/>
          </a:p>
        </p:txBody>
      </p:sp>
      <p:sp>
        <p:nvSpPr>
          <p:cNvPr id="1289" name="Google Shape;1289;p56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 Humanos</a:t>
            </a:r>
            <a:endParaRPr/>
          </a:p>
        </p:txBody>
      </p:sp>
      <p:sp>
        <p:nvSpPr>
          <p:cNvPr id="1290" name="Google Shape;1290;p56"/>
          <p:cNvSpPr txBox="1">
            <a:spLocks noGrp="1"/>
          </p:cNvSpPr>
          <p:nvPr>
            <p:ph type="subTitle" idx="2"/>
          </p:nvPr>
        </p:nvSpPr>
        <p:spPr>
          <a:xfrm>
            <a:off x="771250" y="2651375"/>
            <a:ext cx="2286000" cy="16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Karla Medium"/>
                <a:ea typeface="Karla Medium"/>
                <a:cs typeface="Karla Medium"/>
                <a:sym typeface="Karla Medium"/>
              </a:rPr>
              <a:t>Se requiere alguien con experiencia en administración de sistemas para instalar, configurar y mantener el entorno de JasperSoft.</a:t>
            </a:r>
            <a:endParaRPr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1291" name="Google Shape;1291;p56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56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56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4" name="Google Shape;1294;p56"/>
          <p:cNvGrpSpPr/>
          <p:nvPr/>
        </p:nvGrpSpPr>
        <p:grpSpPr>
          <a:xfrm>
            <a:off x="1653123" y="1809424"/>
            <a:ext cx="568894" cy="548683"/>
            <a:chOff x="1819576" y="1511679"/>
            <a:chExt cx="352103" cy="352103"/>
          </a:xfrm>
        </p:grpSpPr>
        <p:sp>
          <p:nvSpPr>
            <p:cNvPr id="1295" name="Google Shape;1295;p56"/>
            <p:cNvSpPr/>
            <p:nvPr/>
          </p:nvSpPr>
          <p:spPr>
            <a:xfrm>
              <a:off x="1819576" y="1511679"/>
              <a:ext cx="352103" cy="352103"/>
            </a:xfrm>
            <a:custGeom>
              <a:avLst/>
              <a:gdLst/>
              <a:ahLst/>
              <a:cxnLst/>
              <a:rect l="l" t="t" r="r" b="b"/>
              <a:pathLst>
                <a:path w="11062" h="11062" extrusionOk="0">
                  <a:moveTo>
                    <a:pt x="6216" y="310"/>
                  </a:moveTo>
                  <a:cubicBezTo>
                    <a:pt x="6216" y="310"/>
                    <a:pt x="6240" y="310"/>
                    <a:pt x="6240" y="322"/>
                  </a:cubicBezTo>
                  <a:lnTo>
                    <a:pt x="6240" y="786"/>
                  </a:lnTo>
                  <a:cubicBezTo>
                    <a:pt x="6240" y="953"/>
                    <a:pt x="6335" y="1084"/>
                    <a:pt x="6502" y="1108"/>
                  </a:cubicBezTo>
                  <a:cubicBezTo>
                    <a:pt x="7025" y="1227"/>
                    <a:pt x="7514" y="1429"/>
                    <a:pt x="7966" y="1727"/>
                  </a:cubicBezTo>
                  <a:cubicBezTo>
                    <a:pt x="8022" y="1762"/>
                    <a:pt x="8086" y="1780"/>
                    <a:pt x="8150" y="1780"/>
                  </a:cubicBezTo>
                  <a:cubicBezTo>
                    <a:pt x="8236" y="1780"/>
                    <a:pt x="8321" y="1747"/>
                    <a:pt x="8383" y="1679"/>
                  </a:cubicBezTo>
                  <a:lnTo>
                    <a:pt x="8704" y="1346"/>
                  </a:lnTo>
                  <a:lnTo>
                    <a:pt x="8716" y="1346"/>
                  </a:lnTo>
                  <a:lnTo>
                    <a:pt x="9704" y="2334"/>
                  </a:lnTo>
                  <a:lnTo>
                    <a:pt x="9704" y="2346"/>
                  </a:lnTo>
                  <a:lnTo>
                    <a:pt x="9371" y="2679"/>
                  </a:lnTo>
                  <a:cubicBezTo>
                    <a:pt x="9252" y="2798"/>
                    <a:pt x="9240" y="2953"/>
                    <a:pt x="9335" y="3096"/>
                  </a:cubicBezTo>
                  <a:cubicBezTo>
                    <a:pt x="9609" y="3536"/>
                    <a:pt x="9823" y="4025"/>
                    <a:pt x="9943" y="4548"/>
                  </a:cubicBezTo>
                  <a:cubicBezTo>
                    <a:pt x="9966" y="4703"/>
                    <a:pt x="10109" y="4822"/>
                    <a:pt x="10264" y="4822"/>
                  </a:cubicBezTo>
                  <a:lnTo>
                    <a:pt x="10728" y="4822"/>
                  </a:lnTo>
                  <a:cubicBezTo>
                    <a:pt x="10728" y="4822"/>
                    <a:pt x="10752" y="4822"/>
                    <a:pt x="10752" y="4834"/>
                  </a:cubicBezTo>
                  <a:lnTo>
                    <a:pt x="10728" y="6239"/>
                  </a:lnTo>
                  <a:lnTo>
                    <a:pt x="10264" y="6239"/>
                  </a:lnTo>
                  <a:cubicBezTo>
                    <a:pt x="10109" y="6239"/>
                    <a:pt x="9966" y="6334"/>
                    <a:pt x="9943" y="6501"/>
                  </a:cubicBezTo>
                  <a:cubicBezTo>
                    <a:pt x="9823" y="7025"/>
                    <a:pt x="9633" y="7513"/>
                    <a:pt x="9335" y="7966"/>
                  </a:cubicBezTo>
                  <a:cubicBezTo>
                    <a:pt x="9240" y="8097"/>
                    <a:pt x="9252" y="8275"/>
                    <a:pt x="9371" y="8382"/>
                  </a:cubicBezTo>
                  <a:lnTo>
                    <a:pt x="9704" y="8704"/>
                  </a:lnTo>
                  <a:lnTo>
                    <a:pt x="9704" y="8716"/>
                  </a:lnTo>
                  <a:lnTo>
                    <a:pt x="8716" y="9704"/>
                  </a:lnTo>
                  <a:lnTo>
                    <a:pt x="8704" y="9704"/>
                  </a:lnTo>
                  <a:lnTo>
                    <a:pt x="8383" y="9370"/>
                  </a:lnTo>
                  <a:cubicBezTo>
                    <a:pt x="8317" y="9304"/>
                    <a:pt x="8236" y="9271"/>
                    <a:pt x="8155" y="9271"/>
                  </a:cubicBezTo>
                  <a:cubicBezTo>
                    <a:pt x="8090" y="9271"/>
                    <a:pt x="8024" y="9292"/>
                    <a:pt x="7966" y="9335"/>
                  </a:cubicBezTo>
                  <a:cubicBezTo>
                    <a:pt x="7514" y="9609"/>
                    <a:pt x="7025" y="9823"/>
                    <a:pt x="6502" y="9942"/>
                  </a:cubicBezTo>
                  <a:cubicBezTo>
                    <a:pt x="6359" y="9966"/>
                    <a:pt x="6240" y="10109"/>
                    <a:pt x="6240" y="10263"/>
                  </a:cubicBezTo>
                  <a:lnTo>
                    <a:pt x="6240" y="10728"/>
                  </a:lnTo>
                  <a:cubicBezTo>
                    <a:pt x="6240" y="10728"/>
                    <a:pt x="6240" y="10740"/>
                    <a:pt x="6216" y="10740"/>
                  </a:cubicBezTo>
                  <a:lnTo>
                    <a:pt x="4835" y="10740"/>
                  </a:lnTo>
                  <a:cubicBezTo>
                    <a:pt x="4835" y="10740"/>
                    <a:pt x="4823" y="10740"/>
                    <a:pt x="4823" y="10728"/>
                  </a:cubicBezTo>
                  <a:lnTo>
                    <a:pt x="4823" y="10263"/>
                  </a:lnTo>
                  <a:cubicBezTo>
                    <a:pt x="4823" y="10109"/>
                    <a:pt x="4716" y="9966"/>
                    <a:pt x="4549" y="9942"/>
                  </a:cubicBezTo>
                  <a:cubicBezTo>
                    <a:pt x="4037" y="9823"/>
                    <a:pt x="3537" y="9632"/>
                    <a:pt x="3096" y="9335"/>
                  </a:cubicBezTo>
                  <a:cubicBezTo>
                    <a:pt x="3037" y="9299"/>
                    <a:pt x="2977" y="9275"/>
                    <a:pt x="2918" y="9275"/>
                  </a:cubicBezTo>
                  <a:cubicBezTo>
                    <a:pt x="2823" y="9275"/>
                    <a:pt x="2751" y="9299"/>
                    <a:pt x="2680" y="9370"/>
                  </a:cubicBezTo>
                  <a:lnTo>
                    <a:pt x="2346" y="9704"/>
                  </a:lnTo>
                  <a:lnTo>
                    <a:pt x="2334" y="9704"/>
                  </a:lnTo>
                  <a:lnTo>
                    <a:pt x="1358" y="8716"/>
                  </a:lnTo>
                  <a:lnTo>
                    <a:pt x="1358" y="8704"/>
                  </a:lnTo>
                  <a:lnTo>
                    <a:pt x="1680" y="8382"/>
                  </a:lnTo>
                  <a:cubicBezTo>
                    <a:pt x="1799" y="8263"/>
                    <a:pt x="1811" y="8097"/>
                    <a:pt x="1727" y="7966"/>
                  </a:cubicBezTo>
                  <a:cubicBezTo>
                    <a:pt x="1441" y="7513"/>
                    <a:pt x="1239" y="7025"/>
                    <a:pt x="1120" y="6501"/>
                  </a:cubicBezTo>
                  <a:cubicBezTo>
                    <a:pt x="1084" y="6358"/>
                    <a:pt x="953" y="6239"/>
                    <a:pt x="787" y="6239"/>
                  </a:cubicBezTo>
                  <a:lnTo>
                    <a:pt x="322" y="6239"/>
                  </a:lnTo>
                  <a:cubicBezTo>
                    <a:pt x="322" y="6239"/>
                    <a:pt x="310" y="6239"/>
                    <a:pt x="310" y="6215"/>
                  </a:cubicBezTo>
                  <a:lnTo>
                    <a:pt x="310" y="4834"/>
                  </a:lnTo>
                  <a:cubicBezTo>
                    <a:pt x="310" y="4834"/>
                    <a:pt x="310" y="4822"/>
                    <a:pt x="322" y="4822"/>
                  </a:cubicBezTo>
                  <a:lnTo>
                    <a:pt x="787" y="4822"/>
                  </a:lnTo>
                  <a:cubicBezTo>
                    <a:pt x="953" y="4822"/>
                    <a:pt x="1084" y="4715"/>
                    <a:pt x="1120" y="4548"/>
                  </a:cubicBezTo>
                  <a:cubicBezTo>
                    <a:pt x="1239" y="4025"/>
                    <a:pt x="1430" y="3536"/>
                    <a:pt x="1727" y="3096"/>
                  </a:cubicBezTo>
                  <a:cubicBezTo>
                    <a:pt x="1811" y="2953"/>
                    <a:pt x="1799" y="2774"/>
                    <a:pt x="1680" y="2679"/>
                  </a:cubicBezTo>
                  <a:lnTo>
                    <a:pt x="1358" y="2346"/>
                  </a:lnTo>
                  <a:lnTo>
                    <a:pt x="1358" y="2334"/>
                  </a:lnTo>
                  <a:lnTo>
                    <a:pt x="2334" y="1346"/>
                  </a:lnTo>
                  <a:lnTo>
                    <a:pt x="2346" y="1346"/>
                  </a:lnTo>
                  <a:lnTo>
                    <a:pt x="2680" y="1679"/>
                  </a:lnTo>
                  <a:cubicBezTo>
                    <a:pt x="2748" y="1747"/>
                    <a:pt x="2832" y="1780"/>
                    <a:pt x="2916" y="1780"/>
                  </a:cubicBezTo>
                  <a:cubicBezTo>
                    <a:pt x="2978" y="1780"/>
                    <a:pt x="3041" y="1762"/>
                    <a:pt x="3096" y="1727"/>
                  </a:cubicBezTo>
                  <a:cubicBezTo>
                    <a:pt x="3537" y="1441"/>
                    <a:pt x="4037" y="1227"/>
                    <a:pt x="4549" y="1108"/>
                  </a:cubicBezTo>
                  <a:cubicBezTo>
                    <a:pt x="4704" y="1084"/>
                    <a:pt x="4823" y="953"/>
                    <a:pt x="4823" y="786"/>
                  </a:cubicBezTo>
                  <a:lnTo>
                    <a:pt x="4823" y="322"/>
                  </a:lnTo>
                  <a:cubicBezTo>
                    <a:pt x="4823" y="322"/>
                    <a:pt x="4823" y="310"/>
                    <a:pt x="4835" y="310"/>
                  </a:cubicBezTo>
                  <a:close/>
                  <a:moveTo>
                    <a:pt x="4835" y="0"/>
                  </a:moveTo>
                  <a:cubicBezTo>
                    <a:pt x="4656" y="0"/>
                    <a:pt x="4513" y="143"/>
                    <a:pt x="4513" y="322"/>
                  </a:cubicBezTo>
                  <a:lnTo>
                    <a:pt x="4513" y="786"/>
                  </a:lnTo>
                  <a:cubicBezTo>
                    <a:pt x="4513" y="786"/>
                    <a:pt x="4513" y="798"/>
                    <a:pt x="4489" y="798"/>
                  </a:cubicBezTo>
                  <a:cubicBezTo>
                    <a:pt x="3930" y="917"/>
                    <a:pt x="3406" y="1143"/>
                    <a:pt x="2930" y="1453"/>
                  </a:cubicBezTo>
                  <a:lnTo>
                    <a:pt x="2918" y="1453"/>
                  </a:lnTo>
                  <a:lnTo>
                    <a:pt x="2584" y="1131"/>
                  </a:lnTo>
                  <a:cubicBezTo>
                    <a:pt x="2519" y="1066"/>
                    <a:pt x="2436" y="1033"/>
                    <a:pt x="2351" y="1033"/>
                  </a:cubicBezTo>
                  <a:cubicBezTo>
                    <a:pt x="2266" y="1033"/>
                    <a:pt x="2180" y="1066"/>
                    <a:pt x="2108" y="1131"/>
                  </a:cubicBezTo>
                  <a:lnTo>
                    <a:pt x="1132" y="2108"/>
                  </a:lnTo>
                  <a:cubicBezTo>
                    <a:pt x="1001" y="2251"/>
                    <a:pt x="1001" y="2453"/>
                    <a:pt x="1132" y="2584"/>
                  </a:cubicBezTo>
                  <a:lnTo>
                    <a:pt x="1453" y="2917"/>
                  </a:lnTo>
                  <a:lnTo>
                    <a:pt x="1453" y="2929"/>
                  </a:lnTo>
                  <a:cubicBezTo>
                    <a:pt x="1144" y="3405"/>
                    <a:pt x="941" y="3941"/>
                    <a:pt x="799" y="4489"/>
                  </a:cubicBezTo>
                  <a:cubicBezTo>
                    <a:pt x="799" y="4489"/>
                    <a:pt x="799" y="4513"/>
                    <a:pt x="787" y="4513"/>
                  </a:cubicBezTo>
                  <a:lnTo>
                    <a:pt x="322" y="4513"/>
                  </a:lnTo>
                  <a:cubicBezTo>
                    <a:pt x="144" y="4513"/>
                    <a:pt x="1" y="4656"/>
                    <a:pt x="1" y="4834"/>
                  </a:cubicBezTo>
                  <a:lnTo>
                    <a:pt x="1" y="6215"/>
                  </a:lnTo>
                  <a:cubicBezTo>
                    <a:pt x="1" y="6394"/>
                    <a:pt x="144" y="6549"/>
                    <a:pt x="322" y="6549"/>
                  </a:cubicBezTo>
                  <a:lnTo>
                    <a:pt x="787" y="6549"/>
                  </a:lnTo>
                  <a:cubicBezTo>
                    <a:pt x="787" y="6549"/>
                    <a:pt x="799" y="6549"/>
                    <a:pt x="799" y="6561"/>
                  </a:cubicBezTo>
                  <a:cubicBezTo>
                    <a:pt x="918" y="7132"/>
                    <a:pt x="1144" y="7644"/>
                    <a:pt x="1453" y="8120"/>
                  </a:cubicBezTo>
                  <a:lnTo>
                    <a:pt x="1453" y="8144"/>
                  </a:lnTo>
                  <a:lnTo>
                    <a:pt x="1132" y="8466"/>
                  </a:lnTo>
                  <a:cubicBezTo>
                    <a:pt x="1001" y="8597"/>
                    <a:pt x="1001" y="8811"/>
                    <a:pt x="1132" y="8942"/>
                  </a:cubicBezTo>
                  <a:lnTo>
                    <a:pt x="2108" y="9930"/>
                  </a:lnTo>
                  <a:cubicBezTo>
                    <a:pt x="2180" y="9996"/>
                    <a:pt x="2266" y="10028"/>
                    <a:pt x="2351" y="10028"/>
                  </a:cubicBezTo>
                  <a:cubicBezTo>
                    <a:pt x="2436" y="10028"/>
                    <a:pt x="2519" y="9996"/>
                    <a:pt x="2584" y="9930"/>
                  </a:cubicBezTo>
                  <a:lnTo>
                    <a:pt x="2918" y="9597"/>
                  </a:lnTo>
                  <a:lnTo>
                    <a:pt x="2930" y="9597"/>
                  </a:lnTo>
                  <a:cubicBezTo>
                    <a:pt x="3406" y="9906"/>
                    <a:pt x="3942" y="10121"/>
                    <a:pt x="4489" y="10252"/>
                  </a:cubicBezTo>
                  <a:cubicBezTo>
                    <a:pt x="4489" y="10252"/>
                    <a:pt x="4513" y="10252"/>
                    <a:pt x="4513" y="10263"/>
                  </a:cubicBezTo>
                  <a:lnTo>
                    <a:pt x="4513" y="10728"/>
                  </a:lnTo>
                  <a:cubicBezTo>
                    <a:pt x="4513" y="10906"/>
                    <a:pt x="4656" y="11061"/>
                    <a:pt x="4835" y="11061"/>
                  </a:cubicBezTo>
                  <a:lnTo>
                    <a:pt x="6216" y="11061"/>
                  </a:lnTo>
                  <a:cubicBezTo>
                    <a:pt x="6394" y="11061"/>
                    <a:pt x="6549" y="10906"/>
                    <a:pt x="6549" y="10728"/>
                  </a:cubicBezTo>
                  <a:lnTo>
                    <a:pt x="6549" y="10263"/>
                  </a:lnTo>
                  <a:cubicBezTo>
                    <a:pt x="6549" y="10263"/>
                    <a:pt x="6549" y="10252"/>
                    <a:pt x="6561" y="10252"/>
                  </a:cubicBezTo>
                  <a:cubicBezTo>
                    <a:pt x="7133" y="10132"/>
                    <a:pt x="7645" y="9906"/>
                    <a:pt x="8121" y="9597"/>
                  </a:cubicBezTo>
                  <a:lnTo>
                    <a:pt x="8145" y="9597"/>
                  </a:lnTo>
                  <a:lnTo>
                    <a:pt x="8466" y="9930"/>
                  </a:lnTo>
                  <a:cubicBezTo>
                    <a:pt x="8532" y="9996"/>
                    <a:pt x="8618" y="10028"/>
                    <a:pt x="8704" y="10028"/>
                  </a:cubicBezTo>
                  <a:cubicBezTo>
                    <a:pt x="8791" y="10028"/>
                    <a:pt x="8877" y="9996"/>
                    <a:pt x="8942" y="9930"/>
                  </a:cubicBezTo>
                  <a:lnTo>
                    <a:pt x="9931" y="8942"/>
                  </a:lnTo>
                  <a:cubicBezTo>
                    <a:pt x="10062" y="8811"/>
                    <a:pt x="10062" y="8597"/>
                    <a:pt x="9931" y="8466"/>
                  </a:cubicBezTo>
                  <a:lnTo>
                    <a:pt x="9597" y="8144"/>
                  </a:lnTo>
                  <a:lnTo>
                    <a:pt x="9597" y="8120"/>
                  </a:lnTo>
                  <a:cubicBezTo>
                    <a:pt x="9919" y="7644"/>
                    <a:pt x="10121" y="7108"/>
                    <a:pt x="10252" y="6561"/>
                  </a:cubicBezTo>
                  <a:cubicBezTo>
                    <a:pt x="10252" y="6561"/>
                    <a:pt x="10252" y="6549"/>
                    <a:pt x="10264" y="6549"/>
                  </a:cubicBezTo>
                  <a:lnTo>
                    <a:pt x="10728" y="6549"/>
                  </a:lnTo>
                  <a:cubicBezTo>
                    <a:pt x="10907" y="6549"/>
                    <a:pt x="11062" y="6394"/>
                    <a:pt x="11062" y="6215"/>
                  </a:cubicBezTo>
                  <a:lnTo>
                    <a:pt x="11062" y="4834"/>
                  </a:lnTo>
                  <a:cubicBezTo>
                    <a:pt x="11062" y="4656"/>
                    <a:pt x="10907" y="4513"/>
                    <a:pt x="10728" y="4513"/>
                  </a:cubicBezTo>
                  <a:lnTo>
                    <a:pt x="10264" y="4513"/>
                  </a:lnTo>
                  <a:cubicBezTo>
                    <a:pt x="10264" y="4513"/>
                    <a:pt x="10252" y="4513"/>
                    <a:pt x="10252" y="4489"/>
                  </a:cubicBezTo>
                  <a:cubicBezTo>
                    <a:pt x="10133" y="3929"/>
                    <a:pt x="9907" y="3405"/>
                    <a:pt x="9597" y="2929"/>
                  </a:cubicBezTo>
                  <a:lnTo>
                    <a:pt x="9597" y="2917"/>
                  </a:lnTo>
                  <a:lnTo>
                    <a:pt x="9931" y="2584"/>
                  </a:lnTo>
                  <a:cubicBezTo>
                    <a:pt x="10062" y="2453"/>
                    <a:pt x="10062" y="2239"/>
                    <a:pt x="9931" y="2108"/>
                  </a:cubicBezTo>
                  <a:lnTo>
                    <a:pt x="8942" y="1131"/>
                  </a:lnTo>
                  <a:cubicBezTo>
                    <a:pt x="8877" y="1066"/>
                    <a:pt x="8791" y="1033"/>
                    <a:pt x="8704" y="1033"/>
                  </a:cubicBezTo>
                  <a:cubicBezTo>
                    <a:pt x="8618" y="1033"/>
                    <a:pt x="8532" y="1066"/>
                    <a:pt x="8466" y="1131"/>
                  </a:cubicBezTo>
                  <a:lnTo>
                    <a:pt x="8145" y="1453"/>
                  </a:lnTo>
                  <a:lnTo>
                    <a:pt x="8121" y="1453"/>
                  </a:lnTo>
                  <a:cubicBezTo>
                    <a:pt x="7645" y="1143"/>
                    <a:pt x="7109" y="941"/>
                    <a:pt x="6561" y="798"/>
                  </a:cubicBezTo>
                  <a:cubicBezTo>
                    <a:pt x="6561" y="798"/>
                    <a:pt x="6549" y="798"/>
                    <a:pt x="6549" y="786"/>
                  </a:cubicBezTo>
                  <a:lnTo>
                    <a:pt x="6549" y="322"/>
                  </a:lnTo>
                  <a:cubicBezTo>
                    <a:pt x="6549" y="143"/>
                    <a:pt x="6394" y="0"/>
                    <a:pt x="62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6"/>
            <p:cNvSpPr/>
            <p:nvPr/>
          </p:nvSpPr>
          <p:spPr>
            <a:xfrm>
              <a:off x="1885146" y="1578204"/>
              <a:ext cx="182322" cy="180603"/>
            </a:xfrm>
            <a:custGeom>
              <a:avLst/>
              <a:gdLst/>
              <a:ahLst/>
              <a:cxnLst/>
              <a:rect l="l" t="t" r="r" b="b"/>
              <a:pathLst>
                <a:path w="5728" h="5674" extrusionOk="0">
                  <a:moveTo>
                    <a:pt x="3502" y="0"/>
                  </a:moveTo>
                  <a:cubicBezTo>
                    <a:pt x="3438" y="0"/>
                    <a:pt x="3374" y="2"/>
                    <a:pt x="3311" y="6"/>
                  </a:cubicBezTo>
                  <a:cubicBezTo>
                    <a:pt x="2453" y="53"/>
                    <a:pt x="1644" y="411"/>
                    <a:pt x="1048" y="1018"/>
                  </a:cubicBezTo>
                  <a:cubicBezTo>
                    <a:pt x="441" y="1625"/>
                    <a:pt x="84" y="2435"/>
                    <a:pt x="36" y="3280"/>
                  </a:cubicBezTo>
                  <a:cubicBezTo>
                    <a:pt x="1" y="4125"/>
                    <a:pt x="263" y="4959"/>
                    <a:pt x="798" y="5614"/>
                  </a:cubicBezTo>
                  <a:cubicBezTo>
                    <a:pt x="834" y="5661"/>
                    <a:pt x="870" y="5673"/>
                    <a:pt x="917" y="5673"/>
                  </a:cubicBezTo>
                  <a:cubicBezTo>
                    <a:pt x="953" y="5673"/>
                    <a:pt x="989" y="5661"/>
                    <a:pt x="1025" y="5649"/>
                  </a:cubicBezTo>
                  <a:cubicBezTo>
                    <a:pt x="1096" y="5590"/>
                    <a:pt x="1096" y="5483"/>
                    <a:pt x="1048" y="5423"/>
                  </a:cubicBezTo>
                  <a:cubicBezTo>
                    <a:pt x="572" y="4828"/>
                    <a:pt x="322" y="4066"/>
                    <a:pt x="370" y="3304"/>
                  </a:cubicBezTo>
                  <a:cubicBezTo>
                    <a:pt x="417" y="2530"/>
                    <a:pt x="727" y="1804"/>
                    <a:pt x="1275" y="1256"/>
                  </a:cubicBezTo>
                  <a:cubicBezTo>
                    <a:pt x="1822" y="708"/>
                    <a:pt x="2560" y="375"/>
                    <a:pt x="3334" y="351"/>
                  </a:cubicBezTo>
                  <a:cubicBezTo>
                    <a:pt x="3397" y="347"/>
                    <a:pt x="3459" y="345"/>
                    <a:pt x="3521" y="345"/>
                  </a:cubicBezTo>
                  <a:cubicBezTo>
                    <a:pt x="4227" y="345"/>
                    <a:pt x="4895" y="592"/>
                    <a:pt x="5442" y="1030"/>
                  </a:cubicBezTo>
                  <a:cubicBezTo>
                    <a:pt x="5473" y="1055"/>
                    <a:pt x="5510" y="1068"/>
                    <a:pt x="5547" y="1068"/>
                  </a:cubicBezTo>
                  <a:cubicBezTo>
                    <a:pt x="5595" y="1068"/>
                    <a:pt x="5641" y="1046"/>
                    <a:pt x="5668" y="1006"/>
                  </a:cubicBezTo>
                  <a:cubicBezTo>
                    <a:pt x="5727" y="911"/>
                    <a:pt x="5716" y="815"/>
                    <a:pt x="5656" y="768"/>
                  </a:cubicBezTo>
                  <a:cubicBezTo>
                    <a:pt x="5050" y="272"/>
                    <a:pt x="4291" y="0"/>
                    <a:pt x="35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6"/>
            <p:cNvSpPr/>
            <p:nvPr/>
          </p:nvSpPr>
          <p:spPr>
            <a:xfrm>
              <a:off x="1923820" y="1610193"/>
              <a:ext cx="183054" cy="186874"/>
            </a:xfrm>
            <a:custGeom>
              <a:avLst/>
              <a:gdLst/>
              <a:ahLst/>
              <a:cxnLst/>
              <a:rect l="l" t="t" r="r" b="b"/>
              <a:pathLst>
                <a:path w="5751" h="5871" extrusionOk="0">
                  <a:moveTo>
                    <a:pt x="3310" y="358"/>
                  </a:moveTo>
                  <a:lnTo>
                    <a:pt x="3310" y="1025"/>
                  </a:lnTo>
                  <a:cubicBezTo>
                    <a:pt x="3310" y="1132"/>
                    <a:pt x="3274" y="1251"/>
                    <a:pt x="3227" y="1334"/>
                  </a:cubicBezTo>
                  <a:lnTo>
                    <a:pt x="3155" y="1501"/>
                  </a:lnTo>
                  <a:cubicBezTo>
                    <a:pt x="3143" y="1525"/>
                    <a:pt x="3143" y="1549"/>
                    <a:pt x="3143" y="1573"/>
                  </a:cubicBezTo>
                  <a:lnTo>
                    <a:pt x="3143" y="1918"/>
                  </a:lnTo>
                  <a:cubicBezTo>
                    <a:pt x="3143" y="2156"/>
                    <a:pt x="3048" y="2382"/>
                    <a:pt x="2869" y="2549"/>
                  </a:cubicBezTo>
                  <a:cubicBezTo>
                    <a:pt x="2691" y="2704"/>
                    <a:pt x="2477" y="2799"/>
                    <a:pt x="2226" y="2799"/>
                  </a:cubicBezTo>
                  <a:cubicBezTo>
                    <a:pt x="1774" y="2787"/>
                    <a:pt x="1381" y="2370"/>
                    <a:pt x="1381" y="1870"/>
                  </a:cubicBezTo>
                  <a:lnTo>
                    <a:pt x="1381" y="1573"/>
                  </a:lnTo>
                  <a:cubicBezTo>
                    <a:pt x="1381" y="1549"/>
                    <a:pt x="1381" y="1525"/>
                    <a:pt x="1369" y="1501"/>
                  </a:cubicBezTo>
                  <a:lnTo>
                    <a:pt x="1262" y="1311"/>
                  </a:lnTo>
                  <a:cubicBezTo>
                    <a:pt x="1238" y="1227"/>
                    <a:pt x="1203" y="1156"/>
                    <a:pt x="1203" y="1072"/>
                  </a:cubicBezTo>
                  <a:lnTo>
                    <a:pt x="1203" y="1049"/>
                  </a:lnTo>
                  <a:cubicBezTo>
                    <a:pt x="1203" y="668"/>
                    <a:pt x="1524" y="358"/>
                    <a:pt x="1905" y="358"/>
                  </a:cubicBezTo>
                  <a:close/>
                  <a:moveTo>
                    <a:pt x="1905" y="3049"/>
                  </a:moveTo>
                  <a:cubicBezTo>
                    <a:pt x="2012" y="3085"/>
                    <a:pt x="2119" y="3108"/>
                    <a:pt x="2238" y="3108"/>
                  </a:cubicBezTo>
                  <a:lnTo>
                    <a:pt x="2274" y="3108"/>
                  </a:lnTo>
                  <a:cubicBezTo>
                    <a:pt x="2393" y="3108"/>
                    <a:pt x="2512" y="3097"/>
                    <a:pt x="2631" y="3049"/>
                  </a:cubicBezTo>
                  <a:lnTo>
                    <a:pt x="2631" y="3049"/>
                  </a:lnTo>
                  <a:cubicBezTo>
                    <a:pt x="2619" y="3108"/>
                    <a:pt x="2631" y="3156"/>
                    <a:pt x="2655" y="3204"/>
                  </a:cubicBezTo>
                  <a:lnTo>
                    <a:pt x="2512" y="3335"/>
                  </a:lnTo>
                  <a:cubicBezTo>
                    <a:pt x="2441" y="3406"/>
                    <a:pt x="2357" y="3442"/>
                    <a:pt x="2262" y="3442"/>
                  </a:cubicBezTo>
                  <a:cubicBezTo>
                    <a:pt x="2179" y="3442"/>
                    <a:pt x="2084" y="3406"/>
                    <a:pt x="2012" y="3335"/>
                  </a:cubicBezTo>
                  <a:lnTo>
                    <a:pt x="1881" y="3204"/>
                  </a:lnTo>
                  <a:cubicBezTo>
                    <a:pt x="1893" y="3156"/>
                    <a:pt x="1905" y="3108"/>
                    <a:pt x="1905" y="3049"/>
                  </a:cubicBezTo>
                  <a:close/>
                  <a:moveTo>
                    <a:pt x="2810" y="3466"/>
                  </a:moveTo>
                  <a:cubicBezTo>
                    <a:pt x="2858" y="3501"/>
                    <a:pt x="2905" y="3513"/>
                    <a:pt x="2941" y="3525"/>
                  </a:cubicBezTo>
                  <a:lnTo>
                    <a:pt x="3524" y="3692"/>
                  </a:lnTo>
                  <a:cubicBezTo>
                    <a:pt x="3679" y="3739"/>
                    <a:pt x="3774" y="3870"/>
                    <a:pt x="3774" y="4037"/>
                  </a:cubicBezTo>
                  <a:lnTo>
                    <a:pt x="3774" y="5132"/>
                  </a:lnTo>
                  <a:lnTo>
                    <a:pt x="3822" y="5132"/>
                  </a:lnTo>
                  <a:cubicBezTo>
                    <a:pt x="3703" y="5204"/>
                    <a:pt x="3584" y="5263"/>
                    <a:pt x="3453" y="5311"/>
                  </a:cubicBezTo>
                  <a:lnTo>
                    <a:pt x="3453" y="4335"/>
                  </a:lnTo>
                  <a:cubicBezTo>
                    <a:pt x="3453" y="4240"/>
                    <a:pt x="3381" y="4168"/>
                    <a:pt x="3286" y="4168"/>
                  </a:cubicBezTo>
                  <a:cubicBezTo>
                    <a:pt x="3203" y="4168"/>
                    <a:pt x="3119" y="4240"/>
                    <a:pt x="3119" y="4335"/>
                  </a:cubicBezTo>
                  <a:lnTo>
                    <a:pt x="3119" y="5430"/>
                  </a:lnTo>
                  <a:cubicBezTo>
                    <a:pt x="2881" y="5502"/>
                    <a:pt x="2655" y="5537"/>
                    <a:pt x="2405" y="5549"/>
                  </a:cubicBezTo>
                  <a:lnTo>
                    <a:pt x="2262" y="5549"/>
                  </a:lnTo>
                  <a:cubicBezTo>
                    <a:pt x="1965" y="5549"/>
                    <a:pt x="1667" y="5502"/>
                    <a:pt x="1381" y="5430"/>
                  </a:cubicBezTo>
                  <a:lnTo>
                    <a:pt x="1381" y="4335"/>
                  </a:lnTo>
                  <a:cubicBezTo>
                    <a:pt x="1381" y="4240"/>
                    <a:pt x="1310" y="4168"/>
                    <a:pt x="1214" y="4168"/>
                  </a:cubicBezTo>
                  <a:cubicBezTo>
                    <a:pt x="1131" y="4168"/>
                    <a:pt x="1060" y="4240"/>
                    <a:pt x="1060" y="4335"/>
                  </a:cubicBezTo>
                  <a:lnTo>
                    <a:pt x="1060" y="5311"/>
                  </a:lnTo>
                  <a:cubicBezTo>
                    <a:pt x="941" y="5252"/>
                    <a:pt x="798" y="5192"/>
                    <a:pt x="679" y="5132"/>
                  </a:cubicBezTo>
                  <a:lnTo>
                    <a:pt x="679" y="4037"/>
                  </a:lnTo>
                  <a:cubicBezTo>
                    <a:pt x="679" y="3870"/>
                    <a:pt x="786" y="3739"/>
                    <a:pt x="941" y="3692"/>
                  </a:cubicBezTo>
                  <a:lnTo>
                    <a:pt x="1512" y="3525"/>
                  </a:lnTo>
                  <a:cubicBezTo>
                    <a:pt x="1560" y="3513"/>
                    <a:pt x="1619" y="3501"/>
                    <a:pt x="1655" y="3466"/>
                  </a:cubicBezTo>
                  <a:lnTo>
                    <a:pt x="1750" y="3573"/>
                  </a:lnTo>
                  <a:cubicBezTo>
                    <a:pt x="1893" y="3704"/>
                    <a:pt x="2072" y="3763"/>
                    <a:pt x="2226" y="3763"/>
                  </a:cubicBezTo>
                  <a:cubicBezTo>
                    <a:pt x="2405" y="3763"/>
                    <a:pt x="2572" y="3704"/>
                    <a:pt x="2703" y="3573"/>
                  </a:cubicBezTo>
                  <a:lnTo>
                    <a:pt x="2810" y="3466"/>
                  </a:lnTo>
                  <a:close/>
                  <a:moveTo>
                    <a:pt x="1893" y="1"/>
                  </a:moveTo>
                  <a:cubicBezTo>
                    <a:pt x="1322" y="1"/>
                    <a:pt x="869" y="465"/>
                    <a:pt x="869" y="1025"/>
                  </a:cubicBezTo>
                  <a:lnTo>
                    <a:pt x="869" y="1037"/>
                  </a:lnTo>
                  <a:cubicBezTo>
                    <a:pt x="869" y="1168"/>
                    <a:pt x="893" y="1311"/>
                    <a:pt x="953" y="1430"/>
                  </a:cubicBezTo>
                  <a:lnTo>
                    <a:pt x="1048" y="1596"/>
                  </a:lnTo>
                  <a:lnTo>
                    <a:pt x="1048" y="1858"/>
                  </a:lnTo>
                  <a:cubicBezTo>
                    <a:pt x="1048" y="2275"/>
                    <a:pt x="1250" y="2644"/>
                    <a:pt x="1560" y="2882"/>
                  </a:cubicBezTo>
                  <a:lnTo>
                    <a:pt x="1560" y="3037"/>
                  </a:lnTo>
                  <a:cubicBezTo>
                    <a:pt x="1560" y="3108"/>
                    <a:pt x="1500" y="3180"/>
                    <a:pt x="1429" y="3216"/>
                  </a:cubicBezTo>
                  <a:lnTo>
                    <a:pt x="845" y="3382"/>
                  </a:lnTo>
                  <a:cubicBezTo>
                    <a:pt x="548" y="3466"/>
                    <a:pt x="357" y="3739"/>
                    <a:pt x="357" y="4037"/>
                  </a:cubicBezTo>
                  <a:lnTo>
                    <a:pt x="357" y="4906"/>
                  </a:lnTo>
                  <a:cubicBezTo>
                    <a:pt x="333" y="4894"/>
                    <a:pt x="310" y="4859"/>
                    <a:pt x="286" y="4847"/>
                  </a:cubicBezTo>
                  <a:cubicBezTo>
                    <a:pt x="256" y="4822"/>
                    <a:pt x="220" y="4810"/>
                    <a:pt x="185" y="4810"/>
                  </a:cubicBezTo>
                  <a:cubicBezTo>
                    <a:pt x="135" y="4810"/>
                    <a:pt x="87" y="4834"/>
                    <a:pt x="60" y="4882"/>
                  </a:cubicBezTo>
                  <a:cubicBezTo>
                    <a:pt x="0" y="4954"/>
                    <a:pt x="12" y="5061"/>
                    <a:pt x="95" y="5097"/>
                  </a:cubicBezTo>
                  <a:cubicBezTo>
                    <a:pt x="702" y="5597"/>
                    <a:pt x="1476" y="5871"/>
                    <a:pt x="2262" y="5871"/>
                  </a:cubicBezTo>
                  <a:lnTo>
                    <a:pt x="2429" y="5871"/>
                  </a:lnTo>
                  <a:cubicBezTo>
                    <a:pt x="3286" y="5835"/>
                    <a:pt x="4096" y="5478"/>
                    <a:pt x="4691" y="4859"/>
                  </a:cubicBezTo>
                  <a:cubicBezTo>
                    <a:pt x="5298" y="4251"/>
                    <a:pt x="5655" y="3454"/>
                    <a:pt x="5703" y="2596"/>
                  </a:cubicBezTo>
                  <a:cubicBezTo>
                    <a:pt x="5751" y="1751"/>
                    <a:pt x="5477" y="918"/>
                    <a:pt x="4941" y="263"/>
                  </a:cubicBezTo>
                  <a:cubicBezTo>
                    <a:pt x="4908" y="223"/>
                    <a:pt x="4861" y="206"/>
                    <a:pt x="4815" y="206"/>
                  </a:cubicBezTo>
                  <a:cubicBezTo>
                    <a:pt x="4778" y="206"/>
                    <a:pt x="4742" y="218"/>
                    <a:pt x="4715" y="239"/>
                  </a:cubicBezTo>
                  <a:cubicBezTo>
                    <a:pt x="4643" y="299"/>
                    <a:pt x="4643" y="406"/>
                    <a:pt x="4691" y="465"/>
                  </a:cubicBezTo>
                  <a:cubicBezTo>
                    <a:pt x="5167" y="1061"/>
                    <a:pt x="5417" y="1811"/>
                    <a:pt x="5370" y="2573"/>
                  </a:cubicBezTo>
                  <a:cubicBezTo>
                    <a:pt x="5334" y="3347"/>
                    <a:pt x="5013" y="4073"/>
                    <a:pt x="4465" y="4632"/>
                  </a:cubicBezTo>
                  <a:cubicBezTo>
                    <a:pt x="4358" y="4728"/>
                    <a:pt x="4262" y="4823"/>
                    <a:pt x="4155" y="4906"/>
                  </a:cubicBezTo>
                  <a:lnTo>
                    <a:pt x="4155" y="4037"/>
                  </a:lnTo>
                  <a:cubicBezTo>
                    <a:pt x="4155" y="3739"/>
                    <a:pt x="3941" y="3466"/>
                    <a:pt x="3667" y="3382"/>
                  </a:cubicBezTo>
                  <a:lnTo>
                    <a:pt x="3084" y="3216"/>
                  </a:lnTo>
                  <a:cubicBezTo>
                    <a:pt x="3012" y="3180"/>
                    <a:pt x="2953" y="3120"/>
                    <a:pt x="2953" y="3037"/>
                  </a:cubicBezTo>
                  <a:lnTo>
                    <a:pt x="2953" y="2906"/>
                  </a:lnTo>
                  <a:cubicBezTo>
                    <a:pt x="3012" y="2858"/>
                    <a:pt x="3048" y="2823"/>
                    <a:pt x="3096" y="2763"/>
                  </a:cubicBezTo>
                  <a:cubicBezTo>
                    <a:pt x="3334" y="2549"/>
                    <a:pt x="3453" y="2227"/>
                    <a:pt x="3453" y="1906"/>
                  </a:cubicBezTo>
                  <a:lnTo>
                    <a:pt x="3453" y="1596"/>
                  </a:lnTo>
                  <a:lnTo>
                    <a:pt x="3512" y="1453"/>
                  </a:lnTo>
                  <a:cubicBezTo>
                    <a:pt x="3584" y="1311"/>
                    <a:pt x="3620" y="1156"/>
                    <a:pt x="3620" y="1001"/>
                  </a:cubicBezTo>
                  <a:lnTo>
                    <a:pt x="3620" y="168"/>
                  </a:lnTo>
                  <a:cubicBezTo>
                    <a:pt x="3620" y="72"/>
                    <a:pt x="3548" y="1"/>
                    <a:pt x="3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6"/>
            <p:cNvSpPr/>
            <p:nvPr/>
          </p:nvSpPr>
          <p:spPr>
            <a:xfrm>
              <a:off x="1974207" y="1638617"/>
              <a:ext cx="43989" cy="15597"/>
            </a:xfrm>
            <a:custGeom>
              <a:avLst/>
              <a:gdLst/>
              <a:ahLst/>
              <a:cxnLst/>
              <a:rect l="l" t="t" r="r" b="b"/>
              <a:pathLst>
                <a:path w="1382" h="490" extrusionOk="0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70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6"/>
                  </a:cubicBezTo>
                  <a:cubicBezTo>
                    <a:pt x="1382" y="322"/>
                    <a:pt x="1346" y="227"/>
                    <a:pt x="1275" y="191"/>
                  </a:cubicBezTo>
                  <a:cubicBezTo>
                    <a:pt x="905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9" name="Google Shape;1299;p56"/>
          <p:cNvSpPr txBox="1">
            <a:spLocks noGrp="1"/>
          </p:cNvSpPr>
          <p:nvPr>
            <p:ph type="subTitle" idx="2"/>
          </p:nvPr>
        </p:nvSpPr>
        <p:spPr>
          <a:xfrm>
            <a:off x="3438250" y="2651375"/>
            <a:ext cx="2286000" cy="16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Karla Medium"/>
                <a:ea typeface="Karla Medium"/>
                <a:cs typeface="Karla Medium"/>
                <a:sym typeface="Karla Medium"/>
              </a:rPr>
              <a:t>Se necesitan personas capacitadas para diseñar y desarrollar informes, paneles de control y análisis utilizando sus herramientas.</a:t>
            </a:r>
            <a:endParaRPr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1300" name="Google Shape;1300;p56"/>
          <p:cNvSpPr txBox="1">
            <a:spLocks noGrp="1"/>
          </p:cNvSpPr>
          <p:nvPr>
            <p:ph type="subTitle" idx="1"/>
          </p:nvPr>
        </p:nvSpPr>
        <p:spPr>
          <a:xfrm>
            <a:off x="3447350" y="2358100"/>
            <a:ext cx="21972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Desarrolladores Capacitados</a:t>
            </a:r>
            <a:endParaRPr sz="1800"/>
          </a:p>
        </p:txBody>
      </p:sp>
      <p:grpSp>
        <p:nvGrpSpPr>
          <p:cNvPr id="1301" name="Google Shape;1301;p56"/>
          <p:cNvGrpSpPr/>
          <p:nvPr/>
        </p:nvGrpSpPr>
        <p:grpSpPr>
          <a:xfrm>
            <a:off x="4333636" y="1809418"/>
            <a:ext cx="568889" cy="548682"/>
            <a:chOff x="855096" y="1504485"/>
            <a:chExt cx="380910" cy="339594"/>
          </a:xfrm>
        </p:grpSpPr>
        <p:sp>
          <p:nvSpPr>
            <p:cNvPr id="1302" name="Google Shape;1302;p56"/>
            <p:cNvSpPr/>
            <p:nvPr/>
          </p:nvSpPr>
          <p:spPr>
            <a:xfrm>
              <a:off x="1092707" y="1504485"/>
              <a:ext cx="107299" cy="136837"/>
            </a:xfrm>
            <a:custGeom>
              <a:avLst/>
              <a:gdLst/>
              <a:ahLst/>
              <a:cxnLst/>
              <a:rect l="l" t="t" r="r" b="b"/>
              <a:pathLst>
                <a:path w="3371" h="4299" extrusionOk="0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6"/>
            <p:cNvSpPr/>
            <p:nvPr/>
          </p:nvSpPr>
          <p:spPr>
            <a:xfrm>
              <a:off x="855096" y="1521896"/>
              <a:ext cx="214152" cy="322183"/>
            </a:xfrm>
            <a:custGeom>
              <a:avLst/>
              <a:gdLst/>
              <a:ahLst/>
              <a:cxnLst/>
              <a:rect l="l" t="t" r="r" b="b"/>
              <a:pathLst>
                <a:path w="6728" h="10122" extrusionOk="0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6"/>
            <p:cNvSpPr/>
            <p:nvPr/>
          </p:nvSpPr>
          <p:spPr>
            <a:xfrm>
              <a:off x="89641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6"/>
            <p:cNvSpPr/>
            <p:nvPr/>
          </p:nvSpPr>
          <p:spPr>
            <a:xfrm>
              <a:off x="101539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6"/>
            <p:cNvSpPr/>
            <p:nvPr/>
          </p:nvSpPr>
          <p:spPr>
            <a:xfrm>
              <a:off x="1057471" y="1522660"/>
              <a:ext cx="178534" cy="186110"/>
            </a:xfrm>
            <a:custGeom>
              <a:avLst/>
              <a:gdLst/>
              <a:ahLst/>
              <a:cxnLst/>
              <a:rect l="l" t="t" r="r" b="b"/>
              <a:pathLst>
                <a:path w="5609" h="5847" extrusionOk="0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7" name="Google Shape;1307;p56"/>
          <p:cNvSpPr txBox="1">
            <a:spLocks noGrp="1"/>
          </p:cNvSpPr>
          <p:nvPr>
            <p:ph type="subTitle" idx="2"/>
          </p:nvPr>
        </p:nvSpPr>
        <p:spPr>
          <a:xfrm>
            <a:off x="6181450" y="2651375"/>
            <a:ext cx="2286000" cy="16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Karla Medium"/>
                <a:ea typeface="Karla Medium"/>
                <a:cs typeface="Karla Medium"/>
                <a:sym typeface="Karla Medium"/>
              </a:rPr>
              <a:t>Las personas que utilizarán los recursos generados por Jaspersoft necesitan capacitación para comprender cómo acceder y usar dicha BI.</a:t>
            </a:r>
            <a:endParaRPr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1308" name="Google Shape;1308;p56"/>
          <p:cNvSpPr txBox="1">
            <a:spLocks noGrp="1"/>
          </p:cNvSpPr>
          <p:nvPr>
            <p:ph type="subTitle" idx="1"/>
          </p:nvPr>
        </p:nvSpPr>
        <p:spPr>
          <a:xfrm>
            <a:off x="6190550" y="2358100"/>
            <a:ext cx="21972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Usuarios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Finales</a:t>
            </a:r>
            <a:endParaRPr sz="1800"/>
          </a:p>
        </p:txBody>
      </p:sp>
      <p:grpSp>
        <p:nvGrpSpPr>
          <p:cNvPr id="1309" name="Google Shape;1309;p56"/>
          <p:cNvGrpSpPr/>
          <p:nvPr/>
        </p:nvGrpSpPr>
        <p:grpSpPr>
          <a:xfrm>
            <a:off x="7013568" y="1809437"/>
            <a:ext cx="618847" cy="548662"/>
            <a:chOff x="7121669" y="1533610"/>
            <a:chExt cx="321362" cy="321362"/>
          </a:xfrm>
        </p:grpSpPr>
        <p:sp>
          <p:nvSpPr>
            <p:cNvPr id="1310" name="Google Shape;1310;p56"/>
            <p:cNvSpPr/>
            <p:nvPr/>
          </p:nvSpPr>
          <p:spPr>
            <a:xfrm>
              <a:off x="7121669" y="1600289"/>
              <a:ext cx="142142" cy="192556"/>
            </a:xfrm>
            <a:custGeom>
              <a:avLst/>
              <a:gdLst/>
              <a:ahLst/>
              <a:cxnLst/>
              <a:rect l="l" t="t" r="r" b="b"/>
              <a:pathLst>
                <a:path w="4466" h="6050" extrusionOk="0">
                  <a:moveTo>
                    <a:pt x="2346" y="275"/>
                  </a:moveTo>
                  <a:cubicBezTo>
                    <a:pt x="2929" y="275"/>
                    <a:pt x="3406" y="751"/>
                    <a:pt x="3406" y="1322"/>
                  </a:cubicBezTo>
                  <a:lnTo>
                    <a:pt x="3406" y="1608"/>
                  </a:lnTo>
                  <a:lnTo>
                    <a:pt x="3382" y="1608"/>
                  </a:lnTo>
                  <a:cubicBezTo>
                    <a:pt x="3048" y="1537"/>
                    <a:pt x="2941" y="1108"/>
                    <a:pt x="2941" y="1108"/>
                  </a:cubicBezTo>
                  <a:cubicBezTo>
                    <a:pt x="2929" y="1049"/>
                    <a:pt x="2882" y="1001"/>
                    <a:pt x="2822" y="989"/>
                  </a:cubicBezTo>
                  <a:cubicBezTo>
                    <a:pt x="2809" y="984"/>
                    <a:pt x="2796" y="981"/>
                    <a:pt x="2783" y="981"/>
                  </a:cubicBezTo>
                  <a:cubicBezTo>
                    <a:pt x="2738" y="981"/>
                    <a:pt x="2695" y="1011"/>
                    <a:pt x="2667" y="1049"/>
                  </a:cubicBezTo>
                  <a:cubicBezTo>
                    <a:pt x="2155" y="1608"/>
                    <a:pt x="1262" y="1608"/>
                    <a:pt x="1250" y="1608"/>
                  </a:cubicBezTo>
                  <a:lnTo>
                    <a:pt x="1191" y="1608"/>
                  </a:lnTo>
                  <a:lnTo>
                    <a:pt x="1191" y="1322"/>
                  </a:lnTo>
                  <a:cubicBezTo>
                    <a:pt x="1191" y="751"/>
                    <a:pt x="1667" y="275"/>
                    <a:pt x="2251" y="275"/>
                  </a:cubicBezTo>
                  <a:close/>
                  <a:moveTo>
                    <a:pt x="1096" y="2049"/>
                  </a:moveTo>
                  <a:lnTo>
                    <a:pt x="1096" y="2382"/>
                  </a:lnTo>
                  <a:cubicBezTo>
                    <a:pt x="1060" y="2358"/>
                    <a:pt x="1012" y="2287"/>
                    <a:pt x="1012" y="2215"/>
                  </a:cubicBezTo>
                  <a:cubicBezTo>
                    <a:pt x="1012" y="2144"/>
                    <a:pt x="1036" y="2084"/>
                    <a:pt x="1096" y="2049"/>
                  </a:cubicBezTo>
                  <a:close/>
                  <a:moveTo>
                    <a:pt x="3394" y="2061"/>
                  </a:moveTo>
                  <a:cubicBezTo>
                    <a:pt x="3441" y="2084"/>
                    <a:pt x="3477" y="2144"/>
                    <a:pt x="3477" y="2215"/>
                  </a:cubicBezTo>
                  <a:cubicBezTo>
                    <a:pt x="3477" y="2299"/>
                    <a:pt x="3453" y="2358"/>
                    <a:pt x="3394" y="2382"/>
                  </a:cubicBezTo>
                  <a:lnTo>
                    <a:pt x="3394" y="2061"/>
                  </a:lnTo>
                  <a:close/>
                  <a:moveTo>
                    <a:pt x="2632" y="1442"/>
                  </a:moveTo>
                  <a:cubicBezTo>
                    <a:pt x="2727" y="1608"/>
                    <a:pt x="2858" y="1787"/>
                    <a:pt x="3084" y="1894"/>
                  </a:cubicBezTo>
                  <a:lnTo>
                    <a:pt x="3084" y="2537"/>
                  </a:lnTo>
                  <a:cubicBezTo>
                    <a:pt x="3084" y="2930"/>
                    <a:pt x="2751" y="3263"/>
                    <a:pt x="2346" y="3263"/>
                  </a:cubicBezTo>
                  <a:lnTo>
                    <a:pt x="2155" y="3263"/>
                  </a:lnTo>
                  <a:cubicBezTo>
                    <a:pt x="1739" y="3263"/>
                    <a:pt x="1417" y="2930"/>
                    <a:pt x="1417" y="2537"/>
                  </a:cubicBezTo>
                  <a:lnTo>
                    <a:pt x="1417" y="1918"/>
                  </a:lnTo>
                  <a:cubicBezTo>
                    <a:pt x="1679" y="1894"/>
                    <a:pt x="2227" y="1799"/>
                    <a:pt x="2632" y="1442"/>
                  </a:cubicBezTo>
                  <a:close/>
                  <a:moveTo>
                    <a:pt x="2536" y="3573"/>
                  </a:moveTo>
                  <a:lnTo>
                    <a:pt x="2536" y="3775"/>
                  </a:lnTo>
                  <a:lnTo>
                    <a:pt x="2251" y="4073"/>
                  </a:lnTo>
                  <a:lnTo>
                    <a:pt x="1965" y="3811"/>
                  </a:lnTo>
                  <a:lnTo>
                    <a:pt x="1965" y="3632"/>
                  </a:lnTo>
                  <a:lnTo>
                    <a:pt x="1965" y="3573"/>
                  </a:lnTo>
                  <a:cubicBezTo>
                    <a:pt x="2024" y="3585"/>
                    <a:pt x="2084" y="3585"/>
                    <a:pt x="2155" y="3585"/>
                  </a:cubicBezTo>
                  <a:lnTo>
                    <a:pt x="2346" y="3585"/>
                  </a:lnTo>
                  <a:cubicBezTo>
                    <a:pt x="2405" y="3585"/>
                    <a:pt x="2465" y="3585"/>
                    <a:pt x="2536" y="3573"/>
                  </a:cubicBezTo>
                  <a:close/>
                  <a:moveTo>
                    <a:pt x="2846" y="3906"/>
                  </a:moveTo>
                  <a:lnTo>
                    <a:pt x="2941" y="3989"/>
                  </a:lnTo>
                  <a:lnTo>
                    <a:pt x="2727" y="4454"/>
                  </a:lnTo>
                  <a:lnTo>
                    <a:pt x="2667" y="4406"/>
                  </a:lnTo>
                  <a:lnTo>
                    <a:pt x="2489" y="4275"/>
                  </a:lnTo>
                  <a:lnTo>
                    <a:pt x="2810" y="3930"/>
                  </a:lnTo>
                  <a:lnTo>
                    <a:pt x="2846" y="3906"/>
                  </a:lnTo>
                  <a:close/>
                  <a:moveTo>
                    <a:pt x="1655" y="3918"/>
                  </a:moveTo>
                  <a:cubicBezTo>
                    <a:pt x="1655" y="3942"/>
                    <a:pt x="1667" y="3966"/>
                    <a:pt x="1691" y="3989"/>
                  </a:cubicBezTo>
                  <a:lnTo>
                    <a:pt x="2012" y="4287"/>
                  </a:lnTo>
                  <a:lnTo>
                    <a:pt x="1774" y="4466"/>
                  </a:lnTo>
                  <a:lnTo>
                    <a:pt x="1536" y="3989"/>
                  </a:lnTo>
                  <a:lnTo>
                    <a:pt x="1655" y="3918"/>
                  </a:lnTo>
                  <a:close/>
                  <a:moveTo>
                    <a:pt x="2227" y="4490"/>
                  </a:moveTo>
                  <a:lnTo>
                    <a:pt x="2370" y="4597"/>
                  </a:lnTo>
                  <a:lnTo>
                    <a:pt x="2322" y="4704"/>
                  </a:lnTo>
                  <a:lnTo>
                    <a:pt x="2155" y="4704"/>
                  </a:lnTo>
                  <a:lnTo>
                    <a:pt x="2108" y="4585"/>
                  </a:lnTo>
                  <a:lnTo>
                    <a:pt x="2227" y="4490"/>
                  </a:lnTo>
                  <a:close/>
                  <a:moveTo>
                    <a:pt x="1846" y="4799"/>
                  </a:moveTo>
                  <a:lnTo>
                    <a:pt x="1893" y="4894"/>
                  </a:lnTo>
                  <a:lnTo>
                    <a:pt x="1846" y="5156"/>
                  </a:lnTo>
                  <a:lnTo>
                    <a:pt x="1751" y="4835"/>
                  </a:lnTo>
                  <a:cubicBezTo>
                    <a:pt x="1774" y="4835"/>
                    <a:pt x="1786" y="4823"/>
                    <a:pt x="1798" y="4823"/>
                  </a:cubicBezTo>
                  <a:lnTo>
                    <a:pt x="1846" y="4799"/>
                  </a:lnTo>
                  <a:close/>
                  <a:moveTo>
                    <a:pt x="2632" y="4799"/>
                  </a:moveTo>
                  <a:lnTo>
                    <a:pt x="2679" y="4823"/>
                  </a:lnTo>
                  <a:cubicBezTo>
                    <a:pt x="2691" y="4835"/>
                    <a:pt x="2703" y="4835"/>
                    <a:pt x="2739" y="4847"/>
                  </a:cubicBezTo>
                  <a:lnTo>
                    <a:pt x="2644" y="5156"/>
                  </a:lnTo>
                  <a:lnTo>
                    <a:pt x="2608" y="4882"/>
                  </a:lnTo>
                  <a:lnTo>
                    <a:pt x="2632" y="4799"/>
                  </a:lnTo>
                  <a:close/>
                  <a:moveTo>
                    <a:pt x="2322" y="5037"/>
                  </a:moveTo>
                  <a:lnTo>
                    <a:pt x="2441" y="5728"/>
                  </a:lnTo>
                  <a:lnTo>
                    <a:pt x="2084" y="5728"/>
                  </a:lnTo>
                  <a:lnTo>
                    <a:pt x="2203" y="5037"/>
                  </a:lnTo>
                  <a:close/>
                  <a:moveTo>
                    <a:pt x="3263" y="4156"/>
                  </a:moveTo>
                  <a:lnTo>
                    <a:pt x="3620" y="4299"/>
                  </a:lnTo>
                  <a:lnTo>
                    <a:pt x="3632" y="4299"/>
                  </a:lnTo>
                  <a:cubicBezTo>
                    <a:pt x="3644" y="4323"/>
                    <a:pt x="4156" y="4501"/>
                    <a:pt x="4156" y="5121"/>
                  </a:cubicBezTo>
                  <a:lnTo>
                    <a:pt x="4156" y="5728"/>
                  </a:lnTo>
                  <a:lnTo>
                    <a:pt x="3739" y="5728"/>
                  </a:lnTo>
                  <a:lnTo>
                    <a:pt x="3739" y="5097"/>
                  </a:lnTo>
                  <a:cubicBezTo>
                    <a:pt x="3739" y="5001"/>
                    <a:pt x="3656" y="4930"/>
                    <a:pt x="3572" y="4930"/>
                  </a:cubicBezTo>
                  <a:cubicBezTo>
                    <a:pt x="3477" y="4930"/>
                    <a:pt x="3406" y="5001"/>
                    <a:pt x="3406" y="5097"/>
                  </a:cubicBezTo>
                  <a:lnTo>
                    <a:pt x="3406" y="5728"/>
                  </a:lnTo>
                  <a:lnTo>
                    <a:pt x="2810" y="5728"/>
                  </a:lnTo>
                  <a:lnTo>
                    <a:pt x="3263" y="4156"/>
                  </a:lnTo>
                  <a:close/>
                  <a:moveTo>
                    <a:pt x="2179" y="1"/>
                  </a:moveTo>
                  <a:cubicBezTo>
                    <a:pt x="1429" y="1"/>
                    <a:pt x="810" y="608"/>
                    <a:pt x="810" y="1370"/>
                  </a:cubicBezTo>
                  <a:lnTo>
                    <a:pt x="810" y="1870"/>
                  </a:lnTo>
                  <a:cubicBezTo>
                    <a:pt x="739" y="1965"/>
                    <a:pt x="679" y="2084"/>
                    <a:pt x="679" y="2215"/>
                  </a:cubicBezTo>
                  <a:cubicBezTo>
                    <a:pt x="679" y="2465"/>
                    <a:pt x="858" y="2680"/>
                    <a:pt x="1096" y="2727"/>
                  </a:cubicBezTo>
                  <a:cubicBezTo>
                    <a:pt x="1155" y="3037"/>
                    <a:pt x="1346" y="3299"/>
                    <a:pt x="1631" y="3454"/>
                  </a:cubicBezTo>
                  <a:lnTo>
                    <a:pt x="1631" y="3525"/>
                  </a:lnTo>
                  <a:lnTo>
                    <a:pt x="1274" y="3763"/>
                  </a:lnTo>
                  <a:lnTo>
                    <a:pt x="1262" y="3763"/>
                  </a:lnTo>
                  <a:lnTo>
                    <a:pt x="727" y="3989"/>
                  </a:lnTo>
                  <a:cubicBezTo>
                    <a:pt x="477" y="4073"/>
                    <a:pt x="0" y="4418"/>
                    <a:pt x="0" y="5109"/>
                  </a:cubicBezTo>
                  <a:lnTo>
                    <a:pt x="0" y="5859"/>
                  </a:lnTo>
                  <a:cubicBezTo>
                    <a:pt x="0" y="5954"/>
                    <a:pt x="72" y="6025"/>
                    <a:pt x="155" y="6025"/>
                  </a:cubicBezTo>
                  <a:lnTo>
                    <a:pt x="1203" y="6025"/>
                  </a:lnTo>
                  <a:cubicBezTo>
                    <a:pt x="1286" y="6025"/>
                    <a:pt x="1370" y="5954"/>
                    <a:pt x="1370" y="5859"/>
                  </a:cubicBezTo>
                  <a:cubicBezTo>
                    <a:pt x="1370" y="5775"/>
                    <a:pt x="1286" y="5704"/>
                    <a:pt x="1203" y="5704"/>
                  </a:cubicBezTo>
                  <a:lnTo>
                    <a:pt x="1048" y="5704"/>
                  </a:lnTo>
                  <a:lnTo>
                    <a:pt x="1048" y="5061"/>
                  </a:lnTo>
                  <a:cubicBezTo>
                    <a:pt x="1048" y="4966"/>
                    <a:pt x="977" y="4894"/>
                    <a:pt x="893" y="4894"/>
                  </a:cubicBezTo>
                  <a:cubicBezTo>
                    <a:pt x="798" y="4894"/>
                    <a:pt x="727" y="4966"/>
                    <a:pt x="727" y="5061"/>
                  </a:cubicBezTo>
                  <a:lnTo>
                    <a:pt x="727" y="5704"/>
                  </a:lnTo>
                  <a:lnTo>
                    <a:pt x="310" y="5704"/>
                  </a:lnTo>
                  <a:lnTo>
                    <a:pt x="310" y="5085"/>
                  </a:lnTo>
                  <a:cubicBezTo>
                    <a:pt x="310" y="4454"/>
                    <a:pt x="798" y="4275"/>
                    <a:pt x="834" y="4275"/>
                  </a:cubicBezTo>
                  <a:lnTo>
                    <a:pt x="846" y="4275"/>
                  </a:lnTo>
                  <a:lnTo>
                    <a:pt x="1227" y="4109"/>
                  </a:lnTo>
                  <a:lnTo>
                    <a:pt x="1679" y="5704"/>
                  </a:lnTo>
                  <a:cubicBezTo>
                    <a:pt x="1608" y="5716"/>
                    <a:pt x="1560" y="5775"/>
                    <a:pt x="1560" y="5847"/>
                  </a:cubicBezTo>
                  <a:cubicBezTo>
                    <a:pt x="1560" y="5942"/>
                    <a:pt x="1631" y="6013"/>
                    <a:pt x="1727" y="6013"/>
                  </a:cubicBezTo>
                  <a:lnTo>
                    <a:pt x="1893" y="6049"/>
                  </a:lnTo>
                  <a:lnTo>
                    <a:pt x="4298" y="6049"/>
                  </a:lnTo>
                  <a:cubicBezTo>
                    <a:pt x="4394" y="6049"/>
                    <a:pt x="4465" y="5966"/>
                    <a:pt x="4465" y="5883"/>
                  </a:cubicBezTo>
                  <a:lnTo>
                    <a:pt x="4465" y="5121"/>
                  </a:lnTo>
                  <a:cubicBezTo>
                    <a:pt x="4465" y="4430"/>
                    <a:pt x="3989" y="4097"/>
                    <a:pt x="3727" y="4001"/>
                  </a:cubicBezTo>
                  <a:lnTo>
                    <a:pt x="3203" y="3775"/>
                  </a:lnTo>
                  <a:lnTo>
                    <a:pt x="2834" y="3537"/>
                  </a:lnTo>
                  <a:lnTo>
                    <a:pt x="2834" y="3454"/>
                  </a:lnTo>
                  <a:cubicBezTo>
                    <a:pt x="3108" y="3299"/>
                    <a:pt x="3310" y="3037"/>
                    <a:pt x="3370" y="2727"/>
                  </a:cubicBezTo>
                  <a:cubicBezTo>
                    <a:pt x="3608" y="2680"/>
                    <a:pt x="3787" y="2465"/>
                    <a:pt x="3787" y="2215"/>
                  </a:cubicBezTo>
                  <a:cubicBezTo>
                    <a:pt x="3787" y="2084"/>
                    <a:pt x="3751" y="1965"/>
                    <a:pt x="3656" y="1870"/>
                  </a:cubicBezTo>
                  <a:lnTo>
                    <a:pt x="3656" y="1370"/>
                  </a:lnTo>
                  <a:cubicBezTo>
                    <a:pt x="3656" y="608"/>
                    <a:pt x="3048" y="1"/>
                    <a:pt x="2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6"/>
            <p:cNvSpPr/>
            <p:nvPr/>
          </p:nvSpPr>
          <p:spPr>
            <a:xfrm>
              <a:off x="7170938" y="1533610"/>
              <a:ext cx="223206" cy="53852"/>
            </a:xfrm>
            <a:custGeom>
              <a:avLst/>
              <a:gdLst/>
              <a:ahLst/>
              <a:cxnLst/>
              <a:rect l="l" t="t" r="r" b="b"/>
              <a:pathLst>
                <a:path w="7013" h="1692" extrusionOk="0">
                  <a:moveTo>
                    <a:pt x="3512" y="0"/>
                  </a:moveTo>
                  <a:cubicBezTo>
                    <a:pt x="2227" y="0"/>
                    <a:pt x="1000" y="477"/>
                    <a:pt x="72" y="1358"/>
                  </a:cubicBezTo>
                  <a:cubicBezTo>
                    <a:pt x="12" y="1405"/>
                    <a:pt x="0" y="1512"/>
                    <a:pt x="72" y="1572"/>
                  </a:cubicBezTo>
                  <a:cubicBezTo>
                    <a:pt x="92" y="1625"/>
                    <a:pt x="130" y="1649"/>
                    <a:pt x="171" y="1649"/>
                  </a:cubicBezTo>
                  <a:cubicBezTo>
                    <a:pt x="203" y="1649"/>
                    <a:pt x="236" y="1634"/>
                    <a:pt x="262" y="1608"/>
                  </a:cubicBezTo>
                  <a:cubicBezTo>
                    <a:pt x="1143" y="786"/>
                    <a:pt x="2286" y="322"/>
                    <a:pt x="3501" y="322"/>
                  </a:cubicBezTo>
                  <a:cubicBezTo>
                    <a:pt x="4584" y="322"/>
                    <a:pt x="5608" y="691"/>
                    <a:pt x="6453" y="1370"/>
                  </a:cubicBezTo>
                  <a:lnTo>
                    <a:pt x="6203" y="1370"/>
                  </a:lnTo>
                  <a:cubicBezTo>
                    <a:pt x="6120" y="1370"/>
                    <a:pt x="6037" y="1441"/>
                    <a:pt x="6037" y="1536"/>
                  </a:cubicBezTo>
                  <a:cubicBezTo>
                    <a:pt x="6037" y="1620"/>
                    <a:pt x="6120" y="1691"/>
                    <a:pt x="6203" y="1691"/>
                  </a:cubicBezTo>
                  <a:lnTo>
                    <a:pt x="6846" y="1691"/>
                  </a:lnTo>
                  <a:cubicBezTo>
                    <a:pt x="6930" y="1691"/>
                    <a:pt x="7013" y="1620"/>
                    <a:pt x="7013" y="1536"/>
                  </a:cubicBezTo>
                  <a:lnTo>
                    <a:pt x="7013" y="953"/>
                  </a:lnTo>
                  <a:cubicBezTo>
                    <a:pt x="7013" y="858"/>
                    <a:pt x="6930" y="786"/>
                    <a:pt x="6846" y="786"/>
                  </a:cubicBezTo>
                  <a:cubicBezTo>
                    <a:pt x="6751" y="786"/>
                    <a:pt x="6680" y="858"/>
                    <a:pt x="6680" y="953"/>
                  </a:cubicBezTo>
                  <a:lnTo>
                    <a:pt x="6680" y="1131"/>
                  </a:lnTo>
                  <a:cubicBezTo>
                    <a:pt x="5787" y="405"/>
                    <a:pt x="4667" y="0"/>
                    <a:pt x="35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6"/>
            <p:cNvSpPr/>
            <p:nvPr/>
          </p:nvSpPr>
          <p:spPr>
            <a:xfrm>
              <a:off x="7175107" y="1804558"/>
              <a:ext cx="215249" cy="50415"/>
            </a:xfrm>
            <a:custGeom>
              <a:avLst/>
              <a:gdLst/>
              <a:ahLst/>
              <a:cxnLst/>
              <a:rect l="l" t="t" r="r" b="b"/>
              <a:pathLst>
                <a:path w="6763" h="158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738"/>
                  </a:lnTo>
                  <a:cubicBezTo>
                    <a:pt x="0" y="834"/>
                    <a:pt x="72" y="905"/>
                    <a:pt x="167" y="905"/>
                  </a:cubicBezTo>
                  <a:cubicBezTo>
                    <a:pt x="250" y="905"/>
                    <a:pt x="333" y="834"/>
                    <a:pt x="333" y="738"/>
                  </a:cubicBezTo>
                  <a:lnTo>
                    <a:pt x="333" y="560"/>
                  </a:lnTo>
                  <a:cubicBezTo>
                    <a:pt x="1203" y="1215"/>
                    <a:pt x="2262" y="1584"/>
                    <a:pt x="3381" y="1584"/>
                  </a:cubicBezTo>
                  <a:cubicBezTo>
                    <a:pt x="4596" y="1584"/>
                    <a:pt x="5775" y="1143"/>
                    <a:pt x="6680" y="357"/>
                  </a:cubicBezTo>
                  <a:cubicBezTo>
                    <a:pt x="6739" y="298"/>
                    <a:pt x="6763" y="191"/>
                    <a:pt x="6691" y="131"/>
                  </a:cubicBezTo>
                  <a:cubicBezTo>
                    <a:pt x="6652" y="92"/>
                    <a:pt x="6609" y="74"/>
                    <a:pt x="6567" y="74"/>
                  </a:cubicBezTo>
                  <a:cubicBezTo>
                    <a:pt x="6532" y="74"/>
                    <a:pt x="6497" y="86"/>
                    <a:pt x="6465" y="107"/>
                  </a:cubicBezTo>
                  <a:cubicBezTo>
                    <a:pt x="5596" y="846"/>
                    <a:pt x="4501" y="1262"/>
                    <a:pt x="3370" y="1262"/>
                  </a:cubicBezTo>
                  <a:cubicBezTo>
                    <a:pt x="2334" y="1262"/>
                    <a:pt x="1346" y="941"/>
                    <a:pt x="536" y="322"/>
                  </a:cubicBezTo>
                  <a:lnTo>
                    <a:pt x="810" y="322"/>
                  </a:lnTo>
                  <a:cubicBezTo>
                    <a:pt x="893" y="322"/>
                    <a:pt x="965" y="250"/>
                    <a:pt x="965" y="167"/>
                  </a:cubicBezTo>
                  <a:cubicBezTo>
                    <a:pt x="965" y="72"/>
                    <a:pt x="893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6"/>
            <p:cNvSpPr/>
            <p:nvPr/>
          </p:nvSpPr>
          <p:spPr>
            <a:xfrm>
              <a:off x="7300539" y="1600289"/>
              <a:ext cx="142492" cy="191793"/>
            </a:xfrm>
            <a:custGeom>
              <a:avLst/>
              <a:gdLst/>
              <a:ahLst/>
              <a:cxnLst/>
              <a:rect l="l" t="t" r="r" b="b"/>
              <a:pathLst>
                <a:path w="4477" h="6026" extrusionOk="0">
                  <a:moveTo>
                    <a:pt x="2358" y="275"/>
                  </a:moveTo>
                  <a:cubicBezTo>
                    <a:pt x="2941" y="275"/>
                    <a:pt x="3417" y="751"/>
                    <a:pt x="3417" y="1322"/>
                  </a:cubicBezTo>
                  <a:lnTo>
                    <a:pt x="3417" y="1608"/>
                  </a:lnTo>
                  <a:lnTo>
                    <a:pt x="3381" y="1608"/>
                  </a:lnTo>
                  <a:cubicBezTo>
                    <a:pt x="3060" y="1537"/>
                    <a:pt x="2953" y="1108"/>
                    <a:pt x="2953" y="1108"/>
                  </a:cubicBezTo>
                  <a:cubicBezTo>
                    <a:pt x="2941" y="1049"/>
                    <a:pt x="2893" y="1001"/>
                    <a:pt x="2834" y="989"/>
                  </a:cubicBezTo>
                  <a:cubicBezTo>
                    <a:pt x="2821" y="984"/>
                    <a:pt x="2808" y="981"/>
                    <a:pt x="2795" y="981"/>
                  </a:cubicBezTo>
                  <a:cubicBezTo>
                    <a:pt x="2749" y="981"/>
                    <a:pt x="2704" y="1011"/>
                    <a:pt x="2667" y="1049"/>
                  </a:cubicBezTo>
                  <a:cubicBezTo>
                    <a:pt x="2167" y="1608"/>
                    <a:pt x="1274" y="1608"/>
                    <a:pt x="1250" y="1608"/>
                  </a:cubicBezTo>
                  <a:lnTo>
                    <a:pt x="1191" y="1608"/>
                  </a:lnTo>
                  <a:lnTo>
                    <a:pt x="1191" y="1322"/>
                  </a:lnTo>
                  <a:cubicBezTo>
                    <a:pt x="1191" y="751"/>
                    <a:pt x="1667" y="275"/>
                    <a:pt x="2250" y="275"/>
                  </a:cubicBezTo>
                  <a:close/>
                  <a:moveTo>
                    <a:pt x="1107" y="2049"/>
                  </a:moveTo>
                  <a:lnTo>
                    <a:pt x="1107" y="2382"/>
                  </a:lnTo>
                  <a:cubicBezTo>
                    <a:pt x="1060" y="2358"/>
                    <a:pt x="1012" y="2287"/>
                    <a:pt x="1012" y="2215"/>
                  </a:cubicBezTo>
                  <a:cubicBezTo>
                    <a:pt x="1012" y="2144"/>
                    <a:pt x="1048" y="2084"/>
                    <a:pt x="1107" y="2049"/>
                  </a:cubicBezTo>
                  <a:close/>
                  <a:moveTo>
                    <a:pt x="3393" y="2061"/>
                  </a:moveTo>
                  <a:cubicBezTo>
                    <a:pt x="3441" y="2084"/>
                    <a:pt x="3489" y="2144"/>
                    <a:pt x="3489" y="2215"/>
                  </a:cubicBezTo>
                  <a:cubicBezTo>
                    <a:pt x="3489" y="2299"/>
                    <a:pt x="3453" y="2358"/>
                    <a:pt x="3393" y="2382"/>
                  </a:cubicBezTo>
                  <a:lnTo>
                    <a:pt x="3393" y="2061"/>
                  </a:lnTo>
                  <a:close/>
                  <a:moveTo>
                    <a:pt x="2643" y="1442"/>
                  </a:moveTo>
                  <a:cubicBezTo>
                    <a:pt x="2727" y="1608"/>
                    <a:pt x="2858" y="1787"/>
                    <a:pt x="3084" y="1894"/>
                  </a:cubicBezTo>
                  <a:lnTo>
                    <a:pt x="3084" y="2537"/>
                  </a:lnTo>
                  <a:cubicBezTo>
                    <a:pt x="3084" y="2930"/>
                    <a:pt x="2762" y="3263"/>
                    <a:pt x="2358" y="3263"/>
                  </a:cubicBezTo>
                  <a:lnTo>
                    <a:pt x="2167" y="3263"/>
                  </a:lnTo>
                  <a:cubicBezTo>
                    <a:pt x="1750" y="3263"/>
                    <a:pt x="1417" y="2930"/>
                    <a:pt x="1417" y="2537"/>
                  </a:cubicBezTo>
                  <a:lnTo>
                    <a:pt x="1417" y="1918"/>
                  </a:lnTo>
                  <a:cubicBezTo>
                    <a:pt x="1691" y="1894"/>
                    <a:pt x="2238" y="1799"/>
                    <a:pt x="2643" y="1442"/>
                  </a:cubicBezTo>
                  <a:close/>
                  <a:moveTo>
                    <a:pt x="2548" y="3573"/>
                  </a:moveTo>
                  <a:lnTo>
                    <a:pt x="2548" y="3775"/>
                  </a:lnTo>
                  <a:lnTo>
                    <a:pt x="2250" y="4073"/>
                  </a:lnTo>
                  <a:lnTo>
                    <a:pt x="1965" y="3811"/>
                  </a:lnTo>
                  <a:lnTo>
                    <a:pt x="1965" y="3632"/>
                  </a:lnTo>
                  <a:lnTo>
                    <a:pt x="1965" y="3573"/>
                  </a:lnTo>
                  <a:cubicBezTo>
                    <a:pt x="2024" y="3585"/>
                    <a:pt x="2084" y="3585"/>
                    <a:pt x="2155" y="3585"/>
                  </a:cubicBezTo>
                  <a:lnTo>
                    <a:pt x="2358" y="3585"/>
                  </a:lnTo>
                  <a:cubicBezTo>
                    <a:pt x="2417" y="3585"/>
                    <a:pt x="2477" y="3585"/>
                    <a:pt x="2548" y="3573"/>
                  </a:cubicBezTo>
                  <a:close/>
                  <a:moveTo>
                    <a:pt x="1667" y="3918"/>
                  </a:moveTo>
                  <a:cubicBezTo>
                    <a:pt x="1667" y="3942"/>
                    <a:pt x="1679" y="3954"/>
                    <a:pt x="1715" y="3989"/>
                  </a:cubicBezTo>
                  <a:lnTo>
                    <a:pt x="2024" y="4287"/>
                  </a:lnTo>
                  <a:lnTo>
                    <a:pt x="1774" y="4454"/>
                  </a:lnTo>
                  <a:lnTo>
                    <a:pt x="1548" y="3989"/>
                  </a:lnTo>
                  <a:lnTo>
                    <a:pt x="1667" y="3918"/>
                  </a:lnTo>
                  <a:close/>
                  <a:moveTo>
                    <a:pt x="2834" y="3918"/>
                  </a:moveTo>
                  <a:lnTo>
                    <a:pt x="2941" y="3989"/>
                  </a:lnTo>
                  <a:lnTo>
                    <a:pt x="2715" y="4454"/>
                  </a:lnTo>
                  <a:lnTo>
                    <a:pt x="2655" y="4406"/>
                  </a:lnTo>
                  <a:lnTo>
                    <a:pt x="2477" y="4275"/>
                  </a:lnTo>
                  <a:lnTo>
                    <a:pt x="2798" y="3942"/>
                  </a:lnTo>
                  <a:lnTo>
                    <a:pt x="2834" y="3918"/>
                  </a:lnTo>
                  <a:close/>
                  <a:moveTo>
                    <a:pt x="2238" y="4501"/>
                  </a:moveTo>
                  <a:lnTo>
                    <a:pt x="2369" y="4585"/>
                  </a:lnTo>
                  <a:lnTo>
                    <a:pt x="2322" y="4692"/>
                  </a:lnTo>
                  <a:lnTo>
                    <a:pt x="2167" y="4692"/>
                  </a:lnTo>
                  <a:lnTo>
                    <a:pt x="2119" y="4585"/>
                  </a:lnTo>
                  <a:lnTo>
                    <a:pt x="2238" y="4501"/>
                  </a:lnTo>
                  <a:close/>
                  <a:moveTo>
                    <a:pt x="1846" y="4799"/>
                  </a:moveTo>
                  <a:lnTo>
                    <a:pt x="1893" y="4894"/>
                  </a:lnTo>
                  <a:lnTo>
                    <a:pt x="1846" y="5156"/>
                  </a:lnTo>
                  <a:lnTo>
                    <a:pt x="1762" y="4835"/>
                  </a:lnTo>
                  <a:cubicBezTo>
                    <a:pt x="1774" y="4835"/>
                    <a:pt x="1786" y="4823"/>
                    <a:pt x="1810" y="4823"/>
                  </a:cubicBezTo>
                  <a:lnTo>
                    <a:pt x="1846" y="4799"/>
                  </a:lnTo>
                  <a:close/>
                  <a:moveTo>
                    <a:pt x="2643" y="4799"/>
                  </a:moveTo>
                  <a:lnTo>
                    <a:pt x="2679" y="4823"/>
                  </a:lnTo>
                  <a:cubicBezTo>
                    <a:pt x="2703" y="4835"/>
                    <a:pt x="2715" y="4835"/>
                    <a:pt x="2739" y="4847"/>
                  </a:cubicBezTo>
                  <a:lnTo>
                    <a:pt x="2655" y="5156"/>
                  </a:lnTo>
                  <a:lnTo>
                    <a:pt x="2608" y="4882"/>
                  </a:lnTo>
                  <a:lnTo>
                    <a:pt x="2643" y="4799"/>
                  </a:lnTo>
                  <a:close/>
                  <a:moveTo>
                    <a:pt x="2322" y="5037"/>
                  </a:moveTo>
                  <a:lnTo>
                    <a:pt x="2441" y="5728"/>
                  </a:lnTo>
                  <a:lnTo>
                    <a:pt x="2084" y="5728"/>
                  </a:lnTo>
                  <a:lnTo>
                    <a:pt x="2203" y="5037"/>
                  </a:lnTo>
                  <a:close/>
                  <a:moveTo>
                    <a:pt x="3262" y="4156"/>
                  </a:moveTo>
                  <a:lnTo>
                    <a:pt x="3620" y="4299"/>
                  </a:lnTo>
                  <a:lnTo>
                    <a:pt x="3631" y="4299"/>
                  </a:lnTo>
                  <a:cubicBezTo>
                    <a:pt x="3655" y="4323"/>
                    <a:pt x="4155" y="4501"/>
                    <a:pt x="4155" y="5121"/>
                  </a:cubicBezTo>
                  <a:lnTo>
                    <a:pt x="4155" y="5728"/>
                  </a:lnTo>
                  <a:lnTo>
                    <a:pt x="3739" y="5728"/>
                  </a:lnTo>
                  <a:lnTo>
                    <a:pt x="3739" y="5097"/>
                  </a:lnTo>
                  <a:cubicBezTo>
                    <a:pt x="3739" y="5001"/>
                    <a:pt x="3667" y="4930"/>
                    <a:pt x="3572" y="4930"/>
                  </a:cubicBezTo>
                  <a:cubicBezTo>
                    <a:pt x="3489" y="4930"/>
                    <a:pt x="3417" y="5001"/>
                    <a:pt x="3417" y="5097"/>
                  </a:cubicBezTo>
                  <a:lnTo>
                    <a:pt x="3417" y="5728"/>
                  </a:lnTo>
                  <a:lnTo>
                    <a:pt x="2822" y="5728"/>
                  </a:lnTo>
                  <a:lnTo>
                    <a:pt x="3262" y="4156"/>
                  </a:lnTo>
                  <a:close/>
                  <a:moveTo>
                    <a:pt x="2191" y="1"/>
                  </a:moveTo>
                  <a:cubicBezTo>
                    <a:pt x="1429" y="1"/>
                    <a:pt x="822" y="608"/>
                    <a:pt x="822" y="1370"/>
                  </a:cubicBezTo>
                  <a:lnTo>
                    <a:pt x="822" y="1870"/>
                  </a:lnTo>
                  <a:cubicBezTo>
                    <a:pt x="750" y="1965"/>
                    <a:pt x="691" y="2084"/>
                    <a:pt x="691" y="2215"/>
                  </a:cubicBezTo>
                  <a:cubicBezTo>
                    <a:pt x="691" y="2465"/>
                    <a:pt x="869" y="2680"/>
                    <a:pt x="1107" y="2727"/>
                  </a:cubicBezTo>
                  <a:cubicBezTo>
                    <a:pt x="1167" y="3037"/>
                    <a:pt x="1357" y="3299"/>
                    <a:pt x="1643" y="3454"/>
                  </a:cubicBezTo>
                  <a:lnTo>
                    <a:pt x="1643" y="3525"/>
                  </a:lnTo>
                  <a:lnTo>
                    <a:pt x="1286" y="3763"/>
                  </a:lnTo>
                  <a:lnTo>
                    <a:pt x="1262" y="3763"/>
                  </a:lnTo>
                  <a:lnTo>
                    <a:pt x="726" y="3989"/>
                  </a:lnTo>
                  <a:cubicBezTo>
                    <a:pt x="476" y="4073"/>
                    <a:pt x="0" y="4418"/>
                    <a:pt x="0" y="5109"/>
                  </a:cubicBezTo>
                  <a:lnTo>
                    <a:pt x="0" y="5859"/>
                  </a:lnTo>
                  <a:cubicBezTo>
                    <a:pt x="0" y="5954"/>
                    <a:pt x="72" y="6025"/>
                    <a:pt x="167" y="6025"/>
                  </a:cubicBezTo>
                  <a:lnTo>
                    <a:pt x="1203" y="6025"/>
                  </a:lnTo>
                  <a:cubicBezTo>
                    <a:pt x="1298" y="6025"/>
                    <a:pt x="1369" y="5954"/>
                    <a:pt x="1369" y="5859"/>
                  </a:cubicBezTo>
                  <a:cubicBezTo>
                    <a:pt x="1369" y="5775"/>
                    <a:pt x="1298" y="5704"/>
                    <a:pt x="1203" y="5704"/>
                  </a:cubicBezTo>
                  <a:lnTo>
                    <a:pt x="1060" y="5704"/>
                  </a:lnTo>
                  <a:lnTo>
                    <a:pt x="1060" y="5061"/>
                  </a:lnTo>
                  <a:cubicBezTo>
                    <a:pt x="1060" y="4966"/>
                    <a:pt x="988" y="4894"/>
                    <a:pt x="893" y="4894"/>
                  </a:cubicBezTo>
                  <a:cubicBezTo>
                    <a:pt x="810" y="4894"/>
                    <a:pt x="726" y="4966"/>
                    <a:pt x="726" y="5061"/>
                  </a:cubicBezTo>
                  <a:lnTo>
                    <a:pt x="726" y="5704"/>
                  </a:lnTo>
                  <a:lnTo>
                    <a:pt x="310" y="5704"/>
                  </a:lnTo>
                  <a:lnTo>
                    <a:pt x="310" y="5085"/>
                  </a:lnTo>
                  <a:cubicBezTo>
                    <a:pt x="310" y="4454"/>
                    <a:pt x="810" y="4275"/>
                    <a:pt x="834" y="4275"/>
                  </a:cubicBezTo>
                  <a:lnTo>
                    <a:pt x="845" y="4275"/>
                  </a:lnTo>
                  <a:lnTo>
                    <a:pt x="1238" y="4109"/>
                  </a:lnTo>
                  <a:lnTo>
                    <a:pt x="1679" y="5704"/>
                  </a:lnTo>
                  <a:cubicBezTo>
                    <a:pt x="1607" y="5716"/>
                    <a:pt x="1560" y="5775"/>
                    <a:pt x="1560" y="5847"/>
                  </a:cubicBezTo>
                  <a:cubicBezTo>
                    <a:pt x="1560" y="5942"/>
                    <a:pt x="1643" y="6013"/>
                    <a:pt x="1726" y="6013"/>
                  </a:cubicBezTo>
                  <a:lnTo>
                    <a:pt x="4322" y="6013"/>
                  </a:lnTo>
                  <a:cubicBezTo>
                    <a:pt x="4405" y="6013"/>
                    <a:pt x="4477" y="5942"/>
                    <a:pt x="4477" y="5847"/>
                  </a:cubicBezTo>
                  <a:lnTo>
                    <a:pt x="4477" y="5085"/>
                  </a:lnTo>
                  <a:cubicBezTo>
                    <a:pt x="4465" y="4442"/>
                    <a:pt x="3989" y="4097"/>
                    <a:pt x="3739" y="4001"/>
                  </a:cubicBezTo>
                  <a:lnTo>
                    <a:pt x="3203" y="3775"/>
                  </a:lnTo>
                  <a:lnTo>
                    <a:pt x="2846" y="3537"/>
                  </a:lnTo>
                  <a:lnTo>
                    <a:pt x="2846" y="3454"/>
                  </a:lnTo>
                  <a:cubicBezTo>
                    <a:pt x="3120" y="3299"/>
                    <a:pt x="3322" y="3037"/>
                    <a:pt x="3381" y="2727"/>
                  </a:cubicBezTo>
                  <a:cubicBezTo>
                    <a:pt x="3620" y="2680"/>
                    <a:pt x="3798" y="2465"/>
                    <a:pt x="3798" y="2215"/>
                  </a:cubicBezTo>
                  <a:cubicBezTo>
                    <a:pt x="3798" y="2084"/>
                    <a:pt x="3751" y="1965"/>
                    <a:pt x="3667" y="1870"/>
                  </a:cubicBezTo>
                  <a:lnTo>
                    <a:pt x="3667" y="1370"/>
                  </a:lnTo>
                  <a:cubicBezTo>
                    <a:pt x="3667" y="608"/>
                    <a:pt x="3048" y="1"/>
                    <a:pt x="2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57"/>
          <p:cNvSpPr txBox="1">
            <a:spLocks noGrp="1"/>
          </p:cNvSpPr>
          <p:nvPr>
            <p:ph type="title"/>
          </p:nvPr>
        </p:nvSpPr>
        <p:spPr>
          <a:xfrm>
            <a:off x="2023500" y="1135100"/>
            <a:ext cx="5097000" cy="24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Uso de JasperSoft </a:t>
            </a:r>
            <a:endParaRPr sz="5000"/>
          </a:p>
        </p:txBody>
      </p:sp>
      <p:grpSp>
        <p:nvGrpSpPr>
          <p:cNvPr id="1319" name="Google Shape;1319;p57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320" name="Google Shape;1320;p57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7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57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1323" name="Google Shape;1323;p57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324" name="Google Shape;1324;p57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5" name="Google Shape;1325;p57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326" name="Google Shape;1326;p57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327" name="Google Shape;1327;p57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28" name="Google Shape;1328;p57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329" name="Google Shape;1329;p57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0" name="Google Shape;1330;p57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331" name="Google Shape;1331;p57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57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3" name="Google Shape;1333;p57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34" name="Google Shape;1334;p57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57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57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7" name="Google Shape;1337;p57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338" name="Google Shape;1338;p57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7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0" name="Google Shape;1340;p57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341" name="Google Shape;1341;p57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7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57"/>
          <p:cNvSpPr txBox="1">
            <a:spLocks noGrp="1"/>
          </p:cNvSpPr>
          <p:nvPr>
            <p:ph type="subTitle" idx="4294967295"/>
          </p:nvPr>
        </p:nvSpPr>
        <p:spPr>
          <a:xfrm>
            <a:off x="1828850" y="345235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Diversas Industrias y Organizaciones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31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19" name="Google Shape;519;p31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0" name="Google Shape;520;p31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21" name="Google Shape;521;p31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22" name="Google Shape;522;p31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3" name="Google Shape;523;p31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24" name="Google Shape;524;p31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1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8" name="Google Shape;528;p31"/>
          <p:cNvSpPr txBox="1">
            <a:spLocks noGrp="1"/>
          </p:cNvSpPr>
          <p:nvPr>
            <p:ph type="title"/>
          </p:nvPr>
        </p:nvSpPr>
        <p:spPr>
          <a:xfrm>
            <a:off x="1471900" y="1597763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JasperSoft</a:t>
            </a:r>
            <a:endParaRPr/>
          </a:p>
        </p:txBody>
      </p:sp>
      <p:sp>
        <p:nvSpPr>
          <p:cNvPr id="529" name="Google Shape;529;p31"/>
          <p:cNvSpPr txBox="1">
            <a:spLocks noGrp="1"/>
          </p:cNvSpPr>
          <p:nvPr>
            <p:ph type="subTitle" idx="1"/>
          </p:nvPr>
        </p:nvSpPr>
        <p:spPr>
          <a:xfrm>
            <a:off x="2057450" y="2270688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JasperSoft permite su integración con una amplia gama de tecnologías y sistemas, lo que lo hace adecuado para una variedad de entornos informáticos y casos de uso empresarial. Además, al ser una solución de código abierto, JasperSoft ofrece la ventaja de ser gratuita para descargar y usar, lo que puede resultar en menores costos para las organizaciones</a:t>
            </a:r>
            <a:endParaRPr/>
          </a:p>
        </p:txBody>
      </p:sp>
      <p:grpSp>
        <p:nvGrpSpPr>
          <p:cNvPr id="530" name="Google Shape;530;p31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31" name="Google Shape;531;p31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31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34" name="Google Shape;534;p31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31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37" name="Google Shape;537;p31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0" name="Google Shape;540;p31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41" name="Google Shape;541;p31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3" name="Google Shape;543;p31"/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44" name="Google Shape;544;p31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1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1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1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31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49" name="Google Shape;549;p31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8" name="Google Shape;1348;p58"/>
          <p:cNvGrpSpPr/>
          <p:nvPr/>
        </p:nvGrpSpPr>
        <p:grpSpPr>
          <a:xfrm>
            <a:off x="4847970" y="3196020"/>
            <a:ext cx="2418900" cy="1412700"/>
            <a:chOff x="715100" y="1600325"/>
            <a:chExt cx="2418900" cy="1412700"/>
          </a:xfrm>
        </p:grpSpPr>
        <p:sp>
          <p:nvSpPr>
            <p:cNvPr id="1349" name="Google Shape;1349;p58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0" name="Google Shape;1350;p58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351" name="Google Shape;1351;p58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52" name="Google Shape;1352;p58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53" name="Google Shape;1353;p58"/>
          <p:cNvGrpSpPr/>
          <p:nvPr/>
        </p:nvGrpSpPr>
        <p:grpSpPr>
          <a:xfrm>
            <a:off x="1991650" y="3196020"/>
            <a:ext cx="2418900" cy="1412700"/>
            <a:chOff x="715100" y="1600325"/>
            <a:chExt cx="2418900" cy="1412700"/>
          </a:xfrm>
        </p:grpSpPr>
        <p:sp>
          <p:nvSpPr>
            <p:cNvPr id="1354" name="Google Shape;1354;p58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5" name="Google Shape;1355;p58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356" name="Google Shape;1356;p58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57" name="Google Shape;1357;p58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58" name="Google Shape;1358;p58"/>
          <p:cNvGrpSpPr/>
          <p:nvPr/>
        </p:nvGrpSpPr>
        <p:grpSpPr>
          <a:xfrm>
            <a:off x="6101845" y="1600325"/>
            <a:ext cx="2418900" cy="1412700"/>
            <a:chOff x="715100" y="1600325"/>
            <a:chExt cx="2418900" cy="1412700"/>
          </a:xfrm>
        </p:grpSpPr>
        <p:sp>
          <p:nvSpPr>
            <p:cNvPr id="1359" name="Google Shape;1359;p58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0" name="Google Shape;1360;p58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361" name="Google Shape;1361;p58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62" name="Google Shape;1362;p58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63" name="Google Shape;1363;p58"/>
          <p:cNvGrpSpPr/>
          <p:nvPr/>
        </p:nvGrpSpPr>
        <p:grpSpPr>
          <a:xfrm>
            <a:off x="3408470" y="1600325"/>
            <a:ext cx="2418900" cy="1412700"/>
            <a:chOff x="715100" y="1600325"/>
            <a:chExt cx="2418900" cy="1412700"/>
          </a:xfrm>
        </p:grpSpPr>
        <p:sp>
          <p:nvSpPr>
            <p:cNvPr id="1364" name="Google Shape;1364;p58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5" name="Google Shape;1365;p58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366" name="Google Shape;1366;p58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67" name="Google Shape;1367;p58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68" name="Google Shape;1368;p58"/>
          <p:cNvGrpSpPr/>
          <p:nvPr/>
        </p:nvGrpSpPr>
        <p:grpSpPr>
          <a:xfrm>
            <a:off x="715100" y="1600325"/>
            <a:ext cx="2418900" cy="1412700"/>
            <a:chOff x="715100" y="1600325"/>
            <a:chExt cx="2418900" cy="1412700"/>
          </a:xfrm>
        </p:grpSpPr>
        <p:sp>
          <p:nvSpPr>
            <p:cNvPr id="1369" name="Google Shape;1369;p58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0" name="Google Shape;1370;p58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371" name="Google Shape;1371;p58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72" name="Google Shape;1372;p58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73" name="Google Shape;1373;p58"/>
          <p:cNvSpPr txBox="1">
            <a:spLocks noGrp="1"/>
          </p:cNvSpPr>
          <p:nvPr>
            <p:ph type="subTitle" idx="14"/>
          </p:nvPr>
        </p:nvSpPr>
        <p:spPr>
          <a:xfrm>
            <a:off x="2058102" y="3401312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Paneles de Control Empresarial</a:t>
            </a:r>
            <a:endParaRPr sz="1600"/>
          </a:p>
        </p:txBody>
      </p:sp>
      <p:sp>
        <p:nvSpPr>
          <p:cNvPr id="1374" name="Google Shape;1374;p58"/>
          <p:cNvSpPr txBox="1">
            <a:spLocks noGrp="1"/>
          </p:cNvSpPr>
          <p:nvPr>
            <p:ph type="subTitle" idx="13"/>
          </p:nvPr>
        </p:nvSpPr>
        <p:spPr>
          <a:xfrm>
            <a:off x="782838" y="180355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Informes Financieros</a:t>
            </a:r>
            <a:endParaRPr sz="1600"/>
          </a:p>
        </p:txBody>
      </p:sp>
      <p:sp>
        <p:nvSpPr>
          <p:cNvPr id="1375" name="Google Shape;1375;p58"/>
          <p:cNvSpPr txBox="1">
            <a:spLocks noGrp="1"/>
          </p:cNvSpPr>
          <p:nvPr>
            <p:ph type="subTitle" idx="7"/>
          </p:nvPr>
        </p:nvSpPr>
        <p:spPr>
          <a:xfrm>
            <a:off x="3474750" y="1712375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Análisis de Ventas</a:t>
            </a:r>
            <a:endParaRPr sz="1600"/>
          </a:p>
        </p:txBody>
      </p:sp>
      <p:sp>
        <p:nvSpPr>
          <p:cNvPr id="1376" name="Google Shape;1376;p58"/>
          <p:cNvSpPr txBox="1">
            <a:spLocks noGrp="1"/>
          </p:cNvSpPr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Seguimiento de KPI</a:t>
            </a:r>
            <a:endParaRPr sz="1600"/>
          </a:p>
        </p:txBody>
      </p:sp>
      <p:sp>
        <p:nvSpPr>
          <p:cNvPr id="1377" name="Google Shape;1377;p58"/>
          <p:cNvSpPr txBox="1">
            <a:spLocks noGrp="1"/>
          </p:cNvSpPr>
          <p:nvPr>
            <p:ph type="subTitle" idx="9"/>
          </p:nvPr>
        </p:nvSpPr>
        <p:spPr>
          <a:xfrm>
            <a:off x="4906760" y="3401300"/>
            <a:ext cx="21927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Análisis de Datos Operativos</a:t>
            </a:r>
            <a:endParaRPr sz="1600"/>
          </a:p>
        </p:txBody>
      </p:sp>
      <p:sp>
        <p:nvSpPr>
          <p:cNvPr id="1378" name="Google Shape;1378;p58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de Uso</a:t>
            </a:r>
            <a:endParaRPr/>
          </a:p>
        </p:txBody>
      </p:sp>
      <p:sp>
        <p:nvSpPr>
          <p:cNvPr id="1379" name="Google Shape;1379;p58"/>
          <p:cNvSpPr txBox="1">
            <a:spLocks noGrp="1"/>
          </p:cNvSpPr>
          <p:nvPr>
            <p:ph type="subTitle" idx="1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Analizar datos de ventas y rendimiento.</a:t>
            </a:r>
            <a:endParaRPr/>
          </a:p>
        </p:txBody>
      </p:sp>
      <p:sp>
        <p:nvSpPr>
          <p:cNvPr id="1380" name="Google Shape;1380;p58"/>
          <p:cNvSpPr txBox="1">
            <a:spLocks noGrp="1"/>
          </p:cNvSpPr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utiliza para generar informes detallados.</a:t>
            </a:r>
            <a:endParaRPr/>
          </a:p>
        </p:txBody>
      </p:sp>
      <p:sp>
        <p:nvSpPr>
          <p:cNvPr id="1381" name="Google Shape;1381;p58"/>
          <p:cNvSpPr txBox="1">
            <a:spLocks noGrp="1"/>
          </p:cNvSpPr>
          <p:nvPr>
            <p:ph type="subTitle" idx="5"/>
          </p:nvPr>
        </p:nvSpPr>
        <p:spPr>
          <a:xfrm>
            <a:off x="2058098" y="3799607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vista consolidada de datos clave de la empresa.</a:t>
            </a:r>
            <a:endParaRPr/>
          </a:p>
        </p:txBody>
      </p:sp>
      <p:sp>
        <p:nvSpPr>
          <p:cNvPr id="1382" name="Google Shape;1382;p58"/>
          <p:cNvSpPr txBox="1">
            <a:spLocks noGrp="1"/>
          </p:cNvSpPr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Indicadores clave de rendimiento (KPI).</a:t>
            </a:r>
            <a:endParaRPr/>
          </a:p>
        </p:txBody>
      </p:sp>
      <p:sp>
        <p:nvSpPr>
          <p:cNvPr id="1383" name="Google Shape;1383;p58"/>
          <p:cNvSpPr txBox="1">
            <a:spLocks noGrp="1"/>
          </p:cNvSpPr>
          <p:nvPr>
            <p:ph type="subTitle" idx="3"/>
          </p:nvPr>
        </p:nvSpPr>
        <p:spPr>
          <a:xfrm>
            <a:off x="4905858" y="3853932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datos en tiempo real.</a:t>
            </a:r>
            <a:endParaRPr/>
          </a:p>
        </p:txBody>
      </p:sp>
      <p:sp>
        <p:nvSpPr>
          <p:cNvPr id="1384" name="Google Shape;1384;p58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58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58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59"/>
          <p:cNvSpPr txBox="1">
            <a:spLocks noGrp="1"/>
          </p:cNvSpPr>
          <p:nvPr>
            <p:ph type="title"/>
          </p:nvPr>
        </p:nvSpPr>
        <p:spPr>
          <a:xfrm>
            <a:off x="1557750" y="1415000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Compatibilidad del SO</a:t>
            </a:r>
            <a:endParaRPr sz="3400"/>
          </a:p>
        </p:txBody>
      </p:sp>
      <p:sp>
        <p:nvSpPr>
          <p:cNvPr id="1392" name="Google Shape;1392;p59"/>
          <p:cNvSpPr txBox="1">
            <a:spLocks noGrp="1"/>
          </p:cNvSpPr>
          <p:nvPr>
            <p:ph type="subTitle" idx="1"/>
          </p:nvPr>
        </p:nvSpPr>
        <p:spPr>
          <a:xfrm>
            <a:off x="1930650" y="26848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JasperSoft es compatible con una variedad de sistemas operativos, incluidos Linux, Windows y macOS, Se debe seleccionar uno que sea adecuado para el entorno de la organización.</a:t>
            </a:r>
            <a:endParaRPr/>
          </a:p>
        </p:txBody>
      </p:sp>
      <p:grpSp>
        <p:nvGrpSpPr>
          <p:cNvPr id="1393" name="Google Shape;1393;p59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1394" name="Google Shape;1394;p5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9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59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1397" name="Google Shape;1397;p59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9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9" name="Google Shape;1399;p59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1400" name="Google Shape;1400;p59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9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9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3" name="Google Shape;1403;p59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1404" name="Google Shape;1404;p59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59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06" name="Google Shape;1406;p59"/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07" name="Google Shape;1407;p59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59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59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59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1" name="Google Shape;1411;p59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1412" name="Google Shape;1412;p59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9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4" name="Google Shape;1414;p59"/>
          <p:cNvGrpSpPr/>
          <p:nvPr/>
        </p:nvGrpSpPr>
        <p:grpSpPr>
          <a:xfrm>
            <a:off x="6350388" y="1323573"/>
            <a:ext cx="1828650" cy="960013"/>
            <a:chOff x="7145300" y="2282011"/>
            <a:chExt cx="1828650" cy="960013"/>
          </a:xfrm>
        </p:grpSpPr>
        <p:sp>
          <p:nvSpPr>
            <p:cNvPr id="1415" name="Google Shape;1415;p59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6" name="Google Shape;1416;p59"/>
            <p:cNvGrpSpPr/>
            <p:nvPr/>
          </p:nvGrpSpPr>
          <p:grpSpPr>
            <a:xfrm>
              <a:off x="7145300" y="2282023"/>
              <a:ext cx="1737300" cy="960000"/>
              <a:chOff x="7145300" y="2282023"/>
              <a:chExt cx="1737300" cy="960000"/>
            </a:xfrm>
          </p:grpSpPr>
          <p:sp>
            <p:nvSpPr>
              <p:cNvPr id="1417" name="Google Shape;1417;p59"/>
              <p:cNvSpPr/>
              <p:nvPr/>
            </p:nvSpPr>
            <p:spPr>
              <a:xfrm>
                <a:off x="7145300" y="2282023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5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1419" name="Google Shape;141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025" y="1459575"/>
            <a:ext cx="1362550" cy="7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4" name="Google Shape;1424;p60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1425" name="Google Shape;1425;p60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0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0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0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0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0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0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0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0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0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0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0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7" name="Google Shape;1437;p60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1438" name="Google Shape;1438;p60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0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0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0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0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0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60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1445" name="Google Shape;1445;p60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6" name="Google Shape;1446;p60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1447" name="Google Shape;1447;p60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48" name="Google Shape;1448;p60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49" name="Google Shape;1449;p60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450" name="Google Shape;1450;p6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51" name="Google Shape;1451;p6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452" name="Google Shape;1452;p60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53" name="Google Shape;1453;p60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54" name="Google Shape;1454;p60"/>
          <p:cNvSpPr txBox="1">
            <a:spLocks noGrp="1"/>
          </p:cNvSpPr>
          <p:nvPr>
            <p:ph type="title"/>
          </p:nvPr>
        </p:nvSpPr>
        <p:spPr>
          <a:xfrm>
            <a:off x="2277600" y="2188925"/>
            <a:ext cx="4588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Requisitos Tècnicos</a:t>
            </a:r>
            <a:endParaRPr sz="3200"/>
          </a:p>
        </p:txBody>
      </p:sp>
      <p:grpSp>
        <p:nvGrpSpPr>
          <p:cNvPr id="1455" name="Google Shape;1455;p60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1456" name="Google Shape;1456;p60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0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8" name="Google Shape;1458;p60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9" name="Google Shape;1459;p60"/>
          <p:cNvSpPr txBox="1">
            <a:spLocks noGrp="1"/>
          </p:cNvSpPr>
          <p:nvPr>
            <p:ph type="subTitle" idx="1"/>
          </p:nvPr>
        </p:nvSpPr>
        <p:spPr>
          <a:xfrm>
            <a:off x="1887775" y="3800500"/>
            <a:ext cx="53211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Karla Medium"/>
                <a:ea typeface="Karla Medium"/>
                <a:cs typeface="Karla Medium"/>
                <a:sym typeface="Karla Medium"/>
              </a:rPr>
              <a:t> Requisitos del Servidor, Requisitos del Cliente</a:t>
            </a:r>
            <a:endParaRPr sz="1800"/>
          </a:p>
        </p:txBody>
      </p:sp>
      <p:grpSp>
        <p:nvGrpSpPr>
          <p:cNvPr id="1460" name="Google Shape;1460;p60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1461" name="Google Shape;1461;p6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0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3" name="Google Shape;1463;p60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60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60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6" name="Google Shape;1466;p60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1467" name="Google Shape;1467;p60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0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69" name="Google Shape;1469;p60"/>
          <p:cNvPicPr preferRelativeResize="0"/>
          <p:nvPr/>
        </p:nvPicPr>
        <p:blipFill rotWithShape="1">
          <a:blip r:embed="rId3">
            <a:alphaModFix/>
          </a:blip>
          <a:srcRect r="69791"/>
          <a:stretch/>
        </p:blipFill>
        <p:spPr>
          <a:xfrm>
            <a:off x="798250" y="675164"/>
            <a:ext cx="1562501" cy="1293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4" name="Google Shape;1474;p61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1475" name="Google Shape;1475;p6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7" name="Google Shape;1477;p6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78" name="Google Shape;1478;p61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1479" name="Google Shape;1479;p6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1" name="Google Shape;1481;p6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2" name="Google Shape;1482;p6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1483" name="Google Shape;1483;p6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5" name="Google Shape;1485;p6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6" name="Google Shape;1486;p6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1487" name="Google Shape;1487;p6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9" name="Google Shape;1489;p6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90" name="Google Shape;1490;p61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Memoria RAM</a:t>
            </a:r>
            <a:endParaRPr/>
          </a:p>
        </p:txBody>
      </p:sp>
      <p:sp>
        <p:nvSpPr>
          <p:cNvPr id="1491" name="Google Shape;1491;p61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Procesador</a:t>
            </a:r>
            <a:endParaRPr/>
          </a:p>
        </p:txBody>
      </p:sp>
      <p:sp>
        <p:nvSpPr>
          <p:cNvPr id="1492" name="Google Shape;1492;p61"/>
          <p:cNvSpPr txBox="1">
            <a:spLocks noGrp="1"/>
          </p:cNvSpPr>
          <p:nvPr>
            <p:ph type="subTitle" idx="3"/>
          </p:nvPr>
        </p:nvSpPr>
        <p:spPr>
          <a:xfrm>
            <a:off x="5854825" y="1803600"/>
            <a:ext cx="26718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Espacio en Disco</a:t>
            </a:r>
            <a:endParaRPr sz="2200"/>
          </a:p>
        </p:txBody>
      </p:sp>
      <p:sp>
        <p:nvSpPr>
          <p:cNvPr id="1493" name="Google Shape;1493;p6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94" name="Google Shape;1494;p61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Cantidad mínima de Ram al menos 2GB.</a:t>
            </a:r>
            <a:endParaRPr/>
          </a:p>
        </p:txBody>
      </p:sp>
      <p:sp>
        <p:nvSpPr>
          <p:cNvPr id="1495" name="Google Shape;1495;p6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96" name="Google Shape;1496;p61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 de los requisitos de cada implementación.</a:t>
            </a:r>
            <a:endParaRPr/>
          </a:p>
        </p:txBody>
      </p:sp>
      <p:sp>
        <p:nvSpPr>
          <p:cNvPr id="1497" name="Google Shape;1497;p61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98" name="Google Shape;1498;p61"/>
          <p:cNvSpPr txBox="1">
            <a:spLocks noGrp="1"/>
          </p:cNvSpPr>
          <p:nvPr>
            <p:ph type="subTitle" idx="9"/>
          </p:nvPr>
        </p:nvSpPr>
        <p:spPr>
          <a:xfrm>
            <a:off x="1815150" y="3810750"/>
            <a:ext cx="26718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recomienda un procesador con múltiples núcleos. </a:t>
            </a:r>
            <a:endParaRPr/>
          </a:p>
        </p:txBody>
      </p:sp>
      <p:sp>
        <p:nvSpPr>
          <p:cNvPr id="1499" name="Google Shape;1499;p6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del Servidor</a:t>
            </a:r>
            <a:endParaRPr/>
          </a:p>
        </p:txBody>
      </p:sp>
      <p:sp>
        <p:nvSpPr>
          <p:cNvPr id="1500" name="Google Shape;1500;p61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JRE</a:t>
            </a:r>
            <a:endParaRPr/>
          </a:p>
        </p:txBody>
      </p:sp>
      <p:sp>
        <p:nvSpPr>
          <p:cNvPr id="1501" name="Google Shape;1501;p61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02" name="Google Shape;1502;p61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ejecuta en la plataforma de Java</a:t>
            </a:r>
            <a:endParaRPr/>
          </a:p>
        </p:txBody>
      </p:sp>
      <p:sp>
        <p:nvSpPr>
          <p:cNvPr id="1503" name="Google Shape;1503;p6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6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6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0" name="Google Shape;1510;p62"/>
          <p:cNvGrpSpPr/>
          <p:nvPr/>
        </p:nvGrpSpPr>
        <p:grpSpPr>
          <a:xfrm>
            <a:off x="715162" y="1600304"/>
            <a:ext cx="5823436" cy="1833349"/>
            <a:chOff x="4754850" y="1600325"/>
            <a:chExt cx="3771900" cy="1412550"/>
          </a:xfrm>
        </p:grpSpPr>
        <p:sp>
          <p:nvSpPr>
            <p:cNvPr id="1511" name="Google Shape;1511;p62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2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13" name="Google Shape;1513;p62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4" name="Google Shape;1514;p62"/>
          <p:cNvSpPr txBox="1">
            <a:spLocks noGrp="1"/>
          </p:cNvSpPr>
          <p:nvPr>
            <p:ph type="subTitle" idx="1"/>
          </p:nvPr>
        </p:nvSpPr>
        <p:spPr>
          <a:xfrm>
            <a:off x="1957975" y="1802875"/>
            <a:ext cx="4375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Servidor de Aplicaciones </a:t>
            </a:r>
            <a:endParaRPr/>
          </a:p>
        </p:txBody>
      </p:sp>
      <p:sp>
        <p:nvSpPr>
          <p:cNvPr id="1515" name="Google Shape;1515;p62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16" name="Google Shape;1516;p62"/>
          <p:cNvSpPr txBox="1">
            <a:spLocks noGrp="1"/>
          </p:cNvSpPr>
          <p:nvPr>
            <p:ph type="subTitle" idx="5"/>
          </p:nvPr>
        </p:nvSpPr>
        <p:spPr>
          <a:xfrm>
            <a:off x="1957974" y="2351575"/>
            <a:ext cx="3705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Varios servidores de aplicaciones</a:t>
            </a:r>
            <a:r>
              <a:rPr lang="en"/>
              <a:t> </a:t>
            </a:r>
            <a:endParaRPr/>
          </a:p>
        </p:txBody>
      </p:sp>
      <p:sp>
        <p:nvSpPr>
          <p:cNvPr id="1517" name="Google Shape;1517;p62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del Servidor</a:t>
            </a:r>
            <a:endParaRPr/>
          </a:p>
        </p:txBody>
      </p:sp>
      <p:sp>
        <p:nvSpPr>
          <p:cNvPr id="1518" name="Google Shape;1518;p62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62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62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63"/>
          <p:cNvSpPr txBox="1">
            <a:spLocks noGrp="1"/>
          </p:cNvSpPr>
          <p:nvPr>
            <p:ph type="title"/>
          </p:nvPr>
        </p:nvSpPr>
        <p:spPr>
          <a:xfrm>
            <a:off x="715100" y="8322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del Cliente</a:t>
            </a:r>
            <a:endParaRPr/>
          </a:p>
        </p:txBody>
      </p:sp>
      <p:graphicFrame>
        <p:nvGraphicFramePr>
          <p:cNvPr id="1526" name="Google Shape;1526;p63"/>
          <p:cNvGraphicFramePr/>
          <p:nvPr/>
        </p:nvGraphicFramePr>
        <p:xfrm>
          <a:off x="715050" y="22226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{D43A16D9-CF7E-44CB-ABC4-6AA24CFF3DFC}</a:tableStyleId>
              </a:tblPr>
              <a:tblGrid>
                <a:gridCol w="2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Navegador Web </a:t>
                      </a:r>
                      <a:endParaRPr sz="1800"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Se necesita un navegador web moderno.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Conexiòn a Internet </a:t>
                      </a:r>
                      <a:endParaRPr sz="1800"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Se implementa en un entorno basado en la nube.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27" name="Google Shape;1527;p63"/>
          <p:cNvSpPr/>
          <p:nvPr/>
        </p:nvSpPr>
        <p:spPr>
          <a:xfrm>
            <a:off x="947450" y="1565988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63"/>
          <p:cNvSpPr/>
          <p:nvPr/>
        </p:nvSpPr>
        <p:spPr>
          <a:xfrm>
            <a:off x="715110" y="1417336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63"/>
          <p:cNvSpPr/>
          <p:nvPr/>
        </p:nvSpPr>
        <p:spPr>
          <a:xfrm>
            <a:off x="7971698" y="1518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64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1535" name="Google Shape;1535;p64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4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4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4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4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4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4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4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4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4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4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4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64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1548" name="Google Shape;1548;p64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4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4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4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4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4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64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1555" name="Google Shape;1555;p64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6" name="Google Shape;1556;p64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1557" name="Google Shape;1557;p64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58" name="Google Shape;1558;p64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59" name="Google Shape;1559;p64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60" name="Google Shape;1560;p6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61" name="Google Shape;1561;p6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62" name="Google Shape;1562;p64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63" name="Google Shape;1563;p64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64" name="Google Shape;1564;p64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</a:t>
            </a:r>
            <a:endParaRPr/>
          </a:p>
        </p:txBody>
      </p:sp>
      <p:grpSp>
        <p:nvGrpSpPr>
          <p:cNvPr id="1565" name="Google Shape;1565;p64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1566" name="Google Shape;1566;p64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4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68" name="Google Shape;1568;p64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69" name="Google Shape;1569;p64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Aspectos positivos de Jaspersoft</a:t>
            </a:r>
            <a:endParaRPr sz="1600"/>
          </a:p>
        </p:txBody>
      </p:sp>
      <p:grpSp>
        <p:nvGrpSpPr>
          <p:cNvPr id="1570" name="Google Shape;1570;p64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1571" name="Google Shape;1571;p64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4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3" name="Google Shape;1573;p64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64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64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6" name="Google Shape;1576;p64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1577" name="Google Shape;1577;p64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4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79" name="Google Shape;157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734092"/>
            <a:ext cx="1371600" cy="1234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4" name="Google Shape;1584;p65"/>
          <p:cNvGrpSpPr/>
          <p:nvPr/>
        </p:nvGrpSpPr>
        <p:grpSpPr>
          <a:xfrm>
            <a:off x="3408470" y="3195620"/>
            <a:ext cx="2418900" cy="1412700"/>
            <a:chOff x="715100" y="1600325"/>
            <a:chExt cx="2418900" cy="1412700"/>
          </a:xfrm>
        </p:grpSpPr>
        <p:sp>
          <p:nvSpPr>
            <p:cNvPr id="1585" name="Google Shape;1585;p65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6" name="Google Shape;1586;p65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587" name="Google Shape;1587;p65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8" name="Google Shape;1588;p65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89" name="Google Shape;1589;p65"/>
          <p:cNvGrpSpPr/>
          <p:nvPr/>
        </p:nvGrpSpPr>
        <p:grpSpPr>
          <a:xfrm>
            <a:off x="715100" y="3195620"/>
            <a:ext cx="2418900" cy="1412700"/>
            <a:chOff x="715100" y="1600325"/>
            <a:chExt cx="2418900" cy="1412700"/>
          </a:xfrm>
        </p:grpSpPr>
        <p:sp>
          <p:nvSpPr>
            <p:cNvPr id="1590" name="Google Shape;1590;p65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1" name="Google Shape;1591;p65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592" name="Google Shape;1592;p65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93" name="Google Shape;1593;p65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94" name="Google Shape;1594;p65"/>
          <p:cNvGrpSpPr/>
          <p:nvPr/>
        </p:nvGrpSpPr>
        <p:grpSpPr>
          <a:xfrm>
            <a:off x="6101845" y="1600325"/>
            <a:ext cx="2418900" cy="1412700"/>
            <a:chOff x="715100" y="1600325"/>
            <a:chExt cx="2418900" cy="1412700"/>
          </a:xfrm>
        </p:grpSpPr>
        <p:sp>
          <p:nvSpPr>
            <p:cNvPr id="1595" name="Google Shape;1595;p65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6" name="Google Shape;1596;p65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597" name="Google Shape;1597;p65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98" name="Google Shape;1598;p65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99" name="Google Shape;1599;p65"/>
          <p:cNvGrpSpPr/>
          <p:nvPr/>
        </p:nvGrpSpPr>
        <p:grpSpPr>
          <a:xfrm>
            <a:off x="3408470" y="1600325"/>
            <a:ext cx="2418900" cy="1412700"/>
            <a:chOff x="715100" y="1600325"/>
            <a:chExt cx="2418900" cy="1412700"/>
          </a:xfrm>
        </p:grpSpPr>
        <p:sp>
          <p:nvSpPr>
            <p:cNvPr id="1600" name="Google Shape;1600;p65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1" name="Google Shape;1601;p65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602" name="Google Shape;1602;p65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03" name="Google Shape;1603;p65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04" name="Google Shape;1604;p65"/>
          <p:cNvGrpSpPr/>
          <p:nvPr/>
        </p:nvGrpSpPr>
        <p:grpSpPr>
          <a:xfrm>
            <a:off x="715100" y="1600325"/>
            <a:ext cx="2418900" cy="1412700"/>
            <a:chOff x="715100" y="1600325"/>
            <a:chExt cx="2418900" cy="1412700"/>
          </a:xfrm>
        </p:grpSpPr>
        <p:sp>
          <p:nvSpPr>
            <p:cNvPr id="1605" name="Google Shape;1605;p65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6" name="Google Shape;1606;p65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607" name="Google Shape;1607;p65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08" name="Google Shape;1608;p65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09" name="Google Shape;1609;p65"/>
          <p:cNvSpPr txBox="1">
            <a:spLocks noGrp="1"/>
          </p:cNvSpPr>
          <p:nvPr>
            <p:ph type="subTitle" idx="14"/>
          </p:nvPr>
        </p:nvSpPr>
        <p:spPr>
          <a:xfrm>
            <a:off x="780577" y="3764437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Facilidad de Uso</a:t>
            </a:r>
            <a:endParaRPr/>
          </a:p>
        </p:txBody>
      </p:sp>
      <p:sp>
        <p:nvSpPr>
          <p:cNvPr id="1610" name="Google Shape;1610;p65"/>
          <p:cNvSpPr txBox="1">
            <a:spLocks noGrp="1"/>
          </p:cNvSpPr>
          <p:nvPr>
            <p:ph type="subTitle" idx="13"/>
          </p:nvPr>
        </p:nvSpPr>
        <p:spPr>
          <a:xfrm>
            <a:off x="782850" y="1803550"/>
            <a:ext cx="2192700" cy="10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Código Abierto</a:t>
            </a:r>
            <a:endParaRPr sz="2600"/>
          </a:p>
        </p:txBody>
      </p:sp>
      <p:sp>
        <p:nvSpPr>
          <p:cNvPr id="1611" name="Google Shape;1611;p65"/>
          <p:cNvSpPr txBox="1">
            <a:spLocks noGrp="1"/>
          </p:cNvSpPr>
          <p:nvPr>
            <p:ph type="subTitle" idx="7"/>
          </p:nvPr>
        </p:nvSpPr>
        <p:spPr>
          <a:xfrm>
            <a:off x="3378225" y="1927300"/>
            <a:ext cx="2425200" cy="8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Amplia Funcionalidad</a:t>
            </a:r>
            <a:endParaRPr sz="2300"/>
          </a:p>
        </p:txBody>
      </p:sp>
      <p:sp>
        <p:nvSpPr>
          <p:cNvPr id="1612" name="Google Shape;1612;p65"/>
          <p:cNvSpPr txBox="1">
            <a:spLocks noGrp="1"/>
          </p:cNvSpPr>
          <p:nvPr>
            <p:ph type="subTitle" idx="8"/>
          </p:nvPr>
        </p:nvSpPr>
        <p:spPr>
          <a:xfrm>
            <a:off x="6101850" y="1927300"/>
            <a:ext cx="2327100" cy="72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Integración </a:t>
            </a:r>
            <a:endParaRPr/>
          </a:p>
        </p:txBody>
      </p:sp>
      <p:sp>
        <p:nvSpPr>
          <p:cNvPr id="1613" name="Google Shape;1613;p65"/>
          <p:cNvSpPr txBox="1">
            <a:spLocks noGrp="1"/>
          </p:cNvSpPr>
          <p:nvPr>
            <p:ph type="subTitle" idx="9"/>
          </p:nvPr>
        </p:nvSpPr>
        <p:spPr>
          <a:xfrm>
            <a:off x="3405325" y="3627625"/>
            <a:ext cx="2425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Escalabilidad</a:t>
            </a:r>
            <a:endParaRPr/>
          </a:p>
        </p:txBody>
      </p:sp>
      <p:sp>
        <p:nvSpPr>
          <p:cNvPr id="1614" name="Google Shape;1614;p6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6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65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1" name="Google Shape;1621;p66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1622" name="Google Shape;1622;p66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6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6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6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6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6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6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6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6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6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6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6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66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1635" name="Google Shape;1635;p66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6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6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6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6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6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1" name="Google Shape;1641;p66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1642" name="Google Shape;1642;p66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3" name="Google Shape;1643;p66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1644" name="Google Shape;1644;p66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45" name="Google Shape;1645;p66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646" name="Google Shape;1646;p66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47" name="Google Shape;1647;p6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6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49" name="Google Shape;1649;p66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50" name="Google Shape;1650;p66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51" name="Google Shape;1651;p66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Desventajas</a:t>
            </a:r>
            <a:endParaRPr/>
          </a:p>
        </p:txBody>
      </p:sp>
      <p:grpSp>
        <p:nvGrpSpPr>
          <p:cNvPr id="1652" name="Google Shape;1652;p66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1653" name="Google Shape;1653;p66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6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55" name="Google Shape;1655;p66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56" name="Google Shape;1656;p66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Aspectos negativos de Jaspersoft</a:t>
            </a:r>
            <a:endParaRPr sz="1600"/>
          </a:p>
        </p:txBody>
      </p:sp>
      <p:grpSp>
        <p:nvGrpSpPr>
          <p:cNvPr id="1657" name="Google Shape;1657;p66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1658" name="Google Shape;1658;p66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6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0" name="Google Shape;1660;p66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66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66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3" name="Google Shape;1663;p66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1664" name="Google Shape;1664;p66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6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66" name="Google Shape;166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388" y="739250"/>
            <a:ext cx="1233717" cy="12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67"/>
          <p:cNvSpPr txBox="1">
            <a:spLocks noGrp="1"/>
          </p:cNvSpPr>
          <p:nvPr>
            <p:ph type="subTitle" idx="1"/>
          </p:nvPr>
        </p:nvSpPr>
        <p:spPr>
          <a:xfrm>
            <a:off x="3052850" y="875500"/>
            <a:ext cx="5020200" cy="44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—Soporte Limitado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—Curva de Aprendizaje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—Personalización Compleja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—Rendimiento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—Actualizaciones y Mantenimiento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2" name="Google Shape;1672;p67"/>
          <p:cNvGrpSpPr/>
          <p:nvPr/>
        </p:nvGrpSpPr>
        <p:grpSpPr>
          <a:xfrm>
            <a:off x="136938" y="3232371"/>
            <a:ext cx="1371600" cy="1375875"/>
            <a:chOff x="299013" y="1079125"/>
            <a:chExt cx="1371600" cy="1375875"/>
          </a:xfrm>
        </p:grpSpPr>
        <p:sp>
          <p:nvSpPr>
            <p:cNvPr id="1673" name="Google Shape;1673;p67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7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5" name="Google Shape;1675;p67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1676" name="Google Shape;1676;p67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77" name="Google Shape;1677;p67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1678" name="Google Shape;1678;p67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67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80" name="Google Shape;1680;p67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1681" name="Google Shape;1681;p67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67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83" name="Google Shape;1683;p67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84" name="Google Shape;1684;p67"/>
          <p:cNvSpPr/>
          <p:nvPr/>
        </p:nvSpPr>
        <p:spPr>
          <a:xfrm>
            <a:off x="7968357" y="454978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67"/>
          <p:cNvSpPr/>
          <p:nvPr/>
        </p:nvSpPr>
        <p:spPr>
          <a:xfrm>
            <a:off x="7736017" y="440113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67"/>
          <p:cNvSpPr/>
          <p:nvPr/>
        </p:nvSpPr>
        <p:spPr>
          <a:xfrm>
            <a:off x="715160" y="14173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7" name="Google Shape;1687;p67"/>
          <p:cNvGrpSpPr/>
          <p:nvPr/>
        </p:nvGrpSpPr>
        <p:grpSpPr>
          <a:xfrm>
            <a:off x="136938" y="1998008"/>
            <a:ext cx="1827475" cy="1051350"/>
            <a:chOff x="136938" y="1799258"/>
            <a:chExt cx="1827475" cy="1051350"/>
          </a:xfrm>
        </p:grpSpPr>
        <p:grpSp>
          <p:nvGrpSpPr>
            <p:cNvPr id="1688" name="Google Shape;1688;p67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689" name="Google Shape;1689;p67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90" name="Google Shape;1690;p67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691" name="Google Shape;1691;p67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692" name="Google Shape;1692;p67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93" name="Google Shape;1693;p67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694" name="Google Shape;1694;p67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95" name="Google Shape;1695;p67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696" name="Google Shape;1696;p67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7" name="Google Shape;1697;p67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98" name="Google Shape;1698;p67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Algunas de las empresas de renombre que utilizan jaspersoft</a:t>
            </a:r>
            <a:endParaRPr sz="2000"/>
          </a:p>
        </p:txBody>
      </p:sp>
      <p:grpSp>
        <p:nvGrpSpPr>
          <p:cNvPr id="556" name="Google Shape;556;p32"/>
          <p:cNvGrpSpPr/>
          <p:nvPr/>
        </p:nvGrpSpPr>
        <p:grpSpPr>
          <a:xfrm>
            <a:off x="4754842" y="1601102"/>
            <a:ext cx="3763405" cy="2916165"/>
            <a:chOff x="4754842" y="1601102"/>
            <a:chExt cx="3763405" cy="2916165"/>
          </a:xfrm>
        </p:grpSpPr>
        <p:sp>
          <p:nvSpPr>
            <p:cNvPr id="557" name="Google Shape;557;p32"/>
            <p:cNvSpPr/>
            <p:nvPr/>
          </p:nvSpPr>
          <p:spPr>
            <a:xfrm>
              <a:off x="4844447" y="1692467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8" name="Google Shape;558;p32"/>
            <p:cNvGrpSpPr/>
            <p:nvPr/>
          </p:nvGrpSpPr>
          <p:grpSpPr>
            <a:xfrm>
              <a:off x="4754842" y="1601102"/>
              <a:ext cx="3674345" cy="2824800"/>
              <a:chOff x="715067" y="1600275"/>
              <a:chExt cx="3674345" cy="2824800"/>
            </a:xfrm>
          </p:grpSpPr>
          <p:grpSp>
            <p:nvGrpSpPr>
              <p:cNvPr id="559" name="Google Shape;559;p32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560" name="Google Shape;560;p32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61" name="Google Shape;561;p32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2" name="Google Shape;562;p32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563" name="Google Shape;563;p32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64" name="Google Shape;564;p32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565" name="Google Shape;565;p32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6" name="Google Shape;566;p32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567" name="Google Shape;567;p32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568" name="Google Shape;568;p32"/>
          <p:cNvGrpSpPr/>
          <p:nvPr/>
        </p:nvGrpSpPr>
        <p:grpSpPr>
          <a:xfrm>
            <a:off x="715067" y="1600275"/>
            <a:ext cx="3763405" cy="2916165"/>
            <a:chOff x="715067" y="1600275"/>
            <a:chExt cx="3763405" cy="2916165"/>
          </a:xfrm>
        </p:grpSpPr>
        <p:sp>
          <p:nvSpPr>
            <p:cNvPr id="569" name="Google Shape;569;p32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2"/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571" name="Google Shape;571;p32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572" name="Google Shape;572;p32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73" name="Google Shape;573;p32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74" name="Google Shape;574;p32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575" name="Google Shape;575;p32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76" name="Google Shape;576;p32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577" name="Google Shape;577;p32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78" name="Google Shape;578;p32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579" name="Google Shape;579;p32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80" name="Google Shape;580;p32"/>
          <p:cNvSpPr txBox="1">
            <a:spLocks noGrp="1"/>
          </p:cNvSpPr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Compañia de tecnologia</a:t>
            </a:r>
            <a:endParaRPr/>
          </a:p>
        </p:txBody>
      </p:sp>
      <p:sp>
        <p:nvSpPr>
          <p:cNvPr id="581" name="Google Shape;581;p32"/>
          <p:cNvSpPr txBox="1">
            <a:spLocks noGrp="1"/>
          </p:cNvSpPr>
          <p:nvPr>
            <p:ph type="subTitle" idx="1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Cisco</a:t>
            </a:r>
            <a:endParaRPr/>
          </a:p>
        </p:txBody>
      </p:sp>
      <p:sp>
        <p:nvSpPr>
          <p:cNvPr id="582" name="Google Shape;582;p32"/>
          <p:cNvSpPr txBox="1">
            <a:spLocks noGrp="1"/>
          </p:cNvSpPr>
          <p:nvPr>
            <p:ph type="subTitle" idx="2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Coca-cola</a:t>
            </a:r>
            <a:endParaRPr sz="1900"/>
          </a:p>
        </p:txBody>
      </p:sp>
      <p:sp>
        <p:nvSpPr>
          <p:cNvPr id="583" name="Google Shape;583;p32"/>
          <p:cNvSpPr txBox="1">
            <a:spLocks noGrp="1"/>
          </p:cNvSpPr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Empresa de bebidas</a:t>
            </a:r>
            <a:endParaRPr/>
          </a:p>
        </p:txBody>
      </p:sp>
      <p:sp>
        <p:nvSpPr>
          <p:cNvPr id="584" name="Google Shape;584;p32"/>
          <p:cNvSpPr txBox="1"/>
          <p:nvPr/>
        </p:nvSpPr>
        <p:spPr>
          <a:xfrm>
            <a:off x="3017388" y="3885067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585" name="Google Shape;585;p32"/>
          <p:cNvGrpSpPr/>
          <p:nvPr/>
        </p:nvGrpSpPr>
        <p:grpSpPr>
          <a:xfrm>
            <a:off x="7057653" y="3885067"/>
            <a:ext cx="1439836" cy="613750"/>
            <a:chOff x="1921813" y="3795717"/>
            <a:chExt cx="1439836" cy="613750"/>
          </a:xfrm>
        </p:grpSpPr>
        <p:sp>
          <p:nvSpPr>
            <p:cNvPr id="586" name="Google Shape;586;p32"/>
            <p:cNvSpPr txBox="1"/>
            <p:nvPr/>
          </p:nvSpPr>
          <p:spPr>
            <a:xfrm>
              <a:off x="1921813" y="3795717"/>
              <a:ext cx="1188600" cy="365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Meet</a:t>
              </a:r>
              <a:endParaRPr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87" name="Google Shape;587;p32"/>
            <p:cNvSpPr/>
            <p:nvPr/>
          </p:nvSpPr>
          <p:spPr>
            <a:xfrm rot="-2700000">
              <a:off x="2920191" y="3968009"/>
              <a:ext cx="365716" cy="365716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8" name="Google Shape;588;p32"/>
          <p:cNvSpPr/>
          <p:nvPr/>
        </p:nvSpPr>
        <p:spPr>
          <a:xfrm>
            <a:off x="8245900" y="8961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2"/>
          <p:cNvSpPr/>
          <p:nvPr/>
        </p:nvSpPr>
        <p:spPr>
          <a:xfrm>
            <a:off x="8200310" y="73152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2"/>
          <p:cNvSpPr/>
          <p:nvPr/>
        </p:nvSpPr>
        <p:spPr>
          <a:xfrm>
            <a:off x="318810" y="7315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1" name="Google Shape;5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720" y="2282900"/>
            <a:ext cx="17470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713" y="2345000"/>
            <a:ext cx="1684700" cy="16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3" name="Google Shape;1703;p68"/>
          <p:cNvGrpSpPr/>
          <p:nvPr/>
        </p:nvGrpSpPr>
        <p:grpSpPr>
          <a:xfrm>
            <a:off x="5022725" y="1243388"/>
            <a:ext cx="3657590" cy="348347"/>
            <a:chOff x="4572050" y="100025"/>
            <a:chExt cx="3657590" cy="348347"/>
          </a:xfrm>
        </p:grpSpPr>
        <p:sp>
          <p:nvSpPr>
            <p:cNvPr id="1704" name="Google Shape;1704;p68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8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8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8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8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8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8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8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8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8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8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8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6" name="Google Shape;1716;p68"/>
          <p:cNvSpPr txBox="1">
            <a:spLocks noGrp="1"/>
          </p:cNvSpPr>
          <p:nvPr>
            <p:ph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/>
          </a:p>
        </p:txBody>
      </p:sp>
      <p:sp>
        <p:nvSpPr>
          <p:cNvPr id="1717" name="Google Shape;1717;p68"/>
          <p:cNvSpPr txBox="1">
            <a:spLocks noGrp="1"/>
          </p:cNvSpPr>
          <p:nvPr>
            <p:ph type="subTitle" idx="1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Jaspersoft BI</a:t>
            </a:r>
            <a:endParaRPr/>
          </a:p>
        </p:txBody>
      </p:sp>
      <p:sp>
        <p:nvSpPr>
          <p:cNvPr id="1718" name="Google Shape;1718;p68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68"/>
          <p:cNvSpPr/>
          <p:nvPr/>
        </p:nvSpPr>
        <p:spPr>
          <a:xfrm>
            <a:off x="4354774" y="1335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68"/>
          <p:cNvSpPr/>
          <p:nvPr/>
        </p:nvSpPr>
        <p:spPr>
          <a:xfrm>
            <a:off x="7156362" y="358425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68"/>
          <p:cNvSpPr/>
          <p:nvPr/>
        </p:nvSpPr>
        <p:spPr>
          <a:xfrm>
            <a:off x="6924022" y="343560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2" name="Google Shape;1722;p68"/>
          <p:cNvGrpSpPr/>
          <p:nvPr/>
        </p:nvGrpSpPr>
        <p:grpSpPr>
          <a:xfrm>
            <a:off x="136938" y="1074640"/>
            <a:ext cx="1827475" cy="1051350"/>
            <a:chOff x="274188" y="1278048"/>
            <a:chExt cx="1827475" cy="1051350"/>
          </a:xfrm>
        </p:grpSpPr>
        <p:sp>
          <p:nvSpPr>
            <p:cNvPr id="1723" name="Google Shape;1723;p68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4" name="Google Shape;1724;p68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1725" name="Google Shape;1725;p68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26" name="Google Shape;1726;p68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27" name="Google Shape;1727;p68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1728" name="Google Shape;1728;p68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68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68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68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68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3"/>
          <p:cNvGrpSpPr/>
          <p:nvPr/>
        </p:nvGrpSpPr>
        <p:grpSpPr>
          <a:xfrm>
            <a:off x="4754842" y="1601102"/>
            <a:ext cx="3763405" cy="2916165"/>
            <a:chOff x="4754842" y="1601102"/>
            <a:chExt cx="3763405" cy="2916165"/>
          </a:xfrm>
        </p:grpSpPr>
        <p:sp>
          <p:nvSpPr>
            <p:cNvPr id="598" name="Google Shape;598;p33"/>
            <p:cNvSpPr/>
            <p:nvPr/>
          </p:nvSpPr>
          <p:spPr>
            <a:xfrm>
              <a:off x="4844447" y="1692467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9" name="Google Shape;599;p33"/>
            <p:cNvGrpSpPr/>
            <p:nvPr/>
          </p:nvGrpSpPr>
          <p:grpSpPr>
            <a:xfrm>
              <a:off x="4754842" y="1601102"/>
              <a:ext cx="3674345" cy="2824800"/>
              <a:chOff x="715067" y="1600275"/>
              <a:chExt cx="3674345" cy="2824800"/>
            </a:xfrm>
          </p:grpSpPr>
          <p:grpSp>
            <p:nvGrpSpPr>
              <p:cNvPr id="600" name="Google Shape;600;p33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601" name="Google Shape;601;p33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02" name="Google Shape;602;p33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03" name="Google Shape;603;p33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604" name="Google Shape;604;p33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05" name="Google Shape;605;p33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606" name="Google Shape;606;p33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07" name="Google Shape;607;p33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608" name="Google Shape;608;p33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609" name="Google Shape;609;p33"/>
          <p:cNvGrpSpPr/>
          <p:nvPr/>
        </p:nvGrpSpPr>
        <p:grpSpPr>
          <a:xfrm>
            <a:off x="628542" y="955750"/>
            <a:ext cx="3763405" cy="2916165"/>
            <a:chOff x="715067" y="1600275"/>
            <a:chExt cx="3763405" cy="2916165"/>
          </a:xfrm>
        </p:grpSpPr>
        <p:sp>
          <p:nvSpPr>
            <p:cNvPr id="610" name="Google Shape;610;p33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1" name="Google Shape;611;p33"/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612" name="Google Shape;612;p33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613" name="Google Shape;613;p33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14" name="Google Shape;614;p33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5" name="Google Shape;615;p33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616" name="Google Shape;616;p33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17" name="Google Shape;617;p33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618" name="Google Shape;618;p33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19" name="Google Shape;619;p33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620" name="Google Shape;620;p33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21" name="Google Shape;621;p33"/>
          <p:cNvSpPr txBox="1">
            <a:spLocks noGrp="1"/>
          </p:cNvSpPr>
          <p:nvPr>
            <p:ph type="subTitle" idx="3"/>
          </p:nvPr>
        </p:nvSpPr>
        <p:spPr>
          <a:xfrm>
            <a:off x="2639700" y="2472000"/>
            <a:ext cx="15663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Empresa de software</a:t>
            </a:r>
            <a:endParaRPr/>
          </a:p>
        </p:txBody>
      </p:sp>
      <p:sp>
        <p:nvSpPr>
          <p:cNvPr id="622" name="Google Shape;622;p33"/>
          <p:cNvSpPr txBox="1">
            <a:spLocks noGrp="1"/>
          </p:cNvSpPr>
          <p:nvPr>
            <p:ph type="subTitle" idx="1"/>
          </p:nvPr>
        </p:nvSpPr>
        <p:spPr>
          <a:xfrm>
            <a:off x="2531625" y="1490200"/>
            <a:ext cx="15663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Hat</a:t>
            </a:r>
            <a:endParaRPr/>
          </a:p>
        </p:txBody>
      </p:sp>
      <p:sp>
        <p:nvSpPr>
          <p:cNvPr id="623" name="Google Shape;623;p33"/>
          <p:cNvSpPr txBox="1">
            <a:spLocks noGrp="1"/>
          </p:cNvSpPr>
          <p:nvPr>
            <p:ph type="subTitle" idx="2"/>
          </p:nvPr>
        </p:nvSpPr>
        <p:spPr>
          <a:xfrm>
            <a:off x="6682302" y="2147800"/>
            <a:ext cx="17466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Sprint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corporation</a:t>
            </a:r>
            <a:endParaRPr sz="1900"/>
          </a:p>
        </p:txBody>
      </p:sp>
      <p:sp>
        <p:nvSpPr>
          <p:cNvPr id="624" name="Google Shape;624;p33"/>
          <p:cNvSpPr txBox="1">
            <a:spLocks noGrp="1"/>
          </p:cNvSpPr>
          <p:nvPr>
            <p:ph type="subTitle" idx="4"/>
          </p:nvPr>
        </p:nvSpPr>
        <p:spPr>
          <a:xfrm>
            <a:off x="6511650" y="2892425"/>
            <a:ext cx="1985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Empresa de servicios de telecomunicaciones</a:t>
            </a:r>
            <a:endParaRPr/>
          </a:p>
        </p:txBody>
      </p:sp>
      <p:sp>
        <p:nvSpPr>
          <p:cNvPr id="625" name="Google Shape;625;p33"/>
          <p:cNvSpPr txBox="1"/>
          <p:nvPr/>
        </p:nvSpPr>
        <p:spPr>
          <a:xfrm>
            <a:off x="2977900" y="3227492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626" name="Google Shape;626;p33"/>
          <p:cNvGrpSpPr/>
          <p:nvPr/>
        </p:nvGrpSpPr>
        <p:grpSpPr>
          <a:xfrm>
            <a:off x="7057653" y="3885067"/>
            <a:ext cx="1439836" cy="613750"/>
            <a:chOff x="1921813" y="3795717"/>
            <a:chExt cx="1439836" cy="613750"/>
          </a:xfrm>
        </p:grpSpPr>
        <p:sp>
          <p:nvSpPr>
            <p:cNvPr id="627" name="Google Shape;627;p33"/>
            <p:cNvSpPr txBox="1"/>
            <p:nvPr/>
          </p:nvSpPr>
          <p:spPr>
            <a:xfrm>
              <a:off x="1921813" y="3795717"/>
              <a:ext cx="1188600" cy="365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Meet</a:t>
              </a:r>
              <a:endParaRPr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628" name="Google Shape;628;p33"/>
            <p:cNvSpPr/>
            <p:nvPr/>
          </p:nvSpPr>
          <p:spPr>
            <a:xfrm rot="-2700000">
              <a:off x="2920191" y="3968009"/>
              <a:ext cx="365716" cy="365716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9" name="Google Shape;629;p33"/>
          <p:cNvSpPr/>
          <p:nvPr/>
        </p:nvSpPr>
        <p:spPr>
          <a:xfrm>
            <a:off x="8245900" y="8961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3"/>
          <p:cNvSpPr/>
          <p:nvPr/>
        </p:nvSpPr>
        <p:spPr>
          <a:xfrm>
            <a:off x="8200310" y="73152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3"/>
          <p:cNvSpPr/>
          <p:nvPr/>
        </p:nvSpPr>
        <p:spPr>
          <a:xfrm>
            <a:off x="318810" y="7315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2" name="Google Shape;6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76" y="1728601"/>
            <a:ext cx="1566300" cy="15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650" y="2140812"/>
            <a:ext cx="1392300" cy="20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4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</a:t>
            </a:r>
            <a:endParaRPr/>
          </a:p>
        </p:txBody>
      </p:sp>
      <p:sp>
        <p:nvSpPr>
          <p:cNvPr id="639" name="Google Shape;639;p34"/>
          <p:cNvSpPr txBox="1">
            <a:spLocks noGrp="1"/>
          </p:cNvSpPr>
          <p:nvPr>
            <p:ph type="body" idx="1"/>
          </p:nvPr>
        </p:nvSpPr>
        <p:spPr>
          <a:xfrm>
            <a:off x="712150" y="1322550"/>
            <a:ext cx="5019900" cy="32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Jaspersoft fue fundada en 2001 por Al Campa, Barry Klawans y Raj Bhargava.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compañía inicialmente se centró en soluciones de generación de informes.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Teodor Danciu comenzó a trabajar en JasperReports en junio de 2001; el proyecto SourceForge se registró en septiembre de 2001 y JasperReports 0.1.5 se lanzó el 3 de noviembre de 2001.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2004, Panscopic se asoció con Teodor Danciu, adquirió la propiedad intelectual de JasperReports y cambió el nombre de la empresa a Jaspersoft.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34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641" name="Google Shape;641;p34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3" name="Google Shape;643;p34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4" name="Google Shape;644;p34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34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648" name="Google Shape;648;p34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4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0" name="Google Shape;650;p34"/>
          <p:cNvGrpSpPr/>
          <p:nvPr/>
        </p:nvGrpSpPr>
        <p:grpSpPr>
          <a:xfrm>
            <a:off x="8177451" y="4105603"/>
            <a:ext cx="502899" cy="502899"/>
            <a:chOff x="858700" y="1967475"/>
            <a:chExt cx="605100" cy="605100"/>
          </a:xfrm>
        </p:grpSpPr>
        <p:sp>
          <p:nvSpPr>
            <p:cNvPr id="651" name="Google Shape;651;p34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34"/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654" name="Google Shape;654;p34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4"/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657" name="Google Shape;657;p34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0" name="Google Shape;660;p34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661" name="Google Shape;661;p34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4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3" name="Google Shape;663;p34"/>
          <p:cNvGrpSpPr/>
          <p:nvPr/>
        </p:nvGrpSpPr>
        <p:grpSpPr>
          <a:xfrm>
            <a:off x="5918588" y="1426744"/>
            <a:ext cx="1827475" cy="1051350"/>
            <a:chOff x="6161988" y="3104373"/>
            <a:chExt cx="1827475" cy="1051350"/>
          </a:xfrm>
        </p:grpSpPr>
        <p:grpSp>
          <p:nvGrpSpPr>
            <p:cNvPr id="664" name="Google Shape;664;p34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665" name="Google Shape;665;p34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6" name="Google Shape;666;p34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67" name="Google Shape;667;p34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68" name="Google Shape;668;p34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69" name="Google Shape;669;p34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670" name="Google Shape;670;p34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4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4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4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4" name="Google Shape;674;p34"/>
          <p:cNvSpPr/>
          <p:nvPr/>
        </p:nvSpPr>
        <p:spPr>
          <a:xfrm>
            <a:off x="5047325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4"/>
          <p:cNvSpPr/>
          <p:nvPr/>
        </p:nvSpPr>
        <p:spPr>
          <a:xfrm>
            <a:off x="5272757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4"/>
          <p:cNvSpPr/>
          <p:nvPr/>
        </p:nvSpPr>
        <p:spPr>
          <a:xfrm>
            <a:off x="4160539" y="104461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7" name="Google Shape;677;p34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678" name="Google Shape;678;p34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5"/>
          <p:cNvSpPr txBox="1">
            <a:spLocks noGrp="1"/>
          </p:cNvSpPr>
          <p:nvPr>
            <p:ph type="body" idx="1"/>
          </p:nvPr>
        </p:nvSpPr>
        <p:spPr>
          <a:xfrm>
            <a:off x="715100" y="1357900"/>
            <a:ext cx="5019900" cy="2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versión 1.0 de JasperReports se publicó el 21 de julio de 2005.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2007, Ingres Corporation se asoció con Jaspersoft y la start-up rPath para lanzar un dispositivo basado en software de Business Intelligence llamado Icebreaker BI.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Consistía en la base de datos Ingres 2006 con rPath Linux y herramientas de inteligencia empresarial de JasperSoft.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28 de abril de 2014, TIBCO anunció la adquisición de Jaspersoft por aproximadamente 185 millones de dólares.</a:t>
            </a:r>
            <a:endParaRPr/>
          </a:p>
        </p:txBody>
      </p:sp>
      <p:grpSp>
        <p:nvGrpSpPr>
          <p:cNvPr id="685" name="Google Shape;685;p35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686" name="Google Shape;686;p35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8" name="Google Shape;688;p35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9" name="Google Shape;689;p35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2" name="Google Shape;692;p35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693" name="Google Shape;693;p35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5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5" name="Google Shape;695;p35"/>
          <p:cNvGrpSpPr/>
          <p:nvPr/>
        </p:nvGrpSpPr>
        <p:grpSpPr>
          <a:xfrm>
            <a:off x="8177451" y="4105603"/>
            <a:ext cx="502899" cy="502899"/>
            <a:chOff x="858700" y="1967475"/>
            <a:chExt cx="605100" cy="605100"/>
          </a:xfrm>
        </p:grpSpPr>
        <p:sp>
          <p:nvSpPr>
            <p:cNvPr id="696" name="Google Shape;696;p3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35"/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699" name="Google Shape;699;p35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5"/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702" name="Google Shape;702;p35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5" name="Google Shape;705;p35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706" name="Google Shape;706;p35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5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8" name="Google Shape;708;p35"/>
          <p:cNvGrpSpPr/>
          <p:nvPr/>
        </p:nvGrpSpPr>
        <p:grpSpPr>
          <a:xfrm>
            <a:off x="5918588" y="1426744"/>
            <a:ext cx="1827475" cy="1051350"/>
            <a:chOff x="6161988" y="3104373"/>
            <a:chExt cx="1827475" cy="1051350"/>
          </a:xfrm>
        </p:grpSpPr>
        <p:grpSp>
          <p:nvGrpSpPr>
            <p:cNvPr id="709" name="Google Shape;709;p35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710" name="Google Shape;710;p3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1" name="Google Shape;711;p3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712" name="Google Shape;712;p3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13" name="Google Shape;713;p3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14" name="Google Shape;714;p35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715" name="Google Shape;715;p35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5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5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5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9" name="Google Shape;719;p35"/>
          <p:cNvSpPr/>
          <p:nvPr/>
        </p:nvSpPr>
        <p:spPr>
          <a:xfrm>
            <a:off x="5047325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5"/>
          <p:cNvSpPr/>
          <p:nvPr/>
        </p:nvSpPr>
        <p:spPr>
          <a:xfrm>
            <a:off x="5272757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5"/>
          <p:cNvSpPr/>
          <p:nvPr/>
        </p:nvSpPr>
        <p:spPr>
          <a:xfrm>
            <a:off x="4160539" y="104461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2" name="Google Shape;722;p35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723" name="Google Shape;723;p35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36"/>
          <p:cNvGrpSpPr/>
          <p:nvPr/>
        </p:nvGrpSpPr>
        <p:grpSpPr>
          <a:xfrm>
            <a:off x="6102150" y="932912"/>
            <a:ext cx="2418050" cy="3806163"/>
            <a:chOff x="6102151" y="1600325"/>
            <a:chExt cx="2418050" cy="2916600"/>
          </a:xfrm>
        </p:grpSpPr>
        <p:sp>
          <p:nvSpPr>
            <p:cNvPr id="730" name="Google Shape;730;p36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1" name="Google Shape;731;p36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732" name="Google Shape;732;p36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33" name="Google Shape;733;p36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34" name="Google Shape;734;p36"/>
          <p:cNvGrpSpPr/>
          <p:nvPr/>
        </p:nvGrpSpPr>
        <p:grpSpPr>
          <a:xfrm>
            <a:off x="3330585" y="932899"/>
            <a:ext cx="2652962" cy="3749873"/>
            <a:chOff x="3408500" y="1600325"/>
            <a:chExt cx="2418600" cy="2916600"/>
          </a:xfrm>
        </p:grpSpPr>
        <p:sp>
          <p:nvSpPr>
            <p:cNvPr id="735" name="Google Shape;735;p36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36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737" name="Google Shape;737;p36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38" name="Google Shape;738;p36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39" name="Google Shape;739;p36"/>
          <p:cNvGrpSpPr/>
          <p:nvPr/>
        </p:nvGrpSpPr>
        <p:grpSpPr>
          <a:xfrm>
            <a:off x="715400" y="932906"/>
            <a:ext cx="2418600" cy="3749873"/>
            <a:chOff x="715400" y="1600325"/>
            <a:chExt cx="2418600" cy="2916600"/>
          </a:xfrm>
        </p:grpSpPr>
        <p:sp>
          <p:nvSpPr>
            <p:cNvPr id="740" name="Google Shape;740;p36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1" name="Google Shape;741;p36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742" name="Google Shape;742;p36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43" name="Google Shape;743;p36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44" name="Google Shape;744;p36"/>
          <p:cNvSpPr txBox="1">
            <a:spLocks noGrp="1"/>
          </p:cNvSpPr>
          <p:nvPr>
            <p:ph type="subTitle" idx="1"/>
          </p:nvPr>
        </p:nvSpPr>
        <p:spPr>
          <a:xfrm>
            <a:off x="780350" y="2156392"/>
            <a:ext cx="2197200" cy="9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Jaspersoft  1</a:t>
            </a:r>
            <a:endParaRPr/>
          </a:p>
        </p:txBody>
      </p:sp>
      <p:sp>
        <p:nvSpPr>
          <p:cNvPr id="745" name="Google Shape;745;p36"/>
          <p:cNvSpPr txBox="1">
            <a:spLocks noGrp="1"/>
          </p:cNvSpPr>
          <p:nvPr>
            <p:ph type="subTitle" idx="5"/>
          </p:nvPr>
        </p:nvSpPr>
        <p:spPr>
          <a:xfrm>
            <a:off x="3345625" y="1252725"/>
            <a:ext cx="25449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r>
              <a:rPr lang="en" sz="2300"/>
              <a:t>asperReports Server 3.7 </a:t>
            </a:r>
            <a:endParaRPr sz="2300"/>
          </a:p>
        </p:txBody>
      </p:sp>
      <p:sp>
        <p:nvSpPr>
          <p:cNvPr id="746" name="Google Shape;746;p36"/>
          <p:cNvSpPr txBox="1">
            <a:spLocks noGrp="1"/>
          </p:cNvSpPr>
          <p:nvPr>
            <p:ph type="subTitle" idx="6"/>
          </p:nvPr>
        </p:nvSpPr>
        <p:spPr>
          <a:xfrm>
            <a:off x="6167800" y="1221375"/>
            <a:ext cx="21945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Jaspersoft Studio 6.0 </a:t>
            </a:r>
            <a:endParaRPr/>
          </a:p>
        </p:txBody>
      </p:sp>
      <p:sp>
        <p:nvSpPr>
          <p:cNvPr id="747" name="Google Shape;747;p36"/>
          <p:cNvSpPr txBox="1">
            <a:spLocks noGrp="1"/>
          </p:cNvSpPr>
          <p:nvPr>
            <p:ph type="title"/>
          </p:nvPr>
        </p:nvSpPr>
        <p:spPr>
          <a:xfrm>
            <a:off x="759057" y="1020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Versiones Importantes</a:t>
            </a:r>
            <a:endParaRPr sz="3400"/>
          </a:p>
        </p:txBody>
      </p:sp>
      <p:sp>
        <p:nvSpPr>
          <p:cNvPr id="748" name="Google Shape;748;p36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 de generación de informes en Java.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6"/>
          <p:cNvSpPr txBox="1">
            <a:spLocks noGrp="1"/>
          </p:cNvSpPr>
          <p:nvPr>
            <p:ph type="subTitle" idx="3"/>
          </p:nvPr>
        </p:nvSpPr>
        <p:spPr>
          <a:xfrm>
            <a:off x="3441650" y="2156400"/>
            <a:ext cx="2361900" cy="23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Interfaz de usuario más moderna y amigable.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mejoras en la programación de informes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soporte para la generación de informes en tiempo real.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6"/>
          <p:cNvSpPr txBox="1">
            <a:spLocks noGrp="1"/>
          </p:cNvSpPr>
          <p:nvPr>
            <p:ph type="subTitle" idx="4"/>
          </p:nvPr>
        </p:nvSpPr>
        <p:spPr>
          <a:xfrm>
            <a:off x="6213925" y="1903025"/>
            <a:ext cx="2194500" cy="27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Es un entorno de desarrollo integrado (IDE)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interfaz de usuario renovada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mejoras en la compatibilidad con Windows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la capacidad de ejecutar múltiples instancias del programa.(2014)</a:t>
            </a:r>
            <a:endParaRPr/>
          </a:p>
        </p:txBody>
      </p:sp>
      <p:sp>
        <p:nvSpPr>
          <p:cNvPr id="751" name="Google Shape;751;p36"/>
          <p:cNvSpPr/>
          <p:nvPr/>
        </p:nvSpPr>
        <p:spPr>
          <a:xfrm rot="10800000" flipH="1">
            <a:off x="7971700" y="1011341"/>
            <a:ext cx="457207" cy="57151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6"/>
          <p:cNvSpPr/>
          <p:nvPr/>
        </p:nvSpPr>
        <p:spPr>
          <a:xfrm>
            <a:off x="7905110" y="8317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 txBox="1"/>
          <p:nvPr/>
        </p:nvSpPr>
        <p:spPr>
          <a:xfrm>
            <a:off x="668900" y="839825"/>
            <a:ext cx="74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(2005)</a:t>
            </a:r>
            <a:endParaRPr/>
          </a:p>
        </p:txBody>
      </p:sp>
      <p:sp>
        <p:nvSpPr>
          <p:cNvPr id="755" name="Google Shape;755;p36"/>
          <p:cNvSpPr txBox="1"/>
          <p:nvPr/>
        </p:nvSpPr>
        <p:spPr>
          <a:xfrm>
            <a:off x="3298688" y="839825"/>
            <a:ext cx="74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(2012)</a:t>
            </a:r>
            <a:endParaRPr/>
          </a:p>
        </p:txBody>
      </p:sp>
      <p:sp>
        <p:nvSpPr>
          <p:cNvPr id="756" name="Google Shape;756;p36"/>
          <p:cNvSpPr txBox="1"/>
          <p:nvPr/>
        </p:nvSpPr>
        <p:spPr>
          <a:xfrm>
            <a:off x="6180113" y="839825"/>
            <a:ext cx="74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(2014)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Google Shape;761;p37"/>
          <p:cNvGrpSpPr/>
          <p:nvPr/>
        </p:nvGrpSpPr>
        <p:grpSpPr>
          <a:xfrm>
            <a:off x="3696502" y="983474"/>
            <a:ext cx="4419024" cy="3749873"/>
            <a:chOff x="3408500" y="1600325"/>
            <a:chExt cx="2418600" cy="2916600"/>
          </a:xfrm>
        </p:grpSpPr>
        <p:sp>
          <p:nvSpPr>
            <p:cNvPr id="762" name="Google Shape;762;p37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3" name="Google Shape;763;p37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764" name="Google Shape;764;p37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65" name="Google Shape;765;p37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66" name="Google Shape;766;p37"/>
          <p:cNvGrpSpPr/>
          <p:nvPr/>
        </p:nvGrpSpPr>
        <p:grpSpPr>
          <a:xfrm>
            <a:off x="715400" y="932906"/>
            <a:ext cx="2418600" cy="3749873"/>
            <a:chOff x="715400" y="1600325"/>
            <a:chExt cx="2418600" cy="2916600"/>
          </a:xfrm>
        </p:grpSpPr>
        <p:sp>
          <p:nvSpPr>
            <p:cNvPr id="767" name="Google Shape;767;p37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8" name="Google Shape;768;p37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769" name="Google Shape;769;p37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0" name="Google Shape;770;p37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71" name="Google Shape;771;p37"/>
          <p:cNvSpPr txBox="1">
            <a:spLocks noGrp="1"/>
          </p:cNvSpPr>
          <p:nvPr>
            <p:ph type="subTitle" idx="1"/>
          </p:nvPr>
        </p:nvSpPr>
        <p:spPr>
          <a:xfrm>
            <a:off x="780350" y="1480887"/>
            <a:ext cx="2197200" cy="8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Jaspersoft ETL 6.2 </a:t>
            </a:r>
            <a:endParaRPr/>
          </a:p>
        </p:txBody>
      </p:sp>
      <p:sp>
        <p:nvSpPr>
          <p:cNvPr id="772" name="Google Shape;772;p37"/>
          <p:cNvSpPr txBox="1">
            <a:spLocks noGrp="1"/>
          </p:cNvSpPr>
          <p:nvPr>
            <p:ph type="subTitle" idx="5"/>
          </p:nvPr>
        </p:nvSpPr>
        <p:spPr>
          <a:xfrm>
            <a:off x="4633563" y="1290600"/>
            <a:ext cx="2544900" cy="5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Jaspersoft 7.1</a:t>
            </a:r>
            <a:endParaRPr sz="2300"/>
          </a:p>
        </p:txBody>
      </p:sp>
      <p:sp>
        <p:nvSpPr>
          <p:cNvPr id="773" name="Google Shape;773;p37"/>
          <p:cNvSpPr txBox="1">
            <a:spLocks noGrp="1"/>
          </p:cNvSpPr>
          <p:nvPr>
            <p:ph type="subTitle" idx="2"/>
          </p:nvPr>
        </p:nvSpPr>
        <p:spPr>
          <a:xfrm>
            <a:off x="781700" y="2274750"/>
            <a:ext cx="2194500" cy="21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Mejoras en la interfaz de usuario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Soporte mejorado para la gestión de metadatos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 Optimizaciones de rendimiento.</a:t>
            </a:r>
            <a:endParaRPr/>
          </a:p>
        </p:txBody>
      </p:sp>
      <p:sp>
        <p:nvSpPr>
          <p:cNvPr id="774" name="Google Shape;774;p37"/>
          <p:cNvSpPr txBox="1">
            <a:spLocks noGrp="1"/>
          </p:cNvSpPr>
          <p:nvPr>
            <p:ph type="subTitle" idx="3"/>
          </p:nvPr>
        </p:nvSpPr>
        <p:spPr>
          <a:xfrm>
            <a:off x="3802975" y="1812850"/>
            <a:ext cx="3957600" cy="23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Vistas ad hoc integrables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Mejoras en el cambio de origen de datos ad hoc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Cálculos de balance de tiempo ad hoc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Soporte ad hoc para el día de la semana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JSS - Soporte de dominios mejorado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Soporte de virtualización de datos TIBCO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Soporte técnico de TIBCO Spotfire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Java8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7"/>
          <p:cNvSpPr/>
          <p:nvPr/>
        </p:nvSpPr>
        <p:spPr>
          <a:xfrm>
            <a:off x="8270960" y="882336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7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7"/>
          <p:cNvSpPr txBox="1"/>
          <p:nvPr/>
        </p:nvSpPr>
        <p:spPr>
          <a:xfrm>
            <a:off x="668900" y="839825"/>
            <a:ext cx="74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(2015)</a:t>
            </a:r>
            <a:endParaRPr/>
          </a:p>
        </p:txBody>
      </p:sp>
      <p:sp>
        <p:nvSpPr>
          <p:cNvPr id="778" name="Google Shape;778;p37"/>
          <p:cNvSpPr txBox="1"/>
          <p:nvPr/>
        </p:nvSpPr>
        <p:spPr>
          <a:xfrm>
            <a:off x="3664550" y="890400"/>
            <a:ext cx="96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(05/2018)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1170</Words>
  <Application>Microsoft Office PowerPoint</Application>
  <PresentationFormat>Presentación en pantalla (16:9)</PresentationFormat>
  <Paragraphs>212</Paragraphs>
  <Slides>40</Slides>
  <Notes>40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Rubik Black</vt:lpstr>
      <vt:lpstr>Arial</vt:lpstr>
      <vt:lpstr>Karla</vt:lpstr>
      <vt:lpstr>Karla Medium</vt:lpstr>
      <vt:lpstr>Bebas Neue</vt:lpstr>
      <vt:lpstr>Soft Colors UI Design for Agencies by Slidesgo</vt:lpstr>
      <vt:lpstr>JasperSoft BI</vt:lpstr>
      <vt:lpstr> Software de  reportes empresariales</vt:lpstr>
      <vt:lpstr>Sobre JasperSoft</vt:lpstr>
      <vt:lpstr>Algunas de las empresas de renombre que utilizan jaspersoft</vt:lpstr>
      <vt:lpstr>Presentación de PowerPoint</vt:lpstr>
      <vt:lpstr>Historia</vt:lpstr>
      <vt:lpstr>Presentación de PowerPoint</vt:lpstr>
      <vt:lpstr>Versiones Importantes</vt:lpstr>
      <vt:lpstr>Presentación de PowerPoint</vt:lpstr>
      <vt:lpstr>Presentación de PowerPoint</vt:lpstr>
      <vt:lpstr>Presentación de PowerPoint</vt:lpstr>
      <vt:lpstr>Presentación de PowerPoint</vt:lpstr>
      <vt:lpstr>Versiones</vt:lpstr>
      <vt:lpstr>Estado De Las Versiones</vt:lpstr>
      <vt:lpstr>Objetivo de su desarrollo</vt:lpstr>
      <vt:lpstr>Funcionalidades</vt:lpstr>
      <vt:lpstr>01</vt:lpstr>
      <vt:lpstr>Presentación de PowerPoint</vt:lpstr>
      <vt:lpstr>Presentación de PowerPoint</vt:lpstr>
      <vt:lpstr>02</vt:lpstr>
      <vt:lpstr>Presentación de PowerPoint</vt:lpstr>
      <vt:lpstr>Presentación de PowerPoint</vt:lpstr>
      <vt:lpstr>03</vt:lpstr>
      <vt:lpstr>Presentación de PowerPoint</vt:lpstr>
      <vt:lpstr>Presentación de PowerPoint</vt:lpstr>
      <vt:lpstr>04</vt:lpstr>
      <vt:lpstr>Presentación de PowerPoint</vt:lpstr>
      <vt:lpstr>Recursos Humanos</vt:lpstr>
      <vt:lpstr>Uso de JasperSoft </vt:lpstr>
      <vt:lpstr>Casos de Uso</vt:lpstr>
      <vt:lpstr>Compatibilidad del SO</vt:lpstr>
      <vt:lpstr>Requisitos Tècnicos</vt:lpstr>
      <vt:lpstr>01</vt:lpstr>
      <vt:lpstr>05</vt:lpstr>
      <vt:lpstr>Requisitos del Cliente</vt:lpstr>
      <vt:lpstr>Ventajas</vt:lpstr>
      <vt:lpstr>Presentación de PowerPoint</vt:lpstr>
      <vt:lpstr>Desventajas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JasperSoft BI</dc:title>
  <cp:lastModifiedBy>EDWAR JOSUE NOLASCO CABRERA</cp:lastModifiedBy>
  <cp:revision>1</cp:revision>
  <dcterms:modified xsi:type="dcterms:W3CDTF">2024-05-05T22:54:13Z</dcterms:modified>
</cp:coreProperties>
</file>