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4" roundtripDataSignature="AMtx7mgWSbDUsKoRryZyB83xbzB/wyFG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 name="Google Shape;47;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10bfef764_2_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g3610bfef764_2_1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10bfef764_2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3610bfef764_2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19"/>
          <p:cNvSpPr txBox="1"/>
          <p:nvPr>
            <p:ph type="title"/>
          </p:nvPr>
        </p:nvSpPr>
        <p:spPr>
          <a:xfrm>
            <a:off x="852627" y="212597"/>
            <a:ext cx="8126272" cy="116466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20"/>
          <p:cNvSpPr txBox="1"/>
          <p:nvPr>
            <p:ph type="title"/>
          </p:nvPr>
        </p:nvSpPr>
        <p:spPr>
          <a:xfrm>
            <a:off x="852627" y="212597"/>
            <a:ext cx="8126272" cy="116466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 type="body"/>
          </p:nvPr>
        </p:nvSpPr>
        <p:spPr>
          <a:xfrm>
            <a:off x="1716785" y="2446401"/>
            <a:ext cx="8987790" cy="302577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4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 name="Google Shape;20;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3" name="Shape 23"/>
        <p:cNvGrpSpPr/>
        <p:nvPr/>
      </p:nvGrpSpPr>
      <p:grpSpPr>
        <a:xfrm>
          <a:off x="0" y="0"/>
          <a:ext cx="0" cy="0"/>
          <a:chOff x="0" y="0"/>
          <a:chExt cx="0" cy="0"/>
        </a:xfrm>
      </p:grpSpPr>
      <p:sp>
        <p:nvSpPr>
          <p:cNvPr id="24" name="Google Shape;24;p21"/>
          <p:cNvSpPr/>
          <p:nvPr/>
        </p:nvSpPr>
        <p:spPr>
          <a:xfrm>
            <a:off x="4655058" y="1829561"/>
            <a:ext cx="0" cy="3200400"/>
          </a:xfrm>
          <a:custGeom>
            <a:rect b="b" l="l" r="r" t="t"/>
            <a:pathLst>
              <a:path extrusionOk="0" h="3200400" w="120000">
                <a:moveTo>
                  <a:pt x="0" y="0"/>
                </a:moveTo>
                <a:lnTo>
                  <a:pt x="0" y="3200400"/>
                </a:lnTo>
              </a:path>
            </a:pathLst>
          </a:custGeom>
          <a:noFill/>
          <a:ln cap="flat" cmpd="sng" w="19800">
            <a:solidFill>
              <a:srgbClr val="F5F4E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 name="Google Shape;25;p21"/>
          <p:cNvPicPr preferRelativeResize="0"/>
          <p:nvPr/>
        </p:nvPicPr>
        <p:blipFill rotWithShape="1">
          <a:blip r:embed="rId2">
            <a:alphaModFix/>
          </a:blip>
          <a:srcRect b="0" l="0" r="0" t="0"/>
          <a:stretch/>
        </p:blipFill>
        <p:spPr>
          <a:xfrm>
            <a:off x="8648699" y="6271363"/>
            <a:ext cx="908303" cy="586636"/>
          </a:xfrm>
          <a:prstGeom prst="rect">
            <a:avLst/>
          </a:prstGeom>
          <a:noFill/>
          <a:ln>
            <a:noFill/>
          </a:ln>
        </p:spPr>
      </p:pic>
      <p:sp>
        <p:nvSpPr>
          <p:cNvPr id="26" name="Google Shape;26;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9" name="Shape 29"/>
        <p:cNvGrpSpPr/>
        <p:nvPr/>
      </p:nvGrpSpPr>
      <p:grpSpPr>
        <a:xfrm>
          <a:off x="0" y="0"/>
          <a:ext cx="0" cy="0"/>
          <a:chOff x="0" y="0"/>
          <a:chExt cx="0" cy="0"/>
        </a:xfrm>
      </p:grpSpPr>
      <p:pic>
        <p:nvPicPr>
          <p:cNvPr id="30" name="Google Shape;30;p22"/>
          <p:cNvPicPr preferRelativeResize="0"/>
          <p:nvPr/>
        </p:nvPicPr>
        <p:blipFill rotWithShape="1">
          <a:blip r:embed="rId2">
            <a:alphaModFix/>
          </a:blip>
          <a:srcRect b="0" l="0" r="0" t="0"/>
          <a:stretch/>
        </p:blipFill>
        <p:spPr>
          <a:xfrm>
            <a:off x="0" y="0"/>
            <a:ext cx="12192000" cy="1422399"/>
          </a:xfrm>
          <a:prstGeom prst="rect">
            <a:avLst/>
          </a:prstGeom>
          <a:noFill/>
          <a:ln>
            <a:noFill/>
          </a:ln>
        </p:spPr>
      </p:pic>
      <p:pic>
        <p:nvPicPr>
          <p:cNvPr id="31" name="Google Shape;31;p22"/>
          <p:cNvPicPr preferRelativeResize="0"/>
          <p:nvPr/>
        </p:nvPicPr>
        <p:blipFill rotWithShape="1">
          <a:blip r:embed="rId3">
            <a:alphaModFix/>
          </a:blip>
          <a:srcRect b="0" l="0" r="0" t="0"/>
          <a:stretch/>
        </p:blipFill>
        <p:spPr>
          <a:xfrm>
            <a:off x="7710953" y="1648967"/>
            <a:ext cx="4405462" cy="4264568"/>
          </a:xfrm>
          <a:prstGeom prst="rect">
            <a:avLst/>
          </a:prstGeom>
          <a:noFill/>
          <a:ln>
            <a:noFill/>
          </a:ln>
        </p:spPr>
      </p:pic>
      <p:pic>
        <p:nvPicPr>
          <p:cNvPr id="32" name="Google Shape;32;p22"/>
          <p:cNvPicPr preferRelativeResize="0"/>
          <p:nvPr/>
        </p:nvPicPr>
        <p:blipFill rotWithShape="1">
          <a:blip r:embed="rId4">
            <a:alphaModFix/>
          </a:blip>
          <a:srcRect b="0" l="0" r="0" t="0"/>
          <a:stretch/>
        </p:blipFill>
        <p:spPr>
          <a:xfrm>
            <a:off x="905541" y="4231684"/>
            <a:ext cx="2041776" cy="1706533"/>
          </a:xfrm>
          <a:prstGeom prst="rect">
            <a:avLst/>
          </a:prstGeom>
          <a:noFill/>
          <a:ln>
            <a:noFill/>
          </a:ln>
        </p:spPr>
      </p:pic>
      <p:sp>
        <p:nvSpPr>
          <p:cNvPr id="33" name="Google Shape;33;p22"/>
          <p:cNvSpPr txBox="1"/>
          <p:nvPr>
            <p:ph type="ctrTitle"/>
          </p:nvPr>
        </p:nvSpPr>
        <p:spPr>
          <a:xfrm>
            <a:off x="2537205" y="59563"/>
            <a:ext cx="2800985" cy="75691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23"/>
          <p:cNvSpPr txBox="1"/>
          <p:nvPr>
            <p:ph type="title"/>
          </p:nvPr>
        </p:nvSpPr>
        <p:spPr>
          <a:xfrm>
            <a:off x="852627" y="212597"/>
            <a:ext cx="8126272" cy="116466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23"/>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2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8"/>
          <p:cNvPicPr preferRelativeResize="0"/>
          <p:nvPr/>
        </p:nvPicPr>
        <p:blipFill rotWithShape="1">
          <a:blip r:embed="rId1">
            <a:alphaModFix/>
          </a:blip>
          <a:srcRect b="0" l="0" r="0" t="0"/>
          <a:stretch/>
        </p:blipFill>
        <p:spPr>
          <a:xfrm>
            <a:off x="0" y="0"/>
            <a:ext cx="12192000" cy="1422399"/>
          </a:xfrm>
          <a:prstGeom prst="rect">
            <a:avLst/>
          </a:prstGeom>
          <a:noFill/>
          <a:ln>
            <a:noFill/>
          </a:ln>
        </p:spPr>
      </p:pic>
      <p:sp>
        <p:nvSpPr>
          <p:cNvPr id="7" name="Google Shape;7;p18"/>
          <p:cNvSpPr txBox="1"/>
          <p:nvPr>
            <p:ph type="title"/>
          </p:nvPr>
        </p:nvSpPr>
        <p:spPr>
          <a:xfrm>
            <a:off x="852627" y="212597"/>
            <a:ext cx="8126272" cy="1164666"/>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4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8"/>
          <p:cNvSpPr txBox="1"/>
          <p:nvPr>
            <p:ph idx="1" type="body"/>
          </p:nvPr>
        </p:nvSpPr>
        <p:spPr>
          <a:xfrm>
            <a:off x="1716785" y="2446401"/>
            <a:ext cx="8987790" cy="302577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sp>
        <p:nvSpPr>
          <p:cNvPr id="49" name="Google Shape;49;p1"/>
          <p:cNvSpPr txBox="1"/>
          <p:nvPr>
            <p:ph type="title"/>
          </p:nvPr>
        </p:nvSpPr>
        <p:spPr>
          <a:xfrm>
            <a:off x="360932" y="1039209"/>
            <a:ext cx="5414700" cy="1952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6300">
                <a:solidFill>
                  <a:srgbClr val="E36C09"/>
                </a:solidFill>
                <a:latin typeface="Arial"/>
                <a:ea typeface="Arial"/>
                <a:cs typeface="Arial"/>
                <a:sym typeface="Arial"/>
              </a:rPr>
              <a:t>PROYECTO	Elegant Cut</a:t>
            </a:r>
            <a:endParaRPr sz="6300"/>
          </a:p>
        </p:txBody>
      </p:sp>
      <p:pic>
        <p:nvPicPr>
          <p:cNvPr id="50" name="Google Shape;50;p1" title="bjkbkjbkjb-removebg-preview.png"/>
          <p:cNvPicPr preferRelativeResize="0"/>
          <p:nvPr/>
        </p:nvPicPr>
        <p:blipFill rotWithShape="1">
          <a:blip r:embed="rId3">
            <a:alphaModFix/>
          </a:blip>
          <a:srcRect b="0" l="0" r="0" t="0"/>
          <a:stretch/>
        </p:blipFill>
        <p:spPr>
          <a:xfrm>
            <a:off x="9144400" y="110259"/>
            <a:ext cx="2162175" cy="2114550"/>
          </a:xfrm>
          <a:prstGeom prst="rect">
            <a:avLst/>
          </a:prstGeom>
          <a:noFill/>
          <a:ln>
            <a:noFill/>
          </a:ln>
        </p:spPr>
      </p:pic>
      <p:sp>
        <p:nvSpPr>
          <p:cNvPr id="51" name="Google Shape;51;p1"/>
          <p:cNvSpPr txBox="1"/>
          <p:nvPr/>
        </p:nvSpPr>
        <p:spPr>
          <a:xfrm>
            <a:off x="1750975" y="4030900"/>
            <a:ext cx="5034000" cy="17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Jorge Nicolás Echeverry Calvo</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Edwar Stick Guevara Luis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Luz Marina Franco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Luis Angel Leal Molina</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p:nvPr/>
        </p:nvSpPr>
        <p:spPr>
          <a:xfrm>
            <a:off x="-1524" y="0"/>
            <a:ext cx="12192000" cy="6856730"/>
          </a:xfrm>
          <a:custGeom>
            <a:rect b="b" l="l" r="r" t="t"/>
            <a:pathLst>
              <a:path extrusionOk="0" h="6856730" w="12192000">
                <a:moveTo>
                  <a:pt x="12192000" y="469912"/>
                </a:moveTo>
                <a:lnTo>
                  <a:pt x="11709273" y="469900"/>
                </a:lnTo>
                <a:lnTo>
                  <a:pt x="11709273" y="6380226"/>
                </a:lnTo>
                <a:lnTo>
                  <a:pt x="12192000" y="6380226"/>
                </a:lnTo>
                <a:lnTo>
                  <a:pt x="12192000" y="469912"/>
                </a:lnTo>
                <a:close/>
              </a:path>
              <a:path extrusionOk="0" h="6856730" w="12192000">
                <a:moveTo>
                  <a:pt x="12192000" y="0"/>
                </a:moveTo>
                <a:lnTo>
                  <a:pt x="0" y="0"/>
                </a:lnTo>
                <a:lnTo>
                  <a:pt x="0" y="469900"/>
                </a:lnTo>
                <a:lnTo>
                  <a:pt x="0" y="6380480"/>
                </a:lnTo>
                <a:lnTo>
                  <a:pt x="0" y="6856730"/>
                </a:lnTo>
                <a:lnTo>
                  <a:pt x="12192000" y="6856730"/>
                </a:lnTo>
                <a:lnTo>
                  <a:pt x="12192000" y="6380480"/>
                </a:lnTo>
                <a:lnTo>
                  <a:pt x="476377" y="6380480"/>
                </a:lnTo>
                <a:lnTo>
                  <a:pt x="476377" y="469900"/>
                </a:lnTo>
                <a:lnTo>
                  <a:pt x="11709273" y="469900"/>
                </a:lnTo>
                <a:lnTo>
                  <a:pt x="12192000" y="469900"/>
                </a:lnTo>
                <a:lnTo>
                  <a:pt x="12192000" y="0"/>
                </a:lnTo>
                <a:close/>
              </a:path>
            </a:pathLst>
          </a:custGeom>
          <a:solidFill>
            <a:srgbClr val="92D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8"/>
          <p:cNvSpPr txBox="1"/>
          <p:nvPr/>
        </p:nvSpPr>
        <p:spPr>
          <a:xfrm>
            <a:off x="724611" y="3034106"/>
            <a:ext cx="3343800" cy="75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Justificación</a:t>
            </a:r>
            <a:endParaRPr b="0" i="0" sz="4800" u="none" cap="none" strike="noStrike">
              <a:solidFill>
                <a:srgbClr val="000000"/>
              </a:solidFill>
              <a:latin typeface="Arial"/>
              <a:ea typeface="Arial"/>
              <a:cs typeface="Arial"/>
              <a:sym typeface="Arial"/>
            </a:endParaRPr>
          </a:p>
        </p:txBody>
      </p:sp>
      <p:sp>
        <p:nvSpPr>
          <p:cNvPr id="132" name="Google Shape;132;p8"/>
          <p:cNvSpPr txBox="1"/>
          <p:nvPr/>
        </p:nvSpPr>
        <p:spPr>
          <a:xfrm>
            <a:off x="4406900" y="751078"/>
            <a:ext cx="5939100" cy="382200"/>
          </a:xfrm>
          <a:prstGeom prst="rect">
            <a:avLst/>
          </a:prstGeom>
          <a:noFill/>
          <a:ln>
            <a:noFill/>
          </a:ln>
        </p:spPr>
        <p:txBody>
          <a:bodyPr anchorCtr="0" anchor="t" bIns="0" lIns="0" spcFirstLastPara="1" rIns="0" wrap="square" tIns="12700">
            <a:spAutoFit/>
          </a:bodyPr>
          <a:lstStyle/>
          <a:p>
            <a:pPr indent="0" lvl="0" marL="457200" marR="508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33" name="Google Shape;133;p8"/>
          <p:cNvSpPr txBox="1"/>
          <p:nvPr/>
        </p:nvSpPr>
        <p:spPr>
          <a:xfrm>
            <a:off x="4406900" y="1571028"/>
            <a:ext cx="6856200" cy="3442500"/>
          </a:xfrm>
          <a:prstGeom prst="rect">
            <a:avLst/>
          </a:prstGeom>
          <a:noFill/>
          <a:ln>
            <a:noFill/>
          </a:ln>
        </p:spPr>
        <p:txBody>
          <a:bodyPr anchorCtr="0" anchor="t" bIns="252000" lIns="36000" spcFirstLastPara="1" rIns="72000" wrap="square" tIns="230400">
            <a:spAutoFit/>
          </a:bodyPr>
          <a:lstStyle/>
          <a:p>
            <a:pPr indent="0" lvl="0" marL="144000" marR="508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Para la realización de este sistema de información, contamos con lenguajes de programación, herramientas web (para el desarrollo del mismo), un equipo de 4 programadores disponibilidad de tiempo y el aval por parte de la barbería, para poder realizar el mismo; por ende si se puede llevar a cabo este sistema de información.</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pic>
        <p:nvPicPr>
          <p:cNvPr id="138" name="Google Shape;138;p9"/>
          <p:cNvPicPr preferRelativeResize="0"/>
          <p:nvPr/>
        </p:nvPicPr>
        <p:blipFill rotWithShape="1">
          <a:blip r:embed="rId3">
            <a:alphaModFix/>
          </a:blip>
          <a:srcRect b="0" l="0" r="0" t="0"/>
          <a:stretch/>
        </p:blipFill>
        <p:spPr>
          <a:xfrm>
            <a:off x="11068050" y="342899"/>
            <a:ext cx="742950" cy="730249"/>
          </a:xfrm>
          <a:prstGeom prst="rect">
            <a:avLst/>
          </a:prstGeom>
          <a:noFill/>
          <a:ln>
            <a:noFill/>
          </a:ln>
        </p:spPr>
      </p:pic>
      <p:sp>
        <p:nvSpPr>
          <p:cNvPr id="139" name="Google Shape;139;p9"/>
          <p:cNvSpPr txBox="1"/>
          <p:nvPr/>
        </p:nvSpPr>
        <p:spPr>
          <a:xfrm>
            <a:off x="430479" y="1690242"/>
            <a:ext cx="110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rgbClr val="30859C"/>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140" name="Google Shape;140;p9"/>
          <p:cNvSpPr txBox="1"/>
          <p:nvPr/>
        </p:nvSpPr>
        <p:spPr>
          <a:xfrm>
            <a:off x="3541175" y="275175"/>
            <a:ext cx="4786200" cy="7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 Delimitación y alcance</a:t>
            </a:r>
            <a:endParaRPr b="0" i="0" sz="3500" u="none" cap="none" strike="noStrike">
              <a:solidFill>
                <a:schemeClr val="dk1"/>
              </a:solidFill>
              <a:latin typeface="Arial"/>
              <a:ea typeface="Arial"/>
              <a:cs typeface="Arial"/>
              <a:sym typeface="Arial"/>
            </a:endParaRPr>
          </a:p>
        </p:txBody>
      </p:sp>
      <p:sp>
        <p:nvSpPr>
          <p:cNvPr id="141" name="Google Shape;141;p9"/>
          <p:cNvSpPr/>
          <p:nvPr/>
        </p:nvSpPr>
        <p:spPr>
          <a:xfrm>
            <a:off x="1896875" y="1500525"/>
            <a:ext cx="76422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El sistema de información se desarrollará para la empresa llamada ´Dany Betancourt’, ubicada en Alfonso López, en la localidad de Usme, siendo esta una barbería y peluquería muy reconocida y recomendada por las personas del sector.</a:t>
            </a:r>
            <a:endParaRPr b="0" i="0" sz="1800" u="none" cap="none" strike="noStrike">
              <a:solidFill>
                <a:srgbClr val="000000"/>
              </a:solidFill>
              <a:latin typeface="Arial"/>
              <a:ea typeface="Arial"/>
              <a:cs typeface="Arial"/>
              <a:sym typeface="Arial"/>
            </a:endParaRPr>
          </a:p>
        </p:txBody>
      </p:sp>
      <p:sp>
        <p:nvSpPr>
          <p:cNvPr id="142" name="Google Shape;142;p9"/>
          <p:cNvSpPr/>
          <p:nvPr/>
        </p:nvSpPr>
        <p:spPr>
          <a:xfrm>
            <a:off x="2024550" y="3688875"/>
            <a:ext cx="75144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El proyecto está planeado en ser desarrollado en un plazo estimado de 18 meses. </a:t>
            </a:r>
            <a:endParaRPr b="0" i="0" sz="17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Las áreas que se apoyaran con el sistema de información serán tres, el área de ventas e inventario,gestión de citas y turnos, el área de atención con el cliente, no se apoyarán áreas de análisis y reportes.</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 name="Shape 146"/>
        <p:cNvGrpSpPr/>
        <p:nvPr/>
      </p:nvGrpSpPr>
      <p:grpSpPr>
        <a:xfrm>
          <a:off x="0" y="0"/>
          <a:ext cx="0" cy="0"/>
          <a:chOff x="0" y="0"/>
          <a:chExt cx="0" cy="0"/>
        </a:xfrm>
      </p:grpSpPr>
      <p:pic>
        <p:nvPicPr>
          <p:cNvPr id="147" name="Google Shape;147;p10"/>
          <p:cNvPicPr preferRelativeResize="0"/>
          <p:nvPr/>
        </p:nvPicPr>
        <p:blipFill rotWithShape="1">
          <a:blip r:embed="rId3">
            <a:alphaModFix/>
          </a:blip>
          <a:srcRect b="0" l="0" r="0" t="0"/>
          <a:stretch/>
        </p:blipFill>
        <p:spPr>
          <a:xfrm>
            <a:off x="11068050" y="342899"/>
            <a:ext cx="742950" cy="730249"/>
          </a:xfrm>
          <a:prstGeom prst="rect">
            <a:avLst/>
          </a:prstGeom>
          <a:noFill/>
          <a:ln>
            <a:noFill/>
          </a:ln>
        </p:spPr>
      </p:pic>
      <p:sp>
        <p:nvSpPr>
          <p:cNvPr id="148" name="Google Shape;148;p10"/>
          <p:cNvSpPr txBox="1"/>
          <p:nvPr/>
        </p:nvSpPr>
        <p:spPr>
          <a:xfrm>
            <a:off x="430479" y="1690242"/>
            <a:ext cx="110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rgbClr val="30859C"/>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149" name="Google Shape;149;p10"/>
          <p:cNvSpPr txBox="1"/>
          <p:nvPr/>
        </p:nvSpPr>
        <p:spPr>
          <a:xfrm>
            <a:off x="3541175" y="275175"/>
            <a:ext cx="4786200" cy="7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 Delimitación y alcance</a:t>
            </a:r>
            <a:endParaRPr b="0" i="0" sz="3500" u="none" cap="none" strike="noStrike">
              <a:solidFill>
                <a:schemeClr val="dk1"/>
              </a:solidFill>
              <a:latin typeface="Arial"/>
              <a:ea typeface="Arial"/>
              <a:cs typeface="Arial"/>
              <a:sym typeface="Arial"/>
            </a:endParaRPr>
          </a:p>
        </p:txBody>
      </p:sp>
      <p:sp>
        <p:nvSpPr>
          <p:cNvPr id="150" name="Google Shape;150;p10"/>
          <p:cNvSpPr/>
          <p:nvPr/>
        </p:nvSpPr>
        <p:spPr>
          <a:xfrm>
            <a:off x="1896875" y="1500525"/>
            <a:ext cx="76422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Gestión de horarios y agenda de los barberos/estilistas Se implementará un software que permitirá a los usuarios: Visualizar la disponibilidad de los barberos o estilistas de su preferencia. Agendar turnos de manera fácil y rápida. A su vez, los barberos/estilistas podrán: Editar sus horarios de disponibilidad. Gestionar los turnos programados.</a:t>
            </a:r>
            <a:endParaRPr b="0" i="0" sz="1800" u="none" cap="none" strike="noStrike">
              <a:solidFill>
                <a:srgbClr val="000000"/>
              </a:solidFill>
              <a:latin typeface="Arial"/>
              <a:ea typeface="Arial"/>
              <a:cs typeface="Arial"/>
              <a:sym typeface="Arial"/>
            </a:endParaRPr>
          </a:p>
        </p:txBody>
      </p:sp>
      <p:sp>
        <p:nvSpPr>
          <p:cNvPr id="151" name="Google Shape;151;p10"/>
          <p:cNvSpPr/>
          <p:nvPr/>
        </p:nvSpPr>
        <p:spPr>
          <a:xfrm>
            <a:off x="2024550" y="3688875"/>
            <a:ext cx="75144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Gestión de inventario y productos La empresa contará con un módulo que le permitirá: Visualizar y editar el inventario de productos de belleza y estilización que ofrece. Por su parte, los clientes podrán: Consultar los productos disponibles. Realizar compras o apartar productos para recogerlos en la sede de la barbería.</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pic>
        <p:nvPicPr>
          <p:cNvPr id="156" name="Google Shape;156;p11"/>
          <p:cNvPicPr preferRelativeResize="0"/>
          <p:nvPr/>
        </p:nvPicPr>
        <p:blipFill rotWithShape="1">
          <a:blip r:embed="rId3">
            <a:alphaModFix/>
          </a:blip>
          <a:srcRect b="0" l="0" r="0" t="0"/>
          <a:stretch/>
        </p:blipFill>
        <p:spPr>
          <a:xfrm>
            <a:off x="11068050" y="342899"/>
            <a:ext cx="742950" cy="730249"/>
          </a:xfrm>
          <a:prstGeom prst="rect">
            <a:avLst/>
          </a:prstGeom>
          <a:noFill/>
          <a:ln>
            <a:noFill/>
          </a:ln>
        </p:spPr>
      </p:pic>
      <p:sp>
        <p:nvSpPr>
          <p:cNvPr id="157" name="Google Shape;157;p11"/>
          <p:cNvSpPr txBox="1"/>
          <p:nvPr/>
        </p:nvSpPr>
        <p:spPr>
          <a:xfrm>
            <a:off x="430479" y="1690242"/>
            <a:ext cx="110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rgbClr val="30859C"/>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pic>
        <p:nvPicPr>
          <p:cNvPr id="158" name="Google Shape;158;p11" title="bpmn problema punto 9.png"/>
          <p:cNvPicPr preferRelativeResize="0"/>
          <p:nvPr/>
        </p:nvPicPr>
        <p:blipFill rotWithShape="1">
          <a:blip r:embed="rId4">
            <a:alphaModFix/>
          </a:blip>
          <a:srcRect b="0" l="0" r="0" t="0"/>
          <a:stretch/>
        </p:blipFill>
        <p:spPr>
          <a:xfrm>
            <a:off x="2826725" y="1230300"/>
            <a:ext cx="7167740" cy="5627700"/>
          </a:xfrm>
          <a:prstGeom prst="rect">
            <a:avLst/>
          </a:prstGeom>
          <a:noFill/>
          <a:ln>
            <a:noFill/>
          </a:ln>
        </p:spPr>
      </p:pic>
      <p:sp>
        <p:nvSpPr>
          <p:cNvPr id="159" name="Google Shape;159;p11"/>
          <p:cNvSpPr txBox="1"/>
          <p:nvPr/>
        </p:nvSpPr>
        <p:spPr>
          <a:xfrm>
            <a:off x="2639700" y="442200"/>
            <a:ext cx="6912600" cy="7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BPMN de la situación actual del proyecto</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pic>
        <p:nvPicPr>
          <p:cNvPr id="164" name="Google Shape;164;p12"/>
          <p:cNvPicPr preferRelativeResize="0"/>
          <p:nvPr/>
        </p:nvPicPr>
        <p:blipFill rotWithShape="1">
          <a:blip r:embed="rId3">
            <a:alphaModFix/>
          </a:blip>
          <a:srcRect b="0" l="0" r="0" t="0"/>
          <a:stretch/>
        </p:blipFill>
        <p:spPr>
          <a:xfrm>
            <a:off x="11068050" y="342899"/>
            <a:ext cx="742950" cy="730249"/>
          </a:xfrm>
          <a:prstGeom prst="rect">
            <a:avLst/>
          </a:prstGeom>
          <a:noFill/>
          <a:ln>
            <a:noFill/>
          </a:ln>
        </p:spPr>
      </p:pic>
      <p:sp>
        <p:nvSpPr>
          <p:cNvPr id="165" name="Google Shape;165;p12"/>
          <p:cNvSpPr txBox="1"/>
          <p:nvPr/>
        </p:nvSpPr>
        <p:spPr>
          <a:xfrm>
            <a:off x="430479" y="1690242"/>
            <a:ext cx="110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rgbClr val="30859C"/>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166" name="Google Shape;166;p12"/>
          <p:cNvSpPr txBox="1"/>
          <p:nvPr/>
        </p:nvSpPr>
        <p:spPr>
          <a:xfrm>
            <a:off x="3541175" y="275175"/>
            <a:ext cx="4786200" cy="7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Requisitos funcionales</a:t>
            </a:r>
            <a:endParaRPr b="0" i="0" sz="3500" u="none" cap="none" strike="noStrike">
              <a:solidFill>
                <a:schemeClr val="dk1"/>
              </a:solidFill>
              <a:latin typeface="Arial"/>
              <a:ea typeface="Arial"/>
              <a:cs typeface="Arial"/>
              <a:sym typeface="Arial"/>
            </a:endParaRPr>
          </a:p>
        </p:txBody>
      </p:sp>
      <p:sp>
        <p:nvSpPr>
          <p:cNvPr id="167" name="Google Shape;167;p12"/>
          <p:cNvSpPr/>
          <p:nvPr/>
        </p:nvSpPr>
        <p:spPr>
          <a:xfrm>
            <a:off x="966675" y="1896900"/>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Registro de citas:El sistema debe permitir el registro de citas de los usuarios.</a:t>
            </a:r>
            <a:endParaRPr b="0" i="0" sz="2000" u="none" cap="none" strike="noStrike">
              <a:solidFill>
                <a:srgbClr val="000000"/>
              </a:solidFill>
              <a:latin typeface="Arial"/>
              <a:ea typeface="Arial"/>
              <a:cs typeface="Arial"/>
              <a:sym typeface="Arial"/>
            </a:endParaRPr>
          </a:p>
        </p:txBody>
      </p:sp>
      <p:sp>
        <p:nvSpPr>
          <p:cNvPr id="168" name="Google Shape;168;p12"/>
          <p:cNvSpPr/>
          <p:nvPr/>
        </p:nvSpPr>
        <p:spPr>
          <a:xfrm>
            <a:off x="4529825" y="1896900"/>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consulta de disponibilidad: El sistema debe mostrar los horarios disponibles de atención para evitar saturamiento.</a:t>
            </a:r>
            <a:endParaRPr b="0" i="0" sz="1900" u="none" cap="none" strike="noStrike">
              <a:solidFill>
                <a:srgbClr val="000000"/>
              </a:solidFill>
              <a:latin typeface="Arial"/>
              <a:ea typeface="Arial"/>
              <a:cs typeface="Arial"/>
              <a:sym typeface="Arial"/>
            </a:endParaRPr>
          </a:p>
        </p:txBody>
      </p:sp>
      <p:sp>
        <p:nvSpPr>
          <p:cNvPr id="169" name="Google Shape;169;p12"/>
          <p:cNvSpPr/>
          <p:nvPr/>
        </p:nvSpPr>
        <p:spPr>
          <a:xfrm>
            <a:off x="2024550" y="4327625"/>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Notificaciones: El sistema debe enviar recordatorios de citas por correo electrónico o por otra vía.</a:t>
            </a:r>
            <a:endParaRPr b="0" i="0" sz="1800" u="none" cap="none" strike="noStrike">
              <a:solidFill>
                <a:srgbClr val="000000"/>
              </a:solidFill>
              <a:latin typeface="Arial"/>
              <a:ea typeface="Arial"/>
              <a:cs typeface="Arial"/>
              <a:sym typeface="Arial"/>
            </a:endParaRPr>
          </a:p>
        </p:txBody>
      </p:sp>
      <p:sp>
        <p:nvSpPr>
          <p:cNvPr id="170" name="Google Shape;170;p12"/>
          <p:cNvSpPr/>
          <p:nvPr/>
        </p:nvSpPr>
        <p:spPr>
          <a:xfrm>
            <a:off x="8092975" y="1819900"/>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Gestión de clientes. El sistema debe permitir registrar los datos básicos de los clientes como (nombre,teléfono, etc).</a:t>
            </a:r>
            <a:endParaRPr b="0" i="0" sz="1800" u="none" cap="none" strike="noStrike">
              <a:solidFill>
                <a:srgbClr val="000000"/>
              </a:solidFill>
              <a:latin typeface="Arial"/>
              <a:ea typeface="Arial"/>
              <a:cs typeface="Arial"/>
              <a:sym typeface="Arial"/>
            </a:endParaRPr>
          </a:p>
        </p:txBody>
      </p:sp>
      <p:sp>
        <p:nvSpPr>
          <p:cNvPr id="171" name="Google Shape;171;p12"/>
          <p:cNvSpPr/>
          <p:nvPr/>
        </p:nvSpPr>
        <p:spPr>
          <a:xfrm>
            <a:off x="6168950" y="4327625"/>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Acceso por roles: El sistema debe ofrecer distintos accesos para los empleados, administradores y peluqueros y obvio usuarios.</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pic>
        <p:nvPicPr>
          <p:cNvPr id="176" name="Google Shape;176;p13"/>
          <p:cNvPicPr preferRelativeResize="0"/>
          <p:nvPr/>
        </p:nvPicPr>
        <p:blipFill rotWithShape="1">
          <a:blip r:embed="rId3">
            <a:alphaModFix/>
          </a:blip>
          <a:srcRect b="0" l="0" r="0" t="0"/>
          <a:stretch/>
        </p:blipFill>
        <p:spPr>
          <a:xfrm>
            <a:off x="11068050" y="342899"/>
            <a:ext cx="742950" cy="730249"/>
          </a:xfrm>
          <a:prstGeom prst="rect">
            <a:avLst/>
          </a:prstGeom>
          <a:noFill/>
          <a:ln>
            <a:noFill/>
          </a:ln>
        </p:spPr>
      </p:pic>
      <p:sp>
        <p:nvSpPr>
          <p:cNvPr id="177" name="Google Shape;177;p13"/>
          <p:cNvSpPr txBox="1"/>
          <p:nvPr/>
        </p:nvSpPr>
        <p:spPr>
          <a:xfrm>
            <a:off x="430479" y="1690242"/>
            <a:ext cx="110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rgbClr val="30859C"/>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178" name="Google Shape;178;p13"/>
          <p:cNvSpPr txBox="1"/>
          <p:nvPr/>
        </p:nvSpPr>
        <p:spPr>
          <a:xfrm>
            <a:off x="3176375" y="275175"/>
            <a:ext cx="5515800" cy="7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Requisitos funcionales</a:t>
            </a:r>
            <a:endParaRPr b="0" i="0" sz="3500" u="none" cap="none" strike="noStrike">
              <a:solidFill>
                <a:schemeClr val="dk1"/>
              </a:solidFill>
              <a:latin typeface="Arial"/>
              <a:ea typeface="Arial"/>
              <a:cs typeface="Arial"/>
              <a:sym typeface="Arial"/>
            </a:endParaRPr>
          </a:p>
        </p:txBody>
      </p:sp>
      <p:sp>
        <p:nvSpPr>
          <p:cNvPr id="179" name="Google Shape;179;p13"/>
          <p:cNvSpPr/>
          <p:nvPr/>
        </p:nvSpPr>
        <p:spPr>
          <a:xfrm>
            <a:off x="966675" y="1896900"/>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Historial de citas: El sistema debe almacenar un historial de citas anteriores por cliente.</a:t>
            </a:r>
            <a:endParaRPr b="0" i="0" sz="2000" u="none" cap="none" strike="noStrike">
              <a:solidFill>
                <a:srgbClr val="000000"/>
              </a:solidFill>
              <a:latin typeface="Arial"/>
              <a:ea typeface="Arial"/>
              <a:cs typeface="Arial"/>
              <a:sym typeface="Arial"/>
            </a:endParaRPr>
          </a:p>
        </p:txBody>
      </p:sp>
      <p:sp>
        <p:nvSpPr>
          <p:cNvPr id="180" name="Google Shape;180;p13"/>
          <p:cNvSpPr/>
          <p:nvPr/>
        </p:nvSpPr>
        <p:spPr>
          <a:xfrm>
            <a:off x="4529825" y="1896900"/>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Cancelación de citas: El cliente o el empleado debe poder cancelar o reagendar citas con anticipación.</a:t>
            </a:r>
            <a:endParaRPr b="0" i="0" sz="1900" u="none" cap="none" strike="noStrike">
              <a:solidFill>
                <a:srgbClr val="000000"/>
              </a:solidFill>
              <a:latin typeface="Arial"/>
              <a:ea typeface="Arial"/>
              <a:cs typeface="Arial"/>
              <a:sym typeface="Arial"/>
            </a:endParaRPr>
          </a:p>
        </p:txBody>
      </p:sp>
      <p:sp>
        <p:nvSpPr>
          <p:cNvPr id="181" name="Google Shape;181;p13"/>
          <p:cNvSpPr/>
          <p:nvPr/>
        </p:nvSpPr>
        <p:spPr>
          <a:xfrm>
            <a:off x="2024550" y="4327625"/>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Dashboard: El administrador debe ver un resumen de citas diarias y disponibilidad.</a:t>
            </a:r>
            <a:endParaRPr b="0" i="0" sz="1800" u="none" cap="none" strike="noStrike">
              <a:solidFill>
                <a:srgbClr val="000000"/>
              </a:solidFill>
              <a:latin typeface="Arial"/>
              <a:ea typeface="Arial"/>
              <a:cs typeface="Arial"/>
              <a:sym typeface="Arial"/>
            </a:endParaRPr>
          </a:p>
        </p:txBody>
      </p:sp>
      <p:sp>
        <p:nvSpPr>
          <p:cNvPr id="182" name="Google Shape;182;p13"/>
          <p:cNvSpPr/>
          <p:nvPr/>
        </p:nvSpPr>
        <p:spPr>
          <a:xfrm>
            <a:off x="8092975" y="1819900"/>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Inicio de sesión: El sistema debe permitir iniciar sesión con credenciales válidas.</a:t>
            </a:r>
            <a:endParaRPr b="0" i="0" sz="1800" u="none" cap="none" strike="noStrike">
              <a:solidFill>
                <a:srgbClr val="000000"/>
              </a:solidFill>
              <a:latin typeface="Arial"/>
              <a:ea typeface="Arial"/>
              <a:cs typeface="Arial"/>
              <a:sym typeface="Arial"/>
            </a:endParaRPr>
          </a:p>
        </p:txBody>
      </p:sp>
      <p:sp>
        <p:nvSpPr>
          <p:cNvPr id="183" name="Google Shape;183;p13"/>
          <p:cNvSpPr/>
          <p:nvPr/>
        </p:nvSpPr>
        <p:spPr>
          <a:xfrm>
            <a:off x="6168950" y="4327625"/>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Búsqueda de clientes/citas: El sistema debe permitir buscar citas por nombre, fecha u horario.</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pic>
        <p:nvPicPr>
          <p:cNvPr id="188" name="Google Shape;188;p14"/>
          <p:cNvPicPr preferRelativeResize="0"/>
          <p:nvPr/>
        </p:nvPicPr>
        <p:blipFill rotWithShape="1">
          <a:blip r:embed="rId3">
            <a:alphaModFix/>
          </a:blip>
          <a:srcRect b="0" l="0" r="0" t="0"/>
          <a:stretch/>
        </p:blipFill>
        <p:spPr>
          <a:xfrm>
            <a:off x="11068050" y="342899"/>
            <a:ext cx="742950" cy="730249"/>
          </a:xfrm>
          <a:prstGeom prst="rect">
            <a:avLst/>
          </a:prstGeom>
          <a:noFill/>
          <a:ln>
            <a:noFill/>
          </a:ln>
        </p:spPr>
      </p:pic>
      <p:sp>
        <p:nvSpPr>
          <p:cNvPr id="189" name="Google Shape;189;p14"/>
          <p:cNvSpPr txBox="1"/>
          <p:nvPr/>
        </p:nvSpPr>
        <p:spPr>
          <a:xfrm>
            <a:off x="430479" y="1690242"/>
            <a:ext cx="110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rgbClr val="30859C"/>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190" name="Google Shape;190;p14"/>
          <p:cNvSpPr txBox="1"/>
          <p:nvPr/>
        </p:nvSpPr>
        <p:spPr>
          <a:xfrm>
            <a:off x="3176375" y="275175"/>
            <a:ext cx="5515800" cy="7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Requisitos no funcionales</a:t>
            </a:r>
            <a:endParaRPr b="0" i="0" sz="3500" u="none" cap="none" strike="noStrike">
              <a:solidFill>
                <a:schemeClr val="dk1"/>
              </a:solidFill>
              <a:latin typeface="Arial"/>
              <a:ea typeface="Arial"/>
              <a:cs typeface="Arial"/>
              <a:sym typeface="Arial"/>
            </a:endParaRPr>
          </a:p>
        </p:txBody>
      </p:sp>
      <p:sp>
        <p:nvSpPr>
          <p:cNvPr id="191" name="Google Shape;191;p14"/>
          <p:cNvSpPr/>
          <p:nvPr/>
        </p:nvSpPr>
        <p:spPr>
          <a:xfrm>
            <a:off x="966675" y="1896900"/>
            <a:ext cx="2808900" cy="193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Seguridad: El sistema debe proteger los datos personales mediante autenticación y encriptación.</a:t>
            </a:r>
            <a:endParaRPr b="0" i="0" sz="2000" u="none" cap="none" strike="noStrike">
              <a:solidFill>
                <a:srgbClr val="000000"/>
              </a:solidFill>
              <a:latin typeface="Arial"/>
              <a:ea typeface="Arial"/>
              <a:cs typeface="Arial"/>
              <a:sym typeface="Arial"/>
            </a:endParaRPr>
          </a:p>
        </p:txBody>
      </p:sp>
      <p:sp>
        <p:nvSpPr>
          <p:cNvPr id="192" name="Google Shape;192;p14"/>
          <p:cNvSpPr/>
          <p:nvPr/>
        </p:nvSpPr>
        <p:spPr>
          <a:xfrm>
            <a:off x="4529825" y="1896900"/>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Usabilidad: La interfaz debe ser fácil de usar para personas sin conocimientos técnicos.</a:t>
            </a:r>
            <a:endParaRPr b="0" i="0" sz="1900" u="none" cap="none" strike="noStrike">
              <a:solidFill>
                <a:srgbClr val="000000"/>
              </a:solidFill>
              <a:latin typeface="Arial"/>
              <a:ea typeface="Arial"/>
              <a:cs typeface="Arial"/>
              <a:sym typeface="Arial"/>
            </a:endParaRPr>
          </a:p>
        </p:txBody>
      </p:sp>
      <p:sp>
        <p:nvSpPr>
          <p:cNvPr id="193" name="Google Shape;193;p14"/>
          <p:cNvSpPr/>
          <p:nvPr/>
        </p:nvSpPr>
        <p:spPr>
          <a:xfrm>
            <a:off x="2024550" y="4327625"/>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Rendimiento: Las consultas de citas no deben tardar más de 2 segundos.</a:t>
            </a:r>
            <a:endParaRPr b="0" i="0" sz="1800" u="none" cap="none" strike="noStrike">
              <a:solidFill>
                <a:srgbClr val="000000"/>
              </a:solidFill>
              <a:latin typeface="Arial"/>
              <a:ea typeface="Arial"/>
              <a:cs typeface="Arial"/>
              <a:sym typeface="Arial"/>
            </a:endParaRPr>
          </a:p>
        </p:txBody>
      </p:sp>
      <p:sp>
        <p:nvSpPr>
          <p:cNvPr id="194" name="Google Shape;194;p14"/>
          <p:cNvSpPr/>
          <p:nvPr/>
        </p:nvSpPr>
        <p:spPr>
          <a:xfrm>
            <a:off x="8092975" y="1819900"/>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Disponibilidad: El sistema debe estar disponible al menos el 95% del tiempo laboral.</a:t>
            </a:r>
            <a:endParaRPr b="0" i="0" sz="1800" u="none" cap="none" strike="noStrike">
              <a:solidFill>
                <a:srgbClr val="000000"/>
              </a:solidFill>
              <a:latin typeface="Arial"/>
              <a:ea typeface="Arial"/>
              <a:cs typeface="Arial"/>
              <a:sym typeface="Arial"/>
            </a:endParaRPr>
          </a:p>
        </p:txBody>
      </p:sp>
      <p:sp>
        <p:nvSpPr>
          <p:cNvPr id="195" name="Google Shape;195;p14"/>
          <p:cNvSpPr/>
          <p:nvPr/>
        </p:nvSpPr>
        <p:spPr>
          <a:xfrm>
            <a:off x="6168950" y="4327625"/>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Compatibilidad: El sistema debe funcionar correctamente en navegadores modernos (Chrome, Firefox, Edge).</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pic>
        <p:nvPicPr>
          <p:cNvPr id="200" name="Google Shape;200;p15"/>
          <p:cNvPicPr preferRelativeResize="0"/>
          <p:nvPr/>
        </p:nvPicPr>
        <p:blipFill rotWithShape="1">
          <a:blip r:embed="rId3">
            <a:alphaModFix/>
          </a:blip>
          <a:srcRect b="0" l="0" r="0" t="0"/>
          <a:stretch/>
        </p:blipFill>
        <p:spPr>
          <a:xfrm>
            <a:off x="11068050" y="342899"/>
            <a:ext cx="742950" cy="730249"/>
          </a:xfrm>
          <a:prstGeom prst="rect">
            <a:avLst/>
          </a:prstGeom>
          <a:noFill/>
          <a:ln>
            <a:noFill/>
          </a:ln>
        </p:spPr>
      </p:pic>
      <p:sp>
        <p:nvSpPr>
          <p:cNvPr id="201" name="Google Shape;201;p15"/>
          <p:cNvSpPr txBox="1"/>
          <p:nvPr/>
        </p:nvSpPr>
        <p:spPr>
          <a:xfrm>
            <a:off x="430479" y="1690242"/>
            <a:ext cx="110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rgbClr val="30859C"/>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202" name="Google Shape;202;p15"/>
          <p:cNvSpPr txBox="1"/>
          <p:nvPr/>
        </p:nvSpPr>
        <p:spPr>
          <a:xfrm>
            <a:off x="3176375" y="275175"/>
            <a:ext cx="6271500" cy="7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 Requisitos no funcionales</a:t>
            </a:r>
            <a:endParaRPr b="0" i="0" sz="3500" u="none" cap="none" strike="noStrike">
              <a:solidFill>
                <a:schemeClr val="dk1"/>
              </a:solidFill>
              <a:latin typeface="Arial"/>
              <a:ea typeface="Arial"/>
              <a:cs typeface="Arial"/>
              <a:sym typeface="Arial"/>
            </a:endParaRPr>
          </a:p>
        </p:txBody>
      </p:sp>
      <p:sp>
        <p:nvSpPr>
          <p:cNvPr id="203" name="Google Shape;203;p15"/>
          <p:cNvSpPr/>
          <p:nvPr/>
        </p:nvSpPr>
        <p:spPr>
          <a:xfrm>
            <a:off x="966675" y="1896900"/>
            <a:ext cx="2808900" cy="193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Mantenibilidad: El código debe estar documentado y permitir mantenimiento sencillo.</a:t>
            </a:r>
            <a:endParaRPr b="0" i="0" sz="2000" u="none" cap="none" strike="noStrike">
              <a:solidFill>
                <a:srgbClr val="000000"/>
              </a:solidFill>
              <a:latin typeface="Arial"/>
              <a:ea typeface="Arial"/>
              <a:cs typeface="Arial"/>
              <a:sym typeface="Arial"/>
            </a:endParaRPr>
          </a:p>
        </p:txBody>
      </p:sp>
      <p:sp>
        <p:nvSpPr>
          <p:cNvPr id="204" name="Google Shape;204;p15"/>
          <p:cNvSpPr/>
          <p:nvPr/>
        </p:nvSpPr>
        <p:spPr>
          <a:xfrm>
            <a:off x="4529825" y="1896900"/>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Escalabilidad: El sistema debe permitir agregar nuevos servicios o funcionalidades en el futuro.</a:t>
            </a:r>
            <a:endParaRPr b="0" i="0" sz="1900" u="none" cap="none" strike="noStrike">
              <a:solidFill>
                <a:srgbClr val="000000"/>
              </a:solidFill>
              <a:latin typeface="Arial"/>
              <a:ea typeface="Arial"/>
              <a:cs typeface="Arial"/>
              <a:sym typeface="Arial"/>
            </a:endParaRPr>
          </a:p>
        </p:txBody>
      </p:sp>
      <p:sp>
        <p:nvSpPr>
          <p:cNvPr id="205" name="Google Shape;205;p15"/>
          <p:cNvSpPr/>
          <p:nvPr/>
        </p:nvSpPr>
        <p:spPr>
          <a:xfrm>
            <a:off x="2024550" y="4327625"/>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Respaldo: El sistema debe realizar copias de seguridad periódicas de la base de datos.</a:t>
            </a:r>
            <a:endParaRPr b="0" i="0" sz="1800" u="none" cap="none" strike="noStrike">
              <a:solidFill>
                <a:srgbClr val="000000"/>
              </a:solidFill>
              <a:latin typeface="Arial"/>
              <a:ea typeface="Arial"/>
              <a:cs typeface="Arial"/>
              <a:sym typeface="Arial"/>
            </a:endParaRPr>
          </a:p>
        </p:txBody>
      </p:sp>
      <p:sp>
        <p:nvSpPr>
          <p:cNvPr id="206" name="Google Shape;206;p15"/>
          <p:cNvSpPr/>
          <p:nvPr/>
        </p:nvSpPr>
        <p:spPr>
          <a:xfrm>
            <a:off x="8092975" y="1819900"/>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Portabilidad: El sistema debe poder ser instalado en diferentes equipos o servidores sin complejidad.</a:t>
            </a:r>
            <a:endParaRPr b="0" i="0" sz="1800" u="none" cap="none" strike="noStrike">
              <a:solidFill>
                <a:srgbClr val="000000"/>
              </a:solidFill>
              <a:latin typeface="Arial"/>
              <a:ea typeface="Arial"/>
              <a:cs typeface="Arial"/>
              <a:sym typeface="Arial"/>
            </a:endParaRPr>
          </a:p>
        </p:txBody>
      </p:sp>
      <p:sp>
        <p:nvSpPr>
          <p:cNvPr id="207" name="Google Shape;207;p15"/>
          <p:cNvSpPr/>
          <p:nvPr/>
        </p:nvSpPr>
        <p:spPr>
          <a:xfrm>
            <a:off x="6168950" y="4327625"/>
            <a:ext cx="2808900" cy="17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Internacionalización: (opcional) El sistema debe permitir configurar el idioma si se requiere más adelante.</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1" name="Shape 211"/>
        <p:cNvGrpSpPr/>
        <p:nvPr/>
      </p:nvGrpSpPr>
      <p:grpSpPr>
        <a:xfrm>
          <a:off x="0" y="0"/>
          <a:ext cx="0" cy="0"/>
          <a:chOff x="0" y="0"/>
          <a:chExt cx="0" cy="0"/>
        </a:xfrm>
      </p:grpSpPr>
      <p:sp>
        <p:nvSpPr>
          <p:cNvPr id="212" name="Google Shape;212;p16"/>
          <p:cNvSpPr txBox="1"/>
          <p:nvPr/>
        </p:nvSpPr>
        <p:spPr>
          <a:xfrm>
            <a:off x="7996555" y="2761615"/>
            <a:ext cx="2723515" cy="2494915"/>
          </a:xfrm>
          <a:prstGeom prst="rect">
            <a:avLst/>
          </a:prstGeom>
          <a:noFill/>
          <a:ln>
            <a:noFill/>
          </a:ln>
        </p:spPr>
        <p:txBody>
          <a:bodyPr anchorCtr="0" anchor="t" bIns="0" lIns="0" spcFirstLastPara="1" rIns="0" wrap="square" tIns="12700">
            <a:spAutoFit/>
          </a:bodyPr>
          <a:lstStyle/>
          <a:p>
            <a:pPr indent="-1903" lvl="0" marL="12700" marR="5080" rtl="0" algn="ctr">
              <a:lnSpc>
                <a:spcPct val="100000"/>
              </a:lnSpc>
              <a:spcBef>
                <a:spcPts val="0"/>
              </a:spcBef>
              <a:spcAft>
                <a:spcPts val="0"/>
              </a:spcAft>
              <a:buClr>
                <a:srgbClr val="000000"/>
              </a:buClr>
              <a:buSzPts val="5400"/>
              <a:buFont typeface="Arial"/>
              <a:buNone/>
            </a:pPr>
            <a:r>
              <a:rPr b="1" i="1" lang="en-US" sz="5400" u="none" cap="none" strike="noStrike">
                <a:solidFill>
                  <a:srgbClr val="C00000"/>
                </a:solidFill>
                <a:latin typeface="Calibri"/>
                <a:ea typeface="Calibri"/>
                <a:cs typeface="Calibri"/>
                <a:sym typeface="Calibri"/>
              </a:rPr>
              <a:t>Gracias por su atención!</a:t>
            </a:r>
            <a:endParaRPr b="0" i="0" sz="5400" u="none" cap="none" strike="noStrike">
              <a:solidFill>
                <a:srgbClr val="000000"/>
              </a:solidFill>
              <a:latin typeface="Calibri"/>
              <a:ea typeface="Calibri"/>
              <a:cs typeface="Calibri"/>
              <a:sym typeface="Calibri"/>
            </a:endParaRPr>
          </a:p>
        </p:txBody>
      </p:sp>
      <p:pic>
        <p:nvPicPr>
          <p:cNvPr id="213" name="Google Shape;213;p16"/>
          <p:cNvPicPr preferRelativeResize="0"/>
          <p:nvPr/>
        </p:nvPicPr>
        <p:blipFill rotWithShape="1">
          <a:blip r:embed="rId3">
            <a:alphaModFix/>
          </a:blip>
          <a:srcRect b="0" l="0" r="0" t="0"/>
          <a:stretch/>
        </p:blipFill>
        <p:spPr>
          <a:xfrm>
            <a:off x="1312163" y="1938527"/>
            <a:ext cx="5961888" cy="40035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852627" y="212597"/>
            <a:ext cx="8126400" cy="1046100"/>
          </a:xfrm>
          <a:prstGeom prst="rect">
            <a:avLst/>
          </a:prstGeom>
          <a:noFill/>
          <a:ln>
            <a:noFill/>
          </a:ln>
        </p:spPr>
        <p:txBody>
          <a:bodyPr anchorCtr="0" anchor="t" bIns="0" lIns="0" spcFirstLastPara="1" rIns="0" wrap="square" tIns="365325">
            <a:spAutoFit/>
          </a:bodyPr>
          <a:lstStyle/>
          <a:p>
            <a:pPr indent="0" lvl="0" marL="12700" rtl="0" algn="l">
              <a:lnSpc>
                <a:spcPct val="100000"/>
              </a:lnSpc>
              <a:spcBef>
                <a:spcPts val="0"/>
              </a:spcBef>
              <a:spcAft>
                <a:spcPts val="0"/>
              </a:spcAft>
              <a:buSzPts val="1400"/>
              <a:buNone/>
            </a:pPr>
            <a:r>
              <a:rPr lang="en-US" sz="4400"/>
              <a:t>Planteamiento del Problema</a:t>
            </a:r>
            <a:endParaRPr sz="4400"/>
          </a:p>
        </p:txBody>
      </p:sp>
      <p:sp>
        <p:nvSpPr>
          <p:cNvPr id="57" name="Google Shape;57;p2"/>
          <p:cNvSpPr txBox="1"/>
          <p:nvPr/>
        </p:nvSpPr>
        <p:spPr>
          <a:xfrm>
            <a:off x="708658" y="2138173"/>
            <a:ext cx="6795900" cy="3891600"/>
          </a:xfrm>
          <a:prstGeom prst="rect">
            <a:avLst/>
          </a:prstGeom>
          <a:noFill/>
          <a:ln>
            <a:noFill/>
          </a:ln>
        </p:spPr>
        <p:txBody>
          <a:bodyPr anchorCtr="0" anchor="t" bIns="0" lIns="0" spcFirstLastPara="1" rIns="0" wrap="square" tIns="195575">
            <a:spAutoFit/>
          </a:bodyPr>
          <a:lstStyle/>
          <a:p>
            <a:pPr indent="0" lvl="0" marL="1270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En muchas barberías las citas o los agendamientos de turnos se manejan de manera verbal, esto que conlleva a que algunas veces las mismas están saturadas de pedidos, y gestionar todas estas personas de manera verbal sin un registro previo es completamente complicado y casi imposible.</a:t>
            </a:r>
            <a:endParaRPr b="0" i="0" sz="3000" u="none" cap="none" strike="noStrike">
              <a:solidFill>
                <a:srgbClr val="000000"/>
              </a:solidFill>
              <a:latin typeface="Arial"/>
              <a:ea typeface="Arial"/>
              <a:cs typeface="Arial"/>
              <a:sym typeface="Arial"/>
            </a:endParaRPr>
          </a:p>
        </p:txBody>
      </p:sp>
      <p:sp>
        <p:nvSpPr>
          <p:cNvPr id="58" name="Google Shape;58;p2"/>
          <p:cNvSpPr/>
          <p:nvPr/>
        </p:nvSpPr>
        <p:spPr>
          <a:xfrm>
            <a:off x="349262" y="5347461"/>
            <a:ext cx="38100" cy="182880"/>
          </a:xfrm>
          <a:custGeom>
            <a:rect b="b" l="l" r="r" t="t"/>
            <a:pathLst>
              <a:path extrusionOk="0" h="182879" w="38100">
                <a:moveTo>
                  <a:pt x="38100" y="0"/>
                </a:moveTo>
                <a:lnTo>
                  <a:pt x="0" y="0"/>
                </a:lnTo>
                <a:lnTo>
                  <a:pt x="0" y="182879"/>
                </a:lnTo>
                <a:lnTo>
                  <a:pt x="38100" y="182879"/>
                </a:lnTo>
                <a:lnTo>
                  <a:pt x="38100" y="0"/>
                </a:lnTo>
                <a:close/>
              </a:path>
            </a:pathLst>
          </a:custGeom>
          <a:solidFill>
            <a:srgbClr val="EDEDE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 name="Google Shape;59;p2"/>
          <p:cNvPicPr preferRelativeResize="0"/>
          <p:nvPr/>
        </p:nvPicPr>
        <p:blipFill rotWithShape="1">
          <a:blip r:embed="rId3">
            <a:alphaModFix/>
          </a:blip>
          <a:srcRect b="0" l="0" r="0" t="0"/>
          <a:stretch/>
        </p:blipFill>
        <p:spPr>
          <a:xfrm>
            <a:off x="8237219" y="2138172"/>
            <a:ext cx="3447287" cy="3447288"/>
          </a:xfrm>
          <a:prstGeom prst="rect">
            <a:avLst/>
          </a:prstGeom>
          <a:noFill/>
          <a:ln>
            <a:noFill/>
          </a:ln>
        </p:spPr>
      </p:pic>
      <p:pic>
        <p:nvPicPr>
          <p:cNvPr id="60" name="Google Shape;60;p2"/>
          <p:cNvPicPr preferRelativeResize="0"/>
          <p:nvPr/>
        </p:nvPicPr>
        <p:blipFill rotWithShape="1">
          <a:blip r:embed="rId4">
            <a:alphaModFix/>
          </a:blip>
          <a:srcRect b="0" l="0" r="0" t="0"/>
          <a:stretch/>
        </p:blipFill>
        <p:spPr>
          <a:xfrm>
            <a:off x="10844783" y="38100"/>
            <a:ext cx="1347216" cy="13426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p:nvPr/>
        </p:nvSpPr>
        <p:spPr>
          <a:xfrm>
            <a:off x="8720328" y="1459991"/>
            <a:ext cx="3472179" cy="826135"/>
          </a:xfrm>
          <a:custGeom>
            <a:rect b="b" l="l" r="r" t="t"/>
            <a:pathLst>
              <a:path extrusionOk="0" h="826135" w="3472179">
                <a:moveTo>
                  <a:pt x="3469894" y="0"/>
                </a:moveTo>
                <a:lnTo>
                  <a:pt x="3356610" y="38227"/>
                </a:lnTo>
                <a:lnTo>
                  <a:pt x="3243199" y="75692"/>
                </a:lnTo>
                <a:lnTo>
                  <a:pt x="3129661" y="112649"/>
                </a:lnTo>
                <a:lnTo>
                  <a:pt x="2901061" y="181991"/>
                </a:lnTo>
                <a:lnTo>
                  <a:pt x="2786633" y="215900"/>
                </a:lnTo>
                <a:lnTo>
                  <a:pt x="2673350" y="247396"/>
                </a:lnTo>
                <a:lnTo>
                  <a:pt x="2557779" y="278638"/>
                </a:lnTo>
                <a:lnTo>
                  <a:pt x="2443099" y="308991"/>
                </a:lnTo>
                <a:lnTo>
                  <a:pt x="2215261" y="366268"/>
                </a:lnTo>
                <a:lnTo>
                  <a:pt x="2102230" y="393446"/>
                </a:lnTo>
                <a:lnTo>
                  <a:pt x="1875536" y="444627"/>
                </a:lnTo>
                <a:lnTo>
                  <a:pt x="1763522" y="469265"/>
                </a:lnTo>
                <a:lnTo>
                  <a:pt x="1652651" y="492252"/>
                </a:lnTo>
                <a:lnTo>
                  <a:pt x="1540891" y="514477"/>
                </a:lnTo>
                <a:lnTo>
                  <a:pt x="1430527" y="536702"/>
                </a:lnTo>
                <a:lnTo>
                  <a:pt x="1212596" y="577469"/>
                </a:lnTo>
                <a:lnTo>
                  <a:pt x="1104646" y="596773"/>
                </a:lnTo>
                <a:lnTo>
                  <a:pt x="997457" y="614680"/>
                </a:lnTo>
                <a:lnTo>
                  <a:pt x="891921" y="632968"/>
                </a:lnTo>
                <a:lnTo>
                  <a:pt x="787146" y="649605"/>
                </a:lnTo>
                <a:lnTo>
                  <a:pt x="481838" y="695833"/>
                </a:lnTo>
                <a:lnTo>
                  <a:pt x="187960" y="735711"/>
                </a:lnTo>
                <a:lnTo>
                  <a:pt x="0" y="758571"/>
                </a:lnTo>
                <a:lnTo>
                  <a:pt x="42037" y="824611"/>
                </a:lnTo>
                <a:lnTo>
                  <a:pt x="68403" y="825384"/>
                </a:lnTo>
                <a:lnTo>
                  <a:pt x="96475" y="825860"/>
                </a:lnTo>
                <a:lnTo>
                  <a:pt x="126207" y="826045"/>
                </a:lnTo>
                <a:lnTo>
                  <a:pt x="157555" y="825945"/>
                </a:lnTo>
                <a:lnTo>
                  <a:pt x="224913" y="824909"/>
                </a:lnTo>
                <a:lnTo>
                  <a:pt x="298186" y="822800"/>
                </a:lnTo>
                <a:lnTo>
                  <a:pt x="377012" y="819662"/>
                </a:lnTo>
                <a:lnTo>
                  <a:pt x="461026" y="815540"/>
                </a:lnTo>
                <a:lnTo>
                  <a:pt x="549865" y="810480"/>
                </a:lnTo>
                <a:lnTo>
                  <a:pt x="643166" y="804528"/>
                </a:lnTo>
                <a:lnTo>
                  <a:pt x="740567" y="797728"/>
                </a:lnTo>
                <a:lnTo>
                  <a:pt x="841702" y="790127"/>
                </a:lnTo>
                <a:lnTo>
                  <a:pt x="999616" y="777321"/>
                </a:lnTo>
                <a:lnTo>
                  <a:pt x="1163891" y="762967"/>
                </a:lnTo>
                <a:lnTo>
                  <a:pt x="1333302" y="747217"/>
                </a:lnTo>
                <a:lnTo>
                  <a:pt x="1506622" y="730226"/>
                </a:lnTo>
                <a:lnTo>
                  <a:pt x="1682626" y="712145"/>
                </a:lnTo>
                <a:lnTo>
                  <a:pt x="1919353" y="686610"/>
                </a:lnTo>
                <a:lnTo>
                  <a:pt x="2155766" y="659776"/>
                </a:lnTo>
                <a:lnTo>
                  <a:pt x="2388958" y="632005"/>
                </a:lnTo>
                <a:lnTo>
                  <a:pt x="2616023" y="603661"/>
                </a:lnTo>
                <a:lnTo>
                  <a:pt x="2780553" y="582246"/>
                </a:lnTo>
                <a:lnTo>
                  <a:pt x="2938775" y="560867"/>
                </a:lnTo>
                <a:lnTo>
                  <a:pt x="3089465" y="539676"/>
                </a:lnTo>
                <a:lnTo>
                  <a:pt x="3231395" y="518828"/>
                </a:lnTo>
                <a:lnTo>
                  <a:pt x="3363341" y="498475"/>
                </a:lnTo>
                <a:lnTo>
                  <a:pt x="3471672" y="480568"/>
                </a:lnTo>
                <a:lnTo>
                  <a:pt x="3471672" y="12827"/>
                </a:lnTo>
                <a:lnTo>
                  <a:pt x="3469894" y="0"/>
                </a:lnTo>
                <a:close/>
              </a:path>
            </a:pathLst>
          </a:custGeom>
          <a:solidFill>
            <a:srgbClr val="000000">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txBox="1"/>
          <p:nvPr>
            <p:ph type="title"/>
          </p:nvPr>
        </p:nvSpPr>
        <p:spPr>
          <a:xfrm>
            <a:off x="852625" y="212600"/>
            <a:ext cx="8796000" cy="906000"/>
          </a:xfrm>
          <a:prstGeom prst="rect">
            <a:avLst/>
          </a:prstGeom>
          <a:noFill/>
          <a:ln>
            <a:noFill/>
          </a:ln>
        </p:spPr>
        <p:txBody>
          <a:bodyPr anchorCtr="0" anchor="t" bIns="0" lIns="0" spcFirstLastPara="1" rIns="0" wrap="square" tIns="165600">
            <a:spAutoFit/>
          </a:bodyPr>
          <a:lstStyle/>
          <a:p>
            <a:pPr indent="0" lvl="0" marL="2503805" rtl="0" algn="l">
              <a:lnSpc>
                <a:spcPct val="100000"/>
              </a:lnSpc>
              <a:spcBef>
                <a:spcPts val="0"/>
              </a:spcBef>
              <a:spcAft>
                <a:spcPts val="0"/>
              </a:spcAft>
              <a:buSzPts val="1400"/>
              <a:buNone/>
            </a:pPr>
            <a:r>
              <a:rPr lang="en-US"/>
              <a:t> Objetivos generales</a:t>
            </a:r>
            <a:endParaRPr/>
          </a:p>
        </p:txBody>
      </p:sp>
      <p:sp>
        <p:nvSpPr>
          <p:cNvPr id="67" name="Google Shape;67;p3"/>
          <p:cNvSpPr txBox="1"/>
          <p:nvPr/>
        </p:nvSpPr>
        <p:spPr>
          <a:xfrm>
            <a:off x="241503" y="1649984"/>
            <a:ext cx="8578200" cy="6342000"/>
          </a:xfrm>
          <a:prstGeom prst="rect">
            <a:avLst/>
          </a:prstGeom>
          <a:noFill/>
          <a:ln>
            <a:noFill/>
          </a:ln>
        </p:spPr>
        <p:txBody>
          <a:bodyPr anchorCtr="0" anchor="t" bIns="0" lIns="0" spcFirstLastPara="1" rIns="0" wrap="square" tIns="53975">
            <a:spAutoFit/>
          </a:bodyPr>
          <a:lstStyle/>
          <a:p>
            <a:pPr indent="0" lvl="0" marL="0" marR="5080" rtl="0" algn="l">
              <a:lnSpc>
                <a:spcPct val="107916"/>
              </a:lnSpc>
              <a:spcBef>
                <a:spcPts val="615"/>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Implementación de un sistema de información que mejore la</a:t>
            </a:r>
            <a:endParaRPr b="0" i="0" sz="2400" u="none" cap="none" strike="noStrike">
              <a:solidFill>
                <a:srgbClr val="000000"/>
              </a:solidFill>
              <a:latin typeface="Arial"/>
              <a:ea typeface="Arial"/>
              <a:cs typeface="Arial"/>
              <a:sym typeface="Arial"/>
            </a:endParaRPr>
          </a:p>
          <a:p>
            <a:pPr indent="0" lvl="0" marL="0" marR="5080" rtl="0" algn="l">
              <a:lnSpc>
                <a:spcPct val="107916"/>
              </a:lnSpc>
              <a:spcBef>
                <a:spcPts val="615"/>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0" lvl="0" marL="0" marR="5080" rtl="0" algn="l">
              <a:lnSpc>
                <a:spcPct val="107916"/>
              </a:lnSpc>
              <a:spcBef>
                <a:spcPts val="615"/>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calidad del servicio de la barbería “Dany Betancourt”, en la </a:t>
            </a:r>
            <a:endParaRPr b="0" i="0" sz="2400" u="none" cap="none" strike="noStrike">
              <a:solidFill>
                <a:srgbClr val="000000"/>
              </a:solidFill>
              <a:latin typeface="Arial"/>
              <a:ea typeface="Arial"/>
              <a:cs typeface="Arial"/>
              <a:sym typeface="Arial"/>
            </a:endParaRPr>
          </a:p>
          <a:p>
            <a:pPr indent="0" lvl="0" marL="0" marR="5080" rtl="0" algn="l">
              <a:lnSpc>
                <a:spcPct val="107916"/>
              </a:lnSpc>
              <a:spcBef>
                <a:spcPts val="615"/>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5080" rtl="0" algn="l">
              <a:lnSpc>
                <a:spcPct val="107916"/>
              </a:lnSpc>
              <a:spcBef>
                <a:spcPts val="615"/>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atención al cliente, manejo de horarios y manejo de servicios</a:t>
            </a:r>
            <a:endParaRPr b="0" i="0" sz="2400" u="none" cap="none" strike="noStrike">
              <a:solidFill>
                <a:srgbClr val="000000"/>
              </a:solidFill>
              <a:latin typeface="Arial"/>
              <a:ea typeface="Arial"/>
              <a:cs typeface="Arial"/>
              <a:sym typeface="Arial"/>
            </a:endParaRPr>
          </a:p>
          <a:p>
            <a:pPr indent="0" lvl="0" marL="0" marR="5080" rtl="0" algn="l">
              <a:lnSpc>
                <a:spcPct val="107916"/>
              </a:lnSpc>
              <a:spcBef>
                <a:spcPts val="615"/>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5080" rtl="0" algn="l">
              <a:lnSpc>
                <a:spcPct val="107916"/>
              </a:lnSpc>
              <a:spcBef>
                <a:spcPts val="615"/>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que presta la misma, con la finalidad de aumentar la eficiencia</a:t>
            </a:r>
            <a:endParaRPr b="0" i="0" sz="2400" u="none" cap="none" strike="noStrike">
              <a:solidFill>
                <a:srgbClr val="000000"/>
              </a:solidFill>
              <a:latin typeface="Arial"/>
              <a:ea typeface="Arial"/>
              <a:cs typeface="Arial"/>
              <a:sym typeface="Arial"/>
            </a:endParaRPr>
          </a:p>
          <a:p>
            <a:pPr indent="0" lvl="0" marL="0" marR="5080" rtl="0" algn="l">
              <a:lnSpc>
                <a:spcPct val="107916"/>
              </a:lnSpc>
              <a:spcBef>
                <a:spcPts val="615"/>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5080" rtl="0" algn="l">
              <a:lnSpc>
                <a:spcPct val="107916"/>
              </a:lnSpc>
              <a:spcBef>
                <a:spcPts val="615"/>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operativa, reducir errores manuales y brindar una experiencia </a:t>
            </a:r>
            <a:endParaRPr b="0" i="0" sz="2400" u="none" cap="none" strike="noStrike">
              <a:solidFill>
                <a:srgbClr val="000000"/>
              </a:solidFill>
              <a:latin typeface="Arial"/>
              <a:ea typeface="Arial"/>
              <a:cs typeface="Arial"/>
              <a:sym typeface="Arial"/>
            </a:endParaRPr>
          </a:p>
          <a:p>
            <a:pPr indent="0" lvl="0" marL="0" marR="5080" rtl="0" algn="l">
              <a:lnSpc>
                <a:spcPct val="107916"/>
              </a:lnSpc>
              <a:spcBef>
                <a:spcPts val="615"/>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5080" rtl="0" algn="l">
              <a:lnSpc>
                <a:spcPct val="107916"/>
              </a:lnSpc>
              <a:spcBef>
                <a:spcPts val="615"/>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más ágil y satisfactoria a los usuarios.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244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711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pic>
        <p:nvPicPr>
          <p:cNvPr id="68" name="Google Shape;68;p3"/>
          <p:cNvPicPr preferRelativeResize="0"/>
          <p:nvPr/>
        </p:nvPicPr>
        <p:blipFill rotWithShape="1">
          <a:blip r:embed="rId3">
            <a:alphaModFix/>
          </a:blip>
          <a:srcRect b="0" l="0" r="0" t="0"/>
          <a:stretch/>
        </p:blipFill>
        <p:spPr>
          <a:xfrm>
            <a:off x="9217791" y="2558934"/>
            <a:ext cx="2867669" cy="28701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p:nvPr/>
        </p:nvSpPr>
        <p:spPr>
          <a:xfrm>
            <a:off x="-1524" y="-15475"/>
            <a:ext cx="12192000" cy="6856730"/>
          </a:xfrm>
          <a:custGeom>
            <a:rect b="b" l="l" r="r" t="t"/>
            <a:pathLst>
              <a:path extrusionOk="0" h="6856730" w="12192000">
                <a:moveTo>
                  <a:pt x="12192000" y="469912"/>
                </a:moveTo>
                <a:lnTo>
                  <a:pt x="11709273" y="469900"/>
                </a:lnTo>
                <a:lnTo>
                  <a:pt x="11709273" y="6380226"/>
                </a:lnTo>
                <a:lnTo>
                  <a:pt x="12192000" y="6380226"/>
                </a:lnTo>
                <a:lnTo>
                  <a:pt x="12192000" y="469912"/>
                </a:lnTo>
                <a:close/>
              </a:path>
              <a:path extrusionOk="0" h="6856730" w="12192000">
                <a:moveTo>
                  <a:pt x="12192000" y="0"/>
                </a:moveTo>
                <a:lnTo>
                  <a:pt x="0" y="0"/>
                </a:lnTo>
                <a:lnTo>
                  <a:pt x="0" y="469900"/>
                </a:lnTo>
                <a:lnTo>
                  <a:pt x="0" y="6380480"/>
                </a:lnTo>
                <a:lnTo>
                  <a:pt x="0" y="6856730"/>
                </a:lnTo>
                <a:lnTo>
                  <a:pt x="12192000" y="6856730"/>
                </a:lnTo>
                <a:lnTo>
                  <a:pt x="12192000" y="6380480"/>
                </a:lnTo>
                <a:lnTo>
                  <a:pt x="476377" y="6380480"/>
                </a:lnTo>
                <a:lnTo>
                  <a:pt x="476377" y="469900"/>
                </a:lnTo>
                <a:lnTo>
                  <a:pt x="11709273" y="469900"/>
                </a:lnTo>
                <a:lnTo>
                  <a:pt x="12192000" y="469900"/>
                </a:lnTo>
                <a:lnTo>
                  <a:pt x="12192000"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txBox="1"/>
          <p:nvPr/>
        </p:nvSpPr>
        <p:spPr>
          <a:xfrm>
            <a:off x="999800" y="2683800"/>
            <a:ext cx="3177000" cy="1490400"/>
          </a:xfrm>
          <a:prstGeom prst="rect">
            <a:avLst/>
          </a:prstGeom>
          <a:noFill/>
          <a:ln>
            <a:noFill/>
          </a:ln>
        </p:spPr>
        <p:txBody>
          <a:bodyPr anchorCtr="0" anchor="t" bIns="0" lIns="0" spcFirstLastPara="1" rIns="0" wrap="square" tIns="12700">
            <a:spAutoFit/>
          </a:bodyPr>
          <a:lstStyle/>
          <a:p>
            <a:pPr indent="-33655" lvl="0" marL="45720" marR="508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Objetivos Específicos</a:t>
            </a:r>
            <a:endParaRPr b="0" i="0" sz="4800" u="none" cap="none" strike="noStrike">
              <a:solidFill>
                <a:srgbClr val="000000"/>
              </a:solidFill>
              <a:latin typeface="Arial"/>
              <a:ea typeface="Arial"/>
              <a:cs typeface="Arial"/>
              <a:sym typeface="Arial"/>
            </a:endParaRPr>
          </a:p>
        </p:txBody>
      </p:sp>
      <p:sp>
        <p:nvSpPr>
          <p:cNvPr id="75" name="Google Shape;75;p4"/>
          <p:cNvSpPr txBox="1"/>
          <p:nvPr/>
        </p:nvSpPr>
        <p:spPr>
          <a:xfrm>
            <a:off x="3968877" y="1397253"/>
            <a:ext cx="6249600" cy="382200"/>
          </a:xfrm>
          <a:prstGeom prst="rect">
            <a:avLst/>
          </a:prstGeom>
          <a:noFill/>
          <a:ln>
            <a:noFill/>
          </a:ln>
        </p:spPr>
        <p:txBody>
          <a:bodyPr anchorCtr="0" anchor="t" bIns="0" lIns="0" spcFirstLastPara="1" rIns="0" wrap="square" tIns="12700">
            <a:spAutoFit/>
          </a:bodyPr>
          <a:lstStyle/>
          <a:p>
            <a:pPr indent="0" lvl="0" marL="457200" marR="508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6" name="Google Shape;76;p4"/>
          <p:cNvSpPr txBox="1"/>
          <p:nvPr/>
        </p:nvSpPr>
        <p:spPr>
          <a:xfrm>
            <a:off x="4426077" y="5055870"/>
            <a:ext cx="58458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7" name="Google Shape;77;p4"/>
          <p:cNvSpPr/>
          <p:nvPr/>
        </p:nvSpPr>
        <p:spPr>
          <a:xfrm>
            <a:off x="4979350" y="766050"/>
            <a:ext cx="2444100" cy="133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Automatizar el proceso de agendamiento de citas para mejorar la eficiencia en la programación de servicios y reducir tiempos de espera.</a:t>
            </a:r>
            <a:endParaRPr b="0" i="0" sz="1400" u="none" cap="none" strike="noStrike">
              <a:solidFill>
                <a:srgbClr val="000000"/>
              </a:solidFill>
              <a:latin typeface="Arial"/>
              <a:ea typeface="Arial"/>
              <a:cs typeface="Arial"/>
              <a:sym typeface="Arial"/>
            </a:endParaRPr>
          </a:p>
        </p:txBody>
      </p:sp>
      <p:sp>
        <p:nvSpPr>
          <p:cNvPr id="78" name="Google Shape;78;p4"/>
          <p:cNvSpPr/>
          <p:nvPr/>
        </p:nvSpPr>
        <p:spPr>
          <a:xfrm>
            <a:off x="4872425" y="2751950"/>
            <a:ext cx="2444100" cy="133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Integrar una herramienta de inventario que permita una gestión eficiente de productos de belleza y estilización disponibles para la venta o reserva.</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a:off x="8804350" y="766050"/>
            <a:ext cx="2444100" cy="133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Facilitar a los barberos/estilistas la organización de sus horarios laborales mediante una interfaz amigable y accesible.</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a:off x="7079425" y="4446875"/>
            <a:ext cx="2585100" cy="16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Optimizar la atención al cliente mediante un sistema que permita visualizar disponibilidad, seleccionar profesionales y gestionar reservas de forma autónoma.</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9004975" y="2736488"/>
            <a:ext cx="2444100" cy="133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Incorporar encuestas de satisfacción para recoger la percepción de los clientes sobre el servicio recibido y así fomentar la mejora continua.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610bfef764_2_17"/>
          <p:cNvSpPr/>
          <p:nvPr/>
        </p:nvSpPr>
        <p:spPr>
          <a:xfrm>
            <a:off x="-1524" y="-15475"/>
            <a:ext cx="12192000" cy="6856730"/>
          </a:xfrm>
          <a:custGeom>
            <a:rect b="b" l="l" r="r" t="t"/>
            <a:pathLst>
              <a:path extrusionOk="0" h="6856730" w="12192000">
                <a:moveTo>
                  <a:pt x="12192000" y="469912"/>
                </a:moveTo>
                <a:lnTo>
                  <a:pt x="11709273" y="469900"/>
                </a:lnTo>
                <a:lnTo>
                  <a:pt x="11709273" y="6380226"/>
                </a:lnTo>
                <a:lnTo>
                  <a:pt x="12192000" y="6380226"/>
                </a:lnTo>
                <a:lnTo>
                  <a:pt x="12192000" y="469912"/>
                </a:lnTo>
                <a:close/>
              </a:path>
              <a:path extrusionOk="0" h="6856730" w="12192000">
                <a:moveTo>
                  <a:pt x="12192000" y="0"/>
                </a:moveTo>
                <a:lnTo>
                  <a:pt x="0" y="0"/>
                </a:lnTo>
                <a:lnTo>
                  <a:pt x="0" y="469900"/>
                </a:lnTo>
                <a:lnTo>
                  <a:pt x="0" y="6380480"/>
                </a:lnTo>
                <a:lnTo>
                  <a:pt x="0" y="6856730"/>
                </a:lnTo>
                <a:lnTo>
                  <a:pt x="12192000" y="6856730"/>
                </a:lnTo>
                <a:lnTo>
                  <a:pt x="12192000" y="6380480"/>
                </a:lnTo>
                <a:lnTo>
                  <a:pt x="476377" y="6380480"/>
                </a:lnTo>
                <a:lnTo>
                  <a:pt x="476377" y="469900"/>
                </a:lnTo>
                <a:lnTo>
                  <a:pt x="11709273" y="469900"/>
                </a:lnTo>
                <a:lnTo>
                  <a:pt x="12192000" y="469900"/>
                </a:lnTo>
                <a:lnTo>
                  <a:pt x="12192000"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3610bfef764_2_17"/>
          <p:cNvSpPr txBox="1"/>
          <p:nvPr/>
        </p:nvSpPr>
        <p:spPr>
          <a:xfrm>
            <a:off x="3968877" y="1397253"/>
            <a:ext cx="6249600" cy="382200"/>
          </a:xfrm>
          <a:prstGeom prst="rect">
            <a:avLst/>
          </a:prstGeom>
          <a:noFill/>
          <a:ln>
            <a:noFill/>
          </a:ln>
        </p:spPr>
        <p:txBody>
          <a:bodyPr anchorCtr="0" anchor="t" bIns="0" lIns="0" spcFirstLastPara="1" rIns="0" wrap="square" tIns="12700">
            <a:spAutoFit/>
          </a:bodyPr>
          <a:lstStyle/>
          <a:p>
            <a:pPr indent="0" lvl="0" marL="457200" marR="508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88" name="Google Shape;88;g3610bfef764_2_17"/>
          <p:cNvSpPr txBox="1"/>
          <p:nvPr/>
        </p:nvSpPr>
        <p:spPr>
          <a:xfrm>
            <a:off x="4426077" y="5055870"/>
            <a:ext cx="58458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89" name="Google Shape;89;g3610bfef764_2_17"/>
          <p:cNvSpPr/>
          <p:nvPr/>
        </p:nvSpPr>
        <p:spPr>
          <a:xfrm>
            <a:off x="4426075" y="1715725"/>
            <a:ext cx="6472500" cy="16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sz="1800"/>
              <a:t>Gestión de citas:</a:t>
            </a:r>
            <a:r>
              <a:rPr lang="en-US" sz="1800"/>
              <a:t>Elegant Cut visualizar y seleccionar horarios específicos para ser atendidos, mejorando así la organización del servicio. A través de este módulo, los usuarios podrán agendar su cita de forma anticipada, eligiendo el día, la hora y el tipo de servicio requerido.</a:t>
            </a:r>
            <a:endParaRPr b="0" i="0" sz="1800" u="none" cap="none" strike="noStrike">
              <a:solidFill>
                <a:srgbClr val="000000"/>
              </a:solidFill>
              <a:latin typeface="Arial"/>
              <a:ea typeface="Arial"/>
              <a:cs typeface="Arial"/>
              <a:sym typeface="Arial"/>
            </a:endParaRPr>
          </a:p>
        </p:txBody>
      </p:sp>
      <p:sp>
        <p:nvSpPr>
          <p:cNvPr id="90" name="Google Shape;90;g3610bfef764_2_17"/>
          <p:cNvSpPr txBox="1"/>
          <p:nvPr/>
        </p:nvSpPr>
        <p:spPr>
          <a:xfrm>
            <a:off x="922900" y="2911975"/>
            <a:ext cx="2506200" cy="7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100">
                <a:solidFill>
                  <a:schemeClr val="dk1"/>
                </a:solidFill>
              </a:rPr>
              <a:t>Módulos</a:t>
            </a:r>
            <a:endParaRPr sz="4100">
              <a:solidFill>
                <a:schemeClr val="dk1"/>
              </a:solidFill>
            </a:endParaRPr>
          </a:p>
        </p:txBody>
      </p:sp>
      <p:sp>
        <p:nvSpPr>
          <p:cNvPr id="91" name="Google Shape;91;g3610bfef764_2_17"/>
          <p:cNvSpPr/>
          <p:nvPr/>
        </p:nvSpPr>
        <p:spPr>
          <a:xfrm>
            <a:off x="4349825" y="3634375"/>
            <a:ext cx="6472500" cy="16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sz="1800"/>
              <a:t>Login:</a:t>
            </a:r>
            <a:r>
              <a:rPr lang="en-US" sz="1800"/>
              <a:t>Es la puerta de entrada segura al sistema de gestión de Elegant Cut. Permite autenticar a los usuarios registrados mediante credenciales (usuario y contraseña) y garantiza que cada perfil acceda únicamente a las funciones que le corresponden según su rol.</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3610bfef764_2_0"/>
          <p:cNvSpPr/>
          <p:nvPr/>
        </p:nvSpPr>
        <p:spPr>
          <a:xfrm>
            <a:off x="-1524" y="-15475"/>
            <a:ext cx="12192000" cy="6856730"/>
          </a:xfrm>
          <a:custGeom>
            <a:rect b="b" l="l" r="r" t="t"/>
            <a:pathLst>
              <a:path extrusionOk="0" h="6856730" w="12192000">
                <a:moveTo>
                  <a:pt x="12192000" y="469912"/>
                </a:moveTo>
                <a:lnTo>
                  <a:pt x="11709273" y="469900"/>
                </a:lnTo>
                <a:lnTo>
                  <a:pt x="11709273" y="6380226"/>
                </a:lnTo>
                <a:lnTo>
                  <a:pt x="12192000" y="6380226"/>
                </a:lnTo>
                <a:lnTo>
                  <a:pt x="12192000" y="469912"/>
                </a:lnTo>
                <a:close/>
              </a:path>
              <a:path extrusionOk="0" h="6856730" w="12192000">
                <a:moveTo>
                  <a:pt x="12192000" y="0"/>
                </a:moveTo>
                <a:lnTo>
                  <a:pt x="0" y="0"/>
                </a:lnTo>
                <a:lnTo>
                  <a:pt x="0" y="469900"/>
                </a:lnTo>
                <a:lnTo>
                  <a:pt x="0" y="6380480"/>
                </a:lnTo>
                <a:lnTo>
                  <a:pt x="0" y="6856730"/>
                </a:lnTo>
                <a:lnTo>
                  <a:pt x="12192000" y="6856730"/>
                </a:lnTo>
                <a:lnTo>
                  <a:pt x="12192000" y="6380480"/>
                </a:lnTo>
                <a:lnTo>
                  <a:pt x="476377" y="6380480"/>
                </a:lnTo>
                <a:lnTo>
                  <a:pt x="476377" y="469900"/>
                </a:lnTo>
                <a:lnTo>
                  <a:pt x="11709273" y="469900"/>
                </a:lnTo>
                <a:lnTo>
                  <a:pt x="12192000" y="469900"/>
                </a:lnTo>
                <a:lnTo>
                  <a:pt x="12192000"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3610bfef764_2_0"/>
          <p:cNvSpPr txBox="1"/>
          <p:nvPr/>
        </p:nvSpPr>
        <p:spPr>
          <a:xfrm>
            <a:off x="3968877" y="1397253"/>
            <a:ext cx="6249600" cy="382200"/>
          </a:xfrm>
          <a:prstGeom prst="rect">
            <a:avLst/>
          </a:prstGeom>
          <a:noFill/>
          <a:ln>
            <a:noFill/>
          </a:ln>
        </p:spPr>
        <p:txBody>
          <a:bodyPr anchorCtr="0" anchor="t" bIns="0" lIns="0" spcFirstLastPara="1" rIns="0" wrap="square" tIns="12700">
            <a:spAutoFit/>
          </a:bodyPr>
          <a:lstStyle/>
          <a:p>
            <a:pPr indent="0" lvl="0" marL="457200" marR="508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8" name="Google Shape;98;g3610bfef764_2_0"/>
          <p:cNvSpPr txBox="1"/>
          <p:nvPr/>
        </p:nvSpPr>
        <p:spPr>
          <a:xfrm>
            <a:off x="4426077" y="5055870"/>
            <a:ext cx="58458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9" name="Google Shape;99;g3610bfef764_2_0"/>
          <p:cNvSpPr/>
          <p:nvPr/>
        </p:nvSpPr>
        <p:spPr>
          <a:xfrm>
            <a:off x="4426075" y="1715725"/>
            <a:ext cx="6472500" cy="16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sz="2100"/>
              <a:t>Administración:</a:t>
            </a:r>
            <a:r>
              <a:rPr lang="en-US" sz="2100"/>
              <a:t> Elegant Cut controla todos los aspectos del sistema, asegurando un funcionamiento eficiente y personalizado de la barbería.</a:t>
            </a:r>
            <a:endParaRPr b="0" i="0" sz="2100" u="none" cap="none" strike="noStrike">
              <a:solidFill>
                <a:srgbClr val="000000"/>
              </a:solidFill>
              <a:latin typeface="Arial"/>
              <a:ea typeface="Arial"/>
              <a:cs typeface="Arial"/>
              <a:sym typeface="Arial"/>
            </a:endParaRPr>
          </a:p>
        </p:txBody>
      </p:sp>
      <p:sp>
        <p:nvSpPr>
          <p:cNvPr id="100" name="Google Shape;100;g3610bfef764_2_0"/>
          <p:cNvSpPr txBox="1"/>
          <p:nvPr/>
        </p:nvSpPr>
        <p:spPr>
          <a:xfrm>
            <a:off x="1105300" y="2911975"/>
            <a:ext cx="2597400" cy="7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100">
                <a:solidFill>
                  <a:schemeClr val="dk1"/>
                </a:solidFill>
              </a:rPr>
              <a:t>Módulos</a:t>
            </a:r>
            <a:endParaRPr sz="4100">
              <a:solidFill>
                <a:schemeClr val="dk1"/>
              </a:solidFill>
            </a:endParaRPr>
          </a:p>
        </p:txBody>
      </p:sp>
      <p:sp>
        <p:nvSpPr>
          <p:cNvPr id="101" name="Google Shape;101;g3610bfef764_2_0"/>
          <p:cNvSpPr/>
          <p:nvPr/>
        </p:nvSpPr>
        <p:spPr>
          <a:xfrm>
            <a:off x="4349825" y="3634375"/>
            <a:ext cx="6472500" cy="16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sz="1900"/>
              <a:t>Configuración:</a:t>
            </a:r>
            <a:r>
              <a:rPr lang="en-US" sz="1900"/>
              <a:t> Hay creación y edición de servicios como cortes clásicos, degradado, barba, cejas, afeitado, etc. También así mismo como asignación de precio y barberos disponibles para servicio.</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p:nvPr/>
        </p:nvSpPr>
        <p:spPr>
          <a:xfrm>
            <a:off x="-1524" y="0"/>
            <a:ext cx="12192000" cy="6856730"/>
          </a:xfrm>
          <a:custGeom>
            <a:rect b="b" l="l" r="r" t="t"/>
            <a:pathLst>
              <a:path extrusionOk="0" h="6856730" w="12192000">
                <a:moveTo>
                  <a:pt x="12192000" y="469912"/>
                </a:moveTo>
                <a:lnTo>
                  <a:pt x="11709273" y="469900"/>
                </a:lnTo>
                <a:lnTo>
                  <a:pt x="11709273" y="6380226"/>
                </a:lnTo>
                <a:lnTo>
                  <a:pt x="12192000" y="6380226"/>
                </a:lnTo>
                <a:lnTo>
                  <a:pt x="12192000" y="469912"/>
                </a:lnTo>
                <a:close/>
              </a:path>
              <a:path extrusionOk="0" h="6856730" w="12192000">
                <a:moveTo>
                  <a:pt x="12192000" y="0"/>
                </a:moveTo>
                <a:lnTo>
                  <a:pt x="0" y="0"/>
                </a:lnTo>
                <a:lnTo>
                  <a:pt x="0" y="469900"/>
                </a:lnTo>
                <a:lnTo>
                  <a:pt x="0" y="6380480"/>
                </a:lnTo>
                <a:lnTo>
                  <a:pt x="0" y="6856730"/>
                </a:lnTo>
                <a:lnTo>
                  <a:pt x="12192000" y="6856730"/>
                </a:lnTo>
                <a:lnTo>
                  <a:pt x="12192000" y="6380480"/>
                </a:lnTo>
                <a:lnTo>
                  <a:pt x="476377" y="6380480"/>
                </a:lnTo>
                <a:lnTo>
                  <a:pt x="476377" y="469900"/>
                </a:lnTo>
                <a:lnTo>
                  <a:pt x="11709273" y="469900"/>
                </a:lnTo>
                <a:lnTo>
                  <a:pt x="12192000" y="469900"/>
                </a:lnTo>
                <a:lnTo>
                  <a:pt x="12192000" y="0"/>
                </a:lnTo>
                <a:close/>
              </a:path>
            </a:pathLst>
          </a:custGeom>
          <a:solidFill>
            <a:srgbClr val="92D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txBox="1"/>
          <p:nvPr/>
        </p:nvSpPr>
        <p:spPr>
          <a:xfrm>
            <a:off x="724611" y="3034106"/>
            <a:ext cx="3343910" cy="7575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Justificación</a:t>
            </a:r>
            <a:endParaRPr b="0" i="0" sz="4800" u="none" cap="none" strike="noStrike">
              <a:solidFill>
                <a:srgbClr val="000000"/>
              </a:solidFill>
              <a:latin typeface="Arial"/>
              <a:ea typeface="Arial"/>
              <a:cs typeface="Arial"/>
              <a:sym typeface="Arial"/>
            </a:endParaRPr>
          </a:p>
        </p:txBody>
      </p:sp>
      <p:sp>
        <p:nvSpPr>
          <p:cNvPr id="108" name="Google Shape;108;p5"/>
          <p:cNvSpPr txBox="1"/>
          <p:nvPr/>
        </p:nvSpPr>
        <p:spPr>
          <a:xfrm>
            <a:off x="4406900" y="751078"/>
            <a:ext cx="5939100" cy="382200"/>
          </a:xfrm>
          <a:prstGeom prst="rect">
            <a:avLst/>
          </a:prstGeom>
          <a:noFill/>
          <a:ln>
            <a:noFill/>
          </a:ln>
        </p:spPr>
        <p:txBody>
          <a:bodyPr anchorCtr="0" anchor="t" bIns="0" lIns="0" spcFirstLastPara="1" rIns="0" wrap="square" tIns="12700">
            <a:spAutoFit/>
          </a:bodyPr>
          <a:lstStyle/>
          <a:p>
            <a:pPr indent="0" lvl="0" marL="457200" marR="508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09" name="Google Shape;109;p5"/>
          <p:cNvSpPr txBox="1"/>
          <p:nvPr/>
        </p:nvSpPr>
        <p:spPr>
          <a:xfrm>
            <a:off x="4406900" y="1707753"/>
            <a:ext cx="6856200" cy="3442500"/>
          </a:xfrm>
          <a:prstGeom prst="rect">
            <a:avLst/>
          </a:prstGeom>
          <a:noFill/>
          <a:ln>
            <a:noFill/>
          </a:ln>
        </p:spPr>
        <p:txBody>
          <a:bodyPr anchorCtr="0" anchor="t" bIns="252000" lIns="36000" spcFirstLastPara="1" rIns="72000" wrap="square" tIns="230400">
            <a:spAutoFit/>
          </a:bodyPr>
          <a:lstStyle/>
          <a:p>
            <a:pPr indent="0" lvl="0" marL="144000" marR="508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Elegant Cut, es un sistema de información que optimiza el servicio que presta una barbería; ya que se está implementando un orden en el asignamiento de turnos de los clientes, hay una mejoría en el tiempo para solicitar turno (gestión eficiente de tiempo), ya que el sistema va a tener una sesión donde el cliente podrá solicitar su turno, barbero o estilista y horario;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p:nvPr/>
        </p:nvSpPr>
        <p:spPr>
          <a:xfrm>
            <a:off x="-1524" y="0"/>
            <a:ext cx="12192000" cy="6856730"/>
          </a:xfrm>
          <a:custGeom>
            <a:rect b="b" l="l" r="r" t="t"/>
            <a:pathLst>
              <a:path extrusionOk="0" h="6856730" w="12192000">
                <a:moveTo>
                  <a:pt x="12192000" y="469912"/>
                </a:moveTo>
                <a:lnTo>
                  <a:pt x="11709273" y="469900"/>
                </a:lnTo>
                <a:lnTo>
                  <a:pt x="11709273" y="6380226"/>
                </a:lnTo>
                <a:lnTo>
                  <a:pt x="12192000" y="6380226"/>
                </a:lnTo>
                <a:lnTo>
                  <a:pt x="12192000" y="469912"/>
                </a:lnTo>
                <a:close/>
              </a:path>
              <a:path extrusionOk="0" h="6856730" w="12192000">
                <a:moveTo>
                  <a:pt x="12192000" y="0"/>
                </a:moveTo>
                <a:lnTo>
                  <a:pt x="0" y="0"/>
                </a:lnTo>
                <a:lnTo>
                  <a:pt x="0" y="469900"/>
                </a:lnTo>
                <a:lnTo>
                  <a:pt x="0" y="6380480"/>
                </a:lnTo>
                <a:lnTo>
                  <a:pt x="0" y="6856730"/>
                </a:lnTo>
                <a:lnTo>
                  <a:pt x="12192000" y="6856730"/>
                </a:lnTo>
                <a:lnTo>
                  <a:pt x="12192000" y="6380480"/>
                </a:lnTo>
                <a:lnTo>
                  <a:pt x="476377" y="6380480"/>
                </a:lnTo>
                <a:lnTo>
                  <a:pt x="476377" y="469900"/>
                </a:lnTo>
                <a:lnTo>
                  <a:pt x="11709273" y="469900"/>
                </a:lnTo>
                <a:lnTo>
                  <a:pt x="12192000" y="469900"/>
                </a:lnTo>
                <a:lnTo>
                  <a:pt x="12192000" y="0"/>
                </a:lnTo>
                <a:close/>
              </a:path>
            </a:pathLst>
          </a:custGeom>
          <a:solidFill>
            <a:srgbClr val="92D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
          <p:cNvSpPr txBox="1"/>
          <p:nvPr/>
        </p:nvSpPr>
        <p:spPr>
          <a:xfrm>
            <a:off x="724611" y="3034106"/>
            <a:ext cx="3343800" cy="75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Justificación</a:t>
            </a:r>
            <a:endParaRPr b="0" i="0" sz="4800" u="none" cap="none" strike="noStrike">
              <a:solidFill>
                <a:srgbClr val="000000"/>
              </a:solidFill>
              <a:latin typeface="Arial"/>
              <a:ea typeface="Arial"/>
              <a:cs typeface="Arial"/>
              <a:sym typeface="Arial"/>
            </a:endParaRPr>
          </a:p>
        </p:txBody>
      </p:sp>
      <p:sp>
        <p:nvSpPr>
          <p:cNvPr id="116" name="Google Shape;116;p6"/>
          <p:cNvSpPr txBox="1"/>
          <p:nvPr/>
        </p:nvSpPr>
        <p:spPr>
          <a:xfrm>
            <a:off x="4406900" y="751078"/>
            <a:ext cx="5939100" cy="382200"/>
          </a:xfrm>
          <a:prstGeom prst="rect">
            <a:avLst/>
          </a:prstGeom>
          <a:noFill/>
          <a:ln>
            <a:noFill/>
          </a:ln>
        </p:spPr>
        <p:txBody>
          <a:bodyPr anchorCtr="0" anchor="t" bIns="0" lIns="0" spcFirstLastPara="1" rIns="0" wrap="square" tIns="12700">
            <a:spAutoFit/>
          </a:bodyPr>
          <a:lstStyle/>
          <a:p>
            <a:pPr indent="0" lvl="0" marL="457200" marR="508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17" name="Google Shape;117;p6"/>
          <p:cNvSpPr txBox="1"/>
          <p:nvPr/>
        </p:nvSpPr>
        <p:spPr>
          <a:xfrm>
            <a:off x="4406900" y="1707753"/>
            <a:ext cx="6856200" cy="4181400"/>
          </a:xfrm>
          <a:prstGeom prst="rect">
            <a:avLst/>
          </a:prstGeom>
          <a:noFill/>
          <a:ln>
            <a:noFill/>
          </a:ln>
        </p:spPr>
        <p:txBody>
          <a:bodyPr anchorCtr="0" anchor="t" bIns="252000" lIns="36000" spcFirstLastPara="1" rIns="72000" wrap="square" tIns="230400">
            <a:spAutoFit/>
          </a:bodyPr>
          <a:lstStyle/>
          <a:p>
            <a:pPr indent="0" lvl="0" marL="0" marR="508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También ayuda a organizar la agenda diaria de</a:t>
            </a:r>
            <a:endParaRPr b="0" i="0" sz="2400" u="none" cap="none" strike="noStrike">
              <a:solidFill>
                <a:schemeClr val="dk1"/>
              </a:solidFill>
              <a:latin typeface="Arial"/>
              <a:ea typeface="Arial"/>
              <a:cs typeface="Arial"/>
              <a:sym typeface="Arial"/>
            </a:endParaRPr>
          </a:p>
          <a:p>
            <a:pPr indent="0" lvl="0" marL="0" marR="508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508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los barberos, evitando sobrecargo de trabajos e</a:t>
            </a:r>
            <a:endParaRPr b="0" i="0" sz="2400" u="none" cap="none" strike="noStrike">
              <a:solidFill>
                <a:schemeClr val="dk1"/>
              </a:solidFill>
              <a:latin typeface="Arial"/>
              <a:ea typeface="Arial"/>
              <a:cs typeface="Arial"/>
              <a:sym typeface="Arial"/>
            </a:endParaRPr>
          </a:p>
          <a:p>
            <a:pPr indent="0" lvl="0" marL="0" marR="508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508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insatisfacciones en el servicio por parte de los</a:t>
            </a:r>
            <a:endParaRPr b="0" i="0" sz="2400" u="none" cap="none" strike="noStrike">
              <a:solidFill>
                <a:schemeClr val="dk1"/>
              </a:solidFill>
              <a:latin typeface="Arial"/>
              <a:ea typeface="Arial"/>
              <a:cs typeface="Arial"/>
              <a:sym typeface="Arial"/>
            </a:endParaRPr>
          </a:p>
          <a:p>
            <a:pPr indent="0" lvl="0" marL="0" marR="508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508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clientes; y además se genera un mejor servicio</a:t>
            </a:r>
            <a:endParaRPr b="0" i="0" sz="2400" u="none" cap="none" strike="noStrike">
              <a:solidFill>
                <a:schemeClr val="dk1"/>
              </a:solidFill>
              <a:latin typeface="Arial"/>
              <a:ea typeface="Arial"/>
              <a:cs typeface="Arial"/>
              <a:sym typeface="Arial"/>
            </a:endParaRPr>
          </a:p>
          <a:p>
            <a:pPr indent="0" lvl="0" marL="0" marR="508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508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en la atención al cliente.</a:t>
            </a:r>
            <a:endParaRPr b="0" i="0" sz="2400" u="none" cap="none" strike="noStrike">
              <a:solidFill>
                <a:schemeClr val="dk1"/>
              </a:solidFill>
              <a:latin typeface="Arial"/>
              <a:ea typeface="Arial"/>
              <a:cs typeface="Arial"/>
              <a:sym typeface="Arial"/>
            </a:endParaRPr>
          </a:p>
          <a:p>
            <a:pPr indent="0" lvl="0" marL="144000" marR="508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p:nvPr/>
        </p:nvSpPr>
        <p:spPr>
          <a:xfrm>
            <a:off x="-1524" y="0"/>
            <a:ext cx="12192000" cy="6856730"/>
          </a:xfrm>
          <a:custGeom>
            <a:rect b="b" l="l" r="r" t="t"/>
            <a:pathLst>
              <a:path extrusionOk="0" h="6856730" w="12192000">
                <a:moveTo>
                  <a:pt x="12192000" y="469912"/>
                </a:moveTo>
                <a:lnTo>
                  <a:pt x="11709273" y="469900"/>
                </a:lnTo>
                <a:lnTo>
                  <a:pt x="11709273" y="6380226"/>
                </a:lnTo>
                <a:lnTo>
                  <a:pt x="12192000" y="6380226"/>
                </a:lnTo>
                <a:lnTo>
                  <a:pt x="12192000" y="469912"/>
                </a:lnTo>
                <a:close/>
              </a:path>
              <a:path extrusionOk="0" h="6856730" w="12192000">
                <a:moveTo>
                  <a:pt x="12192000" y="0"/>
                </a:moveTo>
                <a:lnTo>
                  <a:pt x="0" y="0"/>
                </a:lnTo>
                <a:lnTo>
                  <a:pt x="0" y="469900"/>
                </a:lnTo>
                <a:lnTo>
                  <a:pt x="0" y="6380480"/>
                </a:lnTo>
                <a:lnTo>
                  <a:pt x="0" y="6856730"/>
                </a:lnTo>
                <a:lnTo>
                  <a:pt x="12192000" y="6856730"/>
                </a:lnTo>
                <a:lnTo>
                  <a:pt x="12192000" y="6380480"/>
                </a:lnTo>
                <a:lnTo>
                  <a:pt x="476377" y="6380480"/>
                </a:lnTo>
                <a:lnTo>
                  <a:pt x="476377" y="469900"/>
                </a:lnTo>
                <a:lnTo>
                  <a:pt x="11709273" y="469900"/>
                </a:lnTo>
                <a:lnTo>
                  <a:pt x="12192000" y="469900"/>
                </a:lnTo>
                <a:lnTo>
                  <a:pt x="12192000" y="0"/>
                </a:lnTo>
                <a:close/>
              </a:path>
            </a:pathLst>
          </a:custGeom>
          <a:solidFill>
            <a:srgbClr val="92D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7"/>
          <p:cNvSpPr txBox="1"/>
          <p:nvPr/>
        </p:nvSpPr>
        <p:spPr>
          <a:xfrm>
            <a:off x="724611" y="3034106"/>
            <a:ext cx="3343800" cy="75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Justificación</a:t>
            </a:r>
            <a:endParaRPr b="0" i="0" sz="4800" u="none" cap="none" strike="noStrike">
              <a:solidFill>
                <a:srgbClr val="000000"/>
              </a:solidFill>
              <a:latin typeface="Arial"/>
              <a:ea typeface="Arial"/>
              <a:cs typeface="Arial"/>
              <a:sym typeface="Arial"/>
            </a:endParaRPr>
          </a:p>
        </p:txBody>
      </p:sp>
      <p:sp>
        <p:nvSpPr>
          <p:cNvPr id="124" name="Google Shape;124;p7"/>
          <p:cNvSpPr txBox="1"/>
          <p:nvPr/>
        </p:nvSpPr>
        <p:spPr>
          <a:xfrm>
            <a:off x="4406900" y="751078"/>
            <a:ext cx="5939100" cy="382200"/>
          </a:xfrm>
          <a:prstGeom prst="rect">
            <a:avLst/>
          </a:prstGeom>
          <a:noFill/>
          <a:ln>
            <a:noFill/>
          </a:ln>
        </p:spPr>
        <p:txBody>
          <a:bodyPr anchorCtr="0" anchor="t" bIns="0" lIns="0" spcFirstLastPara="1" rIns="0" wrap="square" tIns="12700">
            <a:spAutoFit/>
          </a:bodyPr>
          <a:lstStyle/>
          <a:p>
            <a:pPr indent="0" lvl="0" marL="457200" marR="508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25" name="Google Shape;125;p7"/>
          <p:cNvSpPr txBox="1"/>
          <p:nvPr/>
        </p:nvSpPr>
        <p:spPr>
          <a:xfrm>
            <a:off x="4406900" y="1133278"/>
            <a:ext cx="6856200" cy="3073200"/>
          </a:xfrm>
          <a:prstGeom prst="rect">
            <a:avLst/>
          </a:prstGeom>
          <a:noFill/>
          <a:ln>
            <a:noFill/>
          </a:ln>
        </p:spPr>
        <p:txBody>
          <a:bodyPr anchorCtr="0" anchor="t" bIns="252000" lIns="36000" spcFirstLastPara="1" rIns="72000" wrap="square" tIns="230400">
            <a:spAutoFit/>
          </a:bodyPr>
          <a:lstStyle/>
          <a:p>
            <a:pPr indent="0" lvl="0" marL="0" marR="508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Y esto generaría una mejor reseña de la barbería (ya que el sistema de información tendrá un apartado de reseñas), y así todos van a querer solicitar un servicio en “Elegant Cut”, y así habrá un mayor crecimiento en las ganancias de la barbería.</a:t>
            </a:r>
            <a:endParaRPr b="0" i="0" sz="2400" u="none" cap="none" strike="noStrike">
              <a:solidFill>
                <a:schemeClr val="dk1"/>
              </a:solidFill>
              <a:latin typeface="Arial"/>
              <a:ea typeface="Arial"/>
              <a:cs typeface="Arial"/>
              <a:sym typeface="Arial"/>
            </a:endParaRPr>
          </a:p>
          <a:p>
            <a:pPr indent="0" lvl="0" marL="144000" marR="508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