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8" r:id="rId8"/>
    <p:sldId id="262" r:id="rId9"/>
    <p:sldId id="270" r:id="rId10"/>
    <p:sldId id="271" r:id="rId11"/>
    <p:sldId id="263" r:id="rId12"/>
    <p:sldId id="272" r:id="rId13"/>
    <p:sldId id="264" r:id="rId14"/>
    <p:sldId id="273" r:id="rId15"/>
    <p:sldId id="274" r:id="rId16"/>
    <p:sldId id="265" r:id="rId17"/>
    <p:sldId id="266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76" name="Freeform: Shape 46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47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79" name="Freeform: Shape 50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51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7D7DE-D57F-7D50-BC9B-071E57FB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80" y="1274547"/>
            <a:ext cx="3394706" cy="2783077"/>
          </a:xfrm>
        </p:spPr>
        <p:txBody>
          <a:bodyPr>
            <a:normAutofit/>
          </a:bodyPr>
          <a:lstStyle/>
          <a:p>
            <a:pPr algn="l"/>
            <a:r>
              <a:rPr lang="en-US" sz="4700" dirty="0"/>
              <a:t>NLP ASSIGNMENT ONE</a:t>
            </a:r>
            <a:endParaRPr lang="en-CA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CE221-CB55-33D9-8CA4-8FEF4DEC1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980" y="4149700"/>
            <a:ext cx="3394706" cy="14924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Edward Boguslavsky &amp; Humza Fazal</a:t>
            </a:r>
            <a:endParaRPr lang="en-CA" dirty="0"/>
          </a:p>
        </p:txBody>
      </p:sp>
      <p:sp>
        <p:nvSpPr>
          <p:cNvPr id="84" name="Freeform: Shape 5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61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9" name="Freeform: Shape 6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33F01BE6-3439-8A54-5D99-EB36B2EB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80" y="1906304"/>
            <a:ext cx="6557881" cy="333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50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84D86-253E-4EBB-741F-8BF60FBC9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C92CDA-C5ED-7975-34A6-75ECEE70C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" r="41764" b="1970"/>
          <a:stretch/>
        </p:blipFill>
        <p:spPr bwMode="auto">
          <a:xfrm>
            <a:off x="5720906" y="0"/>
            <a:ext cx="64710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D3C5E3CD-6AA5-64B5-953F-EA35B9BAB105}"/>
              </a:ext>
            </a:extLst>
          </p:cNvPr>
          <p:cNvSpPr/>
          <p:nvPr/>
        </p:nvSpPr>
        <p:spPr>
          <a:xfrm>
            <a:off x="5375849" y="4106172"/>
            <a:ext cx="345057" cy="2691443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07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70189-8F13-2732-51E9-2469AACC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540AFA-CFA9-0F94-4C27-3B7CF7A6A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" r="8411" b="1448"/>
          <a:stretch/>
        </p:blipFill>
        <p:spPr bwMode="auto">
          <a:xfrm>
            <a:off x="4275832" y="0"/>
            <a:ext cx="79161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B085E2DE-E2D9-E71E-6C71-51F3FB00AD86}"/>
              </a:ext>
            </a:extLst>
          </p:cNvPr>
          <p:cNvSpPr/>
          <p:nvPr/>
        </p:nvSpPr>
        <p:spPr>
          <a:xfrm>
            <a:off x="3930775" y="0"/>
            <a:ext cx="345057" cy="5270740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3463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AA9BA-3012-7BEE-4235-F072D3BF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2ABDBA-F4BC-34D4-7B6E-75897DBF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" r="8411" b="1448"/>
          <a:stretch/>
        </p:blipFill>
        <p:spPr bwMode="auto">
          <a:xfrm>
            <a:off x="4275832" y="0"/>
            <a:ext cx="79161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466C94AD-FBE0-A2AE-3505-7AF5A667C7D3}"/>
              </a:ext>
            </a:extLst>
          </p:cNvPr>
          <p:cNvSpPr/>
          <p:nvPr/>
        </p:nvSpPr>
        <p:spPr>
          <a:xfrm>
            <a:off x="3930775" y="5313873"/>
            <a:ext cx="345057" cy="1526875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922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F5739F-9891-1519-5038-7FE8FF4F4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45BEEF0-61AB-C484-65C5-E94F8DB6F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" r="12694" b="1204"/>
          <a:stretch/>
        </p:blipFill>
        <p:spPr bwMode="auto">
          <a:xfrm>
            <a:off x="5477775" y="-1"/>
            <a:ext cx="6714226" cy="68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47E596DD-FB24-6CEE-9579-AA231209090A}"/>
              </a:ext>
            </a:extLst>
          </p:cNvPr>
          <p:cNvSpPr/>
          <p:nvPr/>
        </p:nvSpPr>
        <p:spPr>
          <a:xfrm>
            <a:off x="5132718" y="0"/>
            <a:ext cx="345057" cy="3105509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88097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F660B-8397-7425-49F2-809D0BA19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48CC442-68DF-1362-588F-01DE4EEA4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" r="12694" b="1204"/>
          <a:stretch/>
        </p:blipFill>
        <p:spPr bwMode="auto">
          <a:xfrm>
            <a:off x="5477775" y="-1"/>
            <a:ext cx="6714226" cy="68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16D2BAC4-65DB-E59F-E20B-46B292642E5F}"/>
              </a:ext>
            </a:extLst>
          </p:cNvPr>
          <p:cNvSpPr/>
          <p:nvPr/>
        </p:nvSpPr>
        <p:spPr>
          <a:xfrm>
            <a:off x="5132718" y="3088257"/>
            <a:ext cx="345057" cy="1716655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79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CA088-25CA-D623-FC16-5EB80F52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76267DD-CDD8-F34A-1551-088F63FAB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" r="12694" b="1204"/>
          <a:stretch/>
        </p:blipFill>
        <p:spPr bwMode="auto">
          <a:xfrm>
            <a:off x="5477775" y="-1"/>
            <a:ext cx="6714226" cy="68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E75A5748-BFDE-66F2-FA1D-539ECC5AB5A4}"/>
              </a:ext>
            </a:extLst>
          </p:cNvPr>
          <p:cNvSpPr/>
          <p:nvPr/>
        </p:nvSpPr>
        <p:spPr>
          <a:xfrm>
            <a:off x="5132718" y="4839418"/>
            <a:ext cx="345057" cy="1992702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087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5828-BDEF-DFA0-BA15-D739C790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5870-654E-A6C7-2CC3-C30866F3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FINDINGS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3356-92AB-7A79-7A79-7F9B7C3FA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MOST FREQUENT WORDS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Using </a:t>
            </a:r>
            <a:r>
              <a:rPr lang="en-US" sz="2400" i="1" dirty="0" err="1"/>
              <a:t>pyplot</a:t>
            </a:r>
            <a:r>
              <a:rPr lang="en-US" sz="2400" dirty="0"/>
              <a:t> and our term </a:t>
            </a:r>
            <a:br>
              <a:rPr lang="en-US" sz="2400" dirty="0"/>
            </a:br>
            <a:r>
              <a:rPr lang="en-US" sz="2400" dirty="0"/>
              <a:t>frequency dataset we generated </a:t>
            </a:r>
            <a:br>
              <a:rPr lang="en-US" sz="2400" dirty="0"/>
            </a:br>
            <a:r>
              <a:rPr lang="en-US" sz="2400" dirty="0"/>
              <a:t>a bar graph of the “Top 30 Most</a:t>
            </a:r>
            <a:br>
              <a:rPr lang="en-US" sz="2400" dirty="0"/>
            </a:br>
            <a:r>
              <a:rPr lang="en-US" sz="2400" dirty="0"/>
              <a:t>Frequent Words”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This graph visualizes the average</a:t>
            </a:r>
            <a:br>
              <a:rPr lang="en-US" sz="2400" dirty="0"/>
            </a:br>
            <a:r>
              <a:rPr lang="en-US" sz="2400" dirty="0"/>
              <a:t>number of occurrences of each</a:t>
            </a:r>
            <a:br>
              <a:rPr lang="en-US" sz="2400" dirty="0"/>
            </a:br>
            <a:r>
              <a:rPr lang="en-US" sz="2400" dirty="0"/>
              <a:t>word in a scientific article from </a:t>
            </a:r>
            <a:br>
              <a:rPr lang="en-US" sz="2400" dirty="0"/>
            </a:br>
            <a:r>
              <a:rPr lang="en-US" sz="2400" dirty="0"/>
              <a:t>the CORD-19 dataset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58BF55-851E-BD49-BF63-0B3252F2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10" y="2235057"/>
            <a:ext cx="5385689" cy="42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5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74679-75A7-F910-7BFF-433C0550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A0E7-BAEA-968E-395A-84D41EA1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FINDINGS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90DE-1334-8604-1339-9FBC747F6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MOST COMMON WORDS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Using </a:t>
            </a:r>
            <a:r>
              <a:rPr lang="en-US" sz="2400" i="1" dirty="0" err="1"/>
              <a:t>pyplot</a:t>
            </a:r>
            <a:r>
              <a:rPr lang="en-US" sz="2400" dirty="0"/>
              <a:t> and our inverse </a:t>
            </a:r>
            <a:br>
              <a:rPr lang="en-US" sz="2400" dirty="0"/>
            </a:br>
            <a:r>
              <a:rPr lang="en-US" sz="2400" dirty="0"/>
              <a:t>document frequency dataset we </a:t>
            </a:r>
            <a:br>
              <a:rPr lang="en-US" sz="2400" dirty="0"/>
            </a:br>
            <a:r>
              <a:rPr lang="en-US" sz="2400" dirty="0"/>
              <a:t>generated a bar graph of the </a:t>
            </a:r>
            <a:br>
              <a:rPr lang="en-US" sz="2400" dirty="0"/>
            </a:br>
            <a:r>
              <a:rPr lang="en-US" sz="2400" dirty="0"/>
              <a:t>“Top 30 Most Common Words”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This graph visualizes the words</a:t>
            </a:r>
            <a:br>
              <a:rPr lang="en-US" sz="2400" dirty="0"/>
            </a:br>
            <a:r>
              <a:rPr lang="en-US" sz="2400" dirty="0"/>
              <a:t>that occur the most consistently</a:t>
            </a:r>
            <a:br>
              <a:rPr lang="en-US" sz="2400" dirty="0"/>
            </a:br>
            <a:r>
              <a:rPr lang="en-US" sz="2400" dirty="0"/>
              <a:t>across all the scientific articles </a:t>
            </a:r>
            <a:br>
              <a:rPr lang="en-US" sz="2400" dirty="0"/>
            </a:br>
            <a:r>
              <a:rPr lang="en-US" sz="2400" dirty="0"/>
              <a:t>from the CORD-19 dataset</a:t>
            </a:r>
            <a:br>
              <a:rPr lang="en-US" sz="2400" dirty="0"/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(lower IDF = more common)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4E4A869-5729-A8E9-C059-9E43FD27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785" y="2235057"/>
            <a:ext cx="5377114" cy="42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5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59C24-2F3D-B934-3C53-4429F19C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626F-E632-9C88-70E3-5782DEF8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FINDINGS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CE63-3DEA-15FA-F487-EF60321F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23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MOST FREQUENT BIGRAMS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Using </a:t>
            </a:r>
            <a:r>
              <a:rPr lang="en-US" sz="2400" i="1" dirty="0" err="1"/>
              <a:t>WordCloud</a:t>
            </a:r>
            <a:r>
              <a:rPr lang="en-US" sz="2400" dirty="0"/>
              <a:t> and our </a:t>
            </a:r>
            <a:br>
              <a:rPr lang="en-US" sz="2400" dirty="0"/>
            </a:br>
            <a:r>
              <a:rPr lang="en-US" sz="2400" dirty="0"/>
              <a:t>n-gram dataset we </a:t>
            </a:r>
            <a:br>
              <a:rPr lang="en-US" sz="2400" dirty="0"/>
            </a:br>
            <a:r>
              <a:rPr lang="en-US" sz="2400" dirty="0"/>
              <a:t>generated a word cloud of </a:t>
            </a:r>
            <a:br>
              <a:rPr lang="en-US" sz="2400" dirty="0"/>
            </a:br>
            <a:r>
              <a:rPr lang="en-US" sz="2400" dirty="0"/>
              <a:t>the top 50 most common</a:t>
            </a:r>
            <a:br>
              <a:rPr lang="en-US" sz="2400" dirty="0"/>
            </a:br>
            <a:r>
              <a:rPr lang="en-US" sz="2400" dirty="0"/>
              <a:t>bigrams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This graph visualizes the</a:t>
            </a:r>
            <a:br>
              <a:rPr lang="en-US" sz="2400" dirty="0"/>
            </a:br>
            <a:r>
              <a:rPr lang="en-US" sz="2400" dirty="0"/>
              <a:t>most frequently occurring </a:t>
            </a:r>
            <a:br>
              <a:rPr lang="en-US" sz="2400" dirty="0"/>
            </a:br>
            <a:r>
              <a:rPr lang="en-US" sz="2400" dirty="0"/>
              <a:t>bigrams across the scientific </a:t>
            </a:r>
            <a:br>
              <a:rPr lang="en-US" sz="2400" dirty="0"/>
            </a:br>
            <a:r>
              <a:rPr lang="en-US" sz="2400" dirty="0"/>
              <a:t>articles from the CORD-19 </a:t>
            </a:r>
            <a:br>
              <a:rPr lang="en-US" sz="2400" dirty="0"/>
            </a:br>
            <a:r>
              <a:rPr lang="en-US" sz="2400" dirty="0"/>
              <a:t>dataset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(larger font = more </a:t>
            </a:r>
            <a:br>
              <a:rPr lang="en-US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frequent)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576E5D-E1EB-5513-9C68-FDD6BC0B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88" y="2467769"/>
            <a:ext cx="6557881" cy="333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66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EFACD-60F0-E7C7-C5F5-9921CF22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cap="all" spc="1500" dirty="0">
                <a:ea typeface="Source Sans Pro SemiBold" panose="020B0603030403020204" pitchFamily="34" charset="0"/>
              </a:rPr>
              <a:t>Vote For US</a:t>
            </a:r>
            <a:br>
              <a:rPr lang="en-US" sz="6000" b="1" cap="all" spc="1500" dirty="0">
                <a:ea typeface="Source Sans Pro SemiBold" panose="020B0603030403020204" pitchFamily="34" charset="0"/>
              </a:rPr>
            </a:br>
            <a:r>
              <a:rPr lang="en-US" sz="3600" spc="600" dirty="0"/>
              <a:t>GROUP 2</a:t>
            </a:r>
            <a:endParaRPr lang="en-US" sz="6000" b="1" kern="1200" cap="all" spc="600" dirty="0">
              <a:solidFill>
                <a:schemeClr val="tx1"/>
              </a:solidFill>
              <a:latin typeface="+mj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4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6AF42-5CBA-AC04-1696-45DA2486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52C2-EA90-03C1-A30D-87F3822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APPROACH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03B8-4EC6-4F86-4C0C-D7E1B198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LANGUAGE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We used </a:t>
            </a:r>
            <a:r>
              <a:rPr lang="en-US" sz="2400" i="1" dirty="0"/>
              <a:t>Python</a:t>
            </a:r>
            <a:r>
              <a:rPr lang="en-US" sz="2400" dirty="0"/>
              <a:t> for it’s ease of use and it’s popularity in the NLP field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LIBRARIES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We used </a:t>
            </a:r>
            <a:r>
              <a:rPr lang="en-US" sz="2400" i="1" dirty="0" err="1"/>
              <a:t>spaCy</a:t>
            </a:r>
            <a:r>
              <a:rPr lang="en-US" sz="2400" dirty="0"/>
              <a:t>, </a:t>
            </a:r>
            <a:r>
              <a:rPr lang="en-US" sz="2400" i="1" dirty="0"/>
              <a:t>matplotlib</a:t>
            </a:r>
            <a:r>
              <a:rPr lang="en-US" sz="2400" dirty="0"/>
              <a:t>, and </a:t>
            </a:r>
            <a:r>
              <a:rPr lang="en-US" sz="2400" i="1" dirty="0" err="1"/>
              <a:t>WordCloud</a:t>
            </a:r>
            <a:r>
              <a:rPr lang="en-US" sz="2400" dirty="0"/>
              <a:t> for their NLP functionality and graphing capabilities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SOFTWARE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We used </a:t>
            </a:r>
            <a:r>
              <a:rPr lang="en-US" sz="2400" i="1" dirty="0"/>
              <a:t>Spyder IDE </a:t>
            </a:r>
            <a:r>
              <a:rPr lang="en-US" sz="2400" dirty="0"/>
              <a:t>for its popularity in ML and data visualization</a:t>
            </a:r>
          </a:p>
          <a:p>
            <a:pPr marL="174625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750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83F1-74AA-0E49-D14F-23474864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0501-635B-8E8E-04D6-9B8D4F07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VOCABULARY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list of unique words in the text corpus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vocabulary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sleep'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1800" b="1" dirty="0">
                <a:latin typeface="Consolas" panose="020B0609020204030204" pitchFamily="49" charset="0"/>
              </a:rPr>
              <a:t> [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'loves'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'food'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'sleep'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567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D498-6114-C74C-F546-260AA285D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CC9D-15B3-312F-170C-D5EEB3AC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5BDAD-BCDF-7A51-7876-750CCCA3F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3200" spc="400" dirty="0"/>
                  <a:t>TERM FREQUENCY</a:t>
                </a:r>
              </a:p>
              <a:p>
                <a:pPr marL="536575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400" dirty="0"/>
                  <a:t>A dictionary of unique words in the text corpus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keys are the unique words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values are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𝑜𝑐𝑐𝑢𝑟𝑒𝑛𝑐𝑒𝑠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𝑐𝑜𝑟𝑝𝑢𝑠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𝑐𝑜𝑟𝑝𝑢𝑠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term_frequency</a:t>
                </a:r>
                <a:r>
                  <a:rPr lang="en-US" sz="1800" b="1" dirty="0">
                    <a:latin typeface="Consolas" panose="020B0609020204030204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&gt;&gt;&gt;</a:t>
                </a:r>
                <a:r>
                  <a:rPr lang="en-US" sz="1800" b="1" dirty="0">
                    <a:latin typeface="Consolas" panose="020B0609020204030204" pitchFamily="49" charset="0"/>
                  </a:rPr>
                  <a:t> {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0.22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'loves'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0.33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0.22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0.11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0.11</a:t>
                </a:r>
                <a:r>
                  <a:rPr lang="en-US" sz="1800" b="1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05BDAD-BCDF-7A51-7876-750CCCA3F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08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6CF48-40BF-5C7D-E0F1-D7A0B9D49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AEEE-A2DE-DAE1-2957-A98EDCA8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F4A7-60CD-BD54-675F-6196E218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ENTITIES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dictionary of unique key words in the text corpus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keys are the entities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values are the number of occurrences in the corpus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 err="1"/>
              <a:t>spaCy</a:t>
            </a:r>
            <a:r>
              <a:rPr lang="en-US" sz="2400" dirty="0"/>
              <a:t> provides an NER algorithm to automatically detect entities in text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Common entities include names, locations, businesses, phone numbers,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entities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ate lunch at the campus'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met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on campus'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'campus'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9422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55635-38E8-93BE-6979-66EBBACCC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22DA-F7CD-7561-3D80-8BB16404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1442B-792D-3370-1E51-E7ACB5FD4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3200" spc="400" dirty="0"/>
                  <a:t>INVERSE DOCUMENT FREQUENCY</a:t>
                </a:r>
              </a:p>
              <a:p>
                <a:pPr marL="536575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400" dirty="0"/>
                  <a:t>A dictionary of unique words and their importance in the text corpus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keys are the unique words</a:t>
                </a:r>
              </a:p>
              <a:p>
                <a:pPr marL="993775" lvl="1" indent="-361950">
                  <a:buClr>
                    <a:schemeClr val="tx1">
                      <a:lumMod val="50000"/>
                      <a:lumOff val="50000"/>
                    </a:schemeClr>
                  </a:buClr>
                  <a:buFont typeface="Source Sans Pro" panose="020B0503030403020204" pitchFamily="34" charset="0"/>
                  <a:buChar char="›"/>
                </a:pPr>
                <a:r>
                  <a:rPr lang="en-US" sz="2000" dirty="0"/>
                  <a:t>The values are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𝑡𝑒𝑥𝑡𝑠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𝑐𝑜𝑟𝑝𝑢𝑠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#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𝑡𝑒𝑥𝑡𝑠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𝑐𝑜𝑛𝑡𝑎𝑖𝑛𝑖𝑛𝑔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𝑤𝑜𝑟𝑑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b="1" dirty="0" err="1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idf</a:t>
                </a:r>
                <a:r>
                  <a:rPr lang="en-US" sz="1800" b="1" dirty="0">
                    <a:latin typeface="Consolas" panose="020B0609020204030204" pitchFamily="49" charset="0"/>
                  </a:rPr>
                  <a:t>(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loves 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&gt;&gt;&gt;</a:t>
                </a:r>
                <a:r>
                  <a:rPr lang="en-US" sz="1800" b="1" dirty="0">
                    <a:latin typeface="Consolas" panose="020B0609020204030204" pitchFamily="49" charset="0"/>
                  </a:rPr>
                  <a:t> {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edward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0.18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'loves'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'food'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0.18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'sleep'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0.48</a:t>
                </a:r>
                <a:r>
                  <a:rPr lang="en-US" sz="1800" b="1" dirty="0">
                    <a:latin typeface="Consolas" panose="020B0609020204030204" pitchFamily="49" charset="0"/>
                  </a:rPr>
                  <a:t>, 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humza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'</a:t>
                </a:r>
                <a:r>
                  <a:rPr lang="en-US" sz="1800" b="1" dirty="0">
                    <a:latin typeface="Consolas" panose="020B0609020204030204" pitchFamily="49" charset="0"/>
                  </a:rPr>
                  <a:t>:</a:t>
                </a:r>
                <a:r>
                  <a:rPr lang="en-US" sz="1800" b="1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0.48</a:t>
                </a:r>
                <a:r>
                  <a:rPr lang="en-US" sz="1800" b="1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1442B-792D-3370-1E51-E7ACB5FD4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10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EAFA-F6DC-EC5A-FCA1-601957F6D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0111-1ADE-4BD2-9107-7F4DC804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500" dirty="0"/>
              <a:t>OUR DATA SETS</a:t>
            </a:r>
            <a:endParaRPr lang="en-CA" b="1" spc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28ED-D9B1-00B7-6F5F-0D00ABA4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spc="400" dirty="0"/>
              <a:t>N-GRAM</a:t>
            </a:r>
          </a:p>
          <a:p>
            <a:pPr marL="536575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400" dirty="0"/>
              <a:t>A dictionary of commonly paired words and frequency in the text corpus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keys are the n-grams</a:t>
            </a:r>
          </a:p>
          <a:p>
            <a:pPr marL="993775" lvl="1" indent="-361950">
              <a:buClr>
                <a:schemeClr val="tx1">
                  <a:lumMod val="50000"/>
                  <a:lumOff val="50000"/>
                </a:schemeClr>
              </a:buClr>
              <a:buFont typeface="Source Sans Pro" panose="020B0503030403020204" pitchFamily="34" charset="0"/>
              <a:buChar char="›"/>
            </a:pPr>
            <a:r>
              <a:rPr lang="en-US" sz="2000" dirty="0"/>
              <a:t>The values are the number of occurrences in the corpus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idf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loves food'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&gt;&gt;&gt;</a:t>
            </a:r>
            <a:r>
              <a:rPr lang="en-US" sz="1800" b="1" dirty="0">
                <a:latin typeface="Consolas" panose="020B0609020204030204" pitchFamily="49" charset="0"/>
              </a:rPr>
              <a:t> [((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'loves'</a:t>
            </a:r>
            <a:r>
              <a:rPr lang="en-US" sz="1800" b="1" dirty="0">
                <a:latin typeface="Consolas" panose="020B0609020204030204" pitchFamily="49" charset="0"/>
              </a:rPr>
              <a:t>),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latin typeface="Consolas" panose="020B0609020204030204" pitchFamily="49" charset="0"/>
              </a:rPr>
              <a:t>), ((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'loves'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'food’</a:t>
            </a:r>
            <a:r>
              <a:rPr lang="en-US" sz="1800" b="1" dirty="0">
                <a:latin typeface="Consolas" panose="020B0609020204030204" pitchFamily="49" charset="0"/>
              </a:rPr>
              <a:t>),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1800" b="1" dirty="0">
                <a:latin typeface="Consolas" panose="020B0609020204030204" pitchFamily="49" charset="0"/>
              </a:rPr>
              <a:t>), ((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humza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'loves'</a:t>
            </a:r>
            <a:r>
              <a:rPr lang="en-US" sz="1800" b="1" dirty="0">
                <a:latin typeface="Consolas" panose="020B0609020204030204" pitchFamily="49" charset="0"/>
              </a:rPr>
              <a:t>),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986612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529070-E75F-BF62-6796-177E5005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913F24-4B11-167C-C84B-B138F5696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" r="41764" b="1970"/>
          <a:stretch/>
        </p:blipFill>
        <p:spPr bwMode="auto">
          <a:xfrm>
            <a:off x="5720906" y="0"/>
            <a:ext cx="64710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1F2D7A09-5052-2712-B21A-A45F99CC865A}"/>
              </a:ext>
            </a:extLst>
          </p:cNvPr>
          <p:cNvSpPr/>
          <p:nvPr/>
        </p:nvSpPr>
        <p:spPr>
          <a:xfrm>
            <a:off x="5296619" y="0"/>
            <a:ext cx="345057" cy="1785668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7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3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7396D-F6C7-E66D-3E22-BF2E3E0F0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646FE4-420B-05DE-70A6-18FA83717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" r="41764" b="1970"/>
          <a:stretch/>
        </p:blipFill>
        <p:spPr bwMode="auto">
          <a:xfrm>
            <a:off x="5720906" y="0"/>
            <a:ext cx="64710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7109C36-73B6-2319-F3B7-C34DA6C305C5}"/>
              </a:ext>
            </a:extLst>
          </p:cNvPr>
          <p:cNvSpPr/>
          <p:nvPr/>
        </p:nvSpPr>
        <p:spPr>
          <a:xfrm>
            <a:off x="5375849" y="1871932"/>
            <a:ext cx="345057" cy="2156604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723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540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Consolas</vt:lpstr>
      <vt:lpstr>Source Sans Pro</vt:lpstr>
      <vt:lpstr>Source Sans Pro SemiBold</vt:lpstr>
      <vt:lpstr>FunkyShapesVTI</vt:lpstr>
      <vt:lpstr>NLP ASSIGNMENT ONE</vt:lpstr>
      <vt:lpstr>OUR APPROACH</vt:lpstr>
      <vt:lpstr>OUR DATA SETS</vt:lpstr>
      <vt:lpstr>OUR DATA SETS</vt:lpstr>
      <vt:lpstr>OUR DATA SETS</vt:lpstr>
      <vt:lpstr>OUR DATA SETS</vt:lpstr>
      <vt:lpstr>OUR DATA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FINDINGS</vt:lpstr>
      <vt:lpstr>OUR FINDINGS</vt:lpstr>
      <vt:lpstr>OUR FINDINGS</vt:lpstr>
      <vt:lpstr>Vote For US GROUP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ASSIGNMENT ONE</dc:title>
  <dc:creator>Edward Boguslavsky</dc:creator>
  <cp:lastModifiedBy>Humza Fazal</cp:lastModifiedBy>
  <cp:revision>29</cp:revision>
  <dcterms:created xsi:type="dcterms:W3CDTF">2024-02-04T19:54:51Z</dcterms:created>
  <dcterms:modified xsi:type="dcterms:W3CDTF">2024-02-05T02:36:05Z</dcterms:modified>
</cp:coreProperties>
</file>