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76" name="Freeform: Shape 46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47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79" name="Freeform: Shape 50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51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7D7DE-D57F-7D50-BC9B-071E57FB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80" y="1274547"/>
            <a:ext cx="3394706" cy="2783077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NLP ASSIGNMENT ONE</a:t>
            </a:r>
            <a:endParaRPr lang="en-CA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E221-CB55-33D9-8CA4-8FEF4DEC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80" y="4149700"/>
            <a:ext cx="3394706" cy="14924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Edward Boguslavsky &amp; Humza Fazal</a:t>
            </a:r>
            <a:endParaRPr lang="en-CA" dirty="0"/>
          </a:p>
        </p:txBody>
      </p:sp>
      <p:sp>
        <p:nvSpPr>
          <p:cNvPr id="84" name="Freeform: Shape 5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61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33F01BE6-3439-8A54-5D99-EB36B2EB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80" y="1906304"/>
            <a:ext cx="6557881" cy="33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0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739F-9891-1519-5038-7FE8FF4F4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C040-BE1B-167B-0781-3AF0EE5F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8916-18F2-097E-7516-F68889E4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EXPORTING DATA SETS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5BEEF0-61AB-C484-65C5-E94F8DB6F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2694" b="1204"/>
          <a:stretch/>
        </p:blipFill>
        <p:spPr bwMode="auto">
          <a:xfrm>
            <a:off x="6630330" y="360001"/>
            <a:ext cx="5180197" cy="52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8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5828-BDEF-DFA0-BA15-D739C79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870-654E-A6C7-2CC3-C30866F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3356-92AB-7A79-7A79-7F9B7C3F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FREQUENT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term </a:t>
            </a:r>
            <a:br>
              <a:rPr lang="en-US" sz="2400" dirty="0"/>
            </a:br>
            <a:r>
              <a:rPr lang="en-US" sz="2400" dirty="0"/>
              <a:t>frequency dataset we generated </a:t>
            </a:r>
            <a:br>
              <a:rPr lang="en-US" sz="2400" dirty="0"/>
            </a:br>
            <a:r>
              <a:rPr lang="en-US" sz="2400" dirty="0"/>
              <a:t>a bar graph of the “Top 30 Most</a:t>
            </a:r>
            <a:br>
              <a:rPr lang="en-US" sz="2400" dirty="0"/>
            </a:br>
            <a:r>
              <a:rPr lang="en-US" sz="2400" dirty="0"/>
              <a:t>Frequent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average</a:t>
            </a:r>
            <a:br>
              <a:rPr lang="en-US" sz="2400" dirty="0"/>
            </a:br>
            <a:r>
              <a:rPr lang="en-US" sz="2400" dirty="0"/>
              <a:t>number of occurrences of each</a:t>
            </a:r>
            <a:br>
              <a:rPr lang="en-US" sz="2400" dirty="0"/>
            </a:br>
            <a:r>
              <a:rPr lang="en-US" sz="2400" dirty="0"/>
              <a:t>word in a scientific article from </a:t>
            </a:r>
            <a:br>
              <a:rPr lang="en-US" sz="2400" dirty="0"/>
            </a:br>
            <a:r>
              <a:rPr lang="en-US" sz="2400" dirty="0"/>
              <a:t>the CORD-19 dataset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58BF55-851E-BD49-BF63-0B3252F2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10" y="2235057"/>
            <a:ext cx="5385689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5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4679-75A7-F910-7BFF-433C0550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0E7-BAEA-968E-395A-84D41EA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90DE-1334-8604-1339-9FBC747F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COMMON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inverse </a:t>
            </a:r>
            <a:br>
              <a:rPr lang="en-US" sz="2400" dirty="0"/>
            </a:br>
            <a:r>
              <a:rPr lang="en-US" sz="2400" dirty="0"/>
              <a:t>document frequency dataset we </a:t>
            </a:r>
            <a:br>
              <a:rPr lang="en-US" sz="2400" dirty="0"/>
            </a:br>
            <a:r>
              <a:rPr lang="en-US" sz="2400" dirty="0"/>
              <a:t>generated a bar graph of the </a:t>
            </a:r>
            <a:br>
              <a:rPr lang="en-US" sz="2400" dirty="0"/>
            </a:br>
            <a:r>
              <a:rPr lang="en-US" sz="2400" dirty="0"/>
              <a:t>“Top 30 Most Common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words</a:t>
            </a:r>
            <a:br>
              <a:rPr lang="en-US" sz="2400" dirty="0"/>
            </a:br>
            <a:r>
              <a:rPr lang="en-US" sz="2400" dirty="0"/>
              <a:t>that occur the most consistently</a:t>
            </a:r>
            <a:br>
              <a:rPr lang="en-US" sz="2400" dirty="0"/>
            </a:br>
            <a:r>
              <a:rPr lang="en-US" sz="2400" dirty="0"/>
              <a:t>across all the scientific articles </a:t>
            </a:r>
            <a:br>
              <a:rPr lang="en-US" sz="2400" dirty="0"/>
            </a:br>
            <a:r>
              <a:rPr lang="en-US" sz="2400" dirty="0"/>
              <a:t>from the CORD-19 dataset</a:t>
            </a:r>
            <a:br>
              <a:rPr lang="en-US" sz="2400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(lower IDF = more common)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E4A869-5729-A8E9-C059-9E43FD27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85" y="2235057"/>
            <a:ext cx="5377114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59C24-2F3D-B934-3C53-4429F19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626F-E632-9C88-70E3-5782DEF8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CE63-3DEA-15FA-F487-EF60321F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23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COMMON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WordCloud</a:t>
            </a:r>
            <a:r>
              <a:rPr lang="en-US" sz="2400" dirty="0"/>
              <a:t> and our </a:t>
            </a:r>
            <a:br>
              <a:rPr lang="en-US" sz="2400" dirty="0"/>
            </a:br>
            <a:r>
              <a:rPr lang="en-US" sz="2400" dirty="0"/>
              <a:t>n-gram dataset we </a:t>
            </a:r>
            <a:br>
              <a:rPr lang="en-US" sz="2400" dirty="0"/>
            </a:br>
            <a:r>
              <a:rPr lang="en-US" sz="2400" dirty="0"/>
              <a:t>generated a word cloud of </a:t>
            </a:r>
            <a:br>
              <a:rPr lang="en-US" sz="2400" dirty="0"/>
            </a:br>
            <a:r>
              <a:rPr lang="en-US" sz="2400" dirty="0"/>
              <a:t>the top 50 most common</a:t>
            </a:r>
            <a:br>
              <a:rPr lang="en-US" sz="2400" dirty="0"/>
            </a:br>
            <a:r>
              <a:rPr lang="en-US" sz="2400" dirty="0"/>
              <a:t>bigrams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</a:t>
            </a:r>
            <a:br>
              <a:rPr lang="en-US" sz="2400" dirty="0"/>
            </a:br>
            <a:r>
              <a:rPr lang="en-US" sz="2400" dirty="0"/>
              <a:t>most frequently occurring </a:t>
            </a:r>
            <a:br>
              <a:rPr lang="en-US" sz="2400" dirty="0"/>
            </a:br>
            <a:r>
              <a:rPr lang="en-US" sz="2400" dirty="0"/>
              <a:t>bigrams across the scientific </a:t>
            </a:r>
            <a:br>
              <a:rPr lang="en-US" sz="2400" dirty="0"/>
            </a:br>
            <a:r>
              <a:rPr lang="en-US" sz="2400" dirty="0"/>
              <a:t>articles from the CORD-19 </a:t>
            </a:r>
            <a:br>
              <a:rPr lang="en-US" sz="2400" dirty="0"/>
            </a:br>
            <a:r>
              <a:rPr lang="en-US" sz="2400" dirty="0"/>
              <a:t>dataset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(larger font = more </a:t>
            </a:r>
            <a:br>
              <a:rPr lang="en-US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frequent)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576E5D-E1EB-5513-9C68-FDD6BC0B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8" y="2467769"/>
            <a:ext cx="6557881" cy="33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6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EFACD-60F0-E7C7-C5F5-9921CF22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cap="all" spc="1500" dirty="0">
                <a:ea typeface="Source Sans Pro SemiBold" panose="020B0603030403020204" pitchFamily="34" charset="0"/>
              </a:rPr>
              <a:t>Vote For US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r>
              <a:rPr lang="en-US" sz="3600" spc="600" dirty="0"/>
              <a:t>GROUP 2</a:t>
            </a:r>
            <a:endParaRPr lang="en-US" sz="6000" b="1" kern="1200" cap="all" spc="60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AF42-5CBA-AC04-1696-45DA2486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52C2-EA90-03C1-A30D-87F3822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APPROACH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3B8-4EC6-4F86-4C0C-D7E1B198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LANGUAGE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Python</a:t>
            </a:r>
            <a:r>
              <a:rPr lang="en-US" sz="2400" dirty="0"/>
              <a:t> for it’s ease of use and it’s popularity in the NLP field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LIBRARIES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 err="1"/>
              <a:t>spaCy</a:t>
            </a:r>
            <a:r>
              <a:rPr lang="en-US" sz="2400" dirty="0"/>
              <a:t>, </a:t>
            </a:r>
            <a:r>
              <a:rPr lang="en-US" sz="2400" i="1" dirty="0"/>
              <a:t>matplotlib</a:t>
            </a:r>
            <a:r>
              <a:rPr lang="en-US" sz="2400" dirty="0"/>
              <a:t>, and </a:t>
            </a:r>
            <a:r>
              <a:rPr lang="en-US" sz="2400" i="1" dirty="0" err="1"/>
              <a:t>WordCloud</a:t>
            </a:r>
            <a:r>
              <a:rPr lang="en-US" sz="2400" dirty="0"/>
              <a:t> for their NLP functionality and graphing capabilities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SOFTWARE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Spyder IDE </a:t>
            </a:r>
            <a:r>
              <a:rPr lang="en-US" sz="2400" dirty="0"/>
              <a:t>for its popularity in ML and data visualization</a:t>
            </a:r>
          </a:p>
          <a:p>
            <a:pPr marL="174625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7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83F1-74AA-0E49-D14F-23474864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501-635B-8E8E-04D6-9B8D4F07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VOCABULARY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list of unique words in the text corpus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vocabulary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5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D498-6114-C74C-F546-260AA285D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C9D-15B3-312F-170C-D5EEB3AC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TERM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𝑜𝑐𝑐𝑢𝑟𝑒𝑛𝑐𝑒𝑠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𝑐𝑜𝑟𝑝𝑢𝑠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term_frequency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0.33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0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CF48-40BF-5C7D-E0F1-D7A0B9D4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EEE-A2DE-DAE1-2957-A98EDCA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F4A7-60CD-BD54-675F-6196E218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ENTITIES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dictionary of unique key words in the text corpus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keys are the entities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values are the number of occurrences in the corpus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 err="1"/>
              <a:t>spaCy</a:t>
            </a:r>
            <a:r>
              <a:rPr lang="en-US" sz="2400" dirty="0"/>
              <a:t> provides an NER algorithm to automatically detect entities in text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Common entities include names, locations, businesses, phone numbers,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entities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ate lunch at the campus'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met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on campus'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'campus'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5635-38E8-93BE-6979-66EBBACC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2DA-F7CD-7561-3D80-8BB16404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INVERSE DOCUMENT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and their importance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𝑐𝑜𝑟𝑝𝑢𝑠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𝑐𝑜𝑛𝑡𝑎𝑖𝑛𝑖𝑛𝑔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idf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EAFA-F6DC-EC5A-FCA1-601957F6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0111-1ADE-4BD2-9107-7F4DC804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28ED-D9B1-00B7-6F5F-0D00ABA4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N-GRAM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dictionary of commonly paired words and frequency in the text corpus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keys are the n-grams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values are the number of occurrences in the corpus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idf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[((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), 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'food’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), 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8661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29070-E75F-BF62-6796-177E5005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9A0C-7E6C-E4C8-A79D-3CF5DCC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FCCE-3684-7DA6-C8CF-73906488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IMPORTS AND VARIABLES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13F24-4B11-167C-C84B-B138F5696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" r="41764" b="1970"/>
          <a:stretch/>
        </p:blipFill>
        <p:spPr bwMode="auto">
          <a:xfrm>
            <a:off x="6821214" y="360000"/>
            <a:ext cx="4999892" cy="52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7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0189-8F13-2732-51E9-2469AACC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9847-1378-ED46-F1E2-5D75CED2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CODE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186B-535B-7312-11F5-B6120073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ANALYSIS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540AFA-CFA9-0F94-4C27-3B7CF7A6A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r="8411" b="1448"/>
          <a:stretch/>
        </p:blipFill>
        <p:spPr bwMode="auto">
          <a:xfrm>
            <a:off x="5713348" y="360001"/>
            <a:ext cx="6111501" cy="52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4634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556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Consolas</vt:lpstr>
      <vt:lpstr>Source Sans Pro</vt:lpstr>
      <vt:lpstr>Source Sans Pro SemiBold</vt:lpstr>
      <vt:lpstr>FunkyShapesVTI</vt:lpstr>
      <vt:lpstr>NLP ASSIGNMENT ONE</vt:lpstr>
      <vt:lpstr>OUR APPROACH</vt:lpstr>
      <vt:lpstr>OUR DATA SETS</vt:lpstr>
      <vt:lpstr>OUR DATA SETS</vt:lpstr>
      <vt:lpstr>OUR DATA SETS</vt:lpstr>
      <vt:lpstr>OUR DATA SETS</vt:lpstr>
      <vt:lpstr>OUR DATA SETS</vt:lpstr>
      <vt:lpstr>OUR CODE</vt:lpstr>
      <vt:lpstr>OUR CODE</vt:lpstr>
      <vt:lpstr>OUR CODE</vt:lpstr>
      <vt:lpstr>OUR FINDINGS</vt:lpstr>
      <vt:lpstr>OUR FINDINGS</vt:lpstr>
      <vt:lpstr>OUR FINDINGS</vt:lpstr>
      <vt:lpstr>Vote For US GROUP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ASSIGNMENT ONE</dc:title>
  <dc:creator>Edward Boguslavsky</dc:creator>
  <cp:lastModifiedBy>Edward Boguslavsky</cp:lastModifiedBy>
  <cp:revision>26</cp:revision>
  <dcterms:created xsi:type="dcterms:W3CDTF">2024-02-04T19:54:51Z</dcterms:created>
  <dcterms:modified xsi:type="dcterms:W3CDTF">2024-02-05T02:10:56Z</dcterms:modified>
</cp:coreProperties>
</file>