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80" r:id="rId6"/>
    <p:sldId id="265" r:id="rId7"/>
    <p:sldId id="287" r:id="rId8"/>
    <p:sldId id="286" r:id="rId9"/>
    <p:sldId id="285" r:id="rId10"/>
    <p:sldId id="313" r:id="rId11"/>
    <p:sldId id="314" r:id="rId12"/>
    <p:sldId id="315" r:id="rId13"/>
    <p:sldId id="282" r:id="rId14"/>
    <p:sldId id="339" r:id="rId15"/>
    <p:sldId id="340" r:id="rId16"/>
    <p:sldId id="341" r:id="rId17"/>
    <p:sldId id="342" r:id="rId18"/>
    <p:sldId id="343" r:id="rId19"/>
    <p:sldId id="281" r:id="rId20"/>
    <p:sldId id="344" r:id="rId21"/>
    <p:sldId id="284"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2252" userDrawn="1">
          <p15:clr>
            <a:srgbClr val="000000"/>
          </p15:clr>
        </p15:guide>
        <p15:guide id="2" pos="3891"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252"/>
        <p:guide pos="389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4" Type="http://schemas.microsoft.com/office/2011/relationships/chartColorStyle" Target="colors4.xml"/><Relationship Id="rId3" Type="http://schemas.microsoft.com/office/2011/relationships/chartStyle" Target="style4.xml"/><Relationship Id="rId2" Type="http://schemas.openxmlformats.org/officeDocument/2006/relationships/themeOverride" Target="../theme/themeOverride1.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600" b="1" i="0" u="none" strike="noStrike" kern="120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107262703739214"/>
          <c:y val="0.106831970456344"/>
          <c:w val="0.785234899328859"/>
          <c:h val="0.864151938802427"/>
        </c:manualLayout>
      </c:layout>
      <c:radarChart>
        <c:radarStyle val="marker"/>
        <c:varyColors val="0"/>
        <c:ser>
          <c:idx val="0"/>
          <c:order val="0"/>
          <c:tx>
            <c:strRef>
              <c:f>Sheet1!$B$1</c:f>
              <c:strCache>
                <c:ptCount val="1"/>
                <c:pt idx="0">
                  <c:v>Topic</c:v>
                </c:pt>
              </c:strCache>
            </c:strRef>
          </c:tx>
          <c:spPr>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a:solidFill>
                  <a:schemeClr val="accent1"/>
                </a:solidFill>
                <a:round/>
              </a:ln>
              <a:effectLst>
                <a:outerShdw blurRad="40000" dist="23000" dir="5400000" rotWithShape="0">
                  <a:srgbClr val="000000">
                    <a:alpha val="35000"/>
                  </a:srgbClr>
                </a:outerShdw>
              </a:effectLst>
            </c:spPr>
          </c:marker>
          <c:dLbls>
            <c:delete val="1"/>
          </c:dLbls>
          <c:cat>
            <c:strRef>
              <c:f>Sheet1!$A$2:$A$5</c:f>
              <c:strCache>
                <c:ptCount val="4"/>
                <c:pt idx="0">
                  <c:v>Humanity</c:v>
                </c:pt>
                <c:pt idx="1">
                  <c:v>Business</c:v>
                </c:pt>
                <c:pt idx="2">
                  <c:v>Health and Environment</c:v>
                </c:pt>
                <c:pt idx="3">
                  <c:v>Others</c:v>
                </c:pt>
              </c:strCache>
            </c:strRef>
          </c:cat>
          <c:val>
            <c:numRef>
              <c:f>Sheet1!$B$2:$B$5</c:f>
              <c:numCache>
                <c:formatCode>General</c:formatCode>
                <c:ptCount val="4"/>
                <c:pt idx="0">
                  <c:v>2</c:v>
                </c:pt>
                <c:pt idx="1">
                  <c:v>4</c:v>
                </c:pt>
                <c:pt idx="2">
                  <c:v>2</c:v>
                </c:pt>
                <c:pt idx="3">
                  <c:v>1</c:v>
                </c:pt>
              </c:numCache>
            </c:numRef>
          </c:val>
        </c:ser>
        <c:dLbls>
          <c:showLegendKey val="0"/>
          <c:showVal val="0"/>
          <c:showCatName val="0"/>
          <c:showSerName val="0"/>
          <c:showPercent val="0"/>
          <c:showBubbleSize val="0"/>
        </c:dLbls>
        <c:axId val="558151986"/>
        <c:axId val="449928905"/>
      </c:radarChart>
      <c:catAx>
        <c:axId val="558151986"/>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49928905"/>
        <c:crosses val="autoZero"/>
        <c:auto val="1"/>
        <c:lblAlgn val="ctr"/>
        <c:lblOffset val="100"/>
        <c:noMultiLvlLbl val="0"/>
      </c:catAx>
      <c:valAx>
        <c:axId val="449928905"/>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58151986"/>
        <c:crosses val="autoZero"/>
        <c:crossBetween val="between"/>
      </c:valAx>
      <c:spPr>
        <a:noFill/>
        <a:ln>
          <a:noFill/>
        </a:ln>
        <a:effectLst/>
      </c:spPr>
    </c:plotArea>
    <c:plotVisOnly val="1"/>
    <c:dispBlanksAs val="gap"/>
    <c:showDLblsOverMax val="0"/>
  </c:chart>
  <c:spPr>
    <a:noFill/>
    <a:ln>
      <a:noFill/>
    </a:ln>
    <a:effectLst>
      <a:outerShdw dir="5400000" algn="ctr" rotWithShape="0">
        <a:srgbClr val="000000">
          <a:alpha val="43000"/>
        </a:srgbClr>
      </a:outerShdw>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800" b="1" i="0" u="none" strike="noStrike" kern="1200" cap="all" baseline="0">
                <a:solidFill>
                  <a:schemeClr val="tx1">
                    <a:lumMod val="65000"/>
                    <a:lumOff val="35000"/>
                  </a:schemeClr>
                </a:solidFill>
                <a:latin typeface="+mn-lt"/>
                <a:ea typeface="+mn-ea"/>
                <a:cs typeface="+mn-cs"/>
              </a:defRPr>
            </a:pPr>
            <a:r>
              <a:t>Topics</a:t>
            </a:r>
            <a:r>
              <a:rPr lang="en-US" altLang="zh-CN"/>
              <a:t> (Hours)</a:t>
            </a:r>
            <a:endParaRPr altLang="en-US"/>
          </a:p>
        </c:rich>
      </c:tx>
      <c:layout/>
      <c:overlay val="0"/>
      <c:spPr>
        <a:noFill/>
        <a:ln>
          <a:noFill/>
        </a:ln>
        <a:effectLst/>
      </c:sp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pie3DChart>
        <c:varyColors val="1"/>
        <c:ser>
          <c:idx val="0"/>
          <c:order val="0"/>
          <c:tx>
            <c:strRef>
              <c:f>Sheet1!$B$1</c:f>
              <c:strCache>
                <c:ptCount val="1"/>
                <c:pt idx="0">
                  <c:v>Topics (Hours)</c:v>
                </c:pt>
              </c:strCache>
            </c:strRef>
          </c:tx>
          <c:spPr>
            <a:scene3d>
              <a:camera prst="orthographicFront"/>
              <a:lightRig rig="threePt" dir="t"/>
            </a:scene3d>
            <a:sp3d contourW="19050"/>
          </c:spPr>
          <c:explosion val="0"/>
          <c:dPt>
            <c:idx val="0"/>
            <c:bubble3D val="0"/>
            <c:spPr>
              <a:solidFill>
                <a:srgbClr val="FF0000">
                  <a:alpha val="90000"/>
                </a:srgb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c:spPr>
          </c:dPt>
          <c:dPt>
            <c:idx val="1"/>
            <c:bubble3D val="0"/>
            <c:spPr>
              <a:solidFill>
                <a:srgbClr val="FFC000">
                  <a:alpha val="90000"/>
                </a:srgb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c:spPr>
          </c:dPt>
          <c:dPt>
            <c:idx val="2"/>
            <c:bubble3D val="0"/>
            <c:spPr>
              <a:solidFill>
                <a:srgbClr val="FFFF00">
                  <a:alpha val="90000"/>
                </a:srgb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c:spPr>
          </c:dPt>
          <c:dPt>
            <c:idx val="3"/>
            <c:bubble3D val="0"/>
            <c:spPr>
              <a:solidFill>
                <a:srgbClr val="92D050">
                  <a:alpha val="90000"/>
                </a:srgbClr>
              </a:solidFill>
              <a:ln w="19050">
                <a:solidFill>
                  <a:schemeClr val="accent4">
                    <a:lumMod val="75000"/>
                  </a:schemeClr>
                </a:solidFill>
              </a:ln>
              <a:effectLst>
                <a:innerShdw blurRad="114300">
                  <a:schemeClr val="accent4">
                    <a:lumMod val="75000"/>
                  </a:schemeClr>
                </a:innerShdw>
              </a:effectLst>
              <a:scene3d>
                <a:camera prst="orthographicFront"/>
                <a:lightRig rig="threePt" dir="t"/>
              </a:scene3d>
              <a:sp3d contourW="19050"/>
            </c:spPr>
          </c:dPt>
          <c:dPt>
            <c:idx val="4"/>
            <c:bubble3D val="0"/>
            <c:spPr>
              <a:solidFill>
                <a:srgbClr val="00B050">
                  <a:alpha val="90000"/>
                </a:srgbClr>
              </a:solidFill>
              <a:ln w="19050">
                <a:solidFill>
                  <a:schemeClr val="accent5">
                    <a:lumMod val="75000"/>
                  </a:schemeClr>
                </a:solidFill>
              </a:ln>
              <a:effectLst>
                <a:innerShdw blurRad="114300">
                  <a:schemeClr val="accent5">
                    <a:lumMod val="75000"/>
                  </a:schemeClr>
                </a:innerShdw>
              </a:effectLst>
              <a:scene3d>
                <a:camera prst="orthographicFront"/>
                <a:lightRig rig="threePt" dir="t"/>
              </a:scene3d>
              <a:sp3d contourW="19050"/>
            </c:spPr>
          </c:dPt>
          <c:dPt>
            <c:idx val="5"/>
            <c:bubble3D val="0"/>
            <c:spPr>
              <a:solidFill>
                <a:srgbClr val="00B0F0">
                  <a:alpha val="90000"/>
                </a:srgbClr>
              </a:solidFill>
              <a:ln w="19050">
                <a:solidFill>
                  <a:schemeClr val="accent6">
                    <a:lumMod val="75000"/>
                  </a:schemeClr>
                </a:solidFill>
              </a:ln>
              <a:effectLst>
                <a:innerShdw blurRad="114300">
                  <a:schemeClr val="accent6">
                    <a:lumMod val="75000"/>
                  </a:schemeClr>
                </a:innerShdw>
              </a:effectLst>
              <a:scene3d>
                <a:camera prst="orthographicFront"/>
                <a:lightRig rig="threePt" dir="t"/>
              </a:scene3d>
              <a:sp3d contourW="19050"/>
            </c:spPr>
          </c:dPt>
          <c:dPt>
            <c:idx val="6"/>
            <c:bubble3D val="0"/>
            <c:spPr>
              <a:solidFill>
                <a:srgbClr val="0070C0">
                  <a:alpha val="90000"/>
                </a:srgbClr>
              </a:solidFill>
              <a:ln w="19050">
                <a:solidFill>
                  <a:schemeClr val="accent1">
                    <a:lumMod val="60000"/>
                    <a:lumMod val="75000"/>
                  </a:schemeClr>
                </a:solidFill>
              </a:ln>
              <a:effectLst>
                <a:innerShdw blurRad="114300">
                  <a:schemeClr val="accent1">
                    <a:lumMod val="60000"/>
                    <a:lumMod val="75000"/>
                  </a:schemeClr>
                </a:innerShdw>
              </a:effectLst>
              <a:scene3d>
                <a:camera prst="orthographicFront"/>
                <a:lightRig rig="threePt" dir="t"/>
              </a:scene3d>
              <a:sp3d contourW="19050"/>
            </c:spPr>
          </c:dPt>
          <c:dPt>
            <c:idx val="7"/>
            <c:bubble3D val="0"/>
            <c:spPr>
              <a:solidFill>
                <a:srgbClr val="7030A0">
                  <a:alpha val="90000"/>
                </a:srgbClr>
              </a:solidFill>
              <a:ln w="19050">
                <a:solidFill>
                  <a:schemeClr val="accent2">
                    <a:lumMod val="60000"/>
                    <a:lumMod val="75000"/>
                  </a:schemeClr>
                </a:solidFill>
              </a:ln>
              <a:effectLst>
                <a:innerShdw blurRad="114300">
                  <a:schemeClr val="accent2">
                    <a:lumMod val="60000"/>
                    <a:lumMod val="75000"/>
                  </a:schemeClr>
                </a:innerShdw>
              </a:effectLst>
            </c:spPr>
          </c:dPt>
          <c:dPt>
            <c:idx val="8"/>
            <c:bubble3D val="0"/>
            <c:spPr>
              <a:solidFill>
                <a:srgbClr val="002060">
                  <a:alpha val="90000"/>
                </a:srgbClr>
              </a:solidFill>
              <a:ln w="19050">
                <a:solidFill>
                  <a:schemeClr val="accent3">
                    <a:lumMod val="60000"/>
                    <a:lumMod val="75000"/>
                  </a:schemeClr>
                </a:solidFill>
              </a:ln>
              <a:effectLst>
                <a:innerShdw blurRad="114300">
                  <a:schemeClr val="accent3">
                    <a:lumMod val="60000"/>
                    <a:lumMod val="75000"/>
                  </a:schemeClr>
                </a:innerShdw>
              </a:effectLst>
              <a:scene3d>
                <a:camera prst="orthographicFront"/>
                <a:lightRig rig="threePt" dir="t"/>
              </a:scene3d>
              <a:sp3d contourW="19050"/>
            </c:spPr>
          </c:dPt>
          <c:dLbls>
            <c:delete val="1"/>
          </c:dLbls>
          <c:cat>
            <c:strRef>
              <c:f>Sheet1!$A$2:$A$10</c:f>
              <c:strCache>
                <c:ptCount val="9"/>
                <c:pt idx="0">
                  <c:v>Titanic</c:v>
                </c:pt>
                <c:pt idx="1">
                  <c:v>Shop Business Research</c:v>
                </c:pt>
                <c:pt idx="2">
                  <c:v>APP Statistics</c:v>
                </c:pt>
                <c:pt idx="3">
                  <c:v>Smoking Statistics for the UK</c:v>
                </c:pt>
                <c:pt idx="4">
                  <c:v>Commercial Flight</c:v>
                </c:pt>
                <c:pt idx="5">
                  <c:v>Global Air Pollution</c:v>
                </c:pt>
                <c:pt idx="6">
                  <c:v>Data Science Staff Salary</c:v>
                </c:pt>
                <c:pt idx="7">
                  <c:v>Hotel Market Analysis</c:v>
                </c:pt>
                <c:pt idx="8">
                  <c:v>Others</c:v>
                </c:pt>
              </c:strCache>
            </c:strRef>
          </c:cat>
          <c:val>
            <c:numRef>
              <c:f>Sheet1!$B$2:$B$10</c:f>
              <c:numCache>
                <c:formatCode>General</c:formatCode>
                <c:ptCount val="9"/>
                <c:pt idx="0">
                  <c:v>1.8</c:v>
                </c:pt>
                <c:pt idx="1">
                  <c:v>1.6</c:v>
                </c:pt>
                <c:pt idx="2">
                  <c:v>1.9</c:v>
                </c:pt>
                <c:pt idx="3">
                  <c:v>1.7</c:v>
                </c:pt>
                <c:pt idx="4">
                  <c:v>1.6</c:v>
                </c:pt>
                <c:pt idx="5">
                  <c:v>2.1</c:v>
                </c:pt>
                <c:pt idx="6">
                  <c:v>5.7</c:v>
                </c:pt>
                <c:pt idx="7">
                  <c:v>12.6</c:v>
                </c:pt>
                <c:pt idx="8">
                  <c:v>15.5</c:v>
                </c:pt>
              </c:numCache>
            </c:numRef>
          </c:val>
        </c:ser>
        <c:dLbls>
          <c:showLegendKey val="0"/>
          <c:showVal val="0"/>
          <c:showCatName val="0"/>
          <c:showSerName val="0"/>
          <c:showPercent val="0"/>
          <c:showBubbleSize val="0"/>
        </c:dLbls>
      </c:pie3D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50000"/>
                  <a:lumOff val="50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zh-CN" sz="1600" b="1" i="0" u="none" strike="noStrike" kern="120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107262703739214"/>
          <c:y val="0.106831970456344"/>
          <c:w val="0.785234899328859"/>
          <c:h val="0.864151938802427"/>
        </c:manualLayout>
      </c:layout>
      <c:radarChart>
        <c:radarStyle val="marker"/>
        <c:varyColors val="0"/>
        <c:ser>
          <c:idx val="0"/>
          <c:order val="0"/>
          <c:tx>
            <c:strRef>
              <c:f>Sheet1!$B$1</c:f>
              <c:strCache>
                <c:ptCount val="1"/>
                <c:pt idx="0">
                  <c:v>Topic</c:v>
                </c:pt>
              </c:strCache>
            </c:strRef>
          </c:tx>
          <c:spPr>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a:solidFill>
                  <a:schemeClr val="accent1"/>
                </a:solidFill>
                <a:round/>
              </a:ln>
              <a:effectLst>
                <a:outerShdw blurRad="40000" dist="23000" dir="5400000" rotWithShape="0">
                  <a:srgbClr val="000000">
                    <a:alpha val="35000"/>
                  </a:srgbClr>
                </a:outerShdw>
              </a:effectLst>
            </c:spPr>
          </c:marker>
          <c:dLbls>
            <c:delete val="1"/>
          </c:dLbls>
          <c:cat>
            <c:strRef>
              <c:f>Sheet1!$A$2:$A$5</c:f>
              <c:strCache>
                <c:ptCount val="4"/>
                <c:pt idx="0">
                  <c:v>Humanity</c:v>
                </c:pt>
                <c:pt idx="1">
                  <c:v>Business</c:v>
                </c:pt>
                <c:pt idx="2">
                  <c:v>Health and Environment</c:v>
                </c:pt>
                <c:pt idx="3">
                  <c:v>Others</c:v>
                </c:pt>
              </c:strCache>
            </c:strRef>
          </c:cat>
          <c:val>
            <c:numRef>
              <c:f>Sheet1!$B$2:$B$5</c:f>
              <c:numCache>
                <c:formatCode>General</c:formatCode>
                <c:ptCount val="4"/>
                <c:pt idx="0">
                  <c:v>2</c:v>
                </c:pt>
                <c:pt idx="1">
                  <c:v>4</c:v>
                </c:pt>
                <c:pt idx="2">
                  <c:v>2</c:v>
                </c:pt>
                <c:pt idx="3">
                  <c:v>1</c:v>
                </c:pt>
              </c:numCache>
            </c:numRef>
          </c:val>
        </c:ser>
        <c:dLbls>
          <c:showLegendKey val="0"/>
          <c:showVal val="0"/>
          <c:showCatName val="0"/>
          <c:showSerName val="0"/>
          <c:showPercent val="0"/>
          <c:showBubbleSize val="0"/>
        </c:dLbls>
        <c:axId val="558151986"/>
        <c:axId val="449928905"/>
      </c:radarChart>
      <c:catAx>
        <c:axId val="558151986"/>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49928905"/>
        <c:crosses val="autoZero"/>
        <c:auto val="1"/>
        <c:lblAlgn val="ctr"/>
        <c:lblOffset val="100"/>
        <c:noMultiLvlLbl val="0"/>
      </c:catAx>
      <c:valAx>
        <c:axId val="449928905"/>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58151986"/>
        <c:crosses val="autoZero"/>
        <c:crossBetween val="between"/>
      </c:valAx>
      <c:spPr>
        <a:noFill/>
        <a:ln>
          <a:noFill/>
        </a:ln>
        <a:effectLst/>
      </c:spPr>
    </c:plotArea>
    <c:plotVisOnly val="1"/>
    <c:dispBlanksAs val="gap"/>
    <c:showDLblsOverMax val="0"/>
  </c:chart>
  <c:spPr>
    <a:noFill/>
    <a:ln>
      <a:noFill/>
    </a:ln>
    <a:effectLst>
      <a:outerShdw dir="5400000" algn="ctr" rotWithShape="0">
        <a:srgbClr val="000000">
          <a:alpha val="43000"/>
        </a:srgbClr>
      </a:outerShdw>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400" b="0" i="0" u="none" strike="noStrike" kern="1200" spc="0" baseline="0">
                <a:solidFill>
                  <a:schemeClr val="tx1"/>
                </a:solidFill>
                <a:latin typeface="+mn-lt"/>
                <a:ea typeface="+mn-ea"/>
                <a:cs typeface="+mn-cs"/>
              </a:defRPr>
            </a:pPr>
            <a:r>
              <a:rPr lang="en-US" altLang="zh-CN"/>
              <a:t>Learning Curve</a:t>
            </a:r>
            <a:endParaRPr lang="en-US" altLang="zh-CN"/>
          </a:p>
        </c:rich>
      </c:tx>
      <c:layout/>
      <c:overlay val="0"/>
      <c:spPr>
        <a:noFill/>
        <a:ln>
          <a:noFill/>
        </a:ln>
        <a:effectLst/>
      </c:spPr>
    </c:title>
    <c:autoTitleDeleted val="0"/>
    <c:plotArea>
      <c:layout/>
      <c:lineChart>
        <c:grouping val="standard"/>
        <c:varyColors val="0"/>
        <c:ser>
          <c:idx val="0"/>
          <c:order val="0"/>
          <c:tx>
            <c:strRef>
              <c:f>Sheet1!$B$1</c:f>
              <c:strCache>
                <c:ptCount val="1"/>
                <c:pt idx="0">
                  <c:v>Time (Hour)</c:v>
                </c:pt>
              </c:strCache>
            </c:strRef>
          </c:tx>
          <c:spPr>
            <a:ln w="25400" cap="rnd" cmpd="sng">
              <a:solidFill>
                <a:schemeClr val="accent1"/>
              </a:solidFill>
              <a:round/>
              <a:tailEnd type="none"/>
            </a:ln>
            <a:effectLst/>
            <a:sp3d contourW="25400"/>
          </c:spPr>
          <c:marker>
            <c:symbol val="none"/>
          </c:marker>
          <c:dLbls>
            <c:delete val="1"/>
          </c:dLbls>
          <c:cat>
            <c:strRef>
              <c:f>Sheet1!$A$2:$A$5</c:f>
              <c:strCache>
                <c:ptCount val="4"/>
                <c:pt idx="0">
                  <c:v>January</c:v>
                </c:pt>
                <c:pt idx="1">
                  <c:v>February</c:v>
                </c:pt>
                <c:pt idx="2">
                  <c:v>March</c:v>
                </c:pt>
                <c:pt idx="3">
                  <c:v>April</c:v>
                </c:pt>
              </c:strCache>
            </c:strRef>
          </c:cat>
          <c:val>
            <c:numRef>
              <c:f>Sheet1!$B$2:$B$5</c:f>
              <c:numCache>
                <c:formatCode>General</c:formatCode>
                <c:ptCount val="4"/>
                <c:pt idx="0">
                  <c:v>6.2</c:v>
                </c:pt>
                <c:pt idx="1">
                  <c:v>11.5</c:v>
                </c:pt>
                <c:pt idx="2">
                  <c:v>17.6</c:v>
                </c:pt>
                <c:pt idx="3">
                  <c:v>11.4</c:v>
                </c:pt>
              </c:numCache>
            </c:numRef>
          </c:val>
          <c:smooth val="1"/>
        </c:ser>
        <c:dLbls>
          <c:showLegendKey val="0"/>
          <c:showVal val="0"/>
          <c:showCatName val="0"/>
          <c:showSerName val="0"/>
          <c:showPercent val="0"/>
          <c:showBubbleSize val="0"/>
        </c:dLbls>
        <c:marker val="0"/>
        <c:smooth val="1"/>
        <c:axId val="851704159"/>
        <c:axId val="346143979"/>
      </c:lineChart>
      <c:catAx>
        <c:axId val="851704159"/>
        <c:scaling>
          <c:orientation val="minMax"/>
        </c:scaling>
        <c:delete val="0"/>
        <c:axPos val="b"/>
        <c:majorGridlines>
          <c:spPr>
            <a:ln w="9525" cap="flat" cmpd="sng" algn="ctr">
              <a:solidFill>
                <a:schemeClr val="bg1">
                  <a:lumMod val="95000"/>
                </a:schemeClr>
              </a:solidFill>
              <a:round/>
            </a:ln>
            <a:effectLst/>
          </c:spPr>
        </c:majorGridlines>
        <c:numFmt formatCode="General" sourceLinked="1"/>
        <c:majorTickMark val="out"/>
        <c:minorTickMark val="none"/>
        <c:tickLblPos val="nextTo"/>
        <c:spPr>
          <a:noFill/>
          <a:ln w="9525" cap="flat" cmpd="sng" algn="ctr">
            <a:solidFill>
              <a:schemeClr val="bg1">
                <a:lumMod val="85000"/>
              </a:schemeClr>
            </a:solidFill>
            <a:round/>
          </a:ln>
          <a:effectLst/>
        </c:spPr>
        <c:txPr>
          <a:bodyPr rot="-60000000" spcFirstLastPara="0" vertOverflow="ellipsis" vert="horz" wrap="square" anchor="ctr" anchorCtr="1" forceAA="0"/>
          <a:lstStyle/>
          <a:p>
            <a:pPr>
              <a:defRPr lang="zh-CN" sz="900" b="0" i="0" u="none" strike="noStrike" kern="1200" baseline="0">
                <a:solidFill>
                  <a:schemeClr val="tx1">
                    <a:lumMod val="50000"/>
                    <a:lumOff val="50000"/>
                  </a:schemeClr>
                </a:solidFill>
                <a:latin typeface="+mn-lt"/>
                <a:ea typeface="+mn-ea"/>
                <a:cs typeface="+mn-cs"/>
              </a:defRPr>
            </a:pPr>
          </a:p>
        </c:txPr>
        <c:crossAx val="346143979"/>
        <c:crosses val="autoZero"/>
        <c:auto val="1"/>
        <c:lblAlgn val="ctr"/>
        <c:lblOffset val="100"/>
        <c:noMultiLvlLbl val="0"/>
      </c:catAx>
      <c:valAx>
        <c:axId val="346143979"/>
        <c:scaling>
          <c:orientation val="minMax"/>
        </c:scaling>
        <c:delete val="1"/>
        <c:axPos val="l"/>
        <c:majorGridlines>
          <c:spPr>
            <a:ln w="15875" cap="flat" cmpd="sng" algn="ctr">
              <a:solidFill>
                <a:schemeClr val="bg1">
                  <a:lumMod val="95000"/>
                </a:schemeClr>
              </a:solidFill>
              <a:prstDash val="solid"/>
              <a:round/>
            </a:ln>
            <a:effectLst/>
          </c:spPr>
        </c:majorGridlines>
        <c:numFmt formatCode="General" sourceLinked="1"/>
        <c:majorTickMark val="out"/>
        <c:minorTickMark val="none"/>
        <c:tickLblPos val="nextTo"/>
        <c:txPr>
          <a:bodyPr rot="-60000000" spcFirstLastPara="0" vertOverflow="ellipsis" vert="horz" wrap="square" anchor="ctr" anchorCtr="1" forceAA="0"/>
          <a:lstStyle/>
          <a:p>
            <a:pPr>
              <a:defRPr lang="zh-CN" sz="900" b="0" i="0" u="none" strike="noStrike" kern="1200" baseline="0">
                <a:solidFill>
                  <a:schemeClr val="tx1">
                    <a:lumMod val="50000"/>
                    <a:lumOff val="50000"/>
                  </a:schemeClr>
                </a:solidFill>
                <a:latin typeface="+mn-lt"/>
                <a:ea typeface="+mn-ea"/>
                <a:cs typeface="+mn-cs"/>
              </a:defRPr>
            </a:pPr>
          </a:p>
        </c:txPr>
        <c:crossAx val="851704159"/>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bg1">
          <a:lumMod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5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00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5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L="914400" marR="0" lvl="1"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L="1371600" marR="0" lvl="2"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L="1828800" marR="0" lvl="3"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L="2286000" marR="0" lvl="4"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L="2743200" marR="0" lvl="5"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L="3200400" marR="0" lvl="6"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L="3657600" marR="0" lvl="7"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L="4114800" marR="0" lvl="8" indent="-22860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panose="020B0604020202090204"/>
                <a:ea typeface="Arial" panose="020B0604020202090204"/>
                <a:cs typeface="Arial" panose="020B0604020202090204"/>
                <a:sym typeface="Arial" panose="020B0604020202090204"/>
              </a:rPr>
            </a:fld>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 name="Shape 19"/>
        <p:cNvGrpSpPr/>
        <p:nvPr/>
      </p:nvGrpSpPr>
      <p:grpSpPr>
        <a:xfrm>
          <a:off x="0" y="0"/>
          <a:ext cx="0" cy="0"/>
          <a:chOff x="0" y="0"/>
          <a:chExt cx="0" cy="0"/>
        </a:xfrm>
      </p:grpSpPr>
      <p:sp>
        <p:nvSpPr>
          <p:cNvPr id="20" name="Google Shape;20;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Hello everyone, I'm Edward ZHAO. </a:t>
            </a:r>
            <a:r>
              <a:t>I wonder if there's any concept of day and night where you are. But here, I wish you all a good morning, noon and evening!</a:t>
            </a:r>
          </a:p>
          <a:p>
            <a:pPr marL="0" lvl="0" indent="0" algn="l" rtl="0">
              <a:spcBef>
                <a:spcPts val="0"/>
              </a:spcBef>
              <a:spcAft>
                <a:spcPts val="0"/>
              </a:spcAft>
              <a:buNone/>
            </a:pPr>
            <a:r>
              <a:t>This show will showcase </a:t>
            </a:r>
            <a:r>
              <a:rPr lang="en-US"/>
              <a:t>how I </a:t>
            </a:r>
            <a:r>
              <a:rPr lang="en-US">
                <a:sym typeface="+mn-ea"/>
              </a:rPr>
              <a:t>e</a:t>
            </a:r>
            <a:r>
              <a:rPr>
                <a:sym typeface="+mn-ea"/>
              </a:rPr>
              <a:t>xplore </a:t>
            </a:r>
            <a:r>
              <a:t>the </a:t>
            </a:r>
            <a:r>
              <a:rPr lang="en-US">
                <a:solidFill>
                  <a:srgbClr val="3F3F3F"/>
                </a:solidFill>
                <a:sym typeface="Arial" panose="020B0604020202090204"/>
              </a:rPr>
              <a:t>experience </a:t>
            </a:r>
            <a:r>
              <a:t>of information visualization and reveal the story of </a:t>
            </a:r>
            <a:r>
              <a:rPr lang="en-US"/>
              <a:t>the </a:t>
            </a:r>
            <a:r>
              <a:t>data. Information Visualization </a:t>
            </a:r>
            <a:r>
              <a:rPr lang="en-US"/>
              <a:t>S</a:t>
            </a:r>
            <a:r>
              <a:t>emester-End Wrapped is a review of my learning journey, summarizing the insights and skills gained in this field. Through graphs and charts, I will demonstrate my understanding of data and explore how to convey information visually.</a:t>
            </a:r>
          </a:p>
        </p:txBody>
      </p:sp>
      <p:sp>
        <p:nvSpPr>
          <p:cNvPr id="21" name="Google Shape;21;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t>The peak of my learning curve comes in March. This month, I will complete tasks, prepare for group projects, review old knowledge, and preview new knowledge. So in this month, my study life is very busy and full.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a:sym typeface="+mn-ea"/>
              </a:rPr>
              <a:t>This is the </a:t>
            </a:r>
            <a:r>
              <a:rPr lang="en-US">
                <a:sym typeface="+mn-ea"/>
              </a:rPr>
              <a:t>third </a:t>
            </a:r>
            <a:r>
              <a:rPr>
                <a:sym typeface="+mn-ea"/>
              </a:rPr>
              <a:t>part. </a:t>
            </a:r>
            <a:r>
              <a:rPr lang="en-US">
                <a:sym typeface="Arial" panose="020B0604020202090204"/>
              </a:rPr>
              <a:t>R</a:t>
            </a:r>
            <a:r>
              <a:rPr lang="en-US">
                <a:sym typeface="Arial" panose="020B0604020202090204"/>
              </a:rPr>
              <a:t>eflection.</a:t>
            </a:r>
          </a:p>
        </p:txBody>
      </p:sp>
      <p:sp>
        <p:nvSpPr>
          <p:cNvPr id="79" name="Google Shape;79;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t>In the information visualization course, I learned how to effectively transform data into visual graphics to convey information and insights more clearly. I mastered various visualization tools and techniques such as Tableau, D3.js, and Python, and learned how to choose appropriate chart types and color schemes to present data. Additionally, I learned how to design intuitive and understandable data charts, and gained an understanding of the importance of data visualization in decision-making and communication.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t>In the information visualization course, I encountered significant challenges in learning complex programming tools and techniques, such as D3.js and Python. Particularly with D3.js, I faced unfamiliarity with many of its data visualization interfaces, requiring extensive time to troubleshoot. To overcome these difficulties, I employed several strategies: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ym typeface="+mn-ea"/>
              </a:rPr>
              <a:t>First, </a:t>
            </a:r>
            <a:r>
              <a:rPr>
                <a:sym typeface="+mn-ea"/>
              </a:rPr>
              <a:t>Systematic Learning Resources: I extensively reviewed various online tutorials, documentation, and video resources to establish a foundational understanding of these tools and techniques.</a:t>
            </a:r>
          </a:p>
          <a:p>
            <a:pPr marL="0" lvl="0" indent="0" algn="l" rtl="0">
              <a:spcBef>
                <a:spcPts val="0"/>
              </a:spcBef>
              <a:spcAft>
                <a:spcPts val="0"/>
              </a:spcAft>
              <a:buNone/>
            </a:pPr>
            <a:r>
              <a:rPr lang="en-US">
                <a:sym typeface="+mn-ea"/>
              </a:rPr>
              <a:t>Second, </a:t>
            </a:r>
            <a:r>
              <a:rPr>
                <a:sym typeface="+mn-ea"/>
              </a:rPr>
              <a:t>Hands-on Projects: I engaged in numerous practical projects to solidify my learning and deepen my understanding of the tools and techniques through hands-on experience.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ym typeface="+mn-ea"/>
              </a:rPr>
              <a:t>Third, </a:t>
            </a:r>
            <a:r>
              <a:rPr>
                <a:sym typeface="+mn-ea"/>
              </a:rPr>
              <a:t>Seeking Assistance: In addition to absorbing lecture content, I actively engaged with classmates and online communities to seek help and solutions, drawing inspiration and guidance from their experiences.</a:t>
            </a:r>
            <a:endParaRPr>
              <a:sym typeface="+mn-ea"/>
            </a:endParaRPr>
          </a:p>
          <a:p>
            <a:pPr marL="0" lvl="0" indent="0" algn="l" rtl="0">
              <a:spcBef>
                <a:spcPts val="0"/>
              </a:spcBef>
              <a:spcAft>
                <a:spcPts val="0"/>
              </a:spcAft>
              <a:buNone/>
            </a:pPr>
            <a:r>
              <a:rPr lang="en-US">
                <a:sym typeface="+mn-ea"/>
              </a:rPr>
              <a:t>Forth, </a:t>
            </a:r>
            <a:r>
              <a:rPr>
                <a:sym typeface="+mn-ea"/>
              </a:rPr>
              <a:t>Continuous Learning: I maintained a mindset of continuous learning, constantly exploring new resources and methodologies to continually enhance my skills in the field of information visualization.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a:sym typeface="+mn-ea"/>
              </a:rPr>
              <a:t>My information visualization project will be a comprehensive review of my learning journey in information visualization. Firstly, I will provide a detailed account of my experience, including how I started, the process of selecting courses and resources, and the main insights and growth during the learning process. Secondly, I will delve into the various topics I've invested my efforts in, such as learning data visualization tools and techniques, selecting chart types, and enhancing data analysis and presentation skills. Next, I will share the difficulties I encountered during my learning journey and how I overcame them. This may include challenges in understanding complex tools and techniques, project practice hurdles, and the process of seeking assistance. Finally, I will offer some advice to other information visualization scholars, sharing my experiences and lessons learned during the learning process, as well as what I believe are key elements to success in the field of information visualization. Through this project, I hope to demonstrate the learning path and methods in information visualization to other learners and inspire them to progress in this field.</a:t>
            </a:r>
            <a:endParaRPr>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a:sym typeface="+mn-ea"/>
              </a:rPr>
              <a:t>This is the </a:t>
            </a:r>
            <a:r>
              <a:rPr lang="en-US">
                <a:sym typeface="+mn-ea"/>
              </a:rPr>
              <a:t>forth </a:t>
            </a:r>
            <a:r>
              <a:rPr>
                <a:sym typeface="+mn-ea"/>
              </a:rPr>
              <a:t>part. </a:t>
            </a:r>
            <a:r>
              <a:rPr lang="en-US">
                <a:sym typeface="Arial" panose="020B0604020202090204"/>
              </a:rPr>
              <a:t>Future Hits.</a:t>
            </a:r>
          </a:p>
        </p:txBody>
      </p:sp>
      <p:sp>
        <p:nvSpPr>
          <p:cNvPr id="79" name="Google Shape;79;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a:sym typeface="+mn-ea"/>
              </a:rPr>
              <a:t>Looks like my work in information visualization isn't just about dazzling data displays but also honing my skills in tackling tricky D3.js and Python code puzzles. As for the future? Well, laugh all you want, but sometimes I wonder, "Why does my chart look like it's been scratched by a cat?" So, I plan to keep delving into the deep, mysterious world of visualization. Maybe I'll learn to create some crazier dynamic charts or explore the fusion of virtual reality with data. I mean, who wouldn't want to see their data interpreted as a fiery dance in VR glasses, right? Hmm, and perhaps I'll have to up my game to make my charts as cool as those visualization gurus online.</a:t>
            </a:r>
            <a:endParaRPr>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 name="Shape 19"/>
        <p:cNvGrpSpPr/>
        <p:nvPr/>
      </p:nvGrpSpPr>
      <p:grpSpPr>
        <a:xfrm>
          <a:off x="0" y="0"/>
          <a:ext cx="0" cy="0"/>
          <a:chOff x="0" y="0"/>
          <a:chExt cx="0" cy="0"/>
        </a:xfrm>
      </p:grpSpPr>
      <p:sp>
        <p:nvSpPr>
          <p:cNvPr id="20" name="Google Shape;20;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Thank you for listening.</a:t>
            </a:r>
          </a:p>
        </p:txBody>
      </p:sp>
      <p:sp>
        <p:nvSpPr>
          <p:cNvPr id="21" name="Google Shape;21;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45"/>
        <p:cNvGrpSpPr/>
        <p:nvPr/>
      </p:nvGrpSpPr>
      <p:grpSpPr>
        <a:xfrm>
          <a:off x="0" y="0"/>
          <a:ext cx="0" cy="0"/>
          <a:chOff x="0" y="0"/>
          <a:chExt cx="0" cy="0"/>
        </a:xfrm>
      </p:grpSpPr>
      <p:sp>
        <p:nvSpPr>
          <p:cNvPr id="46" name="Google Shape;46;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In my Information Visualization Semester-End Wrapped, there are the following sections:</a:t>
            </a:r>
          </a:p>
          <a:p>
            <a:pPr marL="0" lvl="0" indent="0" algn="l" rtl="0">
              <a:spcBef>
                <a:spcPts val="0"/>
              </a:spcBef>
              <a:spcAft>
                <a:spcPts val="0"/>
              </a:spcAft>
              <a:buNone/>
            </a:pPr>
            <a:r>
              <a:t>First, Tracklist Design. This is my information visual tracklist details. These include: the topics I worked on, the topic covers, the time spent on each topic, etc.</a:t>
            </a:r>
          </a:p>
          <a:p>
            <a:pPr marL="0" lvl="0" indent="0" algn="l" rtl="0">
              <a:spcBef>
                <a:spcPts val="0"/>
              </a:spcBef>
              <a:spcAft>
                <a:spcPts val="0"/>
              </a:spcAft>
              <a:buNone/>
            </a:pPr>
            <a:r>
              <a:t>Second, Chart-Topper Analysis. This is my information visualization chart topper analysis. These include: the topics I worked on the most, my most successful teamwork, the peak of the learning curve, etc.</a:t>
            </a:r>
          </a:p>
          <a:p>
            <a:pPr marL="0" lvl="0" indent="0" algn="l" rtl="0">
              <a:spcBef>
                <a:spcPts val="0"/>
              </a:spcBef>
              <a:spcAft>
                <a:spcPts val="0"/>
              </a:spcAft>
              <a:buNone/>
            </a:pPr>
            <a:r>
              <a:t>Third, Reflection. This is my study reflection. These include: What I learned, how I overcame difficulties, what my album will be about, etc.</a:t>
            </a:r>
          </a:p>
          <a:p>
            <a:pPr marL="0" lvl="0" indent="0" algn="l" rtl="0">
              <a:spcBef>
                <a:spcPts val="0"/>
              </a:spcBef>
              <a:spcAft>
                <a:spcPts val="0"/>
              </a:spcAft>
              <a:buNone/>
            </a:pPr>
            <a:r>
              <a:t>Fourth, Future Hits. It's about a summary of my work and outlook for the future.</a:t>
            </a:r>
          </a:p>
        </p:txBody>
      </p:sp>
      <p:sp>
        <p:nvSpPr>
          <p:cNvPr id="47" name="Google Shape;47;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t>This is the first part. Tracklist Design.</a:t>
            </a:r>
          </a:p>
        </p:txBody>
      </p:sp>
      <p:sp>
        <p:nvSpPr>
          <p:cNvPr id="79" name="Google Shape;79;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t>The information visualization topics I worked on are roughly divided into nine sections: Titanic survivor data visualization, shop business research information visualization, Google APP Store statistics visualization, smoking statistics for the UK information visualization, commercial flight data information visualization, global air pollution information visualization, data science staff salary information visualization, hotel market analysis information visualization and others</a:t>
            </a:r>
            <a:r>
              <a:rPr lang="en-US"/>
              <a:t>. The general content of Others is viewing other people's works, self-study courseware content, etc.</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t>The topic covers the humanities, business, health and environment, and others. Among them, information visualization for business is the type I sat on most this semester.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t>Among the topics I am committed to, besides courseware research and self-study of information visualization</a:t>
            </a:r>
            <a:r>
              <a:rPr lang="en-US"/>
              <a:t>, whick</a:t>
            </a:r>
            <a:r>
              <a:t> are classified into Others, the topic I spend the most time on is Hotel Market Analysis. Because it's my group project. As for the other topics, the tasks in the course, I don't spend too much time on each topic. Because I've learned a lot about information visualization in my previous job.</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a:sym typeface="+mn-ea"/>
              </a:rPr>
              <a:t>This is the </a:t>
            </a:r>
            <a:r>
              <a:rPr lang="en-US">
                <a:sym typeface="+mn-ea"/>
              </a:rPr>
              <a:t>second </a:t>
            </a:r>
            <a:r>
              <a:rPr>
                <a:sym typeface="+mn-ea"/>
              </a:rPr>
              <a:t>part. </a:t>
            </a:r>
            <a:r>
              <a:rPr lang="en-US">
                <a:sym typeface="Arial" panose="020B0604020202090204"/>
              </a:rPr>
              <a:t>Chart-Topper Analysis.</a:t>
            </a:r>
          </a:p>
        </p:txBody>
      </p:sp>
      <p:sp>
        <p:nvSpPr>
          <p:cNvPr id="79" name="Google Shape;79;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t>In the previous presentation, I have already drawn my topic radar</a:t>
            </a:r>
            <a:r>
              <a:rPr lang="en-US"/>
              <a:t> chart</a:t>
            </a:r>
            <a:r>
              <a:t>. It's clear that I spend the most on business-related information visualization, both in terms of work time and project data.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t>My most successful teamwork is my group project: Hotel Booking Demand -- Hotel Market Analysis. We do this by visualizing the hotel's data and then analyzing it. And solved a lot of problems. For example, what is the relationship between hotel room reservation and time, and what business adjustments should be made by the hotel for different periods of the market, and so 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标题幻灯片">
  <p:cSld name="TITLE">
    <p:spTree>
      <p:nvGrpSpPr>
        <p:cNvPr id="10" name="Shape 10"/>
        <p:cNvGrpSpPr/>
        <p:nvPr/>
      </p:nvGrpSpPr>
      <p:grpSpPr>
        <a:xfrm>
          <a:off x="0" y="0"/>
          <a:ext cx="0" cy="0"/>
          <a:chOff x="0" y="0"/>
          <a:chExt cx="0" cy="0"/>
        </a:xfrm>
      </p:grpSpPr>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自定义版式">
  <p:cSld name="自定义版式">
    <p:spTree>
      <p:nvGrpSpPr>
        <p:cNvPr id="11" name="Shape 11"/>
        <p:cNvGrpSpPr/>
        <p:nvPr/>
      </p:nvGrpSpPr>
      <p:grpSpPr>
        <a:xfrm>
          <a:off x="0" y="0"/>
          <a:ext cx="0" cy="0"/>
          <a:chOff x="0" y="0"/>
          <a:chExt cx="0" cy="0"/>
        </a:xfrm>
      </p:grpSpPr>
      <p:sp>
        <p:nvSpPr>
          <p:cNvPr id="12" name="Google Shape;12;p3"/>
          <p:cNvSpPr/>
          <p:nvPr/>
        </p:nvSpPr>
        <p:spPr>
          <a:xfrm rot="156143">
            <a:off x="668655" y="421005"/>
            <a:ext cx="11487150" cy="6125210"/>
          </a:xfrm>
          <a:prstGeom prst="roundRect">
            <a:avLst>
              <a:gd name="adj" fmla="val 5724"/>
            </a:avLst>
          </a:prstGeom>
          <a:solidFill>
            <a:srgbClr val="3281F6"/>
          </a:solidFill>
          <a:ln>
            <a:noFill/>
          </a:ln>
          <a:effectLst>
            <a:outerShdw blurRad="279400" dist="38100" dir="5400000" algn="t" rotWithShape="0">
              <a:schemeClr val="accent2">
                <a:alpha val="4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13" name="Google Shape;13;p3"/>
          <p:cNvSpPr/>
          <p:nvPr/>
        </p:nvSpPr>
        <p:spPr>
          <a:xfrm>
            <a:off x="321945" y="335915"/>
            <a:ext cx="11487150" cy="6125210"/>
          </a:xfrm>
          <a:prstGeom prst="roundRect">
            <a:avLst>
              <a:gd name="adj" fmla="val 5724"/>
            </a:avLst>
          </a:prstGeom>
          <a:solidFill>
            <a:schemeClr val="lt1"/>
          </a:solidFill>
          <a:ln>
            <a:noFill/>
          </a:ln>
          <a:effectLst>
            <a:outerShdw blurRad="63500" sx="102000" sy="102000" algn="ctr" rotWithShape="0">
              <a:srgbClr val="3281F6">
                <a:alpha val="1568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仅标题">
  <p:cSld name="TITLE_ONLY">
    <p:spTree>
      <p:nvGrpSpPr>
        <p:cNvPr id="14" name="Shape 14"/>
        <p:cNvGrpSpPr/>
        <p:nvPr/>
      </p:nvGrpSpPr>
      <p:grpSpPr>
        <a:xfrm>
          <a:off x="0" y="0"/>
          <a:ext cx="0" cy="0"/>
          <a:chOff x="0" y="0"/>
          <a:chExt cx="0" cy="0"/>
        </a:xfrm>
      </p:grpSpPr>
      <p:sp>
        <p:nvSpPr>
          <p:cNvPr id="15" name="Google Shape;15;p4"/>
          <p:cNvSpPr txBox="1"/>
          <p:nvPr>
            <p:ph type="title"/>
          </p:nvPr>
        </p:nvSpPr>
        <p:spPr>
          <a:xfrm>
            <a:off x="838200" y="365125"/>
            <a:ext cx="10515600" cy="1325563"/>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62626"/>
              </a:buClr>
              <a:buSzPts val="3600"/>
              <a:buFont typeface="Arial" panose="020B0604020202090204"/>
              <a:buNone/>
              <a:defRPr sz="3600" b="1" i="0" u="none" strike="noStrike" cap="none">
                <a:solidFill>
                  <a:srgbClr val="262626"/>
                </a:solidFill>
                <a:latin typeface="Arial" panose="020B0604020202090204"/>
                <a:ea typeface="Arial" panose="020B0604020202090204"/>
                <a:cs typeface="Arial" panose="020B0604020202090204"/>
                <a:sym typeface="Arial" panose="020B060402020209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4"/>
          <p:cNvSpPr txBox="1"/>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17" name="Google Shape;17;p4"/>
          <p:cNvSpPr txBox="1"/>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panose="020B0604020202090204"/>
                <a:ea typeface="Arial" panose="020B0604020202090204"/>
                <a:cs typeface="Arial" panose="020B0604020202090204"/>
                <a:sym typeface="Arial" panose="020B0604020202090204"/>
              </a:defRPr>
            </a:lvl1pPr>
            <a:lvl2pPr marR="0" lvl="1"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2pPr>
            <a:lvl3pPr marR="0" lvl="2"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3pPr>
            <a:lvl4pPr marR="0" lvl="3"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4pPr>
            <a:lvl5pPr marR="0" lvl="4"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5pPr>
            <a:lvl6pPr marR="0" lvl="5"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6pPr>
            <a:lvl7pPr marR="0" lvl="6"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7pPr>
            <a:lvl8pPr marR="0" lvl="7"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8pPr>
            <a:lvl9pPr marR="0" lvl="8" algn="l" rtl="0">
              <a:spcBef>
                <a:spcPts val="0"/>
              </a:spcBef>
              <a:spcAft>
                <a:spcPts val="0"/>
              </a:spcAft>
              <a:buSzPts val="1400"/>
              <a:buNone/>
              <a:defRPr sz="1800" b="0" i="0" u="none" strike="noStrike" cap="none">
                <a:solidFill>
                  <a:schemeClr val="dk1"/>
                </a:solidFill>
                <a:latin typeface="Arial" panose="020B0604020202090204"/>
                <a:ea typeface="Arial" panose="020B0604020202090204"/>
                <a:cs typeface="Arial" panose="020B0604020202090204"/>
                <a:sym typeface="Arial" panose="020B0604020202090204"/>
              </a:defRPr>
            </a:lvl9pPr>
          </a:lstStyle>
          <a:p/>
        </p:txBody>
      </p:sp>
      <p:sp>
        <p:nvSpPr>
          <p:cNvPr id="18" name="Google Shape;18;p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panose="020B0604020202090204"/>
                <a:ea typeface="Arial" panose="020B0604020202090204"/>
                <a:cs typeface="Arial" panose="020B0604020202090204"/>
                <a:sym typeface="Arial" panose="020B0604020202090204"/>
              </a:defRPr>
            </a:lvl1pPr>
            <a:lvl2pPr marL="0" marR="0" lvl="1" indent="0" algn="l" rtl="0">
              <a:spcBef>
                <a:spcPts val="0"/>
              </a:spcBef>
              <a:buNone/>
              <a:defRPr sz="1800">
                <a:solidFill>
                  <a:schemeClr val="dk1"/>
                </a:solidFill>
                <a:latin typeface="Arial" panose="020B0604020202090204"/>
                <a:ea typeface="Arial" panose="020B0604020202090204"/>
                <a:cs typeface="Arial" panose="020B0604020202090204"/>
                <a:sym typeface="Arial" panose="020B0604020202090204"/>
              </a:defRPr>
            </a:lvl2pPr>
            <a:lvl3pPr marL="0" marR="0" lvl="2" indent="0" algn="l" rtl="0">
              <a:spcBef>
                <a:spcPts val="0"/>
              </a:spcBef>
              <a:buNone/>
              <a:defRPr sz="1800">
                <a:solidFill>
                  <a:schemeClr val="dk1"/>
                </a:solidFill>
                <a:latin typeface="Arial" panose="020B0604020202090204"/>
                <a:ea typeface="Arial" panose="020B0604020202090204"/>
                <a:cs typeface="Arial" panose="020B0604020202090204"/>
                <a:sym typeface="Arial" panose="020B0604020202090204"/>
              </a:defRPr>
            </a:lvl3pPr>
            <a:lvl4pPr marL="0" marR="0" lvl="3" indent="0" algn="l" rtl="0">
              <a:spcBef>
                <a:spcPts val="0"/>
              </a:spcBef>
              <a:buNone/>
              <a:defRPr sz="1800">
                <a:solidFill>
                  <a:schemeClr val="dk1"/>
                </a:solidFill>
                <a:latin typeface="Arial" panose="020B0604020202090204"/>
                <a:ea typeface="Arial" panose="020B0604020202090204"/>
                <a:cs typeface="Arial" panose="020B0604020202090204"/>
                <a:sym typeface="Arial" panose="020B0604020202090204"/>
              </a:defRPr>
            </a:lvl4pPr>
            <a:lvl5pPr marL="0" marR="0" lvl="4" indent="0" algn="l" rtl="0">
              <a:spcBef>
                <a:spcPts val="0"/>
              </a:spcBef>
              <a:buNone/>
              <a:defRPr sz="1800">
                <a:solidFill>
                  <a:schemeClr val="dk1"/>
                </a:solidFill>
                <a:latin typeface="Arial" panose="020B0604020202090204"/>
                <a:ea typeface="Arial" panose="020B0604020202090204"/>
                <a:cs typeface="Arial" panose="020B0604020202090204"/>
                <a:sym typeface="Arial" panose="020B0604020202090204"/>
              </a:defRPr>
            </a:lvl5pPr>
            <a:lvl6pPr marL="0" marR="0" lvl="5" indent="0" algn="l" rtl="0">
              <a:spcBef>
                <a:spcPts val="0"/>
              </a:spcBef>
              <a:buNone/>
              <a:defRPr sz="1800">
                <a:solidFill>
                  <a:schemeClr val="dk1"/>
                </a:solidFill>
                <a:latin typeface="Arial" panose="020B0604020202090204"/>
                <a:ea typeface="Arial" panose="020B0604020202090204"/>
                <a:cs typeface="Arial" panose="020B0604020202090204"/>
                <a:sym typeface="Arial" panose="020B0604020202090204"/>
              </a:defRPr>
            </a:lvl6pPr>
            <a:lvl7pPr marL="0" marR="0" lvl="6" indent="0" algn="l" rtl="0">
              <a:spcBef>
                <a:spcPts val="0"/>
              </a:spcBef>
              <a:buNone/>
              <a:defRPr sz="1800">
                <a:solidFill>
                  <a:schemeClr val="dk1"/>
                </a:solidFill>
                <a:latin typeface="Arial" panose="020B0604020202090204"/>
                <a:ea typeface="Arial" panose="020B0604020202090204"/>
                <a:cs typeface="Arial" panose="020B0604020202090204"/>
                <a:sym typeface="Arial" panose="020B0604020202090204"/>
              </a:defRPr>
            </a:lvl7pPr>
            <a:lvl8pPr marL="0" marR="0" lvl="7" indent="0" algn="l" rtl="0">
              <a:spcBef>
                <a:spcPts val="0"/>
              </a:spcBef>
              <a:buNone/>
              <a:defRPr sz="1800">
                <a:solidFill>
                  <a:schemeClr val="dk1"/>
                </a:solidFill>
                <a:latin typeface="Arial" panose="020B0604020202090204"/>
                <a:ea typeface="Arial" panose="020B0604020202090204"/>
                <a:cs typeface="Arial" panose="020B0604020202090204"/>
                <a:sym typeface="Arial" panose="020B0604020202090204"/>
              </a:defRPr>
            </a:lvl8pPr>
            <a:lvl9pPr marL="0" marR="0" lvl="8" indent="0" algn="l" rtl="0">
              <a:spcBef>
                <a:spcPts val="0"/>
              </a:spcBef>
              <a:buNone/>
              <a:defRPr sz="1800">
                <a:solidFill>
                  <a:schemeClr val="dk1"/>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9"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chart" Target="../charts/char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tags" Target="../tags/tag40.xml"/><Relationship Id="rId4" Type="http://schemas.openxmlformats.org/officeDocument/2006/relationships/image" Target="../media/image5.png"/><Relationship Id="rId3" Type="http://schemas.openxmlformats.org/officeDocument/2006/relationships/tags" Target="../tags/tag39.xml"/><Relationship Id="rId2" Type="http://schemas.openxmlformats.org/officeDocument/2006/relationships/image" Target="../media/image4.png"/><Relationship Id="rId1" Type="http://schemas.openxmlformats.org/officeDocument/2006/relationships/tags" Target="../tags/tag38.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4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4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4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4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png"/><Relationship Id="rId7" Type="http://schemas.openxmlformats.org/officeDocument/2006/relationships/tags" Target="../tags/tag48.xml"/><Relationship Id="rId6" Type="http://schemas.openxmlformats.org/officeDocument/2006/relationships/image" Target="../media/image11.png"/><Relationship Id="rId5" Type="http://schemas.openxmlformats.org/officeDocument/2006/relationships/tags" Target="../tags/tag47.xml"/><Relationship Id="rId4" Type="http://schemas.openxmlformats.org/officeDocument/2006/relationships/image" Target="../media/image10.png"/><Relationship Id="rId3" Type="http://schemas.openxmlformats.org/officeDocument/2006/relationships/tags" Target="../tags/tag46.xml"/><Relationship Id="rId2" Type="http://schemas.openxmlformats.org/officeDocument/2006/relationships/image" Target="../media/image9.png"/><Relationship Id="rId10" Type="http://schemas.openxmlformats.org/officeDocument/2006/relationships/notesSlide" Target="../notesSlides/notesSlide18.xml"/><Relationship Id="rId1" Type="http://schemas.openxmlformats.org/officeDocument/2006/relationships/tags" Target="../tags/tag4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9" Type="http://schemas.openxmlformats.org/officeDocument/2006/relationships/notesSlide" Target="../notesSlides/notesSlide4.xml"/><Relationship Id="rId38" Type="http://schemas.openxmlformats.org/officeDocument/2006/relationships/slideLayout" Target="../slideLayouts/slideLayout2.xml"/><Relationship Id="rId37" Type="http://schemas.openxmlformats.org/officeDocument/2006/relationships/tags" Target="../tags/tag37.xml"/><Relationship Id="rId36" Type="http://schemas.openxmlformats.org/officeDocument/2006/relationships/tags" Target="../tags/tag36.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 name="Shape 22"/>
        <p:cNvGrpSpPr/>
        <p:nvPr/>
      </p:nvGrpSpPr>
      <p:grpSpPr>
        <a:xfrm>
          <a:off x="0" y="0"/>
          <a:ext cx="0" cy="0"/>
          <a:chOff x="0" y="0"/>
          <a:chExt cx="0" cy="0"/>
        </a:xfrm>
      </p:grpSpPr>
      <p:grpSp>
        <p:nvGrpSpPr>
          <p:cNvPr id="23" name="Google Shape;23;p5"/>
          <p:cNvGrpSpPr/>
          <p:nvPr/>
        </p:nvGrpSpPr>
        <p:grpSpPr>
          <a:xfrm>
            <a:off x="73243" y="148147"/>
            <a:ext cx="12082977" cy="6398508"/>
            <a:chOff x="115" y="233"/>
            <a:chExt cx="19028" cy="10076"/>
          </a:xfrm>
        </p:grpSpPr>
        <p:sp>
          <p:nvSpPr>
            <p:cNvPr id="24" name="Google Shape;24;p5"/>
            <p:cNvSpPr/>
            <p:nvPr/>
          </p:nvSpPr>
          <p:spPr>
            <a:xfrm rot="156143">
              <a:off x="1053" y="663"/>
              <a:ext cx="18090" cy="9646"/>
            </a:xfrm>
            <a:prstGeom prst="roundRect">
              <a:avLst>
                <a:gd name="adj" fmla="val 5724"/>
              </a:avLst>
            </a:prstGeom>
            <a:solidFill>
              <a:srgbClr val="3281F6"/>
            </a:solidFill>
            <a:ln>
              <a:noFill/>
            </a:ln>
            <a:effectLst>
              <a:outerShdw blurRad="279400" dist="38100" dir="5400000" algn="t" rotWithShape="0">
                <a:schemeClr val="accent2">
                  <a:alpha val="4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25" name="Google Shape;25;p5"/>
            <p:cNvSpPr/>
            <p:nvPr/>
          </p:nvSpPr>
          <p:spPr>
            <a:xfrm rot="156144">
              <a:off x="115" y="233"/>
              <a:ext cx="18090" cy="9646"/>
            </a:xfrm>
            <a:prstGeom prst="roundRect">
              <a:avLst>
                <a:gd name="adj" fmla="val 5724"/>
              </a:avLst>
            </a:prstGeom>
            <a:solidFill>
              <a:srgbClr val="3281F6"/>
            </a:solidFill>
            <a:ln>
              <a:noFill/>
            </a:ln>
            <a:effectLst>
              <a:outerShdw blurRad="279400" dist="38100" dir="5400000" algn="t" rotWithShape="0">
                <a:schemeClr val="accent2">
                  <a:alpha val="4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26" name="Google Shape;26;p5"/>
            <p:cNvSpPr/>
            <p:nvPr/>
          </p:nvSpPr>
          <p:spPr>
            <a:xfrm>
              <a:off x="507" y="529"/>
              <a:ext cx="18090" cy="9646"/>
            </a:xfrm>
            <a:prstGeom prst="roundRect">
              <a:avLst>
                <a:gd name="adj" fmla="val 5724"/>
              </a:avLst>
            </a:prstGeom>
            <a:solidFill>
              <a:schemeClr val="lt1"/>
            </a:solidFill>
            <a:ln>
              <a:noFill/>
            </a:ln>
            <a:effectLst>
              <a:outerShdw blurRad="203200" dist="38100" dir="5400000" algn="t"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27" name="Google Shape;27;p5"/>
            <p:cNvSpPr/>
            <p:nvPr/>
          </p:nvSpPr>
          <p:spPr>
            <a:xfrm>
              <a:off x="1784" y="2996"/>
              <a:ext cx="556" cy="556"/>
            </a:xfrm>
            <a:prstGeom prst="ellipse">
              <a:avLst/>
            </a:prstGeom>
            <a:solidFill>
              <a:srgbClr val="BCD7FC"/>
            </a:solidFill>
            <a:ln>
              <a:noFill/>
            </a:ln>
            <a:effectLst>
              <a:outerShdw blurRad="50800" dist="38100" dir="7800000" sx="116000" sy="116000" algn="t" rotWithShape="0">
                <a:srgbClr val="2BB76E">
                  <a:alpha val="784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28" name="Google Shape;28;p5"/>
            <p:cNvSpPr txBox="1"/>
            <p:nvPr/>
          </p:nvSpPr>
          <p:spPr>
            <a:xfrm>
              <a:off x="1700" y="2806"/>
              <a:ext cx="7175" cy="1743"/>
            </a:xfrm>
            <a:prstGeom prst="rect">
              <a:avLst/>
            </a:prstGeom>
            <a:noFill/>
            <a:ln>
              <a:noFill/>
            </a:ln>
          </p:spPr>
          <p:txBody>
            <a:bodyPr spcFirstLastPara="1" wrap="square" lIns="91425" tIns="45700" rIns="91425" bIns="45700" anchor="t" anchorCtr="0">
              <a:normAutofit fontScale="92500"/>
            </a:bodyPr>
            <a:lstStyle/>
            <a:p>
              <a:pPr marL="0" lvl="0" indent="0" algn="ctr" rtl="0">
                <a:spcBef>
                  <a:spcPts val="0"/>
                </a:spcBef>
                <a:spcAft>
                  <a:spcPts val="0"/>
                </a:spcAft>
                <a:buClr>
                  <a:schemeClr val="dk1"/>
                </a:buClr>
                <a:buFont typeface="Arial" panose="020B0604020202090204"/>
                <a:buNone/>
              </a:pPr>
              <a:r>
                <a:rPr lang="en-US" sz="6400" b="1">
                  <a:solidFill>
                    <a:schemeClr val="accent1"/>
                  </a:solidFill>
                </a:rPr>
                <a:t>Information</a:t>
              </a:r>
              <a:endParaRPr sz="6400" b="1" i="0" u="none" strike="noStrike" cap="none">
                <a:solidFill>
                  <a:srgbClr val="3281F6"/>
                </a:solidFill>
                <a:latin typeface="Arial" panose="020B0604020202090204"/>
                <a:ea typeface="Arial" panose="020B0604020202090204"/>
                <a:cs typeface="Arial" panose="020B0604020202090204"/>
                <a:sym typeface="Arial" panose="020B0604020202090204"/>
              </a:endParaRPr>
            </a:p>
          </p:txBody>
        </p:sp>
        <p:sp>
          <p:nvSpPr>
            <p:cNvPr id="29" name="Google Shape;29;p5"/>
            <p:cNvSpPr txBox="1"/>
            <p:nvPr/>
          </p:nvSpPr>
          <p:spPr>
            <a:xfrm>
              <a:off x="1784" y="4337"/>
              <a:ext cx="8506" cy="1032"/>
            </a:xfrm>
            <a:prstGeom prst="rect">
              <a:avLst/>
            </a:prstGeom>
            <a:noFill/>
            <a:ln>
              <a:noFill/>
            </a:ln>
          </p:spPr>
          <p:txBody>
            <a:bodyPr spcFirstLastPara="1" wrap="square" lIns="91425" tIns="45700" rIns="91425" bIns="45700" anchor="t" anchorCtr="0">
              <a:normAutofit fontScale="60000"/>
            </a:bodyPr>
            <a:lstStyle/>
            <a:p>
              <a:pPr marL="0" marR="0" lvl="0" indent="0" algn="l" rtl="0">
                <a:spcBef>
                  <a:spcPts val="0"/>
                </a:spcBef>
                <a:spcAft>
                  <a:spcPts val="0"/>
                </a:spcAft>
                <a:buClr>
                  <a:srgbClr val="000000"/>
                </a:buClr>
                <a:buFont typeface="Arial" panose="020B0604020202090204"/>
                <a:buNone/>
              </a:pPr>
              <a:r>
                <a:rPr lang="en-US" sz="3700" b="1">
                  <a:solidFill>
                    <a:srgbClr val="262626"/>
                  </a:solidFill>
                </a:rPr>
                <a:t>Visualization Semester-End Wrapped</a:t>
              </a:r>
              <a:endParaRPr sz="4400" b="1" i="0" u="none" strike="noStrike" cap="none">
                <a:solidFill>
                  <a:srgbClr val="262626"/>
                </a:solidFill>
                <a:latin typeface="Arial" panose="020B0604020202090204"/>
                <a:ea typeface="Arial" panose="020B0604020202090204"/>
                <a:cs typeface="Arial" panose="020B0604020202090204"/>
                <a:sym typeface="Arial" panose="020B0604020202090204"/>
              </a:endParaRPr>
            </a:p>
          </p:txBody>
        </p:sp>
        <p:sp>
          <p:nvSpPr>
            <p:cNvPr id="30" name="Google Shape;30;p5"/>
            <p:cNvSpPr txBox="1"/>
            <p:nvPr/>
          </p:nvSpPr>
          <p:spPr>
            <a:xfrm>
              <a:off x="1844" y="5450"/>
              <a:ext cx="8446" cy="156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000" b="0" i="0" u="none" strike="noStrike" cap="none">
                  <a:solidFill>
                    <a:srgbClr val="3F3F3F"/>
                  </a:solidFill>
                  <a:latin typeface="Arial" panose="020B0604020202090204"/>
                  <a:ea typeface="Arial" panose="020B0604020202090204"/>
                  <a:cs typeface="Arial" panose="020B0604020202090204"/>
                  <a:sym typeface="Arial" panose="020B0604020202090204"/>
                </a:rPr>
                <a:t>Explore the </a:t>
              </a:r>
              <a:r>
                <a:rPr lang="en-US" sz="1000" b="0" i="0" u="none" strike="noStrike" cap="none">
                  <a:solidFill>
                    <a:srgbClr val="3F3F3F"/>
                  </a:solidFill>
                  <a:latin typeface="Arial" panose="020B0604020202090204"/>
                  <a:ea typeface="Arial" panose="020B0604020202090204"/>
                  <a:cs typeface="Arial" panose="020B0604020202090204"/>
                  <a:sym typeface="Arial" panose="020B0604020202090204"/>
                </a:rPr>
                <a:t>experience of information visualization and reveal the story of the data. Information Visualization Semester-End Wrapped is a review of my learning journey, summarizing the insights and skills gained in this field. Through graphs and charts, I will demonstrate my understanding of data and explore how to convey information visually.</a:t>
              </a:r>
              <a:endParaRPr lang="en-US" sz="1000" b="0" i="0" u="none" strike="noStrike" cap="none">
                <a:solidFill>
                  <a:srgbClr val="3F3F3F"/>
                </a:solidFill>
                <a:latin typeface="Arial" panose="020B0604020202090204"/>
                <a:ea typeface="Arial" panose="020B0604020202090204"/>
                <a:cs typeface="Arial" panose="020B0604020202090204"/>
                <a:sym typeface="Arial" panose="020B0604020202090204"/>
              </a:endParaRPr>
            </a:p>
          </p:txBody>
        </p:sp>
        <p:sp>
          <p:nvSpPr>
            <p:cNvPr id="31" name="Google Shape;31;p5"/>
            <p:cNvSpPr/>
            <p:nvPr/>
          </p:nvSpPr>
          <p:spPr>
            <a:xfrm>
              <a:off x="1953" y="7210"/>
              <a:ext cx="2528" cy="650"/>
            </a:xfrm>
            <a:prstGeom prst="roundRect">
              <a:avLst>
                <a:gd name="adj" fmla="val 50000"/>
              </a:avLst>
            </a:prstGeom>
            <a:solidFill>
              <a:srgbClr val="3281F6"/>
            </a:solidFill>
            <a:ln w="25400" cap="flat" cmpd="sng">
              <a:solidFill>
                <a:schemeClr val="lt1"/>
              </a:solidFill>
              <a:prstDash val="solid"/>
              <a:miter lim="800000"/>
              <a:headEnd type="none" w="sm" len="sm"/>
              <a:tailEnd type="none" w="sm" len="sm"/>
            </a:ln>
            <a:effectLst>
              <a:outerShdw blurRad="247650" dist="53492" dir="5400000" algn="ctr" rotWithShape="0">
                <a:srgbClr val="007E3F">
                  <a:alpha val="20000"/>
                </a:srgbClr>
              </a:outerShdw>
            </a:effectLst>
          </p:spPr>
          <p:txBody>
            <a:bodyPr spcFirstLastPara="1" wrap="square" lIns="96275" tIns="48125" rIns="96275" bIns="48125" anchor="ctr" anchorCtr="0">
              <a:noAutofit/>
            </a:bodyPr>
            <a:lstStyle/>
            <a:p>
              <a:pPr marL="0" marR="0" lvl="0" indent="0" algn="ctr" rtl="0">
                <a:lnSpc>
                  <a:spcPct val="100000"/>
                </a:lnSpc>
                <a:spcBef>
                  <a:spcPts val="0"/>
                </a:spcBef>
                <a:spcAft>
                  <a:spcPts val="0"/>
                </a:spcAft>
                <a:buClr>
                  <a:schemeClr val="lt1"/>
                </a:buClr>
                <a:buSzPts val="1895"/>
                <a:buFont typeface="Arial" panose="020B0604020202090204"/>
                <a:buNone/>
              </a:pPr>
              <a:endParaRPr sz="1895"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32" name="Google Shape;32;p5"/>
            <p:cNvSpPr txBox="1"/>
            <p:nvPr/>
          </p:nvSpPr>
          <p:spPr>
            <a:xfrm>
              <a:off x="1867" y="7327"/>
              <a:ext cx="2700" cy="6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900" b="0" i="0" u="none" strike="noStrike" cap="none">
                  <a:solidFill>
                    <a:schemeClr val="lt1"/>
                  </a:solidFill>
                  <a:latin typeface="Arial" panose="020B0604020202090204"/>
                  <a:ea typeface="Arial" panose="020B0604020202090204"/>
                  <a:cs typeface="Arial" panose="020B0604020202090204"/>
                  <a:sym typeface="Arial" panose="020B0604020202090204"/>
                </a:rPr>
                <a:t>Presented by:</a:t>
              </a:r>
              <a:r>
                <a:rPr lang="en-US" sz="900">
                  <a:solidFill>
                    <a:schemeClr val="lt1"/>
                  </a:solidFill>
                </a:rPr>
                <a:t> ZHAO Shanhe</a:t>
              </a:r>
              <a:endParaRPr sz="1500">
                <a:solidFill>
                  <a:schemeClr val="lt1"/>
                </a:solidFill>
                <a:latin typeface="Arial" panose="020B0604020202090204"/>
                <a:ea typeface="Arial" panose="020B0604020202090204"/>
                <a:cs typeface="Arial" panose="020B0604020202090204"/>
                <a:sym typeface="Arial" panose="020B0604020202090204"/>
              </a:endParaRPr>
            </a:p>
          </p:txBody>
        </p:sp>
        <p:pic>
          <p:nvPicPr>
            <p:cNvPr id="33" name="Google Shape;33;p5" descr="预览图_千图网_编号36298668"/>
            <p:cNvPicPr preferRelativeResize="0"/>
            <p:nvPr/>
          </p:nvPicPr>
          <p:blipFill rotWithShape="1">
            <a:blip r:embed="rId1"/>
            <a:srcRect/>
            <a:stretch>
              <a:fillRect/>
            </a:stretch>
          </p:blipFill>
          <p:spPr>
            <a:xfrm>
              <a:off x="9846" y="1451"/>
              <a:ext cx="8071" cy="8071"/>
            </a:xfrm>
            <a:prstGeom prst="rect">
              <a:avLst/>
            </a:prstGeom>
            <a:noFill/>
            <a:ln>
              <a:noFill/>
            </a:ln>
          </p:spPr>
        </p:pic>
        <p:grpSp>
          <p:nvGrpSpPr>
            <p:cNvPr id="34" name="Google Shape;34;p5"/>
            <p:cNvGrpSpPr/>
            <p:nvPr/>
          </p:nvGrpSpPr>
          <p:grpSpPr>
            <a:xfrm flipH="1">
              <a:off x="10092" y="2996"/>
              <a:ext cx="2100" cy="653"/>
              <a:chOff x="10017" y="246"/>
              <a:chExt cx="2100" cy="653"/>
            </a:xfrm>
          </p:grpSpPr>
          <p:sp>
            <p:nvSpPr>
              <p:cNvPr id="35" name="Google Shape;35;p5"/>
              <p:cNvSpPr/>
              <p:nvPr/>
            </p:nvSpPr>
            <p:spPr>
              <a:xfrm>
                <a:off x="10139" y="246"/>
                <a:ext cx="1856" cy="653"/>
              </a:xfrm>
              <a:prstGeom prst="wedgeRoundRectCallout">
                <a:avLst>
                  <a:gd name="adj1" fmla="val -31927"/>
                  <a:gd name="adj2" fmla="val 81045"/>
                  <a:gd name="adj3" fmla="val 16667"/>
                </a:avLst>
              </a:prstGeom>
              <a:solidFill>
                <a:srgbClr val="3281F6"/>
              </a:solidFill>
              <a:ln>
                <a:noFill/>
              </a:ln>
              <a:effectLst>
                <a:outerShdw blurRad="50800" dist="38100" dir="5400000" algn="t" rotWithShape="0">
                  <a:schemeClr val="accent1">
                    <a:alpha val="4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36" name="Google Shape;36;p5"/>
              <p:cNvSpPr txBox="1"/>
              <p:nvPr/>
            </p:nvSpPr>
            <p:spPr>
              <a:xfrm>
                <a:off x="10017" y="422"/>
                <a:ext cx="2100" cy="3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FFFFFF"/>
                  </a:buClr>
                  <a:buSzPts val="595"/>
                  <a:buFont typeface="Arial" panose="020B0604020202090204"/>
                  <a:buNone/>
                </a:pPr>
                <a:r>
                  <a:rPr lang="en-US" sz="800">
                    <a:solidFill>
                      <a:srgbClr val="FFFFFF"/>
                    </a:solidFill>
                  </a:rPr>
                  <a:t>Visualization Journey</a:t>
                </a:r>
                <a:endParaRPr sz="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grpSp>
        <p:grpSp>
          <p:nvGrpSpPr>
            <p:cNvPr id="37" name="Google Shape;37;p5"/>
            <p:cNvGrpSpPr/>
            <p:nvPr/>
          </p:nvGrpSpPr>
          <p:grpSpPr>
            <a:xfrm>
              <a:off x="16721" y="4093"/>
              <a:ext cx="1314" cy="462"/>
              <a:chOff x="17014" y="4416"/>
              <a:chExt cx="1314" cy="462"/>
            </a:xfrm>
          </p:grpSpPr>
          <p:sp>
            <p:nvSpPr>
              <p:cNvPr id="38" name="Google Shape;38;p5"/>
              <p:cNvSpPr/>
              <p:nvPr/>
            </p:nvSpPr>
            <p:spPr>
              <a:xfrm>
                <a:off x="17014" y="4416"/>
                <a:ext cx="1314" cy="462"/>
              </a:xfrm>
              <a:prstGeom prst="wedgeRoundRectCallout">
                <a:avLst>
                  <a:gd name="adj1" fmla="val -31927"/>
                  <a:gd name="adj2" fmla="val 81045"/>
                  <a:gd name="adj3" fmla="val 16667"/>
                </a:avLst>
              </a:prstGeom>
              <a:solidFill>
                <a:schemeClr val="lt1"/>
              </a:solidFill>
              <a:ln>
                <a:noFill/>
              </a:ln>
              <a:effectLst>
                <a:outerShdw blurRad="152400" dist="38100" dir="5400000" algn="t" rotWithShape="0">
                  <a:srgbClr val="000000">
                    <a:alpha val="2588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39" name="Google Shape;39;p5"/>
              <p:cNvSpPr txBox="1"/>
              <p:nvPr/>
            </p:nvSpPr>
            <p:spPr>
              <a:xfrm>
                <a:off x="17042" y="4436"/>
                <a:ext cx="1238" cy="41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3281F6"/>
                  </a:buClr>
                  <a:buSzPts val="1100"/>
                  <a:buFont typeface="Arial" panose="020B0604020202090204"/>
                  <a:buNone/>
                </a:pPr>
                <a:r>
                  <a:rPr lang="en-US" sz="1100" b="0" i="0" u="none" strike="noStrike" cap="none">
                    <a:solidFill>
                      <a:srgbClr val="3281F6"/>
                    </a:solidFill>
                    <a:latin typeface="Arial" panose="020B0604020202090204"/>
                    <a:ea typeface="Arial" panose="020B0604020202090204"/>
                    <a:cs typeface="Arial" panose="020B0604020202090204"/>
                    <a:sym typeface="Arial" panose="020B0604020202090204"/>
                  </a:rPr>
                  <a:t>Statistics</a:t>
                </a:r>
                <a:endParaRPr sz="1200" b="0" i="0" u="none" strike="noStrike" cap="none">
                  <a:solidFill>
                    <a:srgbClr val="3281F6"/>
                  </a:solidFill>
                  <a:latin typeface="Arial" panose="020B0604020202090204"/>
                  <a:ea typeface="Arial" panose="020B0604020202090204"/>
                  <a:cs typeface="Arial" panose="020B0604020202090204"/>
                  <a:sym typeface="Arial" panose="020B0604020202090204"/>
                </a:endParaRPr>
              </a:p>
            </p:txBody>
          </p:sp>
        </p:grpSp>
        <p:sp>
          <p:nvSpPr>
            <p:cNvPr id="40" name="Google Shape;40;p5"/>
            <p:cNvSpPr txBox="1"/>
            <p:nvPr/>
          </p:nvSpPr>
          <p:spPr>
            <a:xfrm>
              <a:off x="10131" y="8747"/>
              <a:ext cx="7500" cy="900"/>
            </a:xfrm>
            <a:prstGeom prst="rect">
              <a:avLst/>
            </a:prstGeom>
            <a:noFill/>
            <a:ln>
              <a:noFill/>
            </a:ln>
          </p:spPr>
          <p:txBody>
            <a:bodyPr spcFirstLastPara="1" wrap="square" lIns="91425" tIns="45700" rIns="91425" bIns="45700" anchor="t" anchorCtr="0">
              <a:normAutofit lnSpcReduction="20000"/>
            </a:bodyPr>
            <a:lstStyle/>
            <a:p>
              <a:pPr marL="0" marR="0" lvl="0" indent="0" algn="ctr" rtl="0">
                <a:spcBef>
                  <a:spcPts val="0"/>
                </a:spcBef>
                <a:spcAft>
                  <a:spcPts val="0"/>
                </a:spcAft>
                <a:buNone/>
              </a:pPr>
              <a:r>
                <a:rPr lang="en-US" sz="1800">
                  <a:solidFill>
                    <a:srgbClr val="3281F6"/>
                  </a:solidFill>
                </a:rPr>
                <a:t>Information Visualization Semester-End Wrapped</a:t>
              </a:r>
              <a:endParaRPr sz="1800">
                <a:solidFill>
                  <a:srgbClr val="3281F6"/>
                </a:solidFill>
                <a:latin typeface="Arial" panose="020B0604020202090204"/>
                <a:ea typeface="Arial" panose="020B0604020202090204"/>
                <a:cs typeface="Arial" panose="020B0604020202090204"/>
                <a:sym typeface="Arial" panose="020B0604020202090204"/>
              </a:endParaRPr>
            </a:p>
          </p:txBody>
        </p:sp>
        <p:sp>
          <p:nvSpPr>
            <p:cNvPr id="41" name="Google Shape;41;p5"/>
            <p:cNvSpPr/>
            <p:nvPr/>
          </p:nvSpPr>
          <p:spPr>
            <a:xfrm>
              <a:off x="1784" y="1505"/>
              <a:ext cx="453" cy="453"/>
            </a:xfrm>
            <a:prstGeom prst="ellipse">
              <a:avLst/>
            </a:prstGeom>
            <a:solidFill>
              <a:srgbClr val="3281F6"/>
            </a:solidFill>
            <a:ln>
              <a:noFill/>
            </a:ln>
            <a:effectLst>
              <a:outerShdw blurRad="50800" dist="38100" dir="7800000" sx="116000" sy="116000" algn="t" rotWithShape="0">
                <a:srgbClr val="2BB76E">
                  <a:alpha val="784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43" name="Google Shape;43;p5"/>
            <p:cNvSpPr txBox="1"/>
            <p:nvPr/>
          </p:nvSpPr>
          <p:spPr>
            <a:xfrm>
              <a:off x="1745" y="1574"/>
              <a:ext cx="709" cy="28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600" b="1">
                  <a:solidFill>
                    <a:schemeClr val="lt1"/>
                  </a:solidFill>
                  <a:latin typeface="Arial" panose="020B0604020202090204"/>
                  <a:ea typeface="Arial" panose="020B0604020202090204"/>
                  <a:cs typeface="Arial" panose="020B0604020202090204"/>
                  <a:sym typeface="Arial" panose="020B0604020202090204"/>
                </a:rPr>
                <a:t>ZSH</a:t>
              </a:r>
              <a:endParaRPr lang="en-US" sz="600" b="1">
                <a:solidFill>
                  <a:schemeClr val="lt1"/>
                </a:solidFill>
                <a:latin typeface="Arial" panose="020B0604020202090204"/>
                <a:ea typeface="Arial" panose="020B0604020202090204"/>
                <a:cs typeface="Arial" panose="020B0604020202090204"/>
                <a:sym typeface="Arial" panose="020B0604020202090204"/>
              </a:endParaRP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grpSp>
        <p:nvGrpSpPr>
          <p:cNvPr id="294" name="Google Shape;294;p14"/>
          <p:cNvGrpSpPr/>
          <p:nvPr/>
        </p:nvGrpSpPr>
        <p:grpSpPr>
          <a:xfrm>
            <a:off x="574855" y="711380"/>
            <a:ext cx="3272610" cy="726715"/>
            <a:chOff x="905" y="1120"/>
            <a:chExt cx="5154" cy="1144"/>
          </a:xfrm>
        </p:grpSpPr>
        <p:sp>
          <p:nvSpPr>
            <p:cNvPr id="295" name="Google Shape;295;p14"/>
            <p:cNvSpPr/>
            <p:nvPr/>
          </p:nvSpPr>
          <p:spPr>
            <a:xfrm rot="3300000">
              <a:off x="1061" y="1276"/>
              <a:ext cx="793" cy="793"/>
            </a:xfrm>
            <a:prstGeom prst="roundRect">
              <a:avLst>
                <a:gd name="adj" fmla="val 16667"/>
              </a:avLst>
            </a:prstGeom>
            <a:solidFill>
              <a:schemeClr val="accent1"/>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6" name="Google Shape;296;p14"/>
            <p:cNvSpPr/>
            <p:nvPr/>
          </p:nvSpPr>
          <p:spPr>
            <a:xfrm rot="3300000">
              <a:off x="1341" y="1316"/>
              <a:ext cx="793" cy="793"/>
            </a:xfrm>
            <a:prstGeom prst="roundRect">
              <a:avLst>
                <a:gd name="adj" fmla="val 16667"/>
              </a:avLst>
            </a:prstGeom>
            <a:solidFill>
              <a:schemeClr val="accent1"/>
            </a:solidFill>
            <a:ln w="508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7" name="Google Shape;297;p14"/>
            <p:cNvSpPr txBox="1"/>
            <p:nvPr/>
          </p:nvSpPr>
          <p:spPr>
            <a:xfrm>
              <a:off x="2183" y="1301"/>
              <a:ext cx="3876" cy="672"/>
            </a:xfrm>
            <a:prstGeom prst="rect">
              <a:avLst/>
            </a:prstGeom>
            <a:noFill/>
            <a:ln>
              <a:noFill/>
            </a:ln>
          </p:spPr>
          <p:txBody>
            <a:bodyPr spcFirstLastPara="1" wrap="square" lIns="91425" tIns="45700" rIns="91425" bIns="45700" anchor="t" anchorCtr="0">
              <a:normAutofit fontScale="80000"/>
            </a:bodyPr>
            <a:lstStyle/>
            <a:p>
              <a:pPr marL="0" marR="0" lvl="0" indent="0" algn="l" rtl="0">
                <a:spcBef>
                  <a:spcPts val="0"/>
                </a:spcBef>
                <a:spcAft>
                  <a:spcPts val="0"/>
                </a:spcAft>
                <a:buNone/>
              </a:pPr>
              <a:r>
                <a:rPr lang="en-US" sz="2800">
                  <a:solidFill>
                    <a:schemeClr val="dk1"/>
                  </a:solidFill>
                  <a:latin typeface="Arial" panose="020B0604020202090204"/>
                  <a:ea typeface="Arial" panose="020B0604020202090204"/>
                  <a:cs typeface="Arial" panose="020B0604020202090204"/>
                  <a:sym typeface="Arial" panose="020B0604020202090204"/>
                </a:rPr>
                <a:t>Tracklist Design</a:t>
              </a:r>
              <a:endParaRPr lang="en-US" sz="2800">
                <a:solidFill>
                  <a:schemeClr val="dk1"/>
                </a:solidFill>
                <a:latin typeface="Arial" panose="020B0604020202090204"/>
                <a:ea typeface="Arial" panose="020B0604020202090204"/>
                <a:cs typeface="Arial" panose="020B0604020202090204"/>
                <a:sym typeface="Arial" panose="020B0604020202090204"/>
              </a:endParaRPr>
            </a:p>
          </p:txBody>
        </p:sp>
        <p:sp>
          <p:nvSpPr>
            <p:cNvPr id="298" name="Google Shape;298;p14"/>
            <p:cNvSpPr txBox="1"/>
            <p:nvPr/>
          </p:nvSpPr>
          <p:spPr>
            <a:xfrm>
              <a:off x="1251" y="1293"/>
              <a:ext cx="932" cy="72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2400">
                  <a:solidFill>
                    <a:schemeClr val="lt1"/>
                  </a:solidFill>
                  <a:latin typeface="Arial" panose="020B0604020202090204"/>
                  <a:ea typeface="Arial" panose="020B0604020202090204"/>
                  <a:cs typeface="Arial" panose="020B0604020202090204"/>
                  <a:sym typeface="Arial" panose="020B0604020202090204"/>
                </a:rPr>
                <a:t>01</a:t>
              </a:r>
              <a:endParaRPr sz="2400">
                <a:solidFill>
                  <a:schemeClr val="lt1"/>
                </a:solidFill>
                <a:latin typeface="Arial" panose="020B0604020202090204"/>
                <a:ea typeface="Arial" panose="020B0604020202090204"/>
                <a:cs typeface="Arial" panose="020B0604020202090204"/>
                <a:sym typeface="Arial" panose="020B0604020202090204"/>
              </a:endParaRPr>
            </a:p>
          </p:txBody>
        </p:sp>
      </p:grpSp>
      <p:grpSp>
        <p:nvGrpSpPr>
          <p:cNvPr id="299" name="Google Shape;299;p14"/>
          <p:cNvGrpSpPr/>
          <p:nvPr/>
        </p:nvGrpSpPr>
        <p:grpSpPr>
          <a:xfrm>
            <a:off x="1114425" y="1859281"/>
            <a:ext cx="3260725" cy="2796539"/>
            <a:chOff x="1755" y="2928"/>
            <a:chExt cx="5135" cy="4404"/>
          </a:xfrm>
        </p:grpSpPr>
        <p:sp>
          <p:nvSpPr>
            <p:cNvPr id="346" name="Google Shape;346;p14"/>
            <p:cNvSpPr txBox="1"/>
            <p:nvPr/>
          </p:nvSpPr>
          <p:spPr>
            <a:xfrm>
              <a:off x="1769" y="2928"/>
              <a:ext cx="5121" cy="14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700" b="1">
                  <a:solidFill>
                    <a:schemeClr val="accent3"/>
                  </a:solidFill>
                  <a:latin typeface="Arial" panose="020B0604020202090204"/>
                  <a:ea typeface="Arial" panose="020B0604020202090204"/>
                  <a:cs typeface="Arial" panose="020B0604020202090204"/>
                  <a:sym typeface="Arial" panose="020B0604020202090204"/>
                </a:rPr>
                <a:t>Chart-Topper Analysis</a:t>
              </a:r>
              <a:endParaRPr lang="en-US" sz="2700" b="1">
                <a:solidFill>
                  <a:schemeClr val="accent3"/>
                </a:solidFill>
                <a:latin typeface="Arial" panose="020B0604020202090204"/>
                <a:ea typeface="Arial" panose="020B0604020202090204"/>
                <a:cs typeface="Arial" panose="020B0604020202090204"/>
                <a:sym typeface="Arial" panose="020B0604020202090204"/>
              </a:endParaRPr>
            </a:p>
          </p:txBody>
        </p:sp>
        <p:sp>
          <p:nvSpPr>
            <p:cNvPr id="347" name="Google Shape;347;p14"/>
            <p:cNvSpPr txBox="1"/>
            <p:nvPr/>
          </p:nvSpPr>
          <p:spPr>
            <a:xfrm>
              <a:off x="1818" y="4263"/>
              <a:ext cx="3999" cy="4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panose="020B0604020202090204"/>
                  <a:ea typeface="Arial" panose="020B0604020202090204"/>
                  <a:cs typeface="Arial" panose="020B0604020202090204"/>
                  <a:sym typeface="Arial" panose="020B0604020202090204"/>
                </a:rPr>
                <a:t>The peak of the learning curve</a:t>
              </a:r>
              <a:endParaRPr lang="en-US" sz="1200" b="1">
                <a:solidFill>
                  <a:srgbClr val="3F3F3F"/>
                </a:solidFill>
                <a:latin typeface="Arial" panose="020B0604020202090204"/>
                <a:ea typeface="Arial" panose="020B0604020202090204"/>
                <a:cs typeface="Arial" panose="020B0604020202090204"/>
                <a:sym typeface="Arial" panose="020B0604020202090204"/>
              </a:endParaRPr>
            </a:p>
          </p:txBody>
        </p:sp>
        <p:cxnSp>
          <p:nvCxnSpPr>
            <p:cNvPr id="348" name="Google Shape;348;p14"/>
            <p:cNvCxnSpPr/>
            <p:nvPr/>
          </p:nvCxnSpPr>
          <p:spPr>
            <a:xfrm>
              <a:off x="2035" y="4877"/>
              <a:ext cx="3393" cy="0"/>
            </a:xfrm>
            <a:prstGeom prst="straightConnector1">
              <a:avLst/>
            </a:prstGeom>
            <a:noFill/>
            <a:ln w="9525" cap="flat" cmpd="sng">
              <a:solidFill>
                <a:srgbClr val="D8D8D8"/>
              </a:solidFill>
              <a:prstDash val="solid"/>
              <a:miter lim="800000"/>
              <a:headEnd type="none" w="sm" len="sm"/>
              <a:tailEnd type="none" w="sm" len="sm"/>
            </a:ln>
          </p:spPr>
        </p:cxnSp>
        <p:cxnSp>
          <p:nvCxnSpPr>
            <p:cNvPr id="349" name="Google Shape;349;p14"/>
            <p:cNvCxnSpPr/>
            <p:nvPr/>
          </p:nvCxnSpPr>
          <p:spPr>
            <a:xfrm>
              <a:off x="1989" y="4877"/>
              <a:ext cx="2107" cy="0"/>
            </a:xfrm>
            <a:prstGeom prst="straightConnector1">
              <a:avLst/>
            </a:prstGeom>
            <a:noFill/>
            <a:ln w="25400" cap="flat" cmpd="sng">
              <a:solidFill>
                <a:schemeClr val="dk1"/>
              </a:solidFill>
              <a:prstDash val="solid"/>
              <a:miter lim="800000"/>
              <a:headEnd type="none" w="sm" len="sm"/>
              <a:tailEnd type="none" w="sm" len="sm"/>
            </a:ln>
          </p:spPr>
        </p:cxnSp>
        <p:sp>
          <p:nvSpPr>
            <p:cNvPr id="350" name="Google Shape;350;p14"/>
            <p:cNvSpPr txBox="1"/>
            <p:nvPr/>
          </p:nvSpPr>
          <p:spPr>
            <a:xfrm>
              <a:off x="1755" y="5057"/>
              <a:ext cx="5120" cy="2275"/>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1200">
                  <a:solidFill>
                    <a:srgbClr val="3F3F3F"/>
                  </a:solidFill>
                  <a:latin typeface="Arial" panose="020B0604020202090204"/>
                  <a:ea typeface="Arial" panose="020B0604020202090204"/>
                  <a:cs typeface="Arial" panose="020B0604020202090204"/>
                  <a:sym typeface="Arial" panose="020B0604020202090204"/>
                </a:rPr>
                <a:t>The peak of my learning curve comes in March. This month, I will complete tasks, prepare for group projects, review old knowledge, and preview new knowledge. So in this month, my study life is very busy and full.</a:t>
              </a:r>
              <a:endParaRPr lang="en-US" sz="1200">
                <a:solidFill>
                  <a:srgbClr val="3F3F3F"/>
                </a:solidFill>
                <a:latin typeface="Arial" panose="020B0604020202090204"/>
                <a:ea typeface="Arial" panose="020B0604020202090204"/>
                <a:cs typeface="Arial" panose="020B0604020202090204"/>
                <a:sym typeface="Arial" panose="020B0604020202090204"/>
              </a:endParaRPr>
            </a:p>
          </p:txBody>
        </p:sp>
      </p:grpSp>
      <p:graphicFrame>
        <p:nvGraphicFramePr>
          <p:cNvPr id="2" name="图表 1"/>
          <p:cNvGraphicFramePr/>
          <p:nvPr/>
        </p:nvGraphicFramePr>
        <p:xfrm>
          <a:off x="4375150" y="1047750"/>
          <a:ext cx="6350000" cy="47625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0" name="Shape 80"/>
        <p:cNvGrpSpPr/>
        <p:nvPr/>
      </p:nvGrpSpPr>
      <p:grpSpPr>
        <a:xfrm>
          <a:off x="0" y="0"/>
          <a:ext cx="0" cy="0"/>
          <a:chOff x="0" y="0"/>
          <a:chExt cx="0" cy="0"/>
        </a:xfrm>
      </p:grpSpPr>
      <p:grpSp>
        <p:nvGrpSpPr>
          <p:cNvPr id="81" name="Google Shape;81;p7"/>
          <p:cNvGrpSpPr/>
          <p:nvPr/>
        </p:nvGrpSpPr>
        <p:grpSpPr>
          <a:xfrm>
            <a:off x="285165" y="78840"/>
            <a:ext cx="11523881" cy="7125771"/>
            <a:chOff x="449" y="124"/>
            <a:chExt cx="18148" cy="11222"/>
          </a:xfrm>
        </p:grpSpPr>
        <p:sp>
          <p:nvSpPr>
            <p:cNvPr id="82" name="Google Shape;82;p7"/>
            <p:cNvSpPr/>
            <p:nvPr/>
          </p:nvSpPr>
          <p:spPr>
            <a:xfrm rot="1043856" flipH="1">
              <a:off x="449" y="124"/>
              <a:ext cx="18090" cy="11222"/>
            </a:xfrm>
            <a:prstGeom prst="roundRect">
              <a:avLst>
                <a:gd name="adj" fmla="val 5724"/>
              </a:avLst>
            </a:prstGeom>
            <a:solidFill>
              <a:srgbClr val="3281F6"/>
            </a:solidFill>
            <a:ln>
              <a:noFill/>
            </a:ln>
            <a:effectLst>
              <a:outerShdw blurRad="279400" dist="38100" dir="5400000" algn="t" rotWithShape="0">
                <a:schemeClr val="accent2">
                  <a:alpha val="4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83" name="Google Shape;83;p7"/>
            <p:cNvSpPr/>
            <p:nvPr/>
          </p:nvSpPr>
          <p:spPr>
            <a:xfrm>
              <a:off x="507" y="529"/>
              <a:ext cx="18090" cy="9646"/>
            </a:xfrm>
            <a:prstGeom prst="roundRect">
              <a:avLst>
                <a:gd name="adj" fmla="val 5724"/>
              </a:avLst>
            </a:prstGeom>
            <a:solidFill>
              <a:schemeClr val="lt1"/>
            </a:solidFill>
            <a:ln>
              <a:noFill/>
            </a:ln>
            <a:effectLst>
              <a:outerShdw blurRad="63500" sx="102000" sy="102000" algn="ctr" rotWithShape="0">
                <a:srgbClr val="3281F6">
                  <a:alpha val="1568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pic>
          <p:nvPicPr>
            <p:cNvPr id="84" name="Google Shape;84;p7" descr="C:/Users/Administrator/AppData/Local/Temp/picturecompress_20211028100850/output_1.pngoutput_1"/>
            <p:cNvPicPr preferRelativeResize="0"/>
            <p:nvPr/>
          </p:nvPicPr>
          <p:blipFill rotWithShape="1">
            <a:blip r:embed="rId1"/>
            <a:srcRect/>
            <a:stretch>
              <a:fillRect/>
            </a:stretch>
          </p:blipFill>
          <p:spPr>
            <a:xfrm>
              <a:off x="1272" y="1652"/>
              <a:ext cx="10009" cy="7496"/>
            </a:xfrm>
            <a:prstGeom prst="rect">
              <a:avLst/>
            </a:prstGeom>
            <a:noFill/>
            <a:ln>
              <a:noFill/>
            </a:ln>
          </p:spPr>
        </p:pic>
        <p:sp>
          <p:nvSpPr>
            <p:cNvPr id="85" name="Google Shape;85;p7"/>
            <p:cNvSpPr/>
            <p:nvPr/>
          </p:nvSpPr>
          <p:spPr>
            <a:xfrm>
              <a:off x="11281" y="3881"/>
              <a:ext cx="2825" cy="762"/>
            </a:xfrm>
            <a:prstGeom prst="roundRect">
              <a:avLst>
                <a:gd name="adj" fmla="val 50000"/>
              </a:avLst>
            </a:prstGeom>
            <a:solidFill>
              <a:srgbClr val="3281F6"/>
            </a:solidFill>
            <a:ln>
              <a:noFill/>
            </a:ln>
            <a:effectLst>
              <a:outerShdw blurRad="63500" sx="105000" sy="105000" algn="ctr" rotWithShape="0">
                <a:srgbClr val="BCD7FC">
                  <a:alpha val="40000"/>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lt1"/>
                </a:buClr>
                <a:buSzPts val="1860"/>
                <a:buFont typeface="Arial" panose="020B0604020202090204"/>
                <a:buNone/>
              </a:pPr>
              <a:r>
                <a:rPr lang="en-US" sz="1860" b="0" i="0" u="none" strike="noStrike" cap="none">
                  <a:solidFill>
                    <a:schemeClr val="lt1"/>
                  </a:solidFill>
                  <a:latin typeface="Arial" panose="020B0604020202090204"/>
                  <a:ea typeface="Arial" panose="020B0604020202090204"/>
                  <a:cs typeface="Arial" panose="020B0604020202090204"/>
                  <a:sym typeface="Arial" panose="020B0604020202090204"/>
                </a:rPr>
                <a:t>Part 03</a:t>
              </a:r>
              <a:endParaRPr sz="1860" b="0" i="0" u="none" strike="noStrike" cap="none">
                <a:solidFill>
                  <a:schemeClr val="lt1"/>
                </a:solidFill>
                <a:latin typeface="Arial" panose="020B0604020202090204"/>
                <a:ea typeface="Arial" panose="020B0604020202090204"/>
                <a:cs typeface="Arial" panose="020B0604020202090204"/>
                <a:sym typeface="Arial" panose="020B0604020202090204"/>
              </a:endParaRPr>
            </a:p>
          </p:txBody>
        </p:sp>
        <p:sp>
          <p:nvSpPr>
            <p:cNvPr id="86" name="Google Shape;86;p7"/>
            <p:cNvSpPr txBox="1"/>
            <p:nvPr/>
          </p:nvSpPr>
          <p:spPr>
            <a:xfrm>
              <a:off x="11284" y="6079"/>
              <a:ext cx="6033" cy="162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None/>
              </a:pPr>
              <a:r>
                <a:rPr sz="1200" b="0" i="0" u="none" strike="noStrike" cap="none">
                  <a:solidFill>
                    <a:srgbClr val="595959"/>
                  </a:solidFill>
                  <a:latin typeface="Arial" panose="020B0604020202090204"/>
                  <a:ea typeface="Arial" panose="020B0604020202090204"/>
                  <a:cs typeface="Arial" panose="020B0604020202090204"/>
                  <a:sym typeface="Arial" panose="020B0604020202090204"/>
                </a:rPr>
                <a:t>My study reflection. These include: What I learned, how I overcame difficulties, what my album will be about, etc.</a:t>
              </a:r>
              <a:endParaRPr sz="1200" b="0" i="0" u="none" strike="noStrike" cap="none">
                <a:solidFill>
                  <a:srgbClr val="595959"/>
                </a:solidFill>
                <a:latin typeface="Arial" panose="020B0604020202090204"/>
                <a:ea typeface="Arial" panose="020B0604020202090204"/>
                <a:cs typeface="Arial" panose="020B0604020202090204"/>
                <a:sym typeface="Arial" panose="020B0604020202090204"/>
              </a:endParaRPr>
            </a:p>
          </p:txBody>
        </p:sp>
        <p:sp>
          <p:nvSpPr>
            <p:cNvPr id="87" name="Google Shape;87;p7"/>
            <p:cNvSpPr/>
            <p:nvPr/>
          </p:nvSpPr>
          <p:spPr>
            <a:xfrm rot="2700000">
              <a:off x="17580" y="5526"/>
              <a:ext cx="418" cy="418"/>
            </a:xfrm>
            <a:custGeom>
              <a:avLst/>
              <a:gdLst/>
              <a:ahLst/>
              <a:cxnLst/>
              <a:rect l="l" t="t" r="r" b="b"/>
              <a:pathLst>
                <a:path w="437175" h="437175" extrusionOk="0">
                  <a:moveTo>
                    <a:pt x="5998" y="15238"/>
                  </a:moveTo>
                  <a:cubicBezTo>
                    <a:pt x="15412" y="5823"/>
                    <a:pt x="28419" y="0"/>
                    <a:pt x="42785" y="0"/>
                  </a:cubicBezTo>
                  <a:lnTo>
                    <a:pt x="385150" y="0"/>
                  </a:lnTo>
                  <a:cubicBezTo>
                    <a:pt x="413883" y="0"/>
                    <a:pt x="437175" y="23292"/>
                    <a:pt x="437175" y="52025"/>
                  </a:cubicBezTo>
                  <a:lnTo>
                    <a:pt x="437175" y="394390"/>
                  </a:lnTo>
                  <a:cubicBezTo>
                    <a:pt x="437175" y="408756"/>
                    <a:pt x="431352" y="421763"/>
                    <a:pt x="421937" y="431177"/>
                  </a:cubicBezTo>
                  <a:lnTo>
                    <a:pt x="407458" y="437175"/>
                  </a:lnTo>
                  <a:lnTo>
                    <a:pt x="0" y="29717"/>
                  </a:lnTo>
                  <a:close/>
                </a:path>
              </a:pathLst>
            </a:custGeom>
            <a:solidFill>
              <a:srgbClr val="3281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88" name="Google Shape;88;p7"/>
            <p:cNvSpPr/>
            <p:nvPr/>
          </p:nvSpPr>
          <p:spPr>
            <a:xfrm>
              <a:off x="16488" y="4918"/>
              <a:ext cx="588" cy="588"/>
            </a:xfrm>
            <a:prstGeom prst="ellipse">
              <a:avLst/>
            </a:prstGeom>
            <a:solidFill>
              <a:srgbClr val="BCD7FC"/>
            </a:solidFill>
            <a:ln>
              <a:noFill/>
            </a:ln>
            <a:effectLst>
              <a:outerShdw blurRad="50800" dist="38100" dir="7800000" sx="116000" sy="116000" algn="t" rotWithShape="0">
                <a:srgbClr val="2BB76E">
                  <a:alpha val="784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89" name="Google Shape;89;p7"/>
            <p:cNvSpPr txBox="1"/>
            <p:nvPr/>
          </p:nvSpPr>
          <p:spPr>
            <a:xfrm>
              <a:off x="11212" y="4918"/>
              <a:ext cx="5864" cy="720"/>
            </a:xfrm>
            <a:prstGeom prst="rect">
              <a:avLst/>
            </a:prstGeom>
            <a:noFill/>
            <a:ln>
              <a:noFill/>
            </a:ln>
          </p:spPr>
          <p:txBody>
            <a:bodyPr spcFirstLastPara="1" wrap="square" lIns="91425" tIns="45700" rIns="91425" bIns="45700" anchor="t" anchorCtr="0">
              <a:normAutofit lnSpcReduction="20000"/>
            </a:bodyPr>
            <a:lstStyle/>
            <a:p>
              <a:pPr marL="0" marR="0" lvl="0" indent="0" algn="just" rtl="0">
                <a:spcBef>
                  <a:spcPts val="0"/>
                </a:spcBef>
                <a:spcAft>
                  <a:spcPts val="0"/>
                </a:spcAft>
                <a:buNone/>
              </a:pPr>
              <a:r>
                <a:rPr lang="en-US" sz="2400">
                  <a:solidFill>
                    <a:schemeClr val="dk1"/>
                  </a:solidFill>
                  <a:latin typeface="Arial" panose="020B0604020202090204"/>
                  <a:ea typeface="Arial" panose="020B0604020202090204"/>
                  <a:cs typeface="Arial" panose="020B0604020202090204"/>
                  <a:sym typeface="Arial" panose="020B0604020202090204"/>
                </a:rPr>
                <a:t>Reflection</a:t>
              </a:r>
              <a:endParaRPr lang="en-US" sz="2400">
                <a:solidFill>
                  <a:schemeClr val="dk1"/>
                </a:solidFill>
                <a:latin typeface="Arial" panose="020B0604020202090204"/>
                <a:ea typeface="Arial" panose="020B0604020202090204"/>
                <a:cs typeface="Arial" panose="020B0604020202090204"/>
                <a:sym typeface="Arial" panose="020B0604020202090204"/>
              </a:endParaRPr>
            </a:p>
          </p:txBody>
        </p:sp>
        <p:grpSp>
          <p:nvGrpSpPr>
            <p:cNvPr id="90" name="Google Shape;90;p7"/>
            <p:cNvGrpSpPr/>
            <p:nvPr/>
          </p:nvGrpSpPr>
          <p:grpSpPr>
            <a:xfrm>
              <a:off x="15246" y="1574"/>
              <a:ext cx="709" cy="453"/>
              <a:chOff x="1770" y="1505"/>
              <a:chExt cx="709" cy="453"/>
            </a:xfrm>
          </p:grpSpPr>
          <p:sp>
            <p:nvSpPr>
              <p:cNvPr id="91" name="Google Shape;91;p7"/>
              <p:cNvSpPr/>
              <p:nvPr/>
            </p:nvSpPr>
            <p:spPr>
              <a:xfrm>
                <a:off x="1804" y="1505"/>
                <a:ext cx="453" cy="453"/>
              </a:xfrm>
              <a:prstGeom prst="ellipse">
                <a:avLst/>
              </a:prstGeom>
              <a:solidFill>
                <a:srgbClr val="3281F6"/>
              </a:solidFill>
              <a:ln>
                <a:noFill/>
              </a:ln>
              <a:effectLst>
                <a:outerShdw blurRad="50800" dist="38100" dir="7800000" sx="116000" sy="116000" algn="t" rotWithShape="0">
                  <a:srgbClr val="2BB76E">
                    <a:alpha val="784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93" name="Google Shape;93;p7"/>
              <p:cNvSpPr txBox="1"/>
              <p:nvPr/>
            </p:nvSpPr>
            <p:spPr>
              <a:xfrm>
                <a:off x="1770" y="1583"/>
                <a:ext cx="709" cy="28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600" b="1">
                    <a:solidFill>
                      <a:schemeClr val="lt1"/>
                    </a:solidFill>
                    <a:latin typeface="Arial" panose="020B0604020202090204"/>
                    <a:ea typeface="Arial" panose="020B0604020202090204"/>
                    <a:cs typeface="Arial" panose="020B0604020202090204"/>
                    <a:sym typeface="Arial" panose="020B0604020202090204"/>
                  </a:rPr>
                  <a:t>ZSH</a:t>
                </a:r>
                <a:endParaRPr sz="600" b="1">
                  <a:solidFill>
                    <a:schemeClr val="lt1"/>
                  </a:solidFill>
                  <a:latin typeface="Arial" panose="020B0604020202090204"/>
                  <a:ea typeface="Arial" panose="020B0604020202090204"/>
                  <a:cs typeface="Arial" panose="020B0604020202090204"/>
                  <a:sym typeface="Arial" panose="020B0604020202090204"/>
                </a:endParaRPr>
              </a:p>
            </p:txBody>
          </p:sp>
        </p:grpSp>
        <p:grpSp>
          <p:nvGrpSpPr>
            <p:cNvPr id="94" name="Google Shape;94;p7"/>
            <p:cNvGrpSpPr/>
            <p:nvPr/>
          </p:nvGrpSpPr>
          <p:grpSpPr>
            <a:xfrm>
              <a:off x="16180" y="8114"/>
              <a:ext cx="800" cy="183"/>
              <a:chOff x="9270" y="2823"/>
              <a:chExt cx="800" cy="183"/>
            </a:xfrm>
          </p:grpSpPr>
          <p:sp>
            <p:nvSpPr>
              <p:cNvPr id="95" name="Google Shape;95;p7"/>
              <p:cNvSpPr/>
              <p:nvPr/>
            </p:nvSpPr>
            <p:spPr>
              <a:xfrm>
                <a:off x="9270" y="2823"/>
                <a:ext cx="183" cy="183"/>
              </a:xfrm>
              <a:prstGeom prst="ellipse">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96" name="Google Shape;96;p7"/>
              <p:cNvSpPr/>
              <p:nvPr/>
            </p:nvSpPr>
            <p:spPr>
              <a:xfrm>
                <a:off x="9578" y="2823"/>
                <a:ext cx="183" cy="183"/>
              </a:xfrm>
              <a:prstGeom prst="ellipse">
                <a:avLst/>
              </a:prstGeom>
              <a:solidFill>
                <a:srgbClr val="3281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97" name="Google Shape;97;p7"/>
              <p:cNvSpPr/>
              <p:nvPr/>
            </p:nvSpPr>
            <p:spPr>
              <a:xfrm>
                <a:off x="9887" y="2823"/>
                <a:ext cx="183" cy="183"/>
              </a:xfrm>
              <a:prstGeom prst="ellipse">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gr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rot="480000">
            <a:off x="5349240" y="3127375"/>
            <a:ext cx="4044315" cy="2696210"/>
          </a:xfrm>
          <a:prstGeom prst="rect">
            <a:avLst/>
          </a:prstGeom>
        </p:spPr>
      </p:pic>
      <p:pic>
        <p:nvPicPr>
          <p:cNvPr id="3" name="图片 2"/>
          <p:cNvPicPr>
            <a:picLocks noChangeAspect="1"/>
          </p:cNvPicPr>
          <p:nvPr>
            <p:custDataLst>
              <p:tags r:id="rId3"/>
            </p:custDataLst>
          </p:nvPr>
        </p:nvPicPr>
        <p:blipFill>
          <a:blip r:embed="rId4"/>
          <a:stretch>
            <a:fillRect/>
          </a:stretch>
        </p:blipFill>
        <p:spPr>
          <a:xfrm rot="1200000">
            <a:off x="7384415" y="1900555"/>
            <a:ext cx="4197985" cy="2345690"/>
          </a:xfrm>
          <a:prstGeom prst="rect">
            <a:avLst/>
          </a:prstGeom>
        </p:spPr>
      </p:pic>
      <p:pic>
        <p:nvPicPr>
          <p:cNvPr id="1" name="图片 0"/>
          <p:cNvPicPr>
            <a:picLocks noChangeAspect="1"/>
          </p:cNvPicPr>
          <p:nvPr>
            <p:custDataLst>
              <p:tags r:id="rId5"/>
            </p:custDataLst>
          </p:nvPr>
        </p:nvPicPr>
        <p:blipFill>
          <a:blip r:embed="rId6"/>
          <a:stretch>
            <a:fillRect/>
          </a:stretch>
        </p:blipFill>
        <p:spPr>
          <a:xfrm rot="20520000">
            <a:off x="4082415" y="1370965"/>
            <a:ext cx="4454525" cy="2227580"/>
          </a:xfrm>
          <a:prstGeom prst="rect">
            <a:avLst/>
          </a:prstGeom>
        </p:spPr>
      </p:pic>
      <p:grpSp>
        <p:nvGrpSpPr>
          <p:cNvPr id="294" name="Google Shape;294;p14"/>
          <p:cNvGrpSpPr/>
          <p:nvPr/>
        </p:nvGrpSpPr>
        <p:grpSpPr>
          <a:xfrm>
            <a:off x="574855" y="711380"/>
            <a:ext cx="3272610" cy="726715"/>
            <a:chOff x="905" y="1120"/>
            <a:chExt cx="5154" cy="1144"/>
          </a:xfrm>
        </p:grpSpPr>
        <p:sp>
          <p:nvSpPr>
            <p:cNvPr id="295" name="Google Shape;295;p14"/>
            <p:cNvSpPr/>
            <p:nvPr/>
          </p:nvSpPr>
          <p:spPr>
            <a:xfrm rot="3300000">
              <a:off x="1061" y="1276"/>
              <a:ext cx="793" cy="793"/>
            </a:xfrm>
            <a:prstGeom prst="roundRect">
              <a:avLst>
                <a:gd name="adj" fmla="val 16667"/>
              </a:avLst>
            </a:prstGeom>
            <a:solidFill>
              <a:schemeClr val="accent1"/>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6" name="Google Shape;296;p14"/>
            <p:cNvSpPr/>
            <p:nvPr/>
          </p:nvSpPr>
          <p:spPr>
            <a:xfrm rot="3300000">
              <a:off x="1341" y="1316"/>
              <a:ext cx="793" cy="793"/>
            </a:xfrm>
            <a:prstGeom prst="roundRect">
              <a:avLst>
                <a:gd name="adj" fmla="val 16667"/>
              </a:avLst>
            </a:prstGeom>
            <a:solidFill>
              <a:schemeClr val="accent1"/>
            </a:solidFill>
            <a:ln w="508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7" name="Google Shape;297;p14"/>
            <p:cNvSpPr txBox="1"/>
            <p:nvPr/>
          </p:nvSpPr>
          <p:spPr>
            <a:xfrm>
              <a:off x="2183" y="1301"/>
              <a:ext cx="3876" cy="672"/>
            </a:xfrm>
            <a:prstGeom prst="rect">
              <a:avLst/>
            </a:prstGeom>
            <a:noFill/>
            <a:ln>
              <a:noFill/>
            </a:ln>
          </p:spPr>
          <p:txBody>
            <a:bodyPr spcFirstLastPara="1" wrap="square" lIns="91425" tIns="45700" rIns="91425" bIns="45700" anchor="t" anchorCtr="0">
              <a:normAutofit fontScale="80000"/>
            </a:bodyPr>
            <a:lstStyle/>
            <a:p>
              <a:pPr marL="0" marR="0" lvl="0" indent="0" algn="l" rtl="0">
                <a:spcBef>
                  <a:spcPts val="0"/>
                </a:spcBef>
                <a:spcAft>
                  <a:spcPts val="0"/>
                </a:spcAft>
                <a:buNone/>
              </a:pPr>
              <a:r>
                <a:rPr lang="en-US" sz="2800">
                  <a:solidFill>
                    <a:schemeClr val="dk1"/>
                  </a:solidFill>
                  <a:latin typeface="Arial" panose="020B0604020202090204"/>
                  <a:ea typeface="Arial" panose="020B0604020202090204"/>
                  <a:cs typeface="Arial" panose="020B0604020202090204"/>
                  <a:sym typeface="Arial" panose="020B0604020202090204"/>
                </a:rPr>
                <a:t>Tracklist Design</a:t>
              </a:r>
              <a:endParaRPr lang="en-US" sz="2800">
                <a:solidFill>
                  <a:schemeClr val="dk1"/>
                </a:solidFill>
                <a:latin typeface="Arial" panose="020B0604020202090204"/>
                <a:ea typeface="Arial" panose="020B0604020202090204"/>
                <a:cs typeface="Arial" panose="020B0604020202090204"/>
                <a:sym typeface="Arial" panose="020B0604020202090204"/>
              </a:endParaRPr>
            </a:p>
          </p:txBody>
        </p:sp>
        <p:sp>
          <p:nvSpPr>
            <p:cNvPr id="298" name="Google Shape;298;p14"/>
            <p:cNvSpPr txBox="1"/>
            <p:nvPr/>
          </p:nvSpPr>
          <p:spPr>
            <a:xfrm>
              <a:off x="1251" y="1293"/>
              <a:ext cx="932" cy="72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2400">
                  <a:solidFill>
                    <a:schemeClr val="lt1"/>
                  </a:solidFill>
                  <a:latin typeface="Arial" panose="020B0604020202090204"/>
                  <a:ea typeface="Arial" panose="020B0604020202090204"/>
                  <a:cs typeface="Arial" panose="020B0604020202090204"/>
                  <a:sym typeface="Arial" panose="020B0604020202090204"/>
                </a:rPr>
                <a:t>01</a:t>
              </a:r>
              <a:endParaRPr sz="2400">
                <a:solidFill>
                  <a:schemeClr val="lt1"/>
                </a:solidFill>
                <a:latin typeface="Arial" panose="020B0604020202090204"/>
                <a:ea typeface="Arial" panose="020B0604020202090204"/>
                <a:cs typeface="Arial" panose="020B0604020202090204"/>
                <a:sym typeface="Arial" panose="020B0604020202090204"/>
              </a:endParaRPr>
            </a:p>
          </p:txBody>
        </p:sp>
      </p:grpSp>
      <p:grpSp>
        <p:nvGrpSpPr>
          <p:cNvPr id="299" name="Google Shape;299;p14"/>
          <p:cNvGrpSpPr/>
          <p:nvPr/>
        </p:nvGrpSpPr>
        <p:grpSpPr>
          <a:xfrm>
            <a:off x="1114425" y="1737361"/>
            <a:ext cx="3260725" cy="4354193"/>
            <a:chOff x="1755" y="2736"/>
            <a:chExt cx="5135" cy="6857"/>
          </a:xfrm>
        </p:grpSpPr>
        <p:sp>
          <p:nvSpPr>
            <p:cNvPr id="346" name="Google Shape;346;p14"/>
            <p:cNvSpPr txBox="1"/>
            <p:nvPr/>
          </p:nvSpPr>
          <p:spPr>
            <a:xfrm>
              <a:off x="1769" y="2736"/>
              <a:ext cx="5121" cy="1425"/>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2700" b="1">
                  <a:solidFill>
                    <a:schemeClr val="accent3"/>
                  </a:solidFill>
                  <a:latin typeface="Arial" panose="020B0604020202090204"/>
                  <a:ea typeface="Arial" panose="020B0604020202090204"/>
                  <a:cs typeface="Arial" panose="020B0604020202090204"/>
                  <a:sym typeface="Arial" panose="020B0604020202090204"/>
                </a:rPr>
                <a:t>Reflection</a:t>
              </a:r>
              <a:endParaRPr lang="en-US" sz="2700" b="1">
                <a:solidFill>
                  <a:schemeClr val="accent3"/>
                </a:solidFill>
                <a:latin typeface="Arial" panose="020B0604020202090204"/>
                <a:ea typeface="Arial" panose="020B0604020202090204"/>
                <a:cs typeface="Arial" panose="020B0604020202090204"/>
                <a:sym typeface="Arial" panose="020B0604020202090204"/>
              </a:endParaRPr>
            </a:p>
          </p:txBody>
        </p:sp>
        <p:sp>
          <p:nvSpPr>
            <p:cNvPr id="347" name="Google Shape;347;p14"/>
            <p:cNvSpPr txBox="1"/>
            <p:nvPr/>
          </p:nvSpPr>
          <p:spPr>
            <a:xfrm>
              <a:off x="1818" y="4263"/>
              <a:ext cx="3999" cy="4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panose="020B0604020202090204"/>
                  <a:ea typeface="Arial" panose="020B0604020202090204"/>
                  <a:cs typeface="Arial" panose="020B0604020202090204"/>
                  <a:sym typeface="Arial" panose="020B0604020202090204"/>
                </a:rPr>
                <a:t>What I learned</a:t>
              </a:r>
              <a:endParaRPr lang="en-US" sz="1200" b="1">
                <a:solidFill>
                  <a:srgbClr val="3F3F3F"/>
                </a:solidFill>
                <a:latin typeface="Arial" panose="020B0604020202090204"/>
                <a:ea typeface="Arial" panose="020B0604020202090204"/>
                <a:cs typeface="Arial" panose="020B0604020202090204"/>
                <a:sym typeface="Arial" panose="020B0604020202090204"/>
              </a:endParaRPr>
            </a:p>
          </p:txBody>
        </p:sp>
        <p:cxnSp>
          <p:nvCxnSpPr>
            <p:cNvPr id="348" name="Google Shape;348;p14"/>
            <p:cNvCxnSpPr/>
            <p:nvPr/>
          </p:nvCxnSpPr>
          <p:spPr>
            <a:xfrm>
              <a:off x="2035" y="4877"/>
              <a:ext cx="3393" cy="0"/>
            </a:xfrm>
            <a:prstGeom prst="straightConnector1">
              <a:avLst/>
            </a:prstGeom>
            <a:noFill/>
            <a:ln w="9525" cap="flat" cmpd="sng">
              <a:solidFill>
                <a:srgbClr val="D8D8D8"/>
              </a:solidFill>
              <a:prstDash val="solid"/>
              <a:miter lim="800000"/>
              <a:headEnd type="none" w="sm" len="sm"/>
              <a:tailEnd type="none" w="sm" len="sm"/>
            </a:ln>
          </p:spPr>
        </p:cxnSp>
        <p:cxnSp>
          <p:nvCxnSpPr>
            <p:cNvPr id="349" name="Google Shape;349;p14"/>
            <p:cNvCxnSpPr/>
            <p:nvPr/>
          </p:nvCxnSpPr>
          <p:spPr>
            <a:xfrm>
              <a:off x="1989" y="4877"/>
              <a:ext cx="2107" cy="0"/>
            </a:xfrm>
            <a:prstGeom prst="straightConnector1">
              <a:avLst/>
            </a:prstGeom>
            <a:noFill/>
            <a:ln w="25400" cap="flat" cmpd="sng">
              <a:solidFill>
                <a:schemeClr val="dk1"/>
              </a:solidFill>
              <a:prstDash val="solid"/>
              <a:miter lim="800000"/>
              <a:headEnd type="none" w="sm" len="sm"/>
              <a:tailEnd type="none" w="sm" len="sm"/>
            </a:ln>
          </p:spPr>
        </p:cxnSp>
        <p:sp>
          <p:nvSpPr>
            <p:cNvPr id="350" name="Google Shape;350;p14"/>
            <p:cNvSpPr txBox="1"/>
            <p:nvPr/>
          </p:nvSpPr>
          <p:spPr>
            <a:xfrm>
              <a:off x="1755" y="5057"/>
              <a:ext cx="5120" cy="4536"/>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20000"/>
                </a:lnSpc>
                <a:spcBef>
                  <a:spcPts val="0"/>
                </a:spcBef>
                <a:spcAft>
                  <a:spcPts val="0"/>
                </a:spcAft>
                <a:buNone/>
              </a:pPr>
              <a:r>
                <a:rPr lang="en-US" sz="1200">
                  <a:solidFill>
                    <a:srgbClr val="3F3F3F"/>
                  </a:solidFill>
                  <a:latin typeface="Arial" panose="020B0604020202090204"/>
                  <a:ea typeface="Arial" panose="020B0604020202090204"/>
                  <a:cs typeface="Arial" panose="020B0604020202090204"/>
                  <a:sym typeface="Arial" panose="020B0604020202090204"/>
                </a:rPr>
                <a:t>In the information visualization course, I learned how to effectively transform data into visual graphics to convey information and insights more clearly. I mastered various visualization tools and techniques such as Tableau, D3.js, and Python, and learned how to choose appropriate chart types and color schemes to present data. Additionally, I learned how to design intuitive and understandable data charts, and gained an understanding of the importance of data visualization in decision-making and communication.</a:t>
              </a:r>
              <a:endParaRPr lang="en-US" sz="1200">
                <a:solidFill>
                  <a:srgbClr val="3F3F3F"/>
                </a:solidFill>
                <a:latin typeface="Arial" panose="020B0604020202090204"/>
                <a:ea typeface="Arial" panose="020B0604020202090204"/>
                <a:cs typeface="Arial" panose="020B0604020202090204"/>
                <a:sym typeface="Arial" panose="020B0604020202090204"/>
              </a:endParaRP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grpSp>
        <p:nvGrpSpPr>
          <p:cNvPr id="294" name="Google Shape;294;p14"/>
          <p:cNvGrpSpPr/>
          <p:nvPr/>
        </p:nvGrpSpPr>
        <p:grpSpPr>
          <a:xfrm>
            <a:off x="574855" y="711380"/>
            <a:ext cx="3272610" cy="726715"/>
            <a:chOff x="905" y="1120"/>
            <a:chExt cx="5154" cy="1144"/>
          </a:xfrm>
        </p:grpSpPr>
        <p:sp>
          <p:nvSpPr>
            <p:cNvPr id="295" name="Google Shape;295;p14"/>
            <p:cNvSpPr/>
            <p:nvPr/>
          </p:nvSpPr>
          <p:spPr>
            <a:xfrm rot="3300000">
              <a:off x="1061" y="1276"/>
              <a:ext cx="793" cy="793"/>
            </a:xfrm>
            <a:prstGeom prst="roundRect">
              <a:avLst>
                <a:gd name="adj" fmla="val 16667"/>
              </a:avLst>
            </a:prstGeom>
            <a:solidFill>
              <a:schemeClr val="accent1"/>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6" name="Google Shape;296;p14"/>
            <p:cNvSpPr/>
            <p:nvPr/>
          </p:nvSpPr>
          <p:spPr>
            <a:xfrm rot="3300000">
              <a:off x="1341" y="1316"/>
              <a:ext cx="793" cy="793"/>
            </a:xfrm>
            <a:prstGeom prst="roundRect">
              <a:avLst>
                <a:gd name="adj" fmla="val 16667"/>
              </a:avLst>
            </a:prstGeom>
            <a:solidFill>
              <a:schemeClr val="accent1"/>
            </a:solidFill>
            <a:ln w="508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7" name="Google Shape;297;p14"/>
            <p:cNvSpPr txBox="1"/>
            <p:nvPr/>
          </p:nvSpPr>
          <p:spPr>
            <a:xfrm>
              <a:off x="2183" y="1301"/>
              <a:ext cx="3876" cy="672"/>
            </a:xfrm>
            <a:prstGeom prst="rect">
              <a:avLst/>
            </a:prstGeom>
            <a:noFill/>
            <a:ln>
              <a:noFill/>
            </a:ln>
          </p:spPr>
          <p:txBody>
            <a:bodyPr spcFirstLastPara="1" wrap="square" lIns="91425" tIns="45700" rIns="91425" bIns="45700" anchor="t" anchorCtr="0">
              <a:normAutofit fontScale="80000"/>
            </a:bodyPr>
            <a:lstStyle/>
            <a:p>
              <a:pPr marL="0" marR="0" lvl="0" indent="0" algn="l" rtl="0">
                <a:spcBef>
                  <a:spcPts val="0"/>
                </a:spcBef>
                <a:spcAft>
                  <a:spcPts val="0"/>
                </a:spcAft>
                <a:buNone/>
              </a:pPr>
              <a:r>
                <a:rPr lang="en-US" sz="2800">
                  <a:solidFill>
                    <a:schemeClr val="dk1"/>
                  </a:solidFill>
                  <a:latin typeface="Arial" panose="020B0604020202090204"/>
                  <a:ea typeface="Arial" panose="020B0604020202090204"/>
                  <a:cs typeface="Arial" panose="020B0604020202090204"/>
                  <a:sym typeface="Arial" panose="020B0604020202090204"/>
                </a:rPr>
                <a:t>Tracklist Design</a:t>
              </a:r>
              <a:endParaRPr lang="en-US" sz="2800">
                <a:solidFill>
                  <a:schemeClr val="dk1"/>
                </a:solidFill>
                <a:latin typeface="Arial" panose="020B0604020202090204"/>
                <a:ea typeface="Arial" panose="020B0604020202090204"/>
                <a:cs typeface="Arial" panose="020B0604020202090204"/>
                <a:sym typeface="Arial" panose="020B0604020202090204"/>
              </a:endParaRPr>
            </a:p>
          </p:txBody>
        </p:sp>
        <p:sp>
          <p:nvSpPr>
            <p:cNvPr id="298" name="Google Shape;298;p14"/>
            <p:cNvSpPr txBox="1"/>
            <p:nvPr/>
          </p:nvSpPr>
          <p:spPr>
            <a:xfrm>
              <a:off x="1251" y="1293"/>
              <a:ext cx="932" cy="72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2400">
                  <a:solidFill>
                    <a:schemeClr val="lt1"/>
                  </a:solidFill>
                  <a:latin typeface="Arial" panose="020B0604020202090204"/>
                  <a:ea typeface="Arial" panose="020B0604020202090204"/>
                  <a:cs typeface="Arial" panose="020B0604020202090204"/>
                  <a:sym typeface="Arial" panose="020B0604020202090204"/>
                </a:rPr>
                <a:t>01</a:t>
              </a:r>
              <a:endParaRPr sz="2400">
                <a:solidFill>
                  <a:schemeClr val="lt1"/>
                </a:solidFill>
                <a:latin typeface="Arial" panose="020B0604020202090204"/>
                <a:ea typeface="Arial" panose="020B0604020202090204"/>
                <a:cs typeface="Arial" panose="020B0604020202090204"/>
                <a:sym typeface="Arial" panose="020B0604020202090204"/>
              </a:endParaRPr>
            </a:p>
          </p:txBody>
        </p:sp>
      </p:grpSp>
      <p:grpSp>
        <p:nvGrpSpPr>
          <p:cNvPr id="299" name="Google Shape;299;p14"/>
          <p:cNvGrpSpPr/>
          <p:nvPr/>
        </p:nvGrpSpPr>
        <p:grpSpPr>
          <a:xfrm>
            <a:off x="1114425" y="1737361"/>
            <a:ext cx="3260725" cy="4354193"/>
            <a:chOff x="1755" y="2736"/>
            <a:chExt cx="5135" cy="6857"/>
          </a:xfrm>
        </p:grpSpPr>
        <p:sp>
          <p:nvSpPr>
            <p:cNvPr id="346" name="Google Shape;346;p14"/>
            <p:cNvSpPr txBox="1"/>
            <p:nvPr/>
          </p:nvSpPr>
          <p:spPr>
            <a:xfrm>
              <a:off x="1769" y="2736"/>
              <a:ext cx="5121" cy="1425"/>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2700" b="1">
                  <a:solidFill>
                    <a:schemeClr val="accent3"/>
                  </a:solidFill>
                  <a:latin typeface="Arial" panose="020B0604020202090204"/>
                  <a:ea typeface="Arial" panose="020B0604020202090204"/>
                  <a:cs typeface="Arial" panose="020B0604020202090204"/>
                  <a:sym typeface="Arial" panose="020B0604020202090204"/>
                </a:rPr>
                <a:t>Reflection</a:t>
              </a:r>
              <a:endParaRPr lang="en-US" sz="2700" b="1">
                <a:solidFill>
                  <a:schemeClr val="accent3"/>
                </a:solidFill>
                <a:latin typeface="Arial" panose="020B0604020202090204"/>
                <a:ea typeface="Arial" panose="020B0604020202090204"/>
                <a:cs typeface="Arial" panose="020B0604020202090204"/>
                <a:sym typeface="Arial" panose="020B0604020202090204"/>
              </a:endParaRPr>
            </a:p>
          </p:txBody>
        </p:sp>
        <p:sp>
          <p:nvSpPr>
            <p:cNvPr id="347" name="Google Shape;347;p14"/>
            <p:cNvSpPr txBox="1"/>
            <p:nvPr/>
          </p:nvSpPr>
          <p:spPr>
            <a:xfrm>
              <a:off x="1818" y="4263"/>
              <a:ext cx="3999" cy="4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panose="020B0604020202090204"/>
                  <a:ea typeface="Arial" panose="020B0604020202090204"/>
                  <a:cs typeface="Arial" panose="020B0604020202090204"/>
                  <a:sym typeface="Arial" panose="020B0604020202090204"/>
                </a:rPr>
                <a:t>How I overcame difficulties</a:t>
              </a:r>
              <a:endParaRPr lang="en-US" sz="1200" b="1">
                <a:solidFill>
                  <a:srgbClr val="3F3F3F"/>
                </a:solidFill>
                <a:latin typeface="Arial" panose="020B0604020202090204"/>
                <a:ea typeface="Arial" panose="020B0604020202090204"/>
                <a:cs typeface="Arial" panose="020B0604020202090204"/>
                <a:sym typeface="Arial" panose="020B0604020202090204"/>
              </a:endParaRPr>
            </a:p>
          </p:txBody>
        </p:sp>
        <p:cxnSp>
          <p:nvCxnSpPr>
            <p:cNvPr id="348" name="Google Shape;348;p14"/>
            <p:cNvCxnSpPr/>
            <p:nvPr/>
          </p:nvCxnSpPr>
          <p:spPr>
            <a:xfrm>
              <a:off x="2035" y="4877"/>
              <a:ext cx="3393" cy="0"/>
            </a:xfrm>
            <a:prstGeom prst="straightConnector1">
              <a:avLst/>
            </a:prstGeom>
            <a:noFill/>
            <a:ln w="9525" cap="flat" cmpd="sng">
              <a:solidFill>
                <a:srgbClr val="D8D8D8"/>
              </a:solidFill>
              <a:prstDash val="solid"/>
              <a:miter lim="800000"/>
              <a:headEnd type="none" w="sm" len="sm"/>
              <a:tailEnd type="none" w="sm" len="sm"/>
            </a:ln>
          </p:spPr>
        </p:cxnSp>
        <p:cxnSp>
          <p:nvCxnSpPr>
            <p:cNvPr id="349" name="Google Shape;349;p14"/>
            <p:cNvCxnSpPr/>
            <p:nvPr/>
          </p:nvCxnSpPr>
          <p:spPr>
            <a:xfrm>
              <a:off x="1989" y="4877"/>
              <a:ext cx="2107" cy="0"/>
            </a:xfrm>
            <a:prstGeom prst="straightConnector1">
              <a:avLst/>
            </a:prstGeom>
            <a:noFill/>
            <a:ln w="25400" cap="flat" cmpd="sng">
              <a:solidFill>
                <a:schemeClr val="dk1"/>
              </a:solidFill>
              <a:prstDash val="solid"/>
              <a:miter lim="800000"/>
              <a:headEnd type="none" w="sm" len="sm"/>
              <a:tailEnd type="none" w="sm" len="sm"/>
            </a:ln>
          </p:spPr>
        </p:cxnSp>
        <p:sp>
          <p:nvSpPr>
            <p:cNvPr id="350" name="Google Shape;350;p14"/>
            <p:cNvSpPr txBox="1"/>
            <p:nvPr/>
          </p:nvSpPr>
          <p:spPr>
            <a:xfrm>
              <a:off x="1755" y="5057"/>
              <a:ext cx="5120" cy="4536"/>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1200">
                  <a:solidFill>
                    <a:srgbClr val="3F3F3F"/>
                  </a:solidFill>
                  <a:latin typeface="Arial" panose="020B0604020202090204"/>
                  <a:ea typeface="Arial" panose="020B0604020202090204"/>
                  <a:cs typeface="Arial" panose="020B0604020202090204"/>
                  <a:sym typeface="Arial" panose="020B0604020202090204"/>
                </a:rPr>
                <a:t>In the information visualization course, I encountered significant challenges in learning complex programming tools and techniques, such as D3.js and Python. Particularly with D3.js, I faced unfamiliarity with many of its data visualization interfaces, requiring extensive time to troubleshoot. To overcome these difficulties, I employed several strategies:</a:t>
              </a:r>
              <a:endParaRPr lang="en-US" sz="1200">
                <a:solidFill>
                  <a:srgbClr val="3F3F3F"/>
                </a:solidFill>
                <a:latin typeface="Arial" panose="020B0604020202090204"/>
                <a:ea typeface="Arial" panose="020B0604020202090204"/>
                <a:cs typeface="Arial" panose="020B0604020202090204"/>
                <a:sym typeface="Arial" panose="020B0604020202090204"/>
              </a:endParaRPr>
            </a:p>
          </p:txBody>
        </p:sp>
      </p:grpSp>
      <p:pic>
        <p:nvPicPr>
          <p:cNvPr id="2" name="图片 1"/>
          <p:cNvPicPr>
            <a:picLocks noChangeAspect="1"/>
          </p:cNvPicPr>
          <p:nvPr>
            <p:custDataLst>
              <p:tags r:id="rId1"/>
            </p:custDataLst>
          </p:nvPr>
        </p:nvPicPr>
        <p:blipFill>
          <a:blip r:embed="rId2"/>
          <a:srcRect l="16800" r="14181"/>
          <a:stretch>
            <a:fillRect/>
          </a:stretch>
        </p:blipFill>
        <p:spPr>
          <a:xfrm>
            <a:off x="5777865" y="2346960"/>
            <a:ext cx="4601845" cy="314325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grpSp>
        <p:nvGrpSpPr>
          <p:cNvPr id="294" name="Google Shape;294;p14"/>
          <p:cNvGrpSpPr/>
          <p:nvPr/>
        </p:nvGrpSpPr>
        <p:grpSpPr>
          <a:xfrm>
            <a:off x="574855" y="711380"/>
            <a:ext cx="3272610" cy="726715"/>
            <a:chOff x="905" y="1120"/>
            <a:chExt cx="5154" cy="1144"/>
          </a:xfrm>
        </p:grpSpPr>
        <p:sp>
          <p:nvSpPr>
            <p:cNvPr id="295" name="Google Shape;295;p14"/>
            <p:cNvSpPr/>
            <p:nvPr/>
          </p:nvSpPr>
          <p:spPr>
            <a:xfrm rot="3300000">
              <a:off x="1061" y="1276"/>
              <a:ext cx="793" cy="793"/>
            </a:xfrm>
            <a:prstGeom prst="roundRect">
              <a:avLst>
                <a:gd name="adj" fmla="val 16667"/>
              </a:avLst>
            </a:prstGeom>
            <a:solidFill>
              <a:schemeClr val="accent1"/>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6" name="Google Shape;296;p14"/>
            <p:cNvSpPr/>
            <p:nvPr/>
          </p:nvSpPr>
          <p:spPr>
            <a:xfrm rot="3300000">
              <a:off x="1341" y="1316"/>
              <a:ext cx="793" cy="793"/>
            </a:xfrm>
            <a:prstGeom prst="roundRect">
              <a:avLst>
                <a:gd name="adj" fmla="val 16667"/>
              </a:avLst>
            </a:prstGeom>
            <a:solidFill>
              <a:schemeClr val="accent1"/>
            </a:solidFill>
            <a:ln w="508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7" name="Google Shape;297;p14"/>
            <p:cNvSpPr txBox="1"/>
            <p:nvPr/>
          </p:nvSpPr>
          <p:spPr>
            <a:xfrm>
              <a:off x="2183" y="1301"/>
              <a:ext cx="3876" cy="672"/>
            </a:xfrm>
            <a:prstGeom prst="rect">
              <a:avLst/>
            </a:prstGeom>
            <a:noFill/>
            <a:ln>
              <a:noFill/>
            </a:ln>
          </p:spPr>
          <p:txBody>
            <a:bodyPr spcFirstLastPara="1" wrap="square" lIns="91425" tIns="45700" rIns="91425" bIns="45700" anchor="t" anchorCtr="0">
              <a:normAutofit fontScale="80000"/>
            </a:bodyPr>
            <a:lstStyle/>
            <a:p>
              <a:pPr marL="0" marR="0" lvl="0" indent="0" algn="l" rtl="0">
                <a:spcBef>
                  <a:spcPts val="0"/>
                </a:spcBef>
                <a:spcAft>
                  <a:spcPts val="0"/>
                </a:spcAft>
                <a:buNone/>
              </a:pPr>
              <a:r>
                <a:rPr lang="en-US" sz="2800">
                  <a:solidFill>
                    <a:schemeClr val="dk1"/>
                  </a:solidFill>
                  <a:latin typeface="Arial" panose="020B0604020202090204"/>
                  <a:ea typeface="Arial" panose="020B0604020202090204"/>
                  <a:cs typeface="Arial" panose="020B0604020202090204"/>
                  <a:sym typeface="Arial" panose="020B0604020202090204"/>
                </a:rPr>
                <a:t>Tracklist Design</a:t>
              </a:r>
              <a:endParaRPr lang="en-US" sz="2800">
                <a:solidFill>
                  <a:schemeClr val="dk1"/>
                </a:solidFill>
                <a:latin typeface="Arial" panose="020B0604020202090204"/>
                <a:ea typeface="Arial" panose="020B0604020202090204"/>
                <a:cs typeface="Arial" panose="020B0604020202090204"/>
                <a:sym typeface="Arial" panose="020B0604020202090204"/>
              </a:endParaRPr>
            </a:p>
          </p:txBody>
        </p:sp>
        <p:sp>
          <p:nvSpPr>
            <p:cNvPr id="298" name="Google Shape;298;p14"/>
            <p:cNvSpPr txBox="1"/>
            <p:nvPr/>
          </p:nvSpPr>
          <p:spPr>
            <a:xfrm>
              <a:off x="1251" y="1293"/>
              <a:ext cx="932" cy="72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2400">
                  <a:solidFill>
                    <a:schemeClr val="lt1"/>
                  </a:solidFill>
                  <a:latin typeface="Arial" panose="020B0604020202090204"/>
                  <a:ea typeface="Arial" panose="020B0604020202090204"/>
                  <a:cs typeface="Arial" panose="020B0604020202090204"/>
                  <a:sym typeface="Arial" panose="020B0604020202090204"/>
                </a:rPr>
                <a:t>01</a:t>
              </a:r>
              <a:endParaRPr sz="2400">
                <a:solidFill>
                  <a:schemeClr val="lt1"/>
                </a:solidFill>
                <a:latin typeface="Arial" panose="020B0604020202090204"/>
                <a:ea typeface="Arial" panose="020B0604020202090204"/>
                <a:cs typeface="Arial" panose="020B0604020202090204"/>
                <a:sym typeface="Arial" panose="020B0604020202090204"/>
              </a:endParaRPr>
            </a:p>
          </p:txBody>
        </p:sp>
      </p:grpSp>
      <p:grpSp>
        <p:nvGrpSpPr>
          <p:cNvPr id="299" name="Google Shape;299;p14"/>
          <p:cNvGrpSpPr/>
          <p:nvPr/>
        </p:nvGrpSpPr>
        <p:grpSpPr>
          <a:xfrm>
            <a:off x="1114425" y="1737361"/>
            <a:ext cx="3260725" cy="4354193"/>
            <a:chOff x="1755" y="2736"/>
            <a:chExt cx="5135" cy="6857"/>
          </a:xfrm>
        </p:grpSpPr>
        <p:sp>
          <p:nvSpPr>
            <p:cNvPr id="346" name="Google Shape;346;p14"/>
            <p:cNvSpPr txBox="1"/>
            <p:nvPr/>
          </p:nvSpPr>
          <p:spPr>
            <a:xfrm>
              <a:off x="1769" y="2736"/>
              <a:ext cx="5121" cy="1425"/>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2700" b="1">
                  <a:solidFill>
                    <a:schemeClr val="accent3"/>
                  </a:solidFill>
                  <a:latin typeface="Arial" panose="020B0604020202090204"/>
                  <a:ea typeface="Arial" panose="020B0604020202090204"/>
                  <a:cs typeface="Arial" panose="020B0604020202090204"/>
                  <a:sym typeface="Arial" panose="020B0604020202090204"/>
                </a:rPr>
                <a:t>Reflection</a:t>
              </a:r>
              <a:endParaRPr lang="en-US" sz="2700" b="1">
                <a:solidFill>
                  <a:schemeClr val="accent3"/>
                </a:solidFill>
                <a:latin typeface="Arial" panose="020B0604020202090204"/>
                <a:ea typeface="Arial" panose="020B0604020202090204"/>
                <a:cs typeface="Arial" panose="020B0604020202090204"/>
                <a:sym typeface="Arial" panose="020B0604020202090204"/>
              </a:endParaRPr>
            </a:p>
          </p:txBody>
        </p:sp>
        <p:sp>
          <p:nvSpPr>
            <p:cNvPr id="347" name="Google Shape;347;p14"/>
            <p:cNvSpPr txBox="1"/>
            <p:nvPr/>
          </p:nvSpPr>
          <p:spPr>
            <a:xfrm>
              <a:off x="1818" y="4263"/>
              <a:ext cx="3999" cy="4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panose="020B0604020202090204"/>
                  <a:ea typeface="Arial" panose="020B0604020202090204"/>
                  <a:cs typeface="Arial" panose="020B0604020202090204"/>
                  <a:sym typeface="Arial" panose="020B0604020202090204"/>
                </a:rPr>
                <a:t>How I overcame difficulties</a:t>
              </a:r>
              <a:endParaRPr lang="en-US" sz="1200" b="1">
                <a:solidFill>
                  <a:srgbClr val="3F3F3F"/>
                </a:solidFill>
                <a:latin typeface="Arial" panose="020B0604020202090204"/>
                <a:ea typeface="Arial" panose="020B0604020202090204"/>
                <a:cs typeface="Arial" panose="020B0604020202090204"/>
                <a:sym typeface="Arial" panose="020B0604020202090204"/>
              </a:endParaRPr>
            </a:p>
          </p:txBody>
        </p:sp>
        <p:cxnSp>
          <p:nvCxnSpPr>
            <p:cNvPr id="348" name="Google Shape;348;p14"/>
            <p:cNvCxnSpPr/>
            <p:nvPr/>
          </p:nvCxnSpPr>
          <p:spPr>
            <a:xfrm>
              <a:off x="2035" y="4877"/>
              <a:ext cx="3393" cy="0"/>
            </a:xfrm>
            <a:prstGeom prst="straightConnector1">
              <a:avLst/>
            </a:prstGeom>
            <a:noFill/>
            <a:ln w="9525" cap="flat" cmpd="sng">
              <a:solidFill>
                <a:srgbClr val="D8D8D8"/>
              </a:solidFill>
              <a:prstDash val="solid"/>
              <a:miter lim="800000"/>
              <a:headEnd type="none" w="sm" len="sm"/>
              <a:tailEnd type="none" w="sm" len="sm"/>
            </a:ln>
          </p:spPr>
        </p:cxnSp>
        <p:cxnSp>
          <p:nvCxnSpPr>
            <p:cNvPr id="349" name="Google Shape;349;p14"/>
            <p:cNvCxnSpPr/>
            <p:nvPr/>
          </p:nvCxnSpPr>
          <p:spPr>
            <a:xfrm>
              <a:off x="1989" y="4877"/>
              <a:ext cx="2107" cy="0"/>
            </a:xfrm>
            <a:prstGeom prst="straightConnector1">
              <a:avLst/>
            </a:prstGeom>
            <a:noFill/>
            <a:ln w="25400" cap="flat" cmpd="sng">
              <a:solidFill>
                <a:schemeClr val="dk1"/>
              </a:solidFill>
              <a:prstDash val="solid"/>
              <a:miter lim="800000"/>
              <a:headEnd type="none" w="sm" len="sm"/>
              <a:tailEnd type="none" w="sm" len="sm"/>
            </a:ln>
          </p:spPr>
        </p:cxnSp>
        <p:sp>
          <p:nvSpPr>
            <p:cNvPr id="350" name="Google Shape;350;p14"/>
            <p:cNvSpPr txBox="1"/>
            <p:nvPr/>
          </p:nvSpPr>
          <p:spPr>
            <a:xfrm>
              <a:off x="1755" y="5057"/>
              <a:ext cx="5120" cy="4536"/>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AutoNum type="arabicPeriod"/>
              </a:pPr>
              <a:r>
                <a:rPr lang="en-US" sz="1200">
                  <a:solidFill>
                    <a:srgbClr val="3F3F3F"/>
                  </a:solidFill>
                  <a:latin typeface="Arial" panose="020B0604020202090204"/>
                  <a:ea typeface="Arial" panose="020B0604020202090204"/>
                  <a:cs typeface="Arial" panose="020B0604020202090204"/>
                  <a:sym typeface="Arial" panose="020B0604020202090204"/>
                </a:rPr>
                <a:t>Systematic Learning Resources: I extensively reviewed various online tutorials, documentation, and video resources to establish a foundational understanding of these tools and techniques.</a:t>
              </a:r>
              <a:endParaRPr lang="en-US" sz="1200">
                <a:solidFill>
                  <a:srgbClr val="3F3F3F"/>
                </a:solidFill>
                <a:latin typeface="Arial" panose="020B0604020202090204"/>
                <a:ea typeface="Arial" panose="020B0604020202090204"/>
                <a:cs typeface="Arial" panose="020B0604020202090204"/>
                <a:sym typeface="Arial" panose="020B0604020202090204"/>
              </a:endParaRPr>
            </a:p>
            <a:p>
              <a:pPr marL="228600" marR="0" lvl="0" indent="-228600" algn="l" rtl="0">
                <a:lnSpc>
                  <a:spcPct val="120000"/>
                </a:lnSpc>
                <a:spcBef>
                  <a:spcPts val="0"/>
                </a:spcBef>
                <a:spcAft>
                  <a:spcPts val="0"/>
                </a:spcAft>
                <a:buAutoNum type="arabicPeriod"/>
              </a:pPr>
              <a:r>
                <a:rPr lang="en-US" sz="1200">
                  <a:solidFill>
                    <a:srgbClr val="3F3F3F"/>
                  </a:solidFill>
                  <a:latin typeface="Arial" panose="020B0604020202090204"/>
                  <a:ea typeface="Arial" panose="020B0604020202090204"/>
                  <a:cs typeface="Arial" panose="020B0604020202090204"/>
                  <a:sym typeface="Arial" panose="020B0604020202090204"/>
                </a:rPr>
                <a:t>Hands-on Projects: I engaged in numerous practical projects to solidify my learning and deepen my understanding of the tools and techniques through hands-on experience.</a:t>
              </a:r>
              <a:endParaRPr lang="en-US" sz="1200">
                <a:solidFill>
                  <a:srgbClr val="3F3F3F"/>
                </a:solidFill>
                <a:latin typeface="Arial" panose="020B0604020202090204"/>
                <a:ea typeface="Arial" panose="020B0604020202090204"/>
                <a:cs typeface="Arial" panose="020B0604020202090204"/>
                <a:sym typeface="Arial" panose="020B0604020202090204"/>
              </a:endParaRPr>
            </a:p>
          </p:txBody>
        </p:sp>
      </p:grpSp>
      <p:pic>
        <p:nvPicPr>
          <p:cNvPr id="2" name="图片 1"/>
          <p:cNvPicPr>
            <a:picLocks noChangeAspect="1"/>
          </p:cNvPicPr>
          <p:nvPr>
            <p:custDataLst>
              <p:tags r:id="rId1"/>
            </p:custDataLst>
          </p:nvPr>
        </p:nvPicPr>
        <p:blipFill>
          <a:blip r:embed="rId2"/>
          <a:srcRect l="16800" r="14181"/>
          <a:stretch>
            <a:fillRect/>
          </a:stretch>
        </p:blipFill>
        <p:spPr>
          <a:xfrm>
            <a:off x="5777865" y="2346960"/>
            <a:ext cx="4601845" cy="314325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grpSp>
        <p:nvGrpSpPr>
          <p:cNvPr id="294" name="Google Shape;294;p14"/>
          <p:cNvGrpSpPr/>
          <p:nvPr/>
        </p:nvGrpSpPr>
        <p:grpSpPr>
          <a:xfrm>
            <a:off x="574855" y="711380"/>
            <a:ext cx="3272610" cy="726715"/>
            <a:chOff x="905" y="1120"/>
            <a:chExt cx="5154" cy="1144"/>
          </a:xfrm>
        </p:grpSpPr>
        <p:sp>
          <p:nvSpPr>
            <p:cNvPr id="295" name="Google Shape;295;p14"/>
            <p:cNvSpPr/>
            <p:nvPr/>
          </p:nvSpPr>
          <p:spPr>
            <a:xfrm rot="3300000">
              <a:off x="1061" y="1276"/>
              <a:ext cx="793" cy="793"/>
            </a:xfrm>
            <a:prstGeom prst="roundRect">
              <a:avLst>
                <a:gd name="adj" fmla="val 16667"/>
              </a:avLst>
            </a:prstGeom>
            <a:solidFill>
              <a:schemeClr val="accent1"/>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6" name="Google Shape;296;p14"/>
            <p:cNvSpPr/>
            <p:nvPr/>
          </p:nvSpPr>
          <p:spPr>
            <a:xfrm rot="3300000">
              <a:off x="1341" y="1316"/>
              <a:ext cx="793" cy="793"/>
            </a:xfrm>
            <a:prstGeom prst="roundRect">
              <a:avLst>
                <a:gd name="adj" fmla="val 16667"/>
              </a:avLst>
            </a:prstGeom>
            <a:solidFill>
              <a:schemeClr val="accent1"/>
            </a:solidFill>
            <a:ln w="508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7" name="Google Shape;297;p14"/>
            <p:cNvSpPr txBox="1"/>
            <p:nvPr/>
          </p:nvSpPr>
          <p:spPr>
            <a:xfrm>
              <a:off x="2183" y="1301"/>
              <a:ext cx="3876" cy="672"/>
            </a:xfrm>
            <a:prstGeom prst="rect">
              <a:avLst/>
            </a:prstGeom>
            <a:noFill/>
            <a:ln>
              <a:noFill/>
            </a:ln>
          </p:spPr>
          <p:txBody>
            <a:bodyPr spcFirstLastPara="1" wrap="square" lIns="91425" tIns="45700" rIns="91425" bIns="45700" anchor="t" anchorCtr="0">
              <a:normAutofit fontScale="80000"/>
            </a:bodyPr>
            <a:lstStyle/>
            <a:p>
              <a:pPr marL="0" marR="0" lvl="0" indent="0" algn="l" rtl="0">
                <a:spcBef>
                  <a:spcPts val="0"/>
                </a:spcBef>
                <a:spcAft>
                  <a:spcPts val="0"/>
                </a:spcAft>
                <a:buNone/>
              </a:pPr>
              <a:r>
                <a:rPr lang="en-US" sz="2800">
                  <a:solidFill>
                    <a:schemeClr val="dk1"/>
                  </a:solidFill>
                  <a:latin typeface="Arial" panose="020B0604020202090204"/>
                  <a:ea typeface="Arial" panose="020B0604020202090204"/>
                  <a:cs typeface="Arial" panose="020B0604020202090204"/>
                  <a:sym typeface="Arial" panose="020B0604020202090204"/>
                </a:rPr>
                <a:t>Tracklist Design</a:t>
              </a:r>
              <a:endParaRPr lang="en-US" sz="2800">
                <a:solidFill>
                  <a:schemeClr val="dk1"/>
                </a:solidFill>
                <a:latin typeface="Arial" panose="020B0604020202090204"/>
                <a:ea typeface="Arial" panose="020B0604020202090204"/>
                <a:cs typeface="Arial" panose="020B0604020202090204"/>
                <a:sym typeface="Arial" panose="020B0604020202090204"/>
              </a:endParaRPr>
            </a:p>
          </p:txBody>
        </p:sp>
        <p:sp>
          <p:nvSpPr>
            <p:cNvPr id="298" name="Google Shape;298;p14"/>
            <p:cNvSpPr txBox="1"/>
            <p:nvPr/>
          </p:nvSpPr>
          <p:spPr>
            <a:xfrm>
              <a:off x="1251" y="1293"/>
              <a:ext cx="932" cy="72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2400">
                  <a:solidFill>
                    <a:schemeClr val="lt1"/>
                  </a:solidFill>
                  <a:latin typeface="Arial" panose="020B0604020202090204"/>
                  <a:ea typeface="Arial" panose="020B0604020202090204"/>
                  <a:cs typeface="Arial" panose="020B0604020202090204"/>
                  <a:sym typeface="Arial" panose="020B0604020202090204"/>
                </a:rPr>
                <a:t>01</a:t>
              </a:r>
              <a:endParaRPr sz="2400">
                <a:solidFill>
                  <a:schemeClr val="lt1"/>
                </a:solidFill>
                <a:latin typeface="Arial" panose="020B0604020202090204"/>
                <a:ea typeface="Arial" panose="020B0604020202090204"/>
                <a:cs typeface="Arial" panose="020B0604020202090204"/>
                <a:sym typeface="Arial" panose="020B0604020202090204"/>
              </a:endParaRPr>
            </a:p>
          </p:txBody>
        </p:sp>
      </p:grpSp>
      <p:grpSp>
        <p:nvGrpSpPr>
          <p:cNvPr id="299" name="Google Shape;299;p14"/>
          <p:cNvGrpSpPr/>
          <p:nvPr/>
        </p:nvGrpSpPr>
        <p:grpSpPr>
          <a:xfrm>
            <a:off x="1114425" y="1737361"/>
            <a:ext cx="3260725" cy="4354193"/>
            <a:chOff x="1755" y="2736"/>
            <a:chExt cx="5135" cy="6857"/>
          </a:xfrm>
        </p:grpSpPr>
        <p:sp>
          <p:nvSpPr>
            <p:cNvPr id="346" name="Google Shape;346;p14"/>
            <p:cNvSpPr txBox="1"/>
            <p:nvPr/>
          </p:nvSpPr>
          <p:spPr>
            <a:xfrm>
              <a:off x="1769" y="2736"/>
              <a:ext cx="5121" cy="1425"/>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2700" b="1">
                  <a:solidFill>
                    <a:schemeClr val="accent3"/>
                  </a:solidFill>
                  <a:latin typeface="Arial" panose="020B0604020202090204"/>
                  <a:ea typeface="Arial" panose="020B0604020202090204"/>
                  <a:cs typeface="Arial" panose="020B0604020202090204"/>
                  <a:sym typeface="Arial" panose="020B0604020202090204"/>
                </a:rPr>
                <a:t>Reflection</a:t>
              </a:r>
              <a:endParaRPr lang="en-US" sz="2700" b="1">
                <a:solidFill>
                  <a:schemeClr val="accent3"/>
                </a:solidFill>
                <a:latin typeface="Arial" panose="020B0604020202090204"/>
                <a:ea typeface="Arial" panose="020B0604020202090204"/>
                <a:cs typeface="Arial" panose="020B0604020202090204"/>
                <a:sym typeface="Arial" panose="020B0604020202090204"/>
              </a:endParaRPr>
            </a:p>
          </p:txBody>
        </p:sp>
        <p:sp>
          <p:nvSpPr>
            <p:cNvPr id="347" name="Google Shape;347;p14"/>
            <p:cNvSpPr txBox="1"/>
            <p:nvPr/>
          </p:nvSpPr>
          <p:spPr>
            <a:xfrm>
              <a:off x="1818" y="4263"/>
              <a:ext cx="3999" cy="4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panose="020B0604020202090204"/>
                  <a:ea typeface="Arial" panose="020B0604020202090204"/>
                  <a:cs typeface="Arial" panose="020B0604020202090204"/>
                  <a:sym typeface="Arial" panose="020B0604020202090204"/>
                </a:rPr>
                <a:t>How I overcame difficulties</a:t>
              </a:r>
              <a:endParaRPr lang="en-US" sz="1200" b="1">
                <a:solidFill>
                  <a:srgbClr val="3F3F3F"/>
                </a:solidFill>
                <a:latin typeface="Arial" panose="020B0604020202090204"/>
                <a:ea typeface="Arial" panose="020B0604020202090204"/>
                <a:cs typeface="Arial" panose="020B0604020202090204"/>
                <a:sym typeface="Arial" panose="020B0604020202090204"/>
              </a:endParaRPr>
            </a:p>
          </p:txBody>
        </p:sp>
        <p:cxnSp>
          <p:nvCxnSpPr>
            <p:cNvPr id="348" name="Google Shape;348;p14"/>
            <p:cNvCxnSpPr/>
            <p:nvPr/>
          </p:nvCxnSpPr>
          <p:spPr>
            <a:xfrm>
              <a:off x="2035" y="4877"/>
              <a:ext cx="3393" cy="0"/>
            </a:xfrm>
            <a:prstGeom prst="straightConnector1">
              <a:avLst/>
            </a:prstGeom>
            <a:noFill/>
            <a:ln w="9525" cap="flat" cmpd="sng">
              <a:solidFill>
                <a:srgbClr val="D8D8D8"/>
              </a:solidFill>
              <a:prstDash val="solid"/>
              <a:miter lim="800000"/>
              <a:headEnd type="none" w="sm" len="sm"/>
              <a:tailEnd type="none" w="sm" len="sm"/>
            </a:ln>
          </p:spPr>
        </p:cxnSp>
        <p:cxnSp>
          <p:nvCxnSpPr>
            <p:cNvPr id="349" name="Google Shape;349;p14"/>
            <p:cNvCxnSpPr/>
            <p:nvPr/>
          </p:nvCxnSpPr>
          <p:spPr>
            <a:xfrm>
              <a:off x="1989" y="4877"/>
              <a:ext cx="2107" cy="0"/>
            </a:xfrm>
            <a:prstGeom prst="straightConnector1">
              <a:avLst/>
            </a:prstGeom>
            <a:noFill/>
            <a:ln w="25400" cap="flat" cmpd="sng">
              <a:solidFill>
                <a:schemeClr val="dk1"/>
              </a:solidFill>
              <a:prstDash val="solid"/>
              <a:miter lim="800000"/>
              <a:headEnd type="none" w="sm" len="sm"/>
              <a:tailEnd type="none" w="sm" len="sm"/>
            </a:ln>
          </p:spPr>
        </p:cxnSp>
        <p:sp>
          <p:nvSpPr>
            <p:cNvPr id="350" name="Google Shape;350;p14"/>
            <p:cNvSpPr txBox="1"/>
            <p:nvPr/>
          </p:nvSpPr>
          <p:spPr>
            <a:xfrm>
              <a:off x="1755" y="5057"/>
              <a:ext cx="5120" cy="4536"/>
            </a:xfrm>
            <a:prstGeom prst="rect">
              <a:avLst/>
            </a:prstGeom>
            <a:noFill/>
            <a:ln>
              <a:noFill/>
            </a:ln>
          </p:spPr>
          <p:txBody>
            <a:bodyPr spcFirstLastPara="1" wrap="square" lIns="91425" tIns="45700" rIns="91425" bIns="45700" anchor="t" anchorCtr="0">
              <a:noAutofit/>
            </a:bodyPr>
            <a:lstStyle/>
            <a:p>
              <a:pPr marL="228600" marR="0" lvl="0" indent="-228600" algn="l" rtl="0">
                <a:lnSpc>
                  <a:spcPct val="120000"/>
                </a:lnSpc>
                <a:spcBef>
                  <a:spcPts val="0"/>
                </a:spcBef>
                <a:spcAft>
                  <a:spcPts val="0"/>
                </a:spcAft>
                <a:buFont typeface="+mj-lt"/>
                <a:buAutoNum type="arabicPeriod" startAt="3"/>
              </a:pPr>
              <a:r>
                <a:rPr lang="en-US" sz="1200">
                  <a:solidFill>
                    <a:srgbClr val="3F3F3F"/>
                  </a:solidFill>
                  <a:sym typeface="Arial" panose="020B0604020202090204"/>
                </a:rPr>
                <a:t>Seeking Assistance: In addition to absorbing lecture content, I actively engaged with classmates and online communities to seek help and solutions, drawing inspiration and guidance from their experiences.</a:t>
              </a:r>
              <a:endParaRPr lang="en-US" sz="1200">
                <a:solidFill>
                  <a:srgbClr val="3F3F3F"/>
                </a:solidFill>
                <a:latin typeface="Arial" panose="020B0604020202090204"/>
                <a:ea typeface="Arial" panose="020B0604020202090204"/>
                <a:cs typeface="Arial" panose="020B0604020202090204"/>
                <a:sym typeface="Arial" panose="020B0604020202090204"/>
              </a:endParaRPr>
            </a:p>
            <a:p>
              <a:pPr marL="228600" marR="0" lvl="0" indent="-228600" algn="l" rtl="0">
                <a:lnSpc>
                  <a:spcPct val="120000"/>
                </a:lnSpc>
                <a:spcBef>
                  <a:spcPts val="0"/>
                </a:spcBef>
                <a:spcAft>
                  <a:spcPts val="0"/>
                </a:spcAft>
                <a:buAutoNum type="arabicPeriod" startAt="3"/>
              </a:pPr>
              <a:r>
                <a:rPr lang="en-US" sz="1200">
                  <a:solidFill>
                    <a:srgbClr val="3F3F3F"/>
                  </a:solidFill>
                  <a:sym typeface="Arial" panose="020B0604020202090204"/>
                </a:rPr>
                <a:t>Continuous Learning: I maintained a mindset of continuous learning, constantly exploring new resources and methodologies to continually enhance my skills in the field of information visualization.</a:t>
              </a:r>
              <a:endParaRPr lang="en-US" sz="1200">
                <a:solidFill>
                  <a:srgbClr val="3F3F3F"/>
                </a:solidFill>
                <a:latin typeface="Arial" panose="020B0604020202090204"/>
                <a:ea typeface="Arial" panose="020B0604020202090204"/>
                <a:cs typeface="Arial" panose="020B0604020202090204"/>
                <a:sym typeface="Arial" panose="020B0604020202090204"/>
              </a:endParaRPr>
            </a:p>
          </p:txBody>
        </p:sp>
      </p:grpSp>
      <p:pic>
        <p:nvPicPr>
          <p:cNvPr id="2" name="图片 1"/>
          <p:cNvPicPr>
            <a:picLocks noChangeAspect="1"/>
          </p:cNvPicPr>
          <p:nvPr>
            <p:custDataLst>
              <p:tags r:id="rId1"/>
            </p:custDataLst>
          </p:nvPr>
        </p:nvPicPr>
        <p:blipFill>
          <a:blip r:embed="rId2"/>
          <a:srcRect l="16800" r="14181"/>
          <a:stretch>
            <a:fillRect/>
          </a:stretch>
        </p:blipFill>
        <p:spPr>
          <a:xfrm>
            <a:off x="5777865" y="2346960"/>
            <a:ext cx="4601845" cy="314325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grpSp>
        <p:nvGrpSpPr>
          <p:cNvPr id="294" name="Google Shape;294;p14"/>
          <p:cNvGrpSpPr/>
          <p:nvPr/>
        </p:nvGrpSpPr>
        <p:grpSpPr>
          <a:xfrm>
            <a:off x="574855" y="711380"/>
            <a:ext cx="3272610" cy="726715"/>
            <a:chOff x="905" y="1120"/>
            <a:chExt cx="5154" cy="1144"/>
          </a:xfrm>
        </p:grpSpPr>
        <p:sp>
          <p:nvSpPr>
            <p:cNvPr id="295" name="Google Shape;295;p14"/>
            <p:cNvSpPr/>
            <p:nvPr/>
          </p:nvSpPr>
          <p:spPr>
            <a:xfrm rot="3300000">
              <a:off x="1061" y="1276"/>
              <a:ext cx="793" cy="793"/>
            </a:xfrm>
            <a:prstGeom prst="roundRect">
              <a:avLst>
                <a:gd name="adj" fmla="val 16667"/>
              </a:avLst>
            </a:prstGeom>
            <a:solidFill>
              <a:schemeClr val="accent1"/>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6" name="Google Shape;296;p14"/>
            <p:cNvSpPr/>
            <p:nvPr/>
          </p:nvSpPr>
          <p:spPr>
            <a:xfrm rot="3300000">
              <a:off x="1341" y="1316"/>
              <a:ext cx="793" cy="793"/>
            </a:xfrm>
            <a:prstGeom prst="roundRect">
              <a:avLst>
                <a:gd name="adj" fmla="val 16667"/>
              </a:avLst>
            </a:prstGeom>
            <a:solidFill>
              <a:schemeClr val="accent1"/>
            </a:solidFill>
            <a:ln w="508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7" name="Google Shape;297;p14"/>
            <p:cNvSpPr txBox="1"/>
            <p:nvPr/>
          </p:nvSpPr>
          <p:spPr>
            <a:xfrm>
              <a:off x="2183" y="1301"/>
              <a:ext cx="3876" cy="672"/>
            </a:xfrm>
            <a:prstGeom prst="rect">
              <a:avLst/>
            </a:prstGeom>
            <a:noFill/>
            <a:ln>
              <a:noFill/>
            </a:ln>
          </p:spPr>
          <p:txBody>
            <a:bodyPr spcFirstLastPara="1" wrap="square" lIns="91425" tIns="45700" rIns="91425" bIns="45700" anchor="t" anchorCtr="0">
              <a:normAutofit fontScale="80000"/>
            </a:bodyPr>
            <a:lstStyle/>
            <a:p>
              <a:pPr marL="0" marR="0" lvl="0" indent="0" algn="l" rtl="0">
                <a:spcBef>
                  <a:spcPts val="0"/>
                </a:spcBef>
                <a:spcAft>
                  <a:spcPts val="0"/>
                </a:spcAft>
                <a:buNone/>
              </a:pPr>
              <a:r>
                <a:rPr lang="en-US" sz="2800">
                  <a:solidFill>
                    <a:schemeClr val="dk1"/>
                  </a:solidFill>
                  <a:latin typeface="Arial" panose="020B0604020202090204"/>
                  <a:ea typeface="Arial" panose="020B0604020202090204"/>
                  <a:cs typeface="Arial" panose="020B0604020202090204"/>
                  <a:sym typeface="Arial" panose="020B0604020202090204"/>
                </a:rPr>
                <a:t>Tracklist Design</a:t>
              </a:r>
              <a:endParaRPr lang="en-US" sz="2800">
                <a:solidFill>
                  <a:schemeClr val="dk1"/>
                </a:solidFill>
                <a:latin typeface="Arial" panose="020B0604020202090204"/>
                <a:ea typeface="Arial" panose="020B0604020202090204"/>
                <a:cs typeface="Arial" panose="020B0604020202090204"/>
                <a:sym typeface="Arial" panose="020B0604020202090204"/>
              </a:endParaRPr>
            </a:p>
          </p:txBody>
        </p:sp>
        <p:sp>
          <p:nvSpPr>
            <p:cNvPr id="298" name="Google Shape;298;p14"/>
            <p:cNvSpPr txBox="1"/>
            <p:nvPr/>
          </p:nvSpPr>
          <p:spPr>
            <a:xfrm>
              <a:off x="1251" y="1293"/>
              <a:ext cx="932" cy="72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2400">
                  <a:solidFill>
                    <a:schemeClr val="lt1"/>
                  </a:solidFill>
                  <a:latin typeface="Arial" panose="020B0604020202090204"/>
                  <a:ea typeface="Arial" panose="020B0604020202090204"/>
                  <a:cs typeface="Arial" panose="020B0604020202090204"/>
                  <a:sym typeface="Arial" panose="020B0604020202090204"/>
                </a:rPr>
                <a:t>01</a:t>
              </a:r>
              <a:endParaRPr sz="2400">
                <a:solidFill>
                  <a:schemeClr val="lt1"/>
                </a:solidFill>
                <a:latin typeface="Arial" panose="020B0604020202090204"/>
                <a:ea typeface="Arial" panose="020B0604020202090204"/>
                <a:cs typeface="Arial" panose="020B0604020202090204"/>
                <a:sym typeface="Arial" panose="020B0604020202090204"/>
              </a:endParaRPr>
            </a:p>
          </p:txBody>
        </p:sp>
      </p:grpSp>
      <p:grpSp>
        <p:nvGrpSpPr>
          <p:cNvPr id="299" name="Google Shape;299;p14"/>
          <p:cNvGrpSpPr/>
          <p:nvPr/>
        </p:nvGrpSpPr>
        <p:grpSpPr>
          <a:xfrm>
            <a:off x="1114425" y="1737361"/>
            <a:ext cx="3260725" cy="4354193"/>
            <a:chOff x="1755" y="2736"/>
            <a:chExt cx="5135" cy="6857"/>
          </a:xfrm>
        </p:grpSpPr>
        <p:sp>
          <p:nvSpPr>
            <p:cNvPr id="346" name="Google Shape;346;p14"/>
            <p:cNvSpPr txBox="1"/>
            <p:nvPr/>
          </p:nvSpPr>
          <p:spPr>
            <a:xfrm>
              <a:off x="1769" y="2736"/>
              <a:ext cx="5121" cy="1425"/>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2700" b="1">
                  <a:solidFill>
                    <a:schemeClr val="accent3"/>
                  </a:solidFill>
                  <a:latin typeface="Arial" panose="020B0604020202090204"/>
                  <a:ea typeface="Arial" panose="020B0604020202090204"/>
                  <a:cs typeface="Arial" panose="020B0604020202090204"/>
                  <a:sym typeface="Arial" panose="020B0604020202090204"/>
                </a:rPr>
                <a:t>Reflection</a:t>
              </a:r>
              <a:endParaRPr lang="en-US" sz="2700" b="1">
                <a:solidFill>
                  <a:schemeClr val="accent3"/>
                </a:solidFill>
                <a:latin typeface="Arial" panose="020B0604020202090204"/>
                <a:ea typeface="Arial" panose="020B0604020202090204"/>
                <a:cs typeface="Arial" panose="020B0604020202090204"/>
                <a:sym typeface="Arial" panose="020B0604020202090204"/>
              </a:endParaRPr>
            </a:p>
          </p:txBody>
        </p:sp>
        <p:sp>
          <p:nvSpPr>
            <p:cNvPr id="347" name="Google Shape;347;p14"/>
            <p:cNvSpPr txBox="1"/>
            <p:nvPr/>
          </p:nvSpPr>
          <p:spPr>
            <a:xfrm>
              <a:off x="1818" y="4263"/>
              <a:ext cx="3999" cy="4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panose="020B0604020202090204"/>
                  <a:ea typeface="Arial" panose="020B0604020202090204"/>
                  <a:cs typeface="Arial" panose="020B0604020202090204"/>
                  <a:sym typeface="Arial" panose="020B0604020202090204"/>
                </a:rPr>
                <a:t>What my album will be about</a:t>
              </a:r>
              <a:endParaRPr lang="en-US" sz="1200" b="1">
                <a:solidFill>
                  <a:srgbClr val="3F3F3F"/>
                </a:solidFill>
                <a:latin typeface="Arial" panose="020B0604020202090204"/>
                <a:ea typeface="Arial" panose="020B0604020202090204"/>
                <a:cs typeface="Arial" panose="020B0604020202090204"/>
                <a:sym typeface="Arial" panose="020B0604020202090204"/>
              </a:endParaRPr>
            </a:p>
          </p:txBody>
        </p:sp>
        <p:cxnSp>
          <p:nvCxnSpPr>
            <p:cNvPr id="348" name="Google Shape;348;p14"/>
            <p:cNvCxnSpPr/>
            <p:nvPr/>
          </p:nvCxnSpPr>
          <p:spPr>
            <a:xfrm>
              <a:off x="2035" y="4877"/>
              <a:ext cx="3393" cy="0"/>
            </a:xfrm>
            <a:prstGeom prst="straightConnector1">
              <a:avLst/>
            </a:prstGeom>
            <a:noFill/>
            <a:ln w="9525" cap="flat" cmpd="sng">
              <a:solidFill>
                <a:srgbClr val="D8D8D8"/>
              </a:solidFill>
              <a:prstDash val="solid"/>
              <a:miter lim="800000"/>
              <a:headEnd type="none" w="sm" len="sm"/>
              <a:tailEnd type="none" w="sm" len="sm"/>
            </a:ln>
          </p:spPr>
        </p:cxnSp>
        <p:cxnSp>
          <p:nvCxnSpPr>
            <p:cNvPr id="349" name="Google Shape;349;p14"/>
            <p:cNvCxnSpPr/>
            <p:nvPr/>
          </p:nvCxnSpPr>
          <p:spPr>
            <a:xfrm>
              <a:off x="1989" y="4877"/>
              <a:ext cx="2107" cy="0"/>
            </a:xfrm>
            <a:prstGeom prst="straightConnector1">
              <a:avLst/>
            </a:prstGeom>
            <a:noFill/>
            <a:ln w="25400" cap="flat" cmpd="sng">
              <a:solidFill>
                <a:schemeClr val="dk1"/>
              </a:solidFill>
              <a:prstDash val="solid"/>
              <a:miter lim="800000"/>
              <a:headEnd type="none" w="sm" len="sm"/>
              <a:tailEnd type="none" w="sm" len="sm"/>
            </a:ln>
          </p:spPr>
        </p:cxnSp>
        <p:sp>
          <p:nvSpPr>
            <p:cNvPr id="350" name="Google Shape;350;p14"/>
            <p:cNvSpPr txBox="1"/>
            <p:nvPr/>
          </p:nvSpPr>
          <p:spPr>
            <a:xfrm>
              <a:off x="1755" y="5057"/>
              <a:ext cx="5120" cy="4536"/>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Font typeface="+mj-lt"/>
                <a:buNone/>
              </a:pPr>
              <a:r>
                <a:rPr lang="en-US" sz="1200">
                  <a:solidFill>
                    <a:srgbClr val="3F3F3F"/>
                  </a:solidFill>
                  <a:latin typeface="Arial" panose="020B0604020202090204"/>
                  <a:ea typeface="Arial" panose="020B0604020202090204"/>
                  <a:cs typeface="Arial" panose="020B0604020202090204"/>
                  <a:sym typeface="Arial" panose="020B0604020202090204"/>
                </a:rPr>
                <a:t>My information visualization project will be a comprehensive review of my learning journey in information visualization.</a:t>
              </a:r>
              <a:endParaRPr lang="en-US" sz="1200">
                <a:solidFill>
                  <a:srgbClr val="3F3F3F"/>
                </a:solidFill>
                <a:latin typeface="Arial" panose="020B0604020202090204"/>
                <a:ea typeface="Arial" panose="020B0604020202090204"/>
                <a:cs typeface="Arial" panose="020B0604020202090204"/>
                <a:sym typeface="Arial" panose="020B0604020202090204"/>
              </a:endParaRPr>
            </a:p>
            <a:p>
              <a:pPr marL="228600" marR="0" lvl="0" indent="-228600" algn="l" rtl="0">
                <a:lnSpc>
                  <a:spcPct val="120000"/>
                </a:lnSpc>
                <a:spcBef>
                  <a:spcPts val="0"/>
                </a:spcBef>
                <a:spcAft>
                  <a:spcPts val="0"/>
                </a:spcAft>
                <a:buFont typeface="+mj-lt"/>
                <a:buAutoNum type="arabicPeriod"/>
              </a:pPr>
              <a:r>
                <a:rPr lang="en-US" sz="1200">
                  <a:solidFill>
                    <a:srgbClr val="3F3F3F"/>
                  </a:solidFill>
                  <a:latin typeface="Arial" panose="020B0604020202090204"/>
                  <a:ea typeface="Arial" panose="020B0604020202090204"/>
                  <a:cs typeface="Arial" panose="020B0604020202090204"/>
                  <a:sym typeface="Arial" panose="020B0604020202090204"/>
                </a:rPr>
                <a:t>Provide a detailed account of my experience.</a:t>
              </a:r>
              <a:endParaRPr lang="en-US" sz="1200">
                <a:solidFill>
                  <a:srgbClr val="3F3F3F"/>
                </a:solidFill>
                <a:latin typeface="Arial" panose="020B0604020202090204"/>
                <a:ea typeface="Arial" panose="020B0604020202090204"/>
                <a:cs typeface="Arial" panose="020B0604020202090204"/>
                <a:sym typeface="Arial" panose="020B0604020202090204"/>
              </a:endParaRPr>
            </a:p>
            <a:p>
              <a:pPr marL="228600" marR="0" lvl="0" indent="-228600" algn="l" rtl="0">
                <a:lnSpc>
                  <a:spcPct val="120000"/>
                </a:lnSpc>
                <a:spcBef>
                  <a:spcPts val="0"/>
                </a:spcBef>
                <a:spcAft>
                  <a:spcPts val="0"/>
                </a:spcAft>
                <a:buFont typeface="+mj-lt"/>
                <a:buAutoNum type="arabicPeriod"/>
              </a:pPr>
              <a:r>
                <a:rPr lang="en-US" sz="1200">
                  <a:solidFill>
                    <a:srgbClr val="3F3F3F"/>
                  </a:solidFill>
                  <a:latin typeface="Arial" panose="020B0604020202090204"/>
                  <a:ea typeface="Arial" panose="020B0604020202090204"/>
                  <a:cs typeface="Arial" panose="020B0604020202090204"/>
                  <a:sym typeface="Arial" panose="020B0604020202090204"/>
                </a:rPr>
                <a:t>Delve into the various topics I've invested my efforts in.</a:t>
              </a:r>
              <a:endParaRPr lang="en-US" sz="1200">
                <a:solidFill>
                  <a:srgbClr val="3F3F3F"/>
                </a:solidFill>
                <a:latin typeface="Arial" panose="020B0604020202090204"/>
                <a:ea typeface="Arial" panose="020B0604020202090204"/>
                <a:cs typeface="Arial" panose="020B0604020202090204"/>
                <a:sym typeface="Arial" panose="020B0604020202090204"/>
              </a:endParaRPr>
            </a:p>
            <a:p>
              <a:pPr marL="228600" marR="0" lvl="0" indent="-228600" algn="l" rtl="0">
                <a:lnSpc>
                  <a:spcPct val="120000"/>
                </a:lnSpc>
                <a:spcBef>
                  <a:spcPts val="0"/>
                </a:spcBef>
                <a:spcAft>
                  <a:spcPts val="0"/>
                </a:spcAft>
                <a:buFont typeface="+mj-lt"/>
                <a:buAutoNum type="arabicPeriod"/>
              </a:pPr>
              <a:r>
                <a:rPr lang="en-US" sz="1200">
                  <a:solidFill>
                    <a:srgbClr val="3F3F3F"/>
                  </a:solidFill>
                  <a:latin typeface="Arial" panose="020B0604020202090204"/>
                  <a:ea typeface="Arial" panose="020B0604020202090204"/>
                  <a:cs typeface="Arial" panose="020B0604020202090204"/>
                  <a:sym typeface="Arial" panose="020B0604020202090204"/>
                </a:rPr>
                <a:t>Share the difficulties I encountered during my learning journey and how I overcame them.</a:t>
              </a:r>
              <a:endParaRPr lang="en-US" sz="1200">
                <a:solidFill>
                  <a:srgbClr val="3F3F3F"/>
                </a:solidFill>
                <a:latin typeface="Arial" panose="020B0604020202090204"/>
                <a:ea typeface="Arial" panose="020B0604020202090204"/>
                <a:cs typeface="Arial" panose="020B0604020202090204"/>
                <a:sym typeface="Arial" panose="020B0604020202090204"/>
              </a:endParaRPr>
            </a:p>
            <a:p>
              <a:pPr marL="228600" marR="0" lvl="0" indent="-228600" algn="l" rtl="0">
                <a:lnSpc>
                  <a:spcPct val="120000"/>
                </a:lnSpc>
                <a:spcBef>
                  <a:spcPts val="0"/>
                </a:spcBef>
                <a:spcAft>
                  <a:spcPts val="0"/>
                </a:spcAft>
                <a:buFont typeface="+mj-lt"/>
                <a:buAutoNum type="arabicPeriod"/>
              </a:pPr>
              <a:r>
                <a:rPr lang="en-US" sz="1200">
                  <a:solidFill>
                    <a:srgbClr val="3F3F3F"/>
                  </a:solidFill>
                  <a:latin typeface="Arial" panose="020B0604020202090204"/>
                  <a:ea typeface="Arial" panose="020B0604020202090204"/>
                  <a:cs typeface="Arial" panose="020B0604020202090204"/>
                  <a:sym typeface="Arial" panose="020B0604020202090204"/>
                </a:rPr>
                <a:t>Offer some advice to other information visualization scholars.</a:t>
              </a:r>
              <a:endParaRPr lang="en-US" sz="1200">
                <a:solidFill>
                  <a:srgbClr val="3F3F3F"/>
                </a:solidFill>
                <a:latin typeface="Arial" panose="020B0604020202090204"/>
                <a:ea typeface="Arial" panose="020B0604020202090204"/>
                <a:cs typeface="Arial" panose="020B0604020202090204"/>
                <a:sym typeface="Arial" panose="020B0604020202090204"/>
              </a:endParaRPr>
            </a:p>
          </p:txBody>
        </p:sp>
      </p:grpSp>
      <p:pic>
        <p:nvPicPr>
          <p:cNvPr id="4" name="图片 3"/>
          <p:cNvPicPr>
            <a:picLocks noChangeAspect="1"/>
          </p:cNvPicPr>
          <p:nvPr>
            <p:custDataLst>
              <p:tags r:id="rId1"/>
            </p:custDataLst>
          </p:nvPr>
        </p:nvPicPr>
        <p:blipFill>
          <a:blip r:embed="rId2"/>
          <a:stretch>
            <a:fillRect/>
          </a:stretch>
        </p:blipFill>
        <p:spPr>
          <a:xfrm>
            <a:off x="5314315" y="1581785"/>
            <a:ext cx="4926965" cy="3695065"/>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0" name="Shape 80"/>
        <p:cNvGrpSpPr/>
        <p:nvPr/>
      </p:nvGrpSpPr>
      <p:grpSpPr>
        <a:xfrm>
          <a:off x="0" y="0"/>
          <a:ext cx="0" cy="0"/>
          <a:chOff x="0" y="0"/>
          <a:chExt cx="0" cy="0"/>
        </a:xfrm>
      </p:grpSpPr>
      <p:grpSp>
        <p:nvGrpSpPr>
          <p:cNvPr id="81" name="Google Shape;81;p7"/>
          <p:cNvGrpSpPr/>
          <p:nvPr/>
        </p:nvGrpSpPr>
        <p:grpSpPr>
          <a:xfrm>
            <a:off x="285165" y="78840"/>
            <a:ext cx="11523881" cy="7125771"/>
            <a:chOff x="449" y="124"/>
            <a:chExt cx="18148" cy="11222"/>
          </a:xfrm>
        </p:grpSpPr>
        <p:sp>
          <p:nvSpPr>
            <p:cNvPr id="82" name="Google Shape;82;p7"/>
            <p:cNvSpPr/>
            <p:nvPr/>
          </p:nvSpPr>
          <p:spPr>
            <a:xfrm rot="1043856" flipH="1">
              <a:off x="449" y="124"/>
              <a:ext cx="18090" cy="11222"/>
            </a:xfrm>
            <a:prstGeom prst="roundRect">
              <a:avLst>
                <a:gd name="adj" fmla="val 5724"/>
              </a:avLst>
            </a:prstGeom>
            <a:solidFill>
              <a:srgbClr val="3281F6"/>
            </a:solidFill>
            <a:ln>
              <a:noFill/>
            </a:ln>
            <a:effectLst>
              <a:outerShdw blurRad="279400" dist="38100" dir="5400000" algn="t" rotWithShape="0">
                <a:schemeClr val="accent2">
                  <a:alpha val="4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83" name="Google Shape;83;p7"/>
            <p:cNvSpPr/>
            <p:nvPr/>
          </p:nvSpPr>
          <p:spPr>
            <a:xfrm>
              <a:off x="507" y="529"/>
              <a:ext cx="18090" cy="9646"/>
            </a:xfrm>
            <a:prstGeom prst="roundRect">
              <a:avLst>
                <a:gd name="adj" fmla="val 5724"/>
              </a:avLst>
            </a:prstGeom>
            <a:solidFill>
              <a:schemeClr val="lt1"/>
            </a:solidFill>
            <a:ln>
              <a:noFill/>
            </a:ln>
            <a:effectLst>
              <a:outerShdw blurRad="63500" sx="102000" sy="102000" algn="ctr" rotWithShape="0">
                <a:srgbClr val="3281F6">
                  <a:alpha val="1568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pic>
          <p:nvPicPr>
            <p:cNvPr id="84" name="Google Shape;84;p7" descr="C:/Users/Administrator/AppData/Local/Temp/picturecompress_20211028100850/output_1.pngoutput_1"/>
            <p:cNvPicPr preferRelativeResize="0"/>
            <p:nvPr/>
          </p:nvPicPr>
          <p:blipFill rotWithShape="1">
            <a:blip r:embed="rId1"/>
            <a:srcRect/>
            <a:stretch>
              <a:fillRect/>
            </a:stretch>
          </p:blipFill>
          <p:spPr>
            <a:xfrm>
              <a:off x="1272" y="1652"/>
              <a:ext cx="10009" cy="7496"/>
            </a:xfrm>
            <a:prstGeom prst="rect">
              <a:avLst/>
            </a:prstGeom>
            <a:noFill/>
            <a:ln>
              <a:noFill/>
            </a:ln>
          </p:spPr>
        </p:pic>
        <p:sp>
          <p:nvSpPr>
            <p:cNvPr id="85" name="Google Shape;85;p7"/>
            <p:cNvSpPr/>
            <p:nvPr/>
          </p:nvSpPr>
          <p:spPr>
            <a:xfrm>
              <a:off x="11281" y="3881"/>
              <a:ext cx="2825" cy="762"/>
            </a:xfrm>
            <a:prstGeom prst="roundRect">
              <a:avLst>
                <a:gd name="adj" fmla="val 50000"/>
              </a:avLst>
            </a:prstGeom>
            <a:solidFill>
              <a:srgbClr val="3281F6"/>
            </a:solidFill>
            <a:ln>
              <a:noFill/>
            </a:ln>
            <a:effectLst>
              <a:outerShdw blurRad="63500" sx="105000" sy="105000" algn="ctr" rotWithShape="0">
                <a:srgbClr val="BCD7FC">
                  <a:alpha val="40000"/>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lt1"/>
                </a:buClr>
                <a:buSzPts val="1860"/>
                <a:buFont typeface="Arial" panose="020B0604020202090204"/>
                <a:buNone/>
              </a:pPr>
              <a:r>
                <a:rPr lang="en-US" sz="1860" b="0" i="0" u="none" strike="noStrike" cap="none">
                  <a:solidFill>
                    <a:schemeClr val="lt1"/>
                  </a:solidFill>
                  <a:latin typeface="Arial" panose="020B0604020202090204"/>
                  <a:ea typeface="Arial" panose="020B0604020202090204"/>
                  <a:cs typeface="Arial" panose="020B0604020202090204"/>
                  <a:sym typeface="Arial" panose="020B0604020202090204"/>
                </a:rPr>
                <a:t>Part 04</a:t>
              </a:r>
              <a:endParaRPr sz="1860" b="0" i="0" u="none" strike="noStrike" cap="none">
                <a:solidFill>
                  <a:schemeClr val="lt1"/>
                </a:solidFill>
                <a:latin typeface="Arial" panose="020B0604020202090204"/>
                <a:ea typeface="Arial" panose="020B0604020202090204"/>
                <a:cs typeface="Arial" panose="020B0604020202090204"/>
                <a:sym typeface="Arial" panose="020B0604020202090204"/>
              </a:endParaRPr>
            </a:p>
          </p:txBody>
        </p:sp>
        <p:sp>
          <p:nvSpPr>
            <p:cNvPr id="86" name="Google Shape;86;p7"/>
            <p:cNvSpPr txBox="1"/>
            <p:nvPr/>
          </p:nvSpPr>
          <p:spPr>
            <a:xfrm>
              <a:off x="11284" y="6079"/>
              <a:ext cx="6033" cy="162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None/>
              </a:pPr>
              <a:r>
                <a:rPr sz="1200" b="0" i="0" u="none" strike="noStrike" cap="none">
                  <a:solidFill>
                    <a:srgbClr val="595959"/>
                  </a:solidFill>
                  <a:latin typeface="Arial" panose="020B0604020202090204"/>
                  <a:ea typeface="Arial" panose="020B0604020202090204"/>
                  <a:cs typeface="Arial" panose="020B0604020202090204"/>
                  <a:sym typeface="Arial" panose="020B0604020202090204"/>
                </a:rPr>
                <a:t>Summary of my work and outlook for the future.</a:t>
              </a:r>
              <a:endParaRPr sz="1200" b="0" i="0" u="none" strike="noStrike" cap="none">
                <a:solidFill>
                  <a:srgbClr val="595959"/>
                </a:solidFill>
                <a:latin typeface="Arial" panose="020B0604020202090204"/>
                <a:ea typeface="Arial" panose="020B0604020202090204"/>
                <a:cs typeface="Arial" panose="020B0604020202090204"/>
                <a:sym typeface="Arial" panose="020B0604020202090204"/>
              </a:endParaRPr>
            </a:p>
          </p:txBody>
        </p:sp>
        <p:sp>
          <p:nvSpPr>
            <p:cNvPr id="87" name="Google Shape;87;p7"/>
            <p:cNvSpPr/>
            <p:nvPr/>
          </p:nvSpPr>
          <p:spPr>
            <a:xfrm rot="2700000">
              <a:off x="17580" y="5526"/>
              <a:ext cx="418" cy="418"/>
            </a:xfrm>
            <a:custGeom>
              <a:avLst/>
              <a:gdLst/>
              <a:ahLst/>
              <a:cxnLst/>
              <a:rect l="l" t="t" r="r" b="b"/>
              <a:pathLst>
                <a:path w="437175" h="437175" extrusionOk="0">
                  <a:moveTo>
                    <a:pt x="5998" y="15238"/>
                  </a:moveTo>
                  <a:cubicBezTo>
                    <a:pt x="15412" y="5823"/>
                    <a:pt x="28419" y="0"/>
                    <a:pt x="42785" y="0"/>
                  </a:cubicBezTo>
                  <a:lnTo>
                    <a:pt x="385150" y="0"/>
                  </a:lnTo>
                  <a:cubicBezTo>
                    <a:pt x="413883" y="0"/>
                    <a:pt x="437175" y="23292"/>
                    <a:pt x="437175" y="52025"/>
                  </a:cubicBezTo>
                  <a:lnTo>
                    <a:pt x="437175" y="394390"/>
                  </a:lnTo>
                  <a:cubicBezTo>
                    <a:pt x="437175" y="408756"/>
                    <a:pt x="431352" y="421763"/>
                    <a:pt x="421937" y="431177"/>
                  </a:cubicBezTo>
                  <a:lnTo>
                    <a:pt x="407458" y="437175"/>
                  </a:lnTo>
                  <a:lnTo>
                    <a:pt x="0" y="29717"/>
                  </a:lnTo>
                  <a:close/>
                </a:path>
              </a:pathLst>
            </a:custGeom>
            <a:solidFill>
              <a:srgbClr val="3281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88" name="Google Shape;88;p7"/>
            <p:cNvSpPr/>
            <p:nvPr/>
          </p:nvSpPr>
          <p:spPr>
            <a:xfrm>
              <a:off x="16488" y="4918"/>
              <a:ext cx="588" cy="588"/>
            </a:xfrm>
            <a:prstGeom prst="ellipse">
              <a:avLst/>
            </a:prstGeom>
            <a:solidFill>
              <a:srgbClr val="BCD7FC"/>
            </a:solidFill>
            <a:ln>
              <a:noFill/>
            </a:ln>
            <a:effectLst>
              <a:outerShdw blurRad="50800" dist="38100" dir="7800000" sx="116000" sy="116000" algn="t" rotWithShape="0">
                <a:srgbClr val="2BB76E">
                  <a:alpha val="784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89" name="Google Shape;89;p7"/>
            <p:cNvSpPr txBox="1"/>
            <p:nvPr/>
          </p:nvSpPr>
          <p:spPr>
            <a:xfrm>
              <a:off x="11212" y="4918"/>
              <a:ext cx="5864" cy="720"/>
            </a:xfrm>
            <a:prstGeom prst="rect">
              <a:avLst/>
            </a:prstGeom>
            <a:noFill/>
            <a:ln>
              <a:noFill/>
            </a:ln>
          </p:spPr>
          <p:txBody>
            <a:bodyPr spcFirstLastPara="1" wrap="square" lIns="91425" tIns="45700" rIns="91425" bIns="45700" anchor="t" anchorCtr="0">
              <a:normAutofit/>
            </a:bodyPr>
            <a:lstStyle/>
            <a:p>
              <a:pPr marL="0" marR="0" lvl="0" indent="0" algn="just" rtl="0">
                <a:spcBef>
                  <a:spcPts val="0"/>
                </a:spcBef>
                <a:spcAft>
                  <a:spcPts val="0"/>
                </a:spcAft>
                <a:buNone/>
              </a:pPr>
              <a:r>
                <a:rPr lang="en-US" sz="2400">
                  <a:solidFill>
                    <a:schemeClr val="dk1"/>
                  </a:solidFill>
                  <a:latin typeface="Arial" panose="020B0604020202090204"/>
                  <a:ea typeface="Arial" panose="020B0604020202090204"/>
                  <a:cs typeface="Arial" panose="020B0604020202090204"/>
                  <a:sym typeface="Arial" panose="020B0604020202090204"/>
                </a:rPr>
                <a:t>Future Hits</a:t>
              </a:r>
              <a:endParaRPr lang="en-US" sz="2400">
                <a:solidFill>
                  <a:schemeClr val="dk1"/>
                </a:solidFill>
                <a:latin typeface="Arial" panose="020B0604020202090204"/>
                <a:ea typeface="Arial" panose="020B0604020202090204"/>
                <a:cs typeface="Arial" panose="020B0604020202090204"/>
                <a:sym typeface="Arial" panose="020B0604020202090204"/>
              </a:endParaRPr>
            </a:p>
          </p:txBody>
        </p:sp>
        <p:grpSp>
          <p:nvGrpSpPr>
            <p:cNvPr id="90" name="Google Shape;90;p7"/>
            <p:cNvGrpSpPr/>
            <p:nvPr/>
          </p:nvGrpSpPr>
          <p:grpSpPr>
            <a:xfrm>
              <a:off x="15246" y="1574"/>
              <a:ext cx="709" cy="453"/>
              <a:chOff x="1770" y="1505"/>
              <a:chExt cx="709" cy="453"/>
            </a:xfrm>
          </p:grpSpPr>
          <p:sp>
            <p:nvSpPr>
              <p:cNvPr id="91" name="Google Shape;91;p7"/>
              <p:cNvSpPr/>
              <p:nvPr/>
            </p:nvSpPr>
            <p:spPr>
              <a:xfrm>
                <a:off x="1804" y="1505"/>
                <a:ext cx="453" cy="453"/>
              </a:xfrm>
              <a:prstGeom prst="ellipse">
                <a:avLst/>
              </a:prstGeom>
              <a:solidFill>
                <a:srgbClr val="3281F6"/>
              </a:solidFill>
              <a:ln>
                <a:noFill/>
              </a:ln>
              <a:effectLst>
                <a:outerShdw blurRad="50800" dist="38100" dir="7800000" sx="116000" sy="116000" algn="t" rotWithShape="0">
                  <a:srgbClr val="2BB76E">
                    <a:alpha val="784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93" name="Google Shape;93;p7"/>
              <p:cNvSpPr txBox="1"/>
              <p:nvPr/>
            </p:nvSpPr>
            <p:spPr>
              <a:xfrm>
                <a:off x="1770" y="1583"/>
                <a:ext cx="709" cy="28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600" b="1">
                    <a:solidFill>
                      <a:schemeClr val="lt1"/>
                    </a:solidFill>
                    <a:latin typeface="Arial" panose="020B0604020202090204"/>
                    <a:ea typeface="Arial" panose="020B0604020202090204"/>
                    <a:cs typeface="Arial" panose="020B0604020202090204"/>
                    <a:sym typeface="Arial" panose="020B0604020202090204"/>
                  </a:rPr>
                  <a:t>ZSH</a:t>
                </a:r>
                <a:endParaRPr sz="600" b="1">
                  <a:solidFill>
                    <a:schemeClr val="lt1"/>
                  </a:solidFill>
                  <a:latin typeface="Arial" panose="020B0604020202090204"/>
                  <a:ea typeface="Arial" panose="020B0604020202090204"/>
                  <a:cs typeface="Arial" panose="020B0604020202090204"/>
                  <a:sym typeface="Arial" panose="020B0604020202090204"/>
                </a:endParaRPr>
              </a:p>
            </p:txBody>
          </p:sp>
        </p:grpSp>
        <p:grpSp>
          <p:nvGrpSpPr>
            <p:cNvPr id="94" name="Google Shape;94;p7"/>
            <p:cNvGrpSpPr/>
            <p:nvPr/>
          </p:nvGrpSpPr>
          <p:grpSpPr>
            <a:xfrm>
              <a:off x="16180" y="8114"/>
              <a:ext cx="800" cy="183"/>
              <a:chOff x="9270" y="2823"/>
              <a:chExt cx="800" cy="183"/>
            </a:xfrm>
          </p:grpSpPr>
          <p:sp>
            <p:nvSpPr>
              <p:cNvPr id="95" name="Google Shape;95;p7"/>
              <p:cNvSpPr/>
              <p:nvPr/>
            </p:nvSpPr>
            <p:spPr>
              <a:xfrm>
                <a:off x="9270" y="2823"/>
                <a:ext cx="183" cy="183"/>
              </a:xfrm>
              <a:prstGeom prst="ellipse">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96" name="Google Shape;96;p7"/>
              <p:cNvSpPr/>
              <p:nvPr/>
            </p:nvSpPr>
            <p:spPr>
              <a:xfrm>
                <a:off x="9578" y="2823"/>
                <a:ext cx="183" cy="183"/>
              </a:xfrm>
              <a:prstGeom prst="ellipse">
                <a:avLst/>
              </a:prstGeom>
              <a:solidFill>
                <a:srgbClr val="3281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97" name="Google Shape;97;p7"/>
              <p:cNvSpPr/>
              <p:nvPr/>
            </p:nvSpPr>
            <p:spPr>
              <a:xfrm>
                <a:off x="9887" y="2823"/>
                <a:ext cx="183" cy="183"/>
              </a:xfrm>
              <a:prstGeom prst="ellipse">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gr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rcRect b="5751"/>
          <a:stretch>
            <a:fillRect/>
          </a:stretch>
        </p:blipFill>
        <p:spPr>
          <a:xfrm>
            <a:off x="3238500" y="826135"/>
            <a:ext cx="2057400" cy="2091690"/>
          </a:xfrm>
          <a:prstGeom prst="rect">
            <a:avLst/>
          </a:prstGeom>
        </p:spPr>
      </p:pic>
      <p:grpSp>
        <p:nvGrpSpPr>
          <p:cNvPr id="294" name="Google Shape;294;p14"/>
          <p:cNvGrpSpPr/>
          <p:nvPr/>
        </p:nvGrpSpPr>
        <p:grpSpPr>
          <a:xfrm>
            <a:off x="574855" y="711380"/>
            <a:ext cx="3272610" cy="726715"/>
            <a:chOff x="905" y="1120"/>
            <a:chExt cx="5154" cy="1144"/>
          </a:xfrm>
        </p:grpSpPr>
        <p:sp>
          <p:nvSpPr>
            <p:cNvPr id="295" name="Google Shape;295;p14"/>
            <p:cNvSpPr/>
            <p:nvPr/>
          </p:nvSpPr>
          <p:spPr>
            <a:xfrm rot="3300000">
              <a:off x="1061" y="1276"/>
              <a:ext cx="793" cy="793"/>
            </a:xfrm>
            <a:prstGeom prst="roundRect">
              <a:avLst>
                <a:gd name="adj" fmla="val 16667"/>
              </a:avLst>
            </a:prstGeom>
            <a:solidFill>
              <a:schemeClr val="accent1"/>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6" name="Google Shape;296;p14"/>
            <p:cNvSpPr/>
            <p:nvPr/>
          </p:nvSpPr>
          <p:spPr>
            <a:xfrm rot="3300000">
              <a:off x="1341" y="1316"/>
              <a:ext cx="793" cy="793"/>
            </a:xfrm>
            <a:prstGeom prst="roundRect">
              <a:avLst>
                <a:gd name="adj" fmla="val 16667"/>
              </a:avLst>
            </a:prstGeom>
            <a:solidFill>
              <a:schemeClr val="accent1"/>
            </a:solidFill>
            <a:ln w="508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7" name="Google Shape;297;p14"/>
            <p:cNvSpPr txBox="1"/>
            <p:nvPr/>
          </p:nvSpPr>
          <p:spPr>
            <a:xfrm>
              <a:off x="2183" y="1301"/>
              <a:ext cx="3876" cy="672"/>
            </a:xfrm>
            <a:prstGeom prst="rect">
              <a:avLst/>
            </a:prstGeom>
            <a:noFill/>
            <a:ln>
              <a:noFill/>
            </a:ln>
          </p:spPr>
          <p:txBody>
            <a:bodyPr spcFirstLastPara="1" wrap="square" lIns="91425" tIns="45700" rIns="91425" bIns="45700" anchor="t" anchorCtr="0">
              <a:normAutofit fontScale="80000"/>
            </a:bodyPr>
            <a:lstStyle/>
            <a:p>
              <a:pPr marL="0" marR="0" lvl="0" indent="0" algn="l" rtl="0">
                <a:spcBef>
                  <a:spcPts val="0"/>
                </a:spcBef>
                <a:spcAft>
                  <a:spcPts val="0"/>
                </a:spcAft>
                <a:buNone/>
              </a:pPr>
              <a:r>
                <a:rPr lang="en-US" sz="2800">
                  <a:solidFill>
                    <a:schemeClr val="dk1"/>
                  </a:solidFill>
                  <a:latin typeface="Arial" panose="020B0604020202090204"/>
                  <a:ea typeface="Arial" panose="020B0604020202090204"/>
                  <a:cs typeface="Arial" panose="020B0604020202090204"/>
                  <a:sym typeface="Arial" panose="020B0604020202090204"/>
                </a:rPr>
                <a:t>Tracklist Design</a:t>
              </a:r>
              <a:endParaRPr lang="en-US" sz="2800">
                <a:solidFill>
                  <a:schemeClr val="dk1"/>
                </a:solidFill>
                <a:latin typeface="Arial" panose="020B0604020202090204"/>
                <a:ea typeface="Arial" panose="020B0604020202090204"/>
                <a:cs typeface="Arial" panose="020B0604020202090204"/>
                <a:sym typeface="Arial" panose="020B0604020202090204"/>
              </a:endParaRPr>
            </a:p>
          </p:txBody>
        </p:sp>
        <p:sp>
          <p:nvSpPr>
            <p:cNvPr id="298" name="Google Shape;298;p14"/>
            <p:cNvSpPr txBox="1"/>
            <p:nvPr/>
          </p:nvSpPr>
          <p:spPr>
            <a:xfrm>
              <a:off x="1251" y="1293"/>
              <a:ext cx="932" cy="72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2400">
                  <a:solidFill>
                    <a:schemeClr val="lt1"/>
                  </a:solidFill>
                  <a:latin typeface="Arial" panose="020B0604020202090204"/>
                  <a:ea typeface="Arial" panose="020B0604020202090204"/>
                  <a:cs typeface="Arial" panose="020B0604020202090204"/>
                  <a:sym typeface="Arial" panose="020B0604020202090204"/>
                </a:rPr>
                <a:t>01</a:t>
              </a:r>
              <a:endParaRPr sz="2400">
                <a:solidFill>
                  <a:schemeClr val="lt1"/>
                </a:solidFill>
                <a:latin typeface="Arial" panose="020B0604020202090204"/>
                <a:ea typeface="Arial" panose="020B0604020202090204"/>
                <a:cs typeface="Arial" panose="020B0604020202090204"/>
                <a:sym typeface="Arial" panose="020B0604020202090204"/>
              </a:endParaRPr>
            </a:p>
          </p:txBody>
        </p:sp>
      </p:grpSp>
      <p:grpSp>
        <p:nvGrpSpPr>
          <p:cNvPr id="299" name="Google Shape;299;p14"/>
          <p:cNvGrpSpPr/>
          <p:nvPr/>
        </p:nvGrpSpPr>
        <p:grpSpPr>
          <a:xfrm>
            <a:off x="1123315" y="1737361"/>
            <a:ext cx="3251835" cy="2266314"/>
            <a:chOff x="1769" y="2736"/>
            <a:chExt cx="5121" cy="3569"/>
          </a:xfrm>
        </p:grpSpPr>
        <p:sp>
          <p:nvSpPr>
            <p:cNvPr id="346" name="Google Shape;346;p14"/>
            <p:cNvSpPr txBox="1"/>
            <p:nvPr/>
          </p:nvSpPr>
          <p:spPr>
            <a:xfrm>
              <a:off x="1769" y="2736"/>
              <a:ext cx="5121" cy="1425"/>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r>
                <a:rPr lang="en-US" sz="2700" b="1">
                  <a:solidFill>
                    <a:schemeClr val="accent3"/>
                  </a:solidFill>
                  <a:latin typeface="Arial" panose="020B0604020202090204"/>
                  <a:ea typeface="Arial" panose="020B0604020202090204"/>
                  <a:cs typeface="Arial" panose="020B0604020202090204"/>
                  <a:sym typeface="Arial" panose="020B0604020202090204"/>
                </a:rPr>
                <a:t>Reflection</a:t>
              </a:r>
              <a:endParaRPr lang="en-US" sz="2700" b="1">
                <a:solidFill>
                  <a:schemeClr val="accent3"/>
                </a:solidFill>
                <a:latin typeface="Arial" panose="020B0604020202090204"/>
                <a:ea typeface="Arial" panose="020B0604020202090204"/>
                <a:cs typeface="Arial" panose="020B0604020202090204"/>
                <a:sym typeface="Arial" panose="020B0604020202090204"/>
              </a:endParaRPr>
            </a:p>
          </p:txBody>
        </p:sp>
        <p:sp>
          <p:nvSpPr>
            <p:cNvPr id="347" name="Google Shape;347;p14"/>
            <p:cNvSpPr txBox="1"/>
            <p:nvPr/>
          </p:nvSpPr>
          <p:spPr>
            <a:xfrm>
              <a:off x="1818" y="4263"/>
              <a:ext cx="3999" cy="204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panose="020B0604020202090204"/>
                  <a:ea typeface="Arial" panose="020B0604020202090204"/>
                  <a:cs typeface="Arial" panose="020B0604020202090204"/>
                  <a:sym typeface="Arial" panose="020B0604020202090204"/>
                </a:rPr>
                <a:t>Summary of my work and outlook for the future.</a:t>
              </a:r>
              <a:endParaRPr lang="en-US" sz="1200" b="1">
                <a:solidFill>
                  <a:srgbClr val="3F3F3F"/>
                </a:solidFill>
                <a:latin typeface="Arial" panose="020B0604020202090204"/>
                <a:ea typeface="Arial" panose="020B0604020202090204"/>
                <a:cs typeface="Arial" panose="020B0604020202090204"/>
                <a:sym typeface="Arial" panose="020B0604020202090204"/>
              </a:endParaRPr>
            </a:p>
          </p:txBody>
        </p:sp>
      </p:grpSp>
      <p:pic>
        <p:nvPicPr>
          <p:cNvPr id="1" name="图片 0"/>
          <p:cNvPicPr>
            <a:picLocks noChangeAspect="1"/>
          </p:cNvPicPr>
          <p:nvPr>
            <p:custDataLst>
              <p:tags r:id="rId3"/>
            </p:custDataLst>
          </p:nvPr>
        </p:nvPicPr>
        <p:blipFill>
          <a:blip r:embed="rId4"/>
          <a:stretch>
            <a:fillRect/>
          </a:stretch>
        </p:blipFill>
        <p:spPr>
          <a:xfrm>
            <a:off x="1276350" y="3575050"/>
            <a:ext cx="2705100" cy="1685925"/>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9342120" y="377190"/>
            <a:ext cx="2314575" cy="1981200"/>
          </a:xfrm>
          <a:prstGeom prst="rect">
            <a:avLst/>
          </a:prstGeom>
        </p:spPr>
      </p:pic>
      <p:pic>
        <p:nvPicPr>
          <p:cNvPr id="5" name="图片 4"/>
          <p:cNvPicPr>
            <a:picLocks noChangeAspect="1"/>
          </p:cNvPicPr>
          <p:nvPr>
            <p:custDataLst>
              <p:tags r:id="rId7"/>
            </p:custDataLst>
          </p:nvPr>
        </p:nvPicPr>
        <p:blipFill>
          <a:blip r:embed="rId8"/>
          <a:stretch>
            <a:fillRect/>
          </a:stretch>
        </p:blipFill>
        <p:spPr>
          <a:xfrm>
            <a:off x="6320790" y="3240405"/>
            <a:ext cx="2590800" cy="1771650"/>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2" name="Shape 22"/>
        <p:cNvGrpSpPr/>
        <p:nvPr/>
      </p:nvGrpSpPr>
      <p:grpSpPr>
        <a:xfrm>
          <a:off x="0" y="0"/>
          <a:ext cx="0" cy="0"/>
          <a:chOff x="0" y="0"/>
          <a:chExt cx="0" cy="0"/>
        </a:xfrm>
      </p:grpSpPr>
      <p:grpSp>
        <p:nvGrpSpPr>
          <p:cNvPr id="23" name="Google Shape;23;p5"/>
          <p:cNvGrpSpPr/>
          <p:nvPr/>
        </p:nvGrpSpPr>
        <p:grpSpPr>
          <a:xfrm>
            <a:off x="73243" y="148147"/>
            <a:ext cx="12082977" cy="6398508"/>
            <a:chOff x="115" y="233"/>
            <a:chExt cx="19028" cy="10076"/>
          </a:xfrm>
        </p:grpSpPr>
        <p:sp>
          <p:nvSpPr>
            <p:cNvPr id="24" name="Google Shape;24;p5"/>
            <p:cNvSpPr/>
            <p:nvPr/>
          </p:nvSpPr>
          <p:spPr>
            <a:xfrm rot="156143">
              <a:off x="1053" y="663"/>
              <a:ext cx="18090" cy="9646"/>
            </a:xfrm>
            <a:prstGeom prst="roundRect">
              <a:avLst>
                <a:gd name="adj" fmla="val 5724"/>
              </a:avLst>
            </a:prstGeom>
            <a:solidFill>
              <a:srgbClr val="3281F6"/>
            </a:solidFill>
            <a:ln>
              <a:noFill/>
            </a:ln>
            <a:effectLst>
              <a:outerShdw blurRad="279400" dist="38100" dir="5400000" algn="t" rotWithShape="0">
                <a:schemeClr val="accent2">
                  <a:alpha val="4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25" name="Google Shape;25;p5"/>
            <p:cNvSpPr/>
            <p:nvPr/>
          </p:nvSpPr>
          <p:spPr>
            <a:xfrm rot="156144">
              <a:off x="115" y="233"/>
              <a:ext cx="18090" cy="9646"/>
            </a:xfrm>
            <a:prstGeom prst="roundRect">
              <a:avLst>
                <a:gd name="adj" fmla="val 5724"/>
              </a:avLst>
            </a:prstGeom>
            <a:solidFill>
              <a:srgbClr val="3281F6"/>
            </a:solidFill>
            <a:ln>
              <a:noFill/>
            </a:ln>
            <a:effectLst>
              <a:outerShdw blurRad="279400" dist="38100" dir="5400000" algn="t" rotWithShape="0">
                <a:schemeClr val="accent2">
                  <a:alpha val="4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26" name="Google Shape;26;p5"/>
            <p:cNvSpPr/>
            <p:nvPr/>
          </p:nvSpPr>
          <p:spPr>
            <a:xfrm>
              <a:off x="507" y="529"/>
              <a:ext cx="18090" cy="9646"/>
            </a:xfrm>
            <a:prstGeom prst="roundRect">
              <a:avLst>
                <a:gd name="adj" fmla="val 5724"/>
              </a:avLst>
            </a:prstGeom>
            <a:solidFill>
              <a:schemeClr val="lt1"/>
            </a:solidFill>
            <a:ln>
              <a:noFill/>
            </a:ln>
            <a:effectLst>
              <a:outerShdw blurRad="203200" dist="38100" dir="5400000" algn="t" rotWithShape="0">
                <a:schemeClr val="accent1"/>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27" name="Google Shape;27;p5"/>
            <p:cNvSpPr/>
            <p:nvPr/>
          </p:nvSpPr>
          <p:spPr>
            <a:xfrm>
              <a:off x="1784" y="2996"/>
              <a:ext cx="556" cy="556"/>
            </a:xfrm>
            <a:prstGeom prst="ellipse">
              <a:avLst/>
            </a:prstGeom>
            <a:solidFill>
              <a:srgbClr val="BCD7FC"/>
            </a:solidFill>
            <a:ln>
              <a:noFill/>
            </a:ln>
            <a:effectLst>
              <a:outerShdw blurRad="50800" dist="38100" dir="7800000" sx="116000" sy="116000" algn="t" rotWithShape="0">
                <a:srgbClr val="2BB76E">
                  <a:alpha val="784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28" name="Google Shape;28;p5"/>
            <p:cNvSpPr txBox="1"/>
            <p:nvPr/>
          </p:nvSpPr>
          <p:spPr>
            <a:xfrm>
              <a:off x="1700" y="2134"/>
              <a:ext cx="7175" cy="346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Font typeface="Arial" panose="020B0604020202090204"/>
                <a:buNone/>
              </a:pPr>
              <a:r>
                <a:rPr lang="en-US" sz="7200" b="1">
                  <a:solidFill>
                    <a:schemeClr val="accent1"/>
                  </a:solidFill>
                </a:rPr>
                <a:t>THANK</a:t>
              </a:r>
              <a:endParaRPr lang="en-US" sz="7200" b="1">
                <a:solidFill>
                  <a:schemeClr val="accent1"/>
                </a:solidFill>
              </a:endParaRPr>
            </a:p>
            <a:p>
              <a:pPr marL="0" lvl="0" indent="0" algn="ctr" rtl="0">
                <a:spcBef>
                  <a:spcPts val="0"/>
                </a:spcBef>
                <a:spcAft>
                  <a:spcPts val="0"/>
                </a:spcAft>
                <a:buClr>
                  <a:schemeClr val="dk1"/>
                </a:buClr>
                <a:buFont typeface="Arial" panose="020B0604020202090204"/>
                <a:buNone/>
              </a:pPr>
              <a:r>
                <a:rPr lang="en-US" sz="7200" b="1">
                  <a:solidFill>
                    <a:schemeClr val="accent1"/>
                  </a:solidFill>
                </a:rPr>
                <a:t>YOU</a:t>
              </a:r>
              <a:endParaRPr lang="en-US" sz="7200" b="1" i="0" u="none" strike="noStrike" cap="none">
                <a:solidFill>
                  <a:schemeClr val="accent1"/>
                </a:solidFill>
                <a:latin typeface="Arial" panose="020B0604020202090204"/>
                <a:ea typeface="Arial" panose="020B0604020202090204"/>
                <a:cs typeface="Arial" panose="020B0604020202090204"/>
                <a:sym typeface="Arial" panose="020B0604020202090204"/>
              </a:endParaRPr>
            </a:p>
          </p:txBody>
        </p:sp>
        <p:sp>
          <p:nvSpPr>
            <p:cNvPr id="31" name="Google Shape;31;p5"/>
            <p:cNvSpPr/>
            <p:nvPr/>
          </p:nvSpPr>
          <p:spPr>
            <a:xfrm>
              <a:off x="1953" y="7210"/>
              <a:ext cx="2528" cy="650"/>
            </a:xfrm>
            <a:prstGeom prst="roundRect">
              <a:avLst>
                <a:gd name="adj" fmla="val 50000"/>
              </a:avLst>
            </a:prstGeom>
            <a:solidFill>
              <a:srgbClr val="3281F6"/>
            </a:solidFill>
            <a:ln w="25400" cap="flat" cmpd="sng">
              <a:solidFill>
                <a:schemeClr val="lt1"/>
              </a:solidFill>
              <a:prstDash val="solid"/>
              <a:miter lim="800000"/>
              <a:headEnd type="none" w="sm" len="sm"/>
              <a:tailEnd type="none" w="sm" len="sm"/>
            </a:ln>
            <a:effectLst>
              <a:outerShdw blurRad="247650" dist="53492" dir="5400000" algn="ctr" rotWithShape="0">
                <a:srgbClr val="007E3F">
                  <a:alpha val="20000"/>
                </a:srgbClr>
              </a:outerShdw>
            </a:effectLst>
          </p:spPr>
          <p:txBody>
            <a:bodyPr spcFirstLastPara="1" wrap="square" lIns="96275" tIns="48125" rIns="96275" bIns="48125" anchor="ctr" anchorCtr="0">
              <a:noAutofit/>
            </a:bodyPr>
            <a:lstStyle/>
            <a:p>
              <a:pPr marL="0" marR="0" lvl="0" indent="0" algn="ctr" rtl="0">
                <a:lnSpc>
                  <a:spcPct val="100000"/>
                </a:lnSpc>
                <a:spcBef>
                  <a:spcPts val="0"/>
                </a:spcBef>
                <a:spcAft>
                  <a:spcPts val="0"/>
                </a:spcAft>
                <a:buClr>
                  <a:schemeClr val="lt1"/>
                </a:buClr>
                <a:buSzPts val="1895"/>
                <a:buFont typeface="Arial" panose="020B0604020202090204"/>
                <a:buNone/>
              </a:pPr>
              <a:endParaRPr sz="1895"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32" name="Google Shape;32;p5"/>
            <p:cNvSpPr txBox="1"/>
            <p:nvPr/>
          </p:nvSpPr>
          <p:spPr>
            <a:xfrm>
              <a:off x="1867" y="7327"/>
              <a:ext cx="2700" cy="6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900" b="0" i="0" u="none" strike="noStrike" cap="none">
                  <a:solidFill>
                    <a:schemeClr val="lt1"/>
                  </a:solidFill>
                  <a:latin typeface="Arial" panose="020B0604020202090204"/>
                  <a:ea typeface="Arial" panose="020B0604020202090204"/>
                  <a:cs typeface="Arial" panose="020B0604020202090204"/>
                  <a:sym typeface="Arial" panose="020B0604020202090204"/>
                </a:rPr>
                <a:t>Presented by:</a:t>
              </a:r>
              <a:r>
                <a:rPr lang="en-US" sz="900">
                  <a:solidFill>
                    <a:schemeClr val="lt1"/>
                  </a:solidFill>
                </a:rPr>
                <a:t> ZHAO Shanhe</a:t>
              </a:r>
              <a:endParaRPr sz="1500">
                <a:solidFill>
                  <a:schemeClr val="lt1"/>
                </a:solidFill>
                <a:latin typeface="Arial" panose="020B0604020202090204"/>
                <a:ea typeface="Arial" panose="020B0604020202090204"/>
                <a:cs typeface="Arial" panose="020B0604020202090204"/>
                <a:sym typeface="Arial" panose="020B0604020202090204"/>
              </a:endParaRPr>
            </a:p>
          </p:txBody>
        </p:sp>
        <p:pic>
          <p:nvPicPr>
            <p:cNvPr id="33" name="Google Shape;33;p5" descr="预览图_千图网_编号36298668"/>
            <p:cNvPicPr preferRelativeResize="0"/>
            <p:nvPr/>
          </p:nvPicPr>
          <p:blipFill rotWithShape="1">
            <a:blip r:embed="rId1"/>
            <a:srcRect/>
            <a:stretch>
              <a:fillRect/>
            </a:stretch>
          </p:blipFill>
          <p:spPr>
            <a:xfrm>
              <a:off x="9846" y="1451"/>
              <a:ext cx="8071" cy="8071"/>
            </a:xfrm>
            <a:prstGeom prst="rect">
              <a:avLst/>
            </a:prstGeom>
            <a:noFill/>
            <a:ln>
              <a:noFill/>
            </a:ln>
          </p:spPr>
        </p:pic>
        <p:grpSp>
          <p:nvGrpSpPr>
            <p:cNvPr id="34" name="Google Shape;34;p5"/>
            <p:cNvGrpSpPr/>
            <p:nvPr/>
          </p:nvGrpSpPr>
          <p:grpSpPr>
            <a:xfrm flipH="1">
              <a:off x="10092" y="2996"/>
              <a:ext cx="2100" cy="653"/>
              <a:chOff x="10017" y="246"/>
              <a:chExt cx="2100" cy="653"/>
            </a:xfrm>
          </p:grpSpPr>
          <p:sp>
            <p:nvSpPr>
              <p:cNvPr id="35" name="Google Shape;35;p5"/>
              <p:cNvSpPr/>
              <p:nvPr/>
            </p:nvSpPr>
            <p:spPr>
              <a:xfrm>
                <a:off x="10139" y="246"/>
                <a:ext cx="1856" cy="653"/>
              </a:xfrm>
              <a:prstGeom prst="wedgeRoundRectCallout">
                <a:avLst>
                  <a:gd name="adj1" fmla="val -31927"/>
                  <a:gd name="adj2" fmla="val 81045"/>
                  <a:gd name="adj3" fmla="val 16667"/>
                </a:avLst>
              </a:prstGeom>
              <a:solidFill>
                <a:srgbClr val="3281F6"/>
              </a:solidFill>
              <a:ln>
                <a:noFill/>
              </a:ln>
              <a:effectLst>
                <a:outerShdw blurRad="50800" dist="38100" dir="5400000" algn="t" rotWithShape="0">
                  <a:schemeClr val="accent1">
                    <a:alpha val="4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36" name="Google Shape;36;p5"/>
              <p:cNvSpPr txBox="1"/>
              <p:nvPr/>
            </p:nvSpPr>
            <p:spPr>
              <a:xfrm>
                <a:off x="10017" y="422"/>
                <a:ext cx="2100" cy="3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rgbClr val="FFFFFF"/>
                  </a:buClr>
                  <a:buSzPts val="595"/>
                  <a:buFont typeface="Arial" panose="020B0604020202090204"/>
                  <a:buNone/>
                </a:pPr>
                <a:r>
                  <a:rPr lang="en-US" sz="800">
                    <a:solidFill>
                      <a:srgbClr val="FFFFFF"/>
                    </a:solidFill>
                  </a:rPr>
                  <a:t>Visualization Journey</a:t>
                </a:r>
                <a:endParaRPr sz="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grpSp>
        <p:grpSp>
          <p:nvGrpSpPr>
            <p:cNvPr id="37" name="Google Shape;37;p5"/>
            <p:cNvGrpSpPr/>
            <p:nvPr/>
          </p:nvGrpSpPr>
          <p:grpSpPr>
            <a:xfrm>
              <a:off x="16721" y="4093"/>
              <a:ext cx="1314" cy="462"/>
              <a:chOff x="17014" y="4416"/>
              <a:chExt cx="1314" cy="462"/>
            </a:xfrm>
          </p:grpSpPr>
          <p:sp>
            <p:nvSpPr>
              <p:cNvPr id="38" name="Google Shape;38;p5"/>
              <p:cNvSpPr/>
              <p:nvPr/>
            </p:nvSpPr>
            <p:spPr>
              <a:xfrm>
                <a:off x="17014" y="4416"/>
                <a:ext cx="1314" cy="462"/>
              </a:xfrm>
              <a:prstGeom prst="wedgeRoundRectCallout">
                <a:avLst>
                  <a:gd name="adj1" fmla="val -31927"/>
                  <a:gd name="adj2" fmla="val 81045"/>
                  <a:gd name="adj3" fmla="val 16667"/>
                </a:avLst>
              </a:prstGeom>
              <a:solidFill>
                <a:schemeClr val="lt1"/>
              </a:solidFill>
              <a:ln>
                <a:noFill/>
              </a:ln>
              <a:effectLst>
                <a:outerShdw blurRad="152400" dist="38100" dir="5400000" algn="t" rotWithShape="0">
                  <a:srgbClr val="000000">
                    <a:alpha val="2588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39" name="Google Shape;39;p5"/>
              <p:cNvSpPr txBox="1"/>
              <p:nvPr/>
            </p:nvSpPr>
            <p:spPr>
              <a:xfrm>
                <a:off x="17042" y="4436"/>
                <a:ext cx="1238" cy="41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3281F6"/>
                  </a:buClr>
                  <a:buSzPts val="1100"/>
                  <a:buFont typeface="Arial" panose="020B0604020202090204"/>
                  <a:buNone/>
                </a:pPr>
                <a:r>
                  <a:rPr lang="en-US" sz="1100" b="0" i="0" u="none" strike="noStrike" cap="none">
                    <a:solidFill>
                      <a:srgbClr val="3281F6"/>
                    </a:solidFill>
                    <a:latin typeface="Arial" panose="020B0604020202090204"/>
                    <a:ea typeface="Arial" panose="020B0604020202090204"/>
                    <a:cs typeface="Arial" panose="020B0604020202090204"/>
                    <a:sym typeface="Arial" panose="020B0604020202090204"/>
                  </a:rPr>
                  <a:t>Statistics</a:t>
                </a:r>
                <a:endParaRPr sz="1200" b="0" i="0" u="none" strike="noStrike" cap="none">
                  <a:solidFill>
                    <a:srgbClr val="3281F6"/>
                  </a:solidFill>
                  <a:latin typeface="Arial" panose="020B0604020202090204"/>
                  <a:ea typeface="Arial" panose="020B0604020202090204"/>
                  <a:cs typeface="Arial" panose="020B0604020202090204"/>
                  <a:sym typeface="Arial" panose="020B0604020202090204"/>
                </a:endParaRPr>
              </a:p>
            </p:txBody>
          </p:sp>
        </p:grpSp>
        <p:sp>
          <p:nvSpPr>
            <p:cNvPr id="40" name="Google Shape;40;p5"/>
            <p:cNvSpPr txBox="1"/>
            <p:nvPr/>
          </p:nvSpPr>
          <p:spPr>
            <a:xfrm>
              <a:off x="10131" y="8747"/>
              <a:ext cx="7500" cy="900"/>
            </a:xfrm>
            <a:prstGeom prst="rect">
              <a:avLst/>
            </a:prstGeom>
            <a:noFill/>
            <a:ln>
              <a:noFill/>
            </a:ln>
          </p:spPr>
          <p:txBody>
            <a:bodyPr spcFirstLastPara="1" wrap="square" lIns="91425" tIns="45700" rIns="91425" bIns="45700" anchor="t" anchorCtr="0">
              <a:normAutofit lnSpcReduction="20000"/>
            </a:bodyPr>
            <a:lstStyle/>
            <a:p>
              <a:pPr marL="0" marR="0" lvl="0" indent="0" algn="ctr" rtl="0">
                <a:spcBef>
                  <a:spcPts val="0"/>
                </a:spcBef>
                <a:spcAft>
                  <a:spcPts val="0"/>
                </a:spcAft>
                <a:buNone/>
              </a:pPr>
              <a:r>
                <a:rPr lang="en-US" sz="1800">
                  <a:solidFill>
                    <a:srgbClr val="3281F6"/>
                  </a:solidFill>
                </a:rPr>
                <a:t>Information Visualization Semester-End Wrapped</a:t>
              </a:r>
              <a:endParaRPr sz="1800">
                <a:solidFill>
                  <a:srgbClr val="3281F6"/>
                </a:solidFill>
                <a:latin typeface="Arial" panose="020B0604020202090204"/>
                <a:ea typeface="Arial" panose="020B0604020202090204"/>
                <a:cs typeface="Arial" panose="020B0604020202090204"/>
                <a:sym typeface="Arial" panose="020B0604020202090204"/>
              </a:endParaRPr>
            </a:p>
          </p:txBody>
        </p:sp>
        <p:sp>
          <p:nvSpPr>
            <p:cNvPr id="41" name="Google Shape;41;p5"/>
            <p:cNvSpPr/>
            <p:nvPr/>
          </p:nvSpPr>
          <p:spPr>
            <a:xfrm>
              <a:off x="1784" y="1505"/>
              <a:ext cx="453" cy="453"/>
            </a:xfrm>
            <a:prstGeom prst="ellipse">
              <a:avLst/>
            </a:prstGeom>
            <a:solidFill>
              <a:srgbClr val="3281F6"/>
            </a:solidFill>
            <a:ln>
              <a:noFill/>
            </a:ln>
            <a:effectLst>
              <a:outerShdw blurRad="50800" dist="38100" dir="7800000" sx="116000" sy="116000" algn="t" rotWithShape="0">
                <a:srgbClr val="2BB76E">
                  <a:alpha val="784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43" name="Google Shape;43;p5"/>
            <p:cNvSpPr txBox="1"/>
            <p:nvPr/>
          </p:nvSpPr>
          <p:spPr>
            <a:xfrm>
              <a:off x="1745" y="1574"/>
              <a:ext cx="709" cy="28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600" b="1">
                  <a:solidFill>
                    <a:schemeClr val="lt1"/>
                  </a:solidFill>
                  <a:latin typeface="Arial" panose="020B0604020202090204"/>
                  <a:ea typeface="Arial" panose="020B0604020202090204"/>
                  <a:cs typeface="Arial" panose="020B0604020202090204"/>
                  <a:sym typeface="Arial" panose="020B0604020202090204"/>
                </a:rPr>
                <a:t>ZSH</a:t>
              </a:r>
              <a:endParaRPr lang="en-US" sz="600" b="1">
                <a:solidFill>
                  <a:schemeClr val="lt1"/>
                </a:solidFill>
                <a:latin typeface="Arial" panose="020B0604020202090204"/>
                <a:ea typeface="Arial" panose="020B0604020202090204"/>
                <a:cs typeface="Arial" panose="020B0604020202090204"/>
                <a:sym typeface="Arial" panose="020B0604020202090204"/>
              </a:endParaRP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 name="Shape 48"/>
        <p:cNvGrpSpPr/>
        <p:nvPr/>
      </p:nvGrpSpPr>
      <p:grpSpPr>
        <a:xfrm>
          <a:off x="0" y="0"/>
          <a:ext cx="0" cy="0"/>
          <a:chOff x="0" y="0"/>
          <a:chExt cx="0" cy="0"/>
        </a:xfrm>
      </p:grpSpPr>
      <p:grpSp>
        <p:nvGrpSpPr>
          <p:cNvPr id="49" name="Google Shape;49;p6"/>
          <p:cNvGrpSpPr/>
          <p:nvPr/>
        </p:nvGrpSpPr>
        <p:grpSpPr>
          <a:xfrm>
            <a:off x="285165" y="78840"/>
            <a:ext cx="11523881" cy="7125771"/>
            <a:chOff x="449" y="124"/>
            <a:chExt cx="18148" cy="11222"/>
          </a:xfrm>
        </p:grpSpPr>
        <p:sp>
          <p:nvSpPr>
            <p:cNvPr id="50" name="Google Shape;50;p6"/>
            <p:cNvSpPr/>
            <p:nvPr/>
          </p:nvSpPr>
          <p:spPr>
            <a:xfrm rot="9756144">
              <a:off x="449" y="124"/>
              <a:ext cx="18090" cy="11222"/>
            </a:xfrm>
            <a:prstGeom prst="roundRect">
              <a:avLst>
                <a:gd name="adj" fmla="val 5724"/>
              </a:avLst>
            </a:prstGeom>
            <a:solidFill>
              <a:srgbClr val="3281F6"/>
            </a:solidFill>
            <a:ln>
              <a:noFill/>
            </a:ln>
            <a:effectLst>
              <a:outerShdw blurRad="279400" dist="38100" dir="5400000" algn="t" rotWithShape="0">
                <a:schemeClr val="accent2">
                  <a:alpha val="4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51" name="Google Shape;51;p6"/>
            <p:cNvSpPr/>
            <p:nvPr/>
          </p:nvSpPr>
          <p:spPr>
            <a:xfrm>
              <a:off x="507" y="529"/>
              <a:ext cx="18090" cy="9646"/>
            </a:xfrm>
            <a:prstGeom prst="roundRect">
              <a:avLst>
                <a:gd name="adj" fmla="val 5724"/>
              </a:avLst>
            </a:prstGeom>
            <a:solidFill>
              <a:schemeClr val="lt1"/>
            </a:solidFill>
            <a:ln>
              <a:noFill/>
            </a:ln>
            <a:effectLst>
              <a:outerShdw blurRad="63500" sx="102000" sy="102000" algn="ctr" rotWithShape="0">
                <a:srgbClr val="3281F6">
                  <a:alpha val="1568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52" name="Google Shape;52;p6"/>
            <p:cNvSpPr/>
            <p:nvPr/>
          </p:nvSpPr>
          <p:spPr>
            <a:xfrm>
              <a:off x="2180" y="4261"/>
              <a:ext cx="3501" cy="3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90204"/>
                <a:ea typeface="Arial" panose="020B0604020202090204"/>
                <a:cs typeface="Arial" panose="020B0604020202090204"/>
                <a:sym typeface="Arial" panose="020B0604020202090204"/>
              </a:endParaRPr>
            </a:p>
          </p:txBody>
        </p:sp>
        <p:sp>
          <p:nvSpPr>
            <p:cNvPr id="53" name="Google Shape;53;p6"/>
            <p:cNvSpPr/>
            <p:nvPr/>
          </p:nvSpPr>
          <p:spPr>
            <a:xfrm>
              <a:off x="5917" y="4261"/>
              <a:ext cx="3501" cy="3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90204"/>
                <a:ea typeface="Arial" panose="020B0604020202090204"/>
                <a:cs typeface="Arial" panose="020B0604020202090204"/>
                <a:sym typeface="Arial" panose="020B0604020202090204"/>
              </a:endParaRPr>
            </a:p>
          </p:txBody>
        </p:sp>
        <p:sp>
          <p:nvSpPr>
            <p:cNvPr id="54" name="Google Shape;54;p6"/>
            <p:cNvSpPr/>
            <p:nvPr/>
          </p:nvSpPr>
          <p:spPr>
            <a:xfrm>
              <a:off x="9744" y="4261"/>
              <a:ext cx="3501" cy="3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90204"/>
                <a:ea typeface="Arial" panose="020B0604020202090204"/>
                <a:cs typeface="Arial" panose="020B0604020202090204"/>
                <a:sym typeface="Arial" panose="020B0604020202090204"/>
              </a:endParaRPr>
            </a:p>
          </p:txBody>
        </p:sp>
        <p:sp>
          <p:nvSpPr>
            <p:cNvPr id="55" name="Google Shape;55;p6"/>
            <p:cNvSpPr/>
            <p:nvPr/>
          </p:nvSpPr>
          <p:spPr>
            <a:xfrm>
              <a:off x="13481" y="4261"/>
              <a:ext cx="3501" cy="3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90204"/>
                <a:ea typeface="Arial" panose="020B0604020202090204"/>
                <a:cs typeface="Arial" panose="020B0604020202090204"/>
                <a:sym typeface="Arial" panose="020B0604020202090204"/>
              </a:endParaRPr>
            </a:p>
          </p:txBody>
        </p:sp>
        <p:cxnSp>
          <p:nvCxnSpPr>
            <p:cNvPr id="56" name="Google Shape;56;p6"/>
            <p:cNvCxnSpPr/>
            <p:nvPr/>
          </p:nvCxnSpPr>
          <p:spPr>
            <a:xfrm>
              <a:off x="2180" y="4111"/>
              <a:ext cx="3500" cy="0"/>
            </a:xfrm>
            <a:prstGeom prst="straightConnector1">
              <a:avLst/>
            </a:prstGeom>
            <a:noFill/>
            <a:ln w="76200" cap="flat" cmpd="sng">
              <a:solidFill>
                <a:srgbClr val="404040"/>
              </a:solidFill>
              <a:prstDash val="solid"/>
              <a:miter lim="800000"/>
              <a:headEnd type="none" w="sm" len="sm"/>
              <a:tailEnd type="none" w="sm" len="sm"/>
            </a:ln>
          </p:spPr>
        </p:cxnSp>
        <p:sp>
          <p:nvSpPr>
            <p:cNvPr id="57" name="Google Shape;57;p6"/>
            <p:cNvSpPr txBox="1"/>
            <p:nvPr/>
          </p:nvSpPr>
          <p:spPr>
            <a:xfrm>
              <a:off x="2359" y="4541"/>
              <a:ext cx="1128" cy="1016"/>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3600" b="1">
                  <a:solidFill>
                    <a:srgbClr val="3281F6"/>
                  </a:solidFill>
                  <a:latin typeface="Arial" panose="020B0604020202090204"/>
                  <a:ea typeface="Arial" panose="020B0604020202090204"/>
                  <a:cs typeface="Arial" panose="020B0604020202090204"/>
                  <a:sym typeface="Arial" panose="020B0604020202090204"/>
                </a:rPr>
                <a:t>01</a:t>
              </a:r>
              <a:endParaRPr sz="3600" b="1">
                <a:solidFill>
                  <a:srgbClr val="3281F6"/>
                </a:solidFill>
                <a:latin typeface="Arial" panose="020B0604020202090204"/>
                <a:ea typeface="Arial" panose="020B0604020202090204"/>
                <a:cs typeface="Arial" panose="020B0604020202090204"/>
                <a:sym typeface="Arial" panose="020B0604020202090204"/>
              </a:endParaRPr>
            </a:p>
          </p:txBody>
        </p:sp>
        <p:sp>
          <p:nvSpPr>
            <p:cNvPr id="58" name="Google Shape;58;p6"/>
            <p:cNvSpPr txBox="1"/>
            <p:nvPr/>
          </p:nvSpPr>
          <p:spPr>
            <a:xfrm>
              <a:off x="2359" y="5519"/>
              <a:ext cx="3143" cy="432"/>
            </a:xfrm>
            <a:prstGeom prst="rect">
              <a:avLst/>
            </a:prstGeom>
            <a:noFill/>
            <a:ln>
              <a:noFill/>
            </a:ln>
          </p:spPr>
          <p:txBody>
            <a:bodyPr spcFirstLastPara="1" wrap="square" lIns="91425" tIns="45700" rIns="91425" bIns="45700" anchor="t" anchorCtr="0">
              <a:normAutofit fontScale="50000"/>
            </a:bodyPr>
            <a:lstStyle/>
            <a:p>
              <a:pPr marL="0" marR="0" lvl="0" indent="0" algn="l" rtl="0">
                <a:spcBef>
                  <a:spcPts val="0"/>
                </a:spcBef>
                <a:spcAft>
                  <a:spcPts val="0"/>
                </a:spcAft>
                <a:buNone/>
              </a:pPr>
              <a:r>
                <a:rPr lang="en-US" sz="2200">
                  <a:solidFill>
                    <a:schemeClr val="dk1"/>
                  </a:solidFill>
                  <a:latin typeface="Arial" panose="020B0604020202090204"/>
                  <a:ea typeface="Arial" panose="020B0604020202090204"/>
                  <a:cs typeface="Arial" panose="020B0604020202090204"/>
                  <a:sym typeface="Arial" panose="020B0604020202090204"/>
                </a:rPr>
                <a:t>T</a:t>
              </a:r>
              <a:r>
                <a:rPr lang="en-US" sz="2200">
                  <a:solidFill>
                    <a:schemeClr val="dk1"/>
                  </a:solidFill>
                  <a:latin typeface="Arial" panose="020B0604020202090204"/>
                  <a:ea typeface="Arial" panose="020B0604020202090204"/>
                  <a:cs typeface="Arial" panose="020B0604020202090204"/>
                  <a:sym typeface="Arial" panose="020B0604020202090204"/>
                </a:rPr>
                <a:t>racklist Design</a:t>
              </a:r>
              <a:endParaRPr lang="en-US" sz="2200">
                <a:solidFill>
                  <a:schemeClr val="dk1"/>
                </a:solidFill>
                <a:latin typeface="Arial" panose="020B0604020202090204"/>
                <a:ea typeface="Arial" panose="020B0604020202090204"/>
                <a:cs typeface="Arial" panose="020B0604020202090204"/>
                <a:sym typeface="Arial" panose="020B0604020202090204"/>
              </a:endParaRPr>
            </a:p>
          </p:txBody>
        </p:sp>
        <p:cxnSp>
          <p:nvCxnSpPr>
            <p:cNvPr id="59" name="Google Shape;59;p6"/>
            <p:cNvCxnSpPr/>
            <p:nvPr/>
          </p:nvCxnSpPr>
          <p:spPr>
            <a:xfrm>
              <a:off x="9655" y="4111"/>
              <a:ext cx="3500" cy="0"/>
            </a:xfrm>
            <a:prstGeom prst="straightConnector1">
              <a:avLst/>
            </a:prstGeom>
            <a:noFill/>
            <a:ln w="76200" cap="flat" cmpd="sng">
              <a:solidFill>
                <a:srgbClr val="404040"/>
              </a:solidFill>
              <a:prstDash val="solid"/>
              <a:miter lim="800000"/>
              <a:headEnd type="none" w="sm" len="sm"/>
              <a:tailEnd type="none" w="sm" len="sm"/>
            </a:ln>
          </p:spPr>
        </p:cxnSp>
        <p:sp>
          <p:nvSpPr>
            <p:cNvPr id="60" name="Google Shape;60;p6"/>
            <p:cNvSpPr txBox="1"/>
            <p:nvPr/>
          </p:nvSpPr>
          <p:spPr>
            <a:xfrm>
              <a:off x="9834" y="4541"/>
              <a:ext cx="1128" cy="1016"/>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3600" b="1">
                  <a:solidFill>
                    <a:srgbClr val="3281F6"/>
                  </a:solidFill>
                  <a:latin typeface="Arial" panose="020B0604020202090204"/>
                  <a:ea typeface="Arial" panose="020B0604020202090204"/>
                  <a:cs typeface="Arial" panose="020B0604020202090204"/>
                  <a:sym typeface="Arial" panose="020B0604020202090204"/>
                </a:rPr>
                <a:t>03</a:t>
              </a:r>
              <a:endParaRPr sz="3600" b="1">
                <a:solidFill>
                  <a:srgbClr val="3281F6"/>
                </a:solidFill>
                <a:latin typeface="Arial" panose="020B0604020202090204"/>
                <a:ea typeface="Arial" panose="020B0604020202090204"/>
                <a:cs typeface="Arial" panose="020B0604020202090204"/>
                <a:sym typeface="Arial" panose="020B0604020202090204"/>
              </a:endParaRPr>
            </a:p>
          </p:txBody>
        </p:sp>
        <p:sp>
          <p:nvSpPr>
            <p:cNvPr id="61" name="Google Shape;61;p6"/>
            <p:cNvSpPr txBox="1"/>
            <p:nvPr/>
          </p:nvSpPr>
          <p:spPr>
            <a:xfrm>
              <a:off x="9834" y="5519"/>
              <a:ext cx="3143" cy="38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a:solidFill>
                    <a:schemeClr val="dk1"/>
                  </a:solidFill>
                  <a:latin typeface="Arial" panose="020B0604020202090204"/>
                  <a:ea typeface="Arial" panose="020B0604020202090204"/>
                  <a:cs typeface="Arial" panose="020B0604020202090204"/>
                  <a:sym typeface="Arial" panose="020B0604020202090204"/>
                </a:rPr>
                <a:t>Reflection</a:t>
              </a:r>
              <a:endParaRPr lang="en-US" sz="1000">
                <a:solidFill>
                  <a:schemeClr val="dk1"/>
                </a:solidFill>
                <a:latin typeface="Arial" panose="020B0604020202090204"/>
                <a:ea typeface="Arial" panose="020B0604020202090204"/>
                <a:cs typeface="Arial" panose="020B0604020202090204"/>
                <a:sym typeface="Arial" panose="020B0604020202090204"/>
              </a:endParaRPr>
            </a:p>
          </p:txBody>
        </p:sp>
        <p:cxnSp>
          <p:nvCxnSpPr>
            <p:cNvPr id="62" name="Google Shape;62;p6"/>
            <p:cNvCxnSpPr/>
            <p:nvPr/>
          </p:nvCxnSpPr>
          <p:spPr>
            <a:xfrm>
              <a:off x="13392" y="4111"/>
              <a:ext cx="3500" cy="0"/>
            </a:xfrm>
            <a:prstGeom prst="straightConnector1">
              <a:avLst/>
            </a:prstGeom>
            <a:noFill/>
            <a:ln w="76200" cap="flat" cmpd="sng">
              <a:solidFill>
                <a:srgbClr val="3281F6"/>
              </a:solidFill>
              <a:prstDash val="solid"/>
              <a:miter lim="800000"/>
              <a:headEnd type="none" w="sm" len="sm"/>
              <a:tailEnd type="none" w="sm" len="sm"/>
            </a:ln>
          </p:spPr>
        </p:cxnSp>
        <p:sp>
          <p:nvSpPr>
            <p:cNvPr id="63" name="Google Shape;63;p6"/>
            <p:cNvSpPr txBox="1"/>
            <p:nvPr/>
          </p:nvSpPr>
          <p:spPr>
            <a:xfrm>
              <a:off x="13571" y="4541"/>
              <a:ext cx="1128" cy="1016"/>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3600" b="1">
                  <a:solidFill>
                    <a:srgbClr val="3281F6"/>
                  </a:solidFill>
                  <a:latin typeface="Arial" panose="020B0604020202090204"/>
                  <a:ea typeface="Arial" panose="020B0604020202090204"/>
                  <a:cs typeface="Arial" panose="020B0604020202090204"/>
                  <a:sym typeface="Arial" panose="020B0604020202090204"/>
                </a:rPr>
                <a:t>04</a:t>
              </a:r>
              <a:endParaRPr sz="3600" b="1">
                <a:solidFill>
                  <a:srgbClr val="3281F6"/>
                </a:solidFill>
                <a:latin typeface="Arial" panose="020B0604020202090204"/>
                <a:ea typeface="Arial" panose="020B0604020202090204"/>
                <a:cs typeface="Arial" panose="020B0604020202090204"/>
                <a:sym typeface="Arial" panose="020B0604020202090204"/>
              </a:endParaRPr>
            </a:p>
          </p:txBody>
        </p:sp>
        <p:sp>
          <p:nvSpPr>
            <p:cNvPr id="64" name="Google Shape;64;p6"/>
            <p:cNvSpPr txBox="1"/>
            <p:nvPr/>
          </p:nvSpPr>
          <p:spPr>
            <a:xfrm>
              <a:off x="13571" y="5519"/>
              <a:ext cx="3143" cy="408"/>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1100">
                  <a:solidFill>
                    <a:schemeClr val="dk1"/>
                  </a:solidFill>
                  <a:sym typeface="Arial" panose="020B0604020202090204"/>
                </a:rPr>
                <a:t>Future Hits</a:t>
              </a:r>
              <a:endParaRPr sz="2200">
                <a:solidFill>
                  <a:schemeClr val="dk1"/>
                </a:solidFill>
                <a:latin typeface="Arial" panose="020B0604020202090204"/>
                <a:ea typeface="Arial" panose="020B0604020202090204"/>
                <a:cs typeface="Arial" panose="020B0604020202090204"/>
                <a:sym typeface="Arial" panose="020B0604020202090204"/>
              </a:endParaRPr>
            </a:p>
          </p:txBody>
        </p:sp>
        <p:cxnSp>
          <p:nvCxnSpPr>
            <p:cNvPr id="65" name="Google Shape;65;p6"/>
            <p:cNvCxnSpPr/>
            <p:nvPr/>
          </p:nvCxnSpPr>
          <p:spPr>
            <a:xfrm>
              <a:off x="5917" y="4111"/>
              <a:ext cx="3500" cy="0"/>
            </a:xfrm>
            <a:prstGeom prst="straightConnector1">
              <a:avLst/>
            </a:prstGeom>
            <a:noFill/>
            <a:ln w="76200" cap="flat" cmpd="sng">
              <a:solidFill>
                <a:srgbClr val="3281F6"/>
              </a:solidFill>
              <a:prstDash val="solid"/>
              <a:miter lim="800000"/>
              <a:headEnd type="none" w="sm" len="sm"/>
              <a:tailEnd type="none" w="sm" len="sm"/>
            </a:ln>
          </p:spPr>
        </p:cxnSp>
        <p:sp>
          <p:nvSpPr>
            <p:cNvPr id="66" name="Google Shape;66;p6"/>
            <p:cNvSpPr txBox="1"/>
            <p:nvPr/>
          </p:nvSpPr>
          <p:spPr>
            <a:xfrm>
              <a:off x="6096" y="4541"/>
              <a:ext cx="1128" cy="1016"/>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3600" b="1">
                  <a:solidFill>
                    <a:srgbClr val="3281F6"/>
                  </a:solidFill>
                  <a:latin typeface="Arial" panose="020B0604020202090204"/>
                  <a:ea typeface="Arial" panose="020B0604020202090204"/>
                  <a:cs typeface="Arial" panose="020B0604020202090204"/>
                  <a:sym typeface="Arial" panose="020B0604020202090204"/>
                </a:rPr>
                <a:t>02</a:t>
              </a:r>
              <a:endParaRPr sz="3600" b="1">
                <a:solidFill>
                  <a:srgbClr val="3281F6"/>
                </a:solidFill>
                <a:latin typeface="Arial" panose="020B0604020202090204"/>
                <a:ea typeface="Arial" panose="020B0604020202090204"/>
                <a:cs typeface="Arial" panose="020B0604020202090204"/>
                <a:sym typeface="Arial" panose="020B0604020202090204"/>
              </a:endParaRPr>
            </a:p>
          </p:txBody>
        </p:sp>
        <p:sp>
          <p:nvSpPr>
            <p:cNvPr id="67" name="Google Shape;67;p6"/>
            <p:cNvSpPr txBox="1"/>
            <p:nvPr/>
          </p:nvSpPr>
          <p:spPr>
            <a:xfrm>
              <a:off x="6096" y="5519"/>
              <a:ext cx="3143" cy="552"/>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1100">
                  <a:solidFill>
                    <a:schemeClr val="dk1"/>
                  </a:solidFill>
                  <a:latin typeface="Arial" panose="020B0604020202090204"/>
                  <a:ea typeface="Arial" panose="020B0604020202090204"/>
                  <a:cs typeface="Arial" panose="020B0604020202090204"/>
                  <a:sym typeface="Arial" panose="020B0604020202090204"/>
                </a:rPr>
                <a:t>Chart-Topper Analysis</a:t>
              </a:r>
              <a:endParaRPr sz="1100">
                <a:solidFill>
                  <a:schemeClr val="dk1"/>
                </a:solidFill>
                <a:latin typeface="Arial" panose="020B0604020202090204"/>
                <a:ea typeface="Arial" panose="020B0604020202090204"/>
                <a:cs typeface="Arial" panose="020B0604020202090204"/>
                <a:sym typeface="Arial" panose="020B0604020202090204"/>
              </a:endParaRPr>
            </a:p>
          </p:txBody>
        </p:sp>
        <p:sp>
          <p:nvSpPr>
            <p:cNvPr id="68" name="Google Shape;68;p6"/>
            <p:cNvSpPr txBox="1"/>
            <p:nvPr/>
          </p:nvSpPr>
          <p:spPr>
            <a:xfrm>
              <a:off x="1861" y="1562"/>
              <a:ext cx="4137" cy="1307"/>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4800" b="1">
                  <a:solidFill>
                    <a:srgbClr val="3281F6"/>
                  </a:solidFill>
                  <a:latin typeface="Arial" panose="020B0604020202090204"/>
                  <a:ea typeface="Arial" panose="020B0604020202090204"/>
                  <a:cs typeface="Arial" panose="020B0604020202090204"/>
                  <a:sym typeface="Arial" panose="020B0604020202090204"/>
                </a:rPr>
                <a:t>C</a:t>
              </a:r>
              <a:r>
                <a:rPr lang="en-US" sz="4400">
                  <a:solidFill>
                    <a:schemeClr val="dk1"/>
                  </a:solidFill>
                  <a:latin typeface="Arial" panose="020B0604020202090204"/>
                  <a:ea typeface="Arial" panose="020B0604020202090204"/>
                  <a:cs typeface="Arial" panose="020B0604020202090204"/>
                  <a:sym typeface="Arial" panose="020B0604020202090204"/>
                </a:rPr>
                <a:t>ontents</a:t>
              </a:r>
              <a:endParaRPr sz="4400">
                <a:solidFill>
                  <a:schemeClr val="dk1"/>
                </a:solidFill>
                <a:latin typeface="Arial" panose="020B0604020202090204"/>
                <a:ea typeface="Arial" panose="020B0604020202090204"/>
                <a:cs typeface="Arial" panose="020B0604020202090204"/>
                <a:sym typeface="Arial" panose="020B0604020202090204"/>
              </a:endParaRPr>
            </a:p>
          </p:txBody>
        </p:sp>
        <p:sp>
          <p:nvSpPr>
            <p:cNvPr id="69" name="Google Shape;69;p6"/>
            <p:cNvSpPr txBox="1"/>
            <p:nvPr/>
          </p:nvSpPr>
          <p:spPr>
            <a:xfrm>
              <a:off x="2351" y="6196"/>
              <a:ext cx="3131" cy="1766"/>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None/>
              </a:pPr>
              <a:r>
                <a:rPr lang="en-US" sz="900">
                  <a:solidFill>
                    <a:srgbClr val="3F3F3F"/>
                  </a:solidFill>
                  <a:latin typeface="Arial" panose="020B0604020202090204"/>
                  <a:ea typeface="Arial" panose="020B0604020202090204"/>
                  <a:cs typeface="Arial" panose="020B0604020202090204"/>
                  <a:sym typeface="Arial" panose="020B0604020202090204"/>
                </a:rPr>
                <a:t>My information visual </a:t>
              </a:r>
              <a:r>
                <a:rPr lang="en-US" sz="900">
                  <a:solidFill>
                    <a:srgbClr val="3F3F3F"/>
                  </a:solidFill>
                  <a:latin typeface="Arial" panose="020B0604020202090204"/>
                  <a:ea typeface="Arial" panose="020B0604020202090204"/>
                  <a:cs typeface="Arial" panose="020B0604020202090204"/>
                  <a:sym typeface="Arial" panose="020B0604020202090204"/>
                </a:rPr>
                <a:t>tracklist details. These include: the topics I worked on, the topic covers, the time spent on each topic, etc.</a:t>
              </a:r>
              <a:endParaRPr lang="en-US" sz="900">
                <a:solidFill>
                  <a:srgbClr val="3F3F3F"/>
                </a:solidFill>
                <a:latin typeface="Arial" panose="020B0604020202090204"/>
                <a:ea typeface="Arial" panose="020B0604020202090204"/>
                <a:cs typeface="Arial" panose="020B0604020202090204"/>
                <a:sym typeface="Arial" panose="020B0604020202090204"/>
              </a:endParaRPr>
            </a:p>
          </p:txBody>
        </p:sp>
        <p:sp>
          <p:nvSpPr>
            <p:cNvPr id="70" name="Google Shape;70;p6"/>
            <p:cNvSpPr txBox="1"/>
            <p:nvPr/>
          </p:nvSpPr>
          <p:spPr>
            <a:xfrm>
              <a:off x="6058" y="6196"/>
              <a:ext cx="3143" cy="1766"/>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900">
                  <a:solidFill>
                    <a:srgbClr val="3F3F3F"/>
                  </a:solidFill>
                  <a:latin typeface="Arial" panose="020B0604020202090204"/>
                  <a:ea typeface="Arial" panose="020B0604020202090204"/>
                  <a:cs typeface="Arial" panose="020B0604020202090204"/>
                  <a:sym typeface="Arial" panose="020B0604020202090204"/>
                </a:rPr>
                <a:t>My information visualization chart topper analysis. These include: the topics I worked on the most, my most successful teamwork, the peak of the learning curve, etc.</a:t>
              </a:r>
              <a:endParaRPr lang="en-US" sz="900">
                <a:solidFill>
                  <a:srgbClr val="3F3F3F"/>
                </a:solidFill>
                <a:latin typeface="Arial" panose="020B0604020202090204"/>
                <a:ea typeface="Arial" panose="020B0604020202090204"/>
                <a:cs typeface="Arial" panose="020B0604020202090204"/>
                <a:sym typeface="Arial" panose="020B0604020202090204"/>
              </a:endParaRPr>
            </a:p>
          </p:txBody>
        </p:sp>
        <p:sp>
          <p:nvSpPr>
            <p:cNvPr id="71" name="Google Shape;71;p6"/>
            <p:cNvSpPr txBox="1"/>
            <p:nvPr/>
          </p:nvSpPr>
          <p:spPr>
            <a:xfrm>
              <a:off x="9833" y="6196"/>
              <a:ext cx="3131" cy="1765"/>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None/>
              </a:pPr>
              <a:r>
                <a:rPr lang="en-US" sz="900">
                  <a:solidFill>
                    <a:srgbClr val="3F3F3F"/>
                  </a:solidFill>
                  <a:latin typeface="Arial" panose="020B0604020202090204"/>
                  <a:ea typeface="Arial" panose="020B0604020202090204"/>
                  <a:cs typeface="Arial" panose="020B0604020202090204"/>
                  <a:sym typeface="Arial" panose="020B0604020202090204"/>
                </a:rPr>
                <a:t>My study reflectio</a:t>
              </a:r>
              <a:r>
                <a:rPr lang="en-US" sz="900">
                  <a:solidFill>
                    <a:srgbClr val="3F3F3F"/>
                  </a:solidFill>
                  <a:latin typeface="Arial" panose="020B0604020202090204"/>
                  <a:ea typeface="Arial" panose="020B0604020202090204"/>
                  <a:cs typeface="Arial" panose="020B0604020202090204"/>
                  <a:sym typeface="Arial" panose="020B0604020202090204"/>
                </a:rPr>
                <a:t>n. These include: What I learned, how I overcame difficulties, what my album will be about, etc.</a:t>
              </a:r>
              <a:endParaRPr lang="en-US" sz="900">
                <a:solidFill>
                  <a:srgbClr val="3F3F3F"/>
                </a:solidFill>
                <a:latin typeface="Arial" panose="020B0604020202090204"/>
                <a:ea typeface="Arial" panose="020B0604020202090204"/>
                <a:cs typeface="Arial" panose="020B0604020202090204"/>
                <a:sym typeface="Arial" panose="020B0604020202090204"/>
              </a:endParaRPr>
            </a:p>
          </p:txBody>
        </p:sp>
        <p:sp>
          <p:nvSpPr>
            <p:cNvPr id="72" name="Google Shape;72;p6"/>
            <p:cNvSpPr txBox="1"/>
            <p:nvPr/>
          </p:nvSpPr>
          <p:spPr>
            <a:xfrm>
              <a:off x="13540" y="6196"/>
              <a:ext cx="3131" cy="1766"/>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None/>
              </a:pPr>
              <a:r>
                <a:rPr lang="en-US" sz="900">
                  <a:solidFill>
                    <a:srgbClr val="3F3F3F"/>
                  </a:solidFill>
                  <a:latin typeface="Arial" panose="020B0604020202090204"/>
                  <a:ea typeface="Arial" panose="020B0604020202090204"/>
                  <a:cs typeface="Arial" panose="020B0604020202090204"/>
                  <a:sym typeface="Arial" panose="020B0604020202090204"/>
                </a:rPr>
                <a:t>Summary of my work and outlook for the future.</a:t>
              </a:r>
              <a:endParaRPr lang="en-US" sz="900">
                <a:solidFill>
                  <a:srgbClr val="3F3F3F"/>
                </a:solidFill>
                <a:latin typeface="Arial" panose="020B0604020202090204"/>
                <a:ea typeface="Arial" panose="020B0604020202090204"/>
                <a:cs typeface="Arial" panose="020B0604020202090204"/>
                <a:sym typeface="Arial" panose="020B0604020202090204"/>
              </a:endParaRPr>
            </a:p>
          </p:txBody>
        </p:sp>
        <p:cxnSp>
          <p:nvCxnSpPr>
            <p:cNvPr id="73" name="Google Shape;73;p6"/>
            <p:cNvCxnSpPr/>
            <p:nvPr/>
          </p:nvCxnSpPr>
          <p:spPr>
            <a:xfrm>
              <a:off x="2181" y="8438"/>
              <a:ext cx="3500" cy="0"/>
            </a:xfrm>
            <a:prstGeom prst="straightConnector1">
              <a:avLst/>
            </a:prstGeom>
            <a:noFill/>
            <a:ln w="76200" cap="flat" cmpd="sng">
              <a:solidFill>
                <a:srgbClr val="404040"/>
              </a:solidFill>
              <a:prstDash val="solid"/>
              <a:miter lim="800000"/>
              <a:headEnd type="none" w="sm" len="sm"/>
              <a:tailEnd type="none" w="sm" len="sm"/>
            </a:ln>
          </p:spPr>
        </p:cxnSp>
        <p:cxnSp>
          <p:nvCxnSpPr>
            <p:cNvPr id="74" name="Google Shape;74;p6"/>
            <p:cNvCxnSpPr/>
            <p:nvPr/>
          </p:nvCxnSpPr>
          <p:spPr>
            <a:xfrm>
              <a:off x="9656" y="8438"/>
              <a:ext cx="3500" cy="0"/>
            </a:xfrm>
            <a:prstGeom prst="straightConnector1">
              <a:avLst/>
            </a:prstGeom>
            <a:noFill/>
            <a:ln w="76200" cap="flat" cmpd="sng">
              <a:solidFill>
                <a:srgbClr val="404040"/>
              </a:solidFill>
              <a:prstDash val="solid"/>
              <a:miter lim="800000"/>
              <a:headEnd type="none" w="sm" len="sm"/>
              <a:tailEnd type="none" w="sm" len="sm"/>
            </a:ln>
          </p:spPr>
        </p:cxnSp>
        <p:cxnSp>
          <p:nvCxnSpPr>
            <p:cNvPr id="75" name="Google Shape;75;p6"/>
            <p:cNvCxnSpPr/>
            <p:nvPr/>
          </p:nvCxnSpPr>
          <p:spPr>
            <a:xfrm>
              <a:off x="13393" y="8438"/>
              <a:ext cx="3500" cy="0"/>
            </a:xfrm>
            <a:prstGeom prst="straightConnector1">
              <a:avLst/>
            </a:prstGeom>
            <a:noFill/>
            <a:ln w="76200" cap="flat" cmpd="sng">
              <a:solidFill>
                <a:srgbClr val="3281F6"/>
              </a:solidFill>
              <a:prstDash val="solid"/>
              <a:miter lim="800000"/>
              <a:headEnd type="none" w="sm" len="sm"/>
              <a:tailEnd type="none" w="sm" len="sm"/>
            </a:ln>
          </p:spPr>
        </p:cxnSp>
        <p:cxnSp>
          <p:nvCxnSpPr>
            <p:cNvPr id="76" name="Google Shape;76;p6"/>
            <p:cNvCxnSpPr/>
            <p:nvPr/>
          </p:nvCxnSpPr>
          <p:spPr>
            <a:xfrm>
              <a:off x="5918" y="8438"/>
              <a:ext cx="3500" cy="0"/>
            </a:xfrm>
            <a:prstGeom prst="straightConnector1">
              <a:avLst/>
            </a:prstGeom>
            <a:noFill/>
            <a:ln w="76200" cap="flat" cmpd="sng">
              <a:solidFill>
                <a:srgbClr val="3281F6"/>
              </a:solidFill>
              <a:prstDash val="solid"/>
              <a:miter lim="800000"/>
              <a:headEnd type="none" w="sm" len="sm"/>
              <a:tailEnd type="none" w="sm" len="sm"/>
            </a:ln>
          </p:spPr>
        </p:cxn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80" name="Shape 80"/>
        <p:cNvGrpSpPr/>
        <p:nvPr/>
      </p:nvGrpSpPr>
      <p:grpSpPr>
        <a:xfrm>
          <a:off x="0" y="0"/>
          <a:ext cx="0" cy="0"/>
          <a:chOff x="0" y="0"/>
          <a:chExt cx="0" cy="0"/>
        </a:xfrm>
      </p:grpSpPr>
      <p:grpSp>
        <p:nvGrpSpPr>
          <p:cNvPr id="81" name="Google Shape;81;p7"/>
          <p:cNvGrpSpPr/>
          <p:nvPr/>
        </p:nvGrpSpPr>
        <p:grpSpPr>
          <a:xfrm>
            <a:off x="285165" y="78840"/>
            <a:ext cx="11523881" cy="7125771"/>
            <a:chOff x="449" y="124"/>
            <a:chExt cx="18148" cy="11222"/>
          </a:xfrm>
        </p:grpSpPr>
        <p:sp>
          <p:nvSpPr>
            <p:cNvPr id="82" name="Google Shape;82;p7"/>
            <p:cNvSpPr/>
            <p:nvPr/>
          </p:nvSpPr>
          <p:spPr>
            <a:xfrm rot="1043856" flipH="1">
              <a:off x="449" y="124"/>
              <a:ext cx="18090" cy="11222"/>
            </a:xfrm>
            <a:prstGeom prst="roundRect">
              <a:avLst>
                <a:gd name="adj" fmla="val 5724"/>
              </a:avLst>
            </a:prstGeom>
            <a:solidFill>
              <a:srgbClr val="3281F6"/>
            </a:solidFill>
            <a:ln>
              <a:noFill/>
            </a:ln>
            <a:effectLst>
              <a:outerShdw blurRad="279400" dist="38100" dir="5400000" algn="t" rotWithShape="0">
                <a:schemeClr val="accent2">
                  <a:alpha val="4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83" name="Google Shape;83;p7"/>
            <p:cNvSpPr/>
            <p:nvPr/>
          </p:nvSpPr>
          <p:spPr>
            <a:xfrm>
              <a:off x="507" y="529"/>
              <a:ext cx="18090" cy="9646"/>
            </a:xfrm>
            <a:prstGeom prst="roundRect">
              <a:avLst>
                <a:gd name="adj" fmla="val 5724"/>
              </a:avLst>
            </a:prstGeom>
            <a:solidFill>
              <a:schemeClr val="lt1"/>
            </a:solidFill>
            <a:ln>
              <a:noFill/>
            </a:ln>
            <a:effectLst>
              <a:outerShdw blurRad="63500" sx="102000" sy="102000" algn="ctr" rotWithShape="0">
                <a:srgbClr val="3281F6">
                  <a:alpha val="1568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pic>
          <p:nvPicPr>
            <p:cNvPr id="84" name="Google Shape;84;p7" descr="C:/Users/Administrator/AppData/Local/Temp/picturecompress_20211028100850/output_1.pngoutput_1"/>
            <p:cNvPicPr preferRelativeResize="0"/>
            <p:nvPr/>
          </p:nvPicPr>
          <p:blipFill rotWithShape="1">
            <a:blip r:embed="rId1"/>
            <a:srcRect/>
            <a:stretch>
              <a:fillRect/>
            </a:stretch>
          </p:blipFill>
          <p:spPr>
            <a:xfrm>
              <a:off x="1272" y="1652"/>
              <a:ext cx="10009" cy="7496"/>
            </a:xfrm>
            <a:prstGeom prst="rect">
              <a:avLst/>
            </a:prstGeom>
            <a:noFill/>
            <a:ln>
              <a:noFill/>
            </a:ln>
          </p:spPr>
        </p:pic>
        <p:sp>
          <p:nvSpPr>
            <p:cNvPr id="85" name="Google Shape;85;p7"/>
            <p:cNvSpPr/>
            <p:nvPr/>
          </p:nvSpPr>
          <p:spPr>
            <a:xfrm>
              <a:off x="11281" y="3881"/>
              <a:ext cx="2825" cy="762"/>
            </a:xfrm>
            <a:prstGeom prst="roundRect">
              <a:avLst>
                <a:gd name="adj" fmla="val 50000"/>
              </a:avLst>
            </a:prstGeom>
            <a:solidFill>
              <a:srgbClr val="3281F6"/>
            </a:solidFill>
            <a:ln>
              <a:noFill/>
            </a:ln>
            <a:effectLst>
              <a:outerShdw blurRad="63500" sx="105000" sy="105000" algn="ctr" rotWithShape="0">
                <a:srgbClr val="BCD7FC">
                  <a:alpha val="40000"/>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lt1"/>
                </a:buClr>
                <a:buSzPts val="1860"/>
                <a:buFont typeface="Arial" panose="020B0604020202090204"/>
                <a:buNone/>
              </a:pPr>
              <a:r>
                <a:rPr lang="en-US" sz="1860" b="0" i="0" u="none" strike="noStrike" cap="none">
                  <a:solidFill>
                    <a:schemeClr val="lt1"/>
                  </a:solidFill>
                  <a:latin typeface="Arial" panose="020B0604020202090204"/>
                  <a:ea typeface="Arial" panose="020B0604020202090204"/>
                  <a:cs typeface="Arial" panose="020B0604020202090204"/>
                  <a:sym typeface="Arial" panose="020B0604020202090204"/>
                </a:rPr>
                <a:t>Part 01</a:t>
              </a:r>
              <a:endParaRPr sz="1860" b="0" i="0" u="none" strike="noStrike" cap="none">
                <a:solidFill>
                  <a:schemeClr val="lt1"/>
                </a:solidFill>
                <a:latin typeface="Arial" panose="020B0604020202090204"/>
                <a:ea typeface="Arial" panose="020B0604020202090204"/>
                <a:cs typeface="Arial" panose="020B0604020202090204"/>
                <a:sym typeface="Arial" panose="020B0604020202090204"/>
              </a:endParaRPr>
            </a:p>
          </p:txBody>
        </p:sp>
        <p:sp>
          <p:nvSpPr>
            <p:cNvPr id="86" name="Google Shape;86;p7"/>
            <p:cNvSpPr txBox="1"/>
            <p:nvPr/>
          </p:nvSpPr>
          <p:spPr>
            <a:xfrm>
              <a:off x="11284" y="6079"/>
              <a:ext cx="6033" cy="1620"/>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None/>
              </a:pPr>
              <a:r>
                <a:rPr sz="1200" b="0" i="0" u="none" strike="noStrike" cap="none">
                  <a:solidFill>
                    <a:srgbClr val="595959"/>
                  </a:solidFill>
                  <a:latin typeface="Arial" panose="020B0604020202090204"/>
                  <a:ea typeface="Arial" panose="020B0604020202090204"/>
                  <a:cs typeface="Arial" panose="020B0604020202090204"/>
                  <a:sym typeface="Arial" panose="020B0604020202090204"/>
                </a:rPr>
                <a:t>My information visual tracklist details. These include: the topics I worked on, the topic covers, the time spent on each topic, etc.</a:t>
              </a:r>
              <a:endParaRPr sz="1200" b="0" i="0" u="none" strike="noStrike" cap="none">
                <a:solidFill>
                  <a:srgbClr val="595959"/>
                </a:solidFill>
                <a:latin typeface="Arial" panose="020B0604020202090204"/>
                <a:ea typeface="Arial" panose="020B0604020202090204"/>
                <a:cs typeface="Arial" panose="020B0604020202090204"/>
                <a:sym typeface="Arial" panose="020B0604020202090204"/>
              </a:endParaRPr>
            </a:p>
          </p:txBody>
        </p:sp>
        <p:sp>
          <p:nvSpPr>
            <p:cNvPr id="87" name="Google Shape;87;p7"/>
            <p:cNvSpPr/>
            <p:nvPr/>
          </p:nvSpPr>
          <p:spPr>
            <a:xfrm rot="2700000">
              <a:off x="17580" y="5526"/>
              <a:ext cx="418" cy="418"/>
            </a:xfrm>
            <a:custGeom>
              <a:avLst/>
              <a:gdLst/>
              <a:ahLst/>
              <a:cxnLst/>
              <a:rect l="l" t="t" r="r" b="b"/>
              <a:pathLst>
                <a:path w="437175" h="437175" extrusionOk="0">
                  <a:moveTo>
                    <a:pt x="5998" y="15238"/>
                  </a:moveTo>
                  <a:cubicBezTo>
                    <a:pt x="15412" y="5823"/>
                    <a:pt x="28419" y="0"/>
                    <a:pt x="42785" y="0"/>
                  </a:cubicBezTo>
                  <a:lnTo>
                    <a:pt x="385150" y="0"/>
                  </a:lnTo>
                  <a:cubicBezTo>
                    <a:pt x="413883" y="0"/>
                    <a:pt x="437175" y="23292"/>
                    <a:pt x="437175" y="52025"/>
                  </a:cubicBezTo>
                  <a:lnTo>
                    <a:pt x="437175" y="394390"/>
                  </a:lnTo>
                  <a:cubicBezTo>
                    <a:pt x="437175" y="408756"/>
                    <a:pt x="431352" y="421763"/>
                    <a:pt x="421937" y="431177"/>
                  </a:cubicBezTo>
                  <a:lnTo>
                    <a:pt x="407458" y="437175"/>
                  </a:lnTo>
                  <a:lnTo>
                    <a:pt x="0" y="29717"/>
                  </a:lnTo>
                  <a:close/>
                </a:path>
              </a:pathLst>
            </a:custGeom>
            <a:solidFill>
              <a:srgbClr val="3281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88" name="Google Shape;88;p7"/>
            <p:cNvSpPr/>
            <p:nvPr/>
          </p:nvSpPr>
          <p:spPr>
            <a:xfrm>
              <a:off x="16488" y="4918"/>
              <a:ext cx="588" cy="588"/>
            </a:xfrm>
            <a:prstGeom prst="ellipse">
              <a:avLst/>
            </a:prstGeom>
            <a:solidFill>
              <a:srgbClr val="BCD7FC"/>
            </a:solidFill>
            <a:ln>
              <a:noFill/>
            </a:ln>
            <a:effectLst>
              <a:outerShdw blurRad="50800" dist="38100" dir="7800000" sx="116000" sy="116000" algn="t" rotWithShape="0">
                <a:srgbClr val="2BB76E">
                  <a:alpha val="784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89" name="Google Shape;89;p7"/>
            <p:cNvSpPr txBox="1"/>
            <p:nvPr/>
          </p:nvSpPr>
          <p:spPr>
            <a:xfrm>
              <a:off x="11212" y="4918"/>
              <a:ext cx="5864" cy="720"/>
            </a:xfrm>
            <a:prstGeom prst="rect">
              <a:avLst/>
            </a:prstGeom>
            <a:noFill/>
            <a:ln>
              <a:noFill/>
            </a:ln>
          </p:spPr>
          <p:txBody>
            <a:bodyPr spcFirstLastPara="1" wrap="square" lIns="91425" tIns="45700" rIns="91425" bIns="45700" anchor="t" anchorCtr="0">
              <a:normAutofit lnSpcReduction="20000"/>
            </a:bodyPr>
            <a:lstStyle/>
            <a:p>
              <a:pPr marL="0" marR="0" lvl="0" indent="0" algn="just" rtl="0">
                <a:spcBef>
                  <a:spcPts val="0"/>
                </a:spcBef>
                <a:spcAft>
                  <a:spcPts val="0"/>
                </a:spcAft>
                <a:buNone/>
              </a:pPr>
              <a:r>
                <a:rPr lang="en-US" sz="2400">
                  <a:solidFill>
                    <a:schemeClr val="dk1"/>
                  </a:solidFill>
                  <a:latin typeface="Arial" panose="020B0604020202090204"/>
                  <a:ea typeface="Arial" panose="020B0604020202090204"/>
                  <a:cs typeface="Arial" panose="020B0604020202090204"/>
                  <a:sym typeface="Arial" panose="020B0604020202090204"/>
                </a:rPr>
                <a:t>T</a:t>
              </a:r>
              <a:r>
                <a:rPr lang="en-US" sz="2400">
                  <a:solidFill>
                    <a:schemeClr val="dk1"/>
                  </a:solidFill>
                  <a:latin typeface="Arial" panose="020B0604020202090204"/>
                  <a:ea typeface="Arial" panose="020B0604020202090204"/>
                  <a:cs typeface="Arial" panose="020B0604020202090204"/>
                  <a:sym typeface="Arial" panose="020B0604020202090204"/>
                </a:rPr>
                <a:t>racklist Design</a:t>
              </a:r>
              <a:endParaRPr lang="en-US" sz="2400">
                <a:solidFill>
                  <a:schemeClr val="dk1"/>
                </a:solidFill>
                <a:latin typeface="Arial" panose="020B0604020202090204"/>
                <a:ea typeface="Arial" panose="020B0604020202090204"/>
                <a:cs typeface="Arial" panose="020B0604020202090204"/>
                <a:sym typeface="Arial" panose="020B0604020202090204"/>
              </a:endParaRPr>
            </a:p>
          </p:txBody>
        </p:sp>
        <p:grpSp>
          <p:nvGrpSpPr>
            <p:cNvPr id="90" name="Google Shape;90;p7"/>
            <p:cNvGrpSpPr/>
            <p:nvPr/>
          </p:nvGrpSpPr>
          <p:grpSpPr>
            <a:xfrm>
              <a:off x="15246" y="1574"/>
              <a:ext cx="709" cy="453"/>
              <a:chOff x="1770" y="1505"/>
              <a:chExt cx="709" cy="453"/>
            </a:xfrm>
          </p:grpSpPr>
          <p:sp>
            <p:nvSpPr>
              <p:cNvPr id="91" name="Google Shape;91;p7"/>
              <p:cNvSpPr/>
              <p:nvPr/>
            </p:nvSpPr>
            <p:spPr>
              <a:xfrm>
                <a:off x="1804" y="1505"/>
                <a:ext cx="453" cy="453"/>
              </a:xfrm>
              <a:prstGeom prst="ellipse">
                <a:avLst/>
              </a:prstGeom>
              <a:solidFill>
                <a:srgbClr val="3281F6"/>
              </a:solidFill>
              <a:ln>
                <a:noFill/>
              </a:ln>
              <a:effectLst>
                <a:outerShdw blurRad="50800" dist="38100" dir="7800000" sx="116000" sy="116000" algn="t" rotWithShape="0">
                  <a:srgbClr val="2BB76E">
                    <a:alpha val="784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93" name="Google Shape;93;p7"/>
              <p:cNvSpPr txBox="1"/>
              <p:nvPr/>
            </p:nvSpPr>
            <p:spPr>
              <a:xfrm>
                <a:off x="1770" y="1583"/>
                <a:ext cx="709" cy="28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600" b="1">
                    <a:solidFill>
                      <a:schemeClr val="lt1"/>
                    </a:solidFill>
                    <a:latin typeface="Arial" panose="020B0604020202090204"/>
                    <a:ea typeface="Arial" panose="020B0604020202090204"/>
                    <a:cs typeface="Arial" panose="020B0604020202090204"/>
                    <a:sym typeface="Arial" panose="020B0604020202090204"/>
                  </a:rPr>
                  <a:t>ZSH</a:t>
                </a:r>
                <a:endParaRPr sz="600" b="1">
                  <a:solidFill>
                    <a:schemeClr val="lt1"/>
                  </a:solidFill>
                  <a:latin typeface="Arial" panose="020B0604020202090204"/>
                  <a:ea typeface="Arial" panose="020B0604020202090204"/>
                  <a:cs typeface="Arial" panose="020B0604020202090204"/>
                  <a:sym typeface="Arial" panose="020B0604020202090204"/>
                </a:endParaRPr>
              </a:p>
            </p:txBody>
          </p:sp>
        </p:grpSp>
        <p:grpSp>
          <p:nvGrpSpPr>
            <p:cNvPr id="94" name="Google Shape;94;p7"/>
            <p:cNvGrpSpPr/>
            <p:nvPr/>
          </p:nvGrpSpPr>
          <p:grpSpPr>
            <a:xfrm>
              <a:off x="16180" y="8114"/>
              <a:ext cx="800" cy="183"/>
              <a:chOff x="9270" y="2823"/>
              <a:chExt cx="800" cy="183"/>
            </a:xfrm>
          </p:grpSpPr>
          <p:sp>
            <p:nvSpPr>
              <p:cNvPr id="95" name="Google Shape;95;p7"/>
              <p:cNvSpPr/>
              <p:nvPr/>
            </p:nvSpPr>
            <p:spPr>
              <a:xfrm>
                <a:off x="9270" y="2823"/>
                <a:ext cx="183" cy="183"/>
              </a:xfrm>
              <a:prstGeom prst="ellipse">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96" name="Google Shape;96;p7"/>
              <p:cNvSpPr/>
              <p:nvPr/>
            </p:nvSpPr>
            <p:spPr>
              <a:xfrm>
                <a:off x="9578" y="2823"/>
                <a:ext cx="183" cy="183"/>
              </a:xfrm>
              <a:prstGeom prst="ellipse">
                <a:avLst/>
              </a:prstGeom>
              <a:solidFill>
                <a:srgbClr val="3281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97" name="Google Shape;97;p7"/>
              <p:cNvSpPr/>
              <p:nvPr/>
            </p:nvSpPr>
            <p:spPr>
              <a:xfrm>
                <a:off x="9887" y="2823"/>
                <a:ext cx="183" cy="183"/>
              </a:xfrm>
              <a:prstGeom prst="ellipse">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gr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grpSp>
        <p:nvGrpSpPr>
          <p:cNvPr id="294" name="Google Shape;294;p14"/>
          <p:cNvGrpSpPr/>
          <p:nvPr/>
        </p:nvGrpSpPr>
        <p:grpSpPr>
          <a:xfrm>
            <a:off x="574855" y="711380"/>
            <a:ext cx="3272610" cy="726715"/>
            <a:chOff x="905" y="1120"/>
            <a:chExt cx="5154" cy="1144"/>
          </a:xfrm>
        </p:grpSpPr>
        <p:sp>
          <p:nvSpPr>
            <p:cNvPr id="295" name="Google Shape;295;p14"/>
            <p:cNvSpPr/>
            <p:nvPr/>
          </p:nvSpPr>
          <p:spPr>
            <a:xfrm rot="3300000">
              <a:off x="1061" y="1276"/>
              <a:ext cx="793" cy="793"/>
            </a:xfrm>
            <a:prstGeom prst="roundRect">
              <a:avLst>
                <a:gd name="adj" fmla="val 16667"/>
              </a:avLst>
            </a:prstGeom>
            <a:solidFill>
              <a:schemeClr val="accent1"/>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6" name="Google Shape;296;p14"/>
            <p:cNvSpPr/>
            <p:nvPr/>
          </p:nvSpPr>
          <p:spPr>
            <a:xfrm rot="3300000">
              <a:off x="1341" y="1316"/>
              <a:ext cx="793" cy="793"/>
            </a:xfrm>
            <a:prstGeom prst="roundRect">
              <a:avLst>
                <a:gd name="adj" fmla="val 16667"/>
              </a:avLst>
            </a:prstGeom>
            <a:solidFill>
              <a:schemeClr val="accent1"/>
            </a:solidFill>
            <a:ln w="508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7" name="Google Shape;297;p14"/>
            <p:cNvSpPr txBox="1"/>
            <p:nvPr/>
          </p:nvSpPr>
          <p:spPr>
            <a:xfrm>
              <a:off x="2183" y="1301"/>
              <a:ext cx="3876" cy="672"/>
            </a:xfrm>
            <a:prstGeom prst="rect">
              <a:avLst/>
            </a:prstGeom>
            <a:noFill/>
            <a:ln>
              <a:noFill/>
            </a:ln>
          </p:spPr>
          <p:txBody>
            <a:bodyPr spcFirstLastPara="1" wrap="square" lIns="91425" tIns="45700" rIns="91425" bIns="45700" anchor="t" anchorCtr="0">
              <a:normAutofit fontScale="80000"/>
            </a:bodyPr>
            <a:lstStyle/>
            <a:p>
              <a:pPr marL="0" marR="0" lvl="0" indent="0" algn="l" rtl="0">
                <a:spcBef>
                  <a:spcPts val="0"/>
                </a:spcBef>
                <a:spcAft>
                  <a:spcPts val="0"/>
                </a:spcAft>
                <a:buNone/>
              </a:pPr>
              <a:r>
                <a:rPr lang="en-US" sz="2800">
                  <a:solidFill>
                    <a:schemeClr val="dk1"/>
                  </a:solidFill>
                  <a:latin typeface="Arial" panose="020B0604020202090204"/>
                  <a:ea typeface="Arial" panose="020B0604020202090204"/>
                  <a:cs typeface="Arial" panose="020B0604020202090204"/>
                  <a:sym typeface="Arial" panose="020B0604020202090204"/>
                </a:rPr>
                <a:t>Tracklist Design</a:t>
              </a:r>
              <a:endParaRPr lang="en-US" sz="2800">
                <a:solidFill>
                  <a:schemeClr val="dk1"/>
                </a:solidFill>
                <a:latin typeface="Arial" panose="020B0604020202090204"/>
                <a:ea typeface="Arial" panose="020B0604020202090204"/>
                <a:cs typeface="Arial" panose="020B0604020202090204"/>
                <a:sym typeface="Arial" panose="020B0604020202090204"/>
              </a:endParaRPr>
            </a:p>
          </p:txBody>
        </p:sp>
        <p:sp>
          <p:nvSpPr>
            <p:cNvPr id="298" name="Google Shape;298;p14"/>
            <p:cNvSpPr txBox="1"/>
            <p:nvPr/>
          </p:nvSpPr>
          <p:spPr>
            <a:xfrm>
              <a:off x="1251" y="1293"/>
              <a:ext cx="932" cy="72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2400">
                  <a:solidFill>
                    <a:schemeClr val="lt1"/>
                  </a:solidFill>
                  <a:latin typeface="Arial" panose="020B0604020202090204"/>
                  <a:ea typeface="Arial" panose="020B0604020202090204"/>
                  <a:cs typeface="Arial" panose="020B0604020202090204"/>
                  <a:sym typeface="Arial" panose="020B0604020202090204"/>
                </a:rPr>
                <a:t>01</a:t>
              </a:r>
              <a:endParaRPr sz="2400">
                <a:solidFill>
                  <a:schemeClr val="lt1"/>
                </a:solidFill>
                <a:latin typeface="Arial" panose="020B0604020202090204"/>
                <a:ea typeface="Arial" panose="020B0604020202090204"/>
                <a:cs typeface="Arial" panose="020B0604020202090204"/>
                <a:sym typeface="Arial" panose="020B0604020202090204"/>
              </a:endParaRPr>
            </a:p>
          </p:txBody>
        </p:sp>
      </p:grpSp>
      <p:grpSp>
        <p:nvGrpSpPr>
          <p:cNvPr id="299" name="Google Shape;299;p14"/>
          <p:cNvGrpSpPr/>
          <p:nvPr/>
        </p:nvGrpSpPr>
        <p:grpSpPr>
          <a:xfrm>
            <a:off x="1114425" y="2185036"/>
            <a:ext cx="3251200" cy="3925569"/>
            <a:chOff x="1755" y="3441"/>
            <a:chExt cx="5120" cy="6182"/>
          </a:xfrm>
        </p:grpSpPr>
        <p:sp>
          <p:nvSpPr>
            <p:cNvPr id="346" name="Google Shape;346;p14"/>
            <p:cNvSpPr txBox="1"/>
            <p:nvPr/>
          </p:nvSpPr>
          <p:spPr>
            <a:xfrm>
              <a:off x="1769" y="3441"/>
              <a:ext cx="5105" cy="912"/>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2800" b="1">
                  <a:solidFill>
                    <a:schemeClr val="accent3"/>
                  </a:solidFill>
                  <a:latin typeface="Arial" panose="020B0604020202090204"/>
                  <a:ea typeface="Arial" panose="020B0604020202090204"/>
                  <a:cs typeface="Arial" panose="020B0604020202090204"/>
                  <a:sym typeface="Arial" panose="020B0604020202090204"/>
                </a:rPr>
                <a:t>Tracklist Design</a:t>
              </a:r>
              <a:endParaRPr lang="en-US" sz="2800" b="1">
                <a:solidFill>
                  <a:schemeClr val="accent3"/>
                </a:solidFill>
                <a:latin typeface="Arial" panose="020B0604020202090204"/>
                <a:ea typeface="Arial" panose="020B0604020202090204"/>
                <a:cs typeface="Arial" panose="020B0604020202090204"/>
                <a:sym typeface="Arial" panose="020B0604020202090204"/>
              </a:endParaRPr>
            </a:p>
          </p:txBody>
        </p:sp>
        <p:sp>
          <p:nvSpPr>
            <p:cNvPr id="347" name="Google Shape;347;p14"/>
            <p:cNvSpPr txBox="1"/>
            <p:nvPr/>
          </p:nvSpPr>
          <p:spPr>
            <a:xfrm>
              <a:off x="1818" y="4263"/>
              <a:ext cx="3559" cy="436"/>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1200" b="1">
                  <a:solidFill>
                    <a:srgbClr val="3F3F3F"/>
                  </a:solidFill>
                  <a:latin typeface="Arial" panose="020B0604020202090204"/>
                  <a:ea typeface="Arial" panose="020B0604020202090204"/>
                  <a:cs typeface="Arial" panose="020B0604020202090204"/>
                  <a:sym typeface="Arial" panose="020B0604020202090204"/>
                </a:rPr>
                <a:t>The topics I worked on</a:t>
              </a:r>
              <a:endParaRPr sz="1200" b="1">
                <a:solidFill>
                  <a:srgbClr val="3F3F3F"/>
                </a:solidFill>
                <a:latin typeface="Arial" panose="020B0604020202090204"/>
                <a:ea typeface="Arial" panose="020B0604020202090204"/>
                <a:cs typeface="Arial" panose="020B0604020202090204"/>
                <a:sym typeface="Arial" panose="020B0604020202090204"/>
              </a:endParaRPr>
            </a:p>
          </p:txBody>
        </p:sp>
        <p:cxnSp>
          <p:nvCxnSpPr>
            <p:cNvPr id="348" name="Google Shape;348;p14"/>
            <p:cNvCxnSpPr/>
            <p:nvPr/>
          </p:nvCxnSpPr>
          <p:spPr>
            <a:xfrm>
              <a:off x="2035" y="4877"/>
              <a:ext cx="3393" cy="0"/>
            </a:xfrm>
            <a:prstGeom prst="straightConnector1">
              <a:avLst/>
            </a:prstGeom>
            <a:noFill/>
            <a:ln w="9525" cap="flat" cmpd="sng">
              <a:solidFill>
                <a:srgbClr val="D8D8D8"/>
              </a:solidFill>
              <a:prstDash val="solid"/>
              <a:miter lim="800000"/>
              <a:headEnd type="none" w="sm" len="sm"/>
              <a:tailEnd type="none" w="sm" len="sm"/>
            </a:ln>
          </p:spPr>
        </p:cxnSp>
        <p:cxnSp>
          <p:nvCxnSpPr>
            <p:cNvPr id="349" name="Google Shape;349;p14"/>
            <p:cNvCxnSpPr/>
            <p:nvPr/>
          </p:nvCxnSpPr>
          <p:spPr>
            <a:xfrm>
              <a:off x="1989" y="4877"/>
              <a:ext cx="2107" cy="0"/>
            </a:xfrm>
            <a:prstGeom prst="straightConnector1">
              <a:avLst/>
            </a:prstGeom>
            <a:noFill/>
            <a:ln w="25400" cap="flat" cmpd="sng">
              <a:solidFill>
                <a:schemeClr val="dk1"/>
              </a:solidFill>
              <a:prstDash val="solid"/>
              <a:miter lim="800000"/>
              <a:headEnd type="none" w="sm" len="sm"/>
              <a:tailEnd type="none" w="sm" len="sm"/>
            </a:ln>
          </p:spPr>
        </p:cxnSp>
        <p:sp>
          <p:nvSpPr>
            <p:cNvPr id="350" name="Google Shape;350;p14"/>
            <p:cNvSpPr txBox="1"/>
            <p:nvPr/>
          </p:nvSpPr>
          <p:spPr>
            <a:xfrm>
              <a:off x="1755" y="5057"/>
              <a:ext cx="5120" cy="4566"/>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None/>
              </a:pPr>
              <a:r>
                <a:rPr lang="en-US" sz="1200">
                  <a:solidFill>
                    <a:srgbClr val="3F3F3F"/>
                  </a:solidFill>
                  <a:latin typeface="Arial" panose="020B0604020202090204"/>
                  <a:ea typeface="Arial" panose="020B0604020202090204"/>
                  <a:cs typeface="Arial" panose="020B0604020202090204"/>
                  <a:sym typeface="Arial" panose="020B0604020202090204"/>
                </a:rPr>
                <a:t>The information visualization topics I worked on are roughly divided into nine sections: Titanic survivor data visualization, shop business research information visualization, Google APP Store statistics visualization, smoking statistics for the UK information visualization, commercial flight data information visualization, global air pollution information visualization, data science staff salary information visualization, hotel market analysis information visualization and others (general content is viewing other people's works, self-study courseware content, etc.)</a:t>
              </a:r>
              <a:endParaRPr lang="en-US" sz="1200">
                <a:solidFill>
                  <a:srgbClr val="3F3F3F"/>
                </a:solidFill>
                <a:latin typeface="Arial" panose="020B0604020202090204"/>
                <a:ea typeface="Arial" panose="020B0604020202090204"/>
                <a:cs typeface="Arial" panose="020B0604020202090204"/>
                <a:sym typeface="Arial" panose="020B0604020202090204"/>
              </a:endParaRPr>
            </a:p>
          </p:txBody>
        </p:sp>
      </p:grpSp>
      <p:cxnSp>
        <p:nvCxnSpPr>
          <p:cNvPr id="4" name="直接连接符 3"/>
          <p:cNvCxnSpPr/>
          <p:nvPr>
            <p:custDataLst>
              <p:tags r:id="rId1"/>
            </p:custDataLst>
          </p:nvPr>
        </p:nvCxnSpPr>
        <p:spPr>
          <a:xfrm>
            <a:off x="8474497" y="512232"/>
            <a:ext cx="0" cy="5775325"/>
          </a:xfrm>
          <a:prstGeom prst="line">
            <a:avLst/>
          </a:prstGeom>
          <a:noFill/>
          <a:ln w="12700" cap="flat" cmpd="sng" algn="ctr">
            <a:solidFill>
              <a:srgbClr val="E95D7B"/>
            </a:solidFill>
            <a:prstDash val="sysDot"/>
            <a:miter lim="800000"/>
          </a:ln>
          <a:effectLst/>
        </p:spPr>
      </p:cxnSp>
      <p:grpSp>
        <p:nvGrpSpPr>
          <p:cNvPr id="18" name="组合 17"/>
          <p:cNvGrpSpPr/>
          <p:nvPr>
            <p:custDataLst>
              <p:tags r:id="rId2"/>
            </p:custDataLst>
          </p:nvPr>
        </p:nvGrpSpPr>
        <p:grpSpPr>
          <a:xfrm>
            <a:off x="8483387" y="655529"/>
            <a:ext cx="2675467" cy="1109134"/>
            <a:chOff x="4576232" y="1972732"/>
            <a:chExt cx="2675467" cy="1109134"/>
          </a:xfrm>
        </p:grpSpPr>
        <p:cxnSp>
          <p:nvCxnSpPr>
            <p:cNvPr id="6" name="直接连接符 5"/>
            <p:cNvCxnSpPr/>
            <p:nvPr>
              <p:custDataLst>
                <p:tags r:id="rId3"/>
              </p:custDataLst>
            </p:nvPr>
          </p:nvCxnSpPr>
          <p:spPr>
            <a:xfrm>
              <a:off x="4576232" y="2116666"/>
              <a:ext cx="787400" cy="0"/>
            </a:xfrm>
            <a:prstGeom prst="line">
              <a:avLst/>
            </a:prstGeom>
            <a:noFill/>
            <a:ln w="6350" cap="flat" cmpd="sng" algn="ctr">
              <a:solidFill>
                <a:srgbClr val="DEAB81"/>
              </a:solidFill>
              <a:prstDash val="solid"/>
              <a:miter lim="800000"/>
              <a:headEnd type="oval"/>
            </a:ln>
            <a:effectLst/>
          </p:spPr>
        </p:cxnSp>
        <p:sp>
          <p:nvSpPr>
            <p:cNvPr id="10" name="矩形 9"/>
            <p:cNvSpPr/>
            <p:nvPr>
              <p:custDataLst>
                <p:tags r:id="rId4"/>
              </p:custDataLst>
            </p:nvPr>
          </p:nvSpPr>
          <p:spPr>
            <a:xfrm>
              <a:off x="5363632" y="1972732"/>
              <a:ext cx="1888067" cy="287867"/>
            </a:xfrm>
            <a:prstGeom prst="rect">
              <a:avLst/>
            </a:prstGeom>
            <a:solidFill>
              <a:srgbClr val="DEAB81"/>
            </a:solidFill>
            <a:ln w="3175" cap="flat" cmpd="sng" algn="ctr">
              <a:solidFill>
                <a:srgbClr val="DEAB81"/>
              </a:solidFill>
              <a:prstDash val="solid"/>
              <a:miter lim="800000"/>
            </a:ln>
            <a:effectLst/>
          </p:spPr>
          <p:txBody>
            <a:bodyPr rtlCol="0" anchor="ctr">
              <a:normAutofit fontScale="85000"/>
            </a:bodyPr>
            <a:lstStyle/>
            <a:p>
              <a:r>
                <a:rPr lang="en-US" altLang="zh-CN" smtClean="0">
                  <a:solidFill>
                    <a:srgbClr val="FFFFFF"/>
                  </a:solidFill>
                  <a:latin typeface="Arial" panose="020B0604020202090204" pitchFamily="34" charset="0"/>
                  <a:ea typeface="黑体" charset="0"/>
                  <a:cs typeface="+mn-ea"/>
                  <a:sym typeface="Arial" panose="020B0604020202090204" pitchFamily="34" charset="0"/>
                </a:rPr>
                <a:t>Topic</a:t>
              </a:r>
              <a:endParaRPr lang="en-US" altLang="zh-CN" smtClean="0">
                <a:solidFill>
                  <a:srgbClr val="FFFFFF"/>
                </a:solidFill>
                <a:latin typeface="Arial" panose="020B0604020202090204" pitchFamily="34" charset="0"/>
                <a:ea typeface="黑体" charset="0"/>
                <a:cs typeface="+mn-ea"/>
                <a:sym typeface="Arial" panose="020B0604020202090204" pitchFamily="34" charset="0"/>
              </a:endParaRPr>
            </a:p>
          </p:txBody>
        </p:sp>
        <p:sp>
          <p:nvSpPr>
            <p:cNvPr id="11" name="矩形 10"/>
            <p:cNvSpPr/>
            <p:nvPr>
              <p:custDataLst>
                <p:tags r:id="rId5"/>
              </p:custDataLst>
            </p:nvPr>
          </p:nvSpPr>
          <p:spPr>
            <a:xfrm>
              <a:off x="5363632" y="2260599"/>
              <a:ext cx="1888067" cy="821267"/>
            </a:xfrm>
            <a:prstGeom prst="rect">
              <a:avLst/>
            </a:prstGeom>
            <a:solidFill>
              <a:srgbClr val="FEFFFF"/>
            </a:solidFill>
            <a:ln w="3175" cap="flat" cmpd="sng" algn="ctr">
              <a:solidFill>
                <a:srgbClr val="DEAB81"/>
              </a:solidFill>
              <a:prstDash val="solid"/>
              <a:miter lim="800000"/>
            </a:ln>
            <a:effectLst/>
          </p:spPr>
          <p:txBody>
            <a:bodyPr rtlCol="0" anchor="ctr">
              <a:normAutofit/>
            </a:bodyPr>
            <a:lstStyle/>
            <a:p>
              <a:r>
                <a:rPr lang="en-US" altLang="zh-CN" dirty="0">
                  <a:solidFill>
                    <a:srgbClr val="4D4D4D"/>
                  </a:solidFill>
                  <a:latin typeface="Arial" panose="020B0604020202090204" pitchFamily="34" charset="0"/>
                  <a:ea typeface="黑体" charset="0"/>
                  <a:sym typeface="Arial" panose="020B0604020202090204" pitchFamily="34" charset="0"/>
                </a:rPr>
                <a:t>T</a:t>
              </a:r>
              <a:r>
                <a:rPr lang="en-US" altLang="zh-CN" dirty="0">
                  <a:solidFill>
                    <a:srgbClr val="4D4D4D"/>
                  </a:solidFill>
                  <a:latin typeface="Arial" panose="020B0604020202090204" pitchFamily="34" charset="0"/>
                  <a:ea typeface="黑体" charset="0"/>
                  <a:sym typeface="Arial" panose="020B0604020202090204" pitchFamily="34" charset="0"/>
                </a:rPr>
                <a:t>itanic</a:t>
              </a:r>
              <a:endParaRPr lang="en-US" altLang="zh-CN" dirty="0">
                <a:solidFill>
                  <a:srgbClr val="4D4D4D"/>
                </a:solidFill>
                <a:latin typeface="Arial" panose="020B0604020202090204" pitchFamily="34" charset="0"/>
                <a:ea typeface="黑体" charset="0"/>
                <a:sym typeface="Arial" panose="020B0604020202090204" pitchFamily="34" charset="0"/>
              </a:endParaRPr>
            </a:p>
          </p:txBody>
        </p:sp>
      </p:grpSp>
      <p:grpSp>
        <p:nvGrpSpPr>
          <p:cNvPr id="19" name="组合 18"/>
          <p:cNvGrpSpPr/>
          <p:nvPr>
            <p:custDataLst>
              <p:tags r:id="rId6"/>
            </p:custDataLst>
          </p:nvPr>
        </p:nvGrpSpPr>
        <p:grpSpPr>
          <a:xfrm>
            <a:off x="5800726" y="1023183"/>
            <a:ext cx="2683931" cy="1109134"/>
            <a:chOff x="1892301" y="3767666"/>
            <a:chExt cx="2683931" cy="1109134"/>
          </a:xfrm>
        </p:grpSpPr>
        <p:cxnSp>
          <p:nvCxnSpPr>
            <p:cNvPr id="12" name="直接连接符 11"/>
            <p:cNvCxnSpPr/>
            <p:nvPr>
              <p:custDataLst>
                <p:tags r:id="rId7"/>
              </p:custDataLst>
            </p:nvPr>
          </p:nvCxnSpPr>
          <p:spPr>
            <a:xfrm>
              <a:off x="3788832" y="3911599"/>
              <a:ext cx="787400" cy="0"/>
            </a:xfrm>
            <a:prstGeom prst="line">
              <a:avLst/>
            </a:prstGeom>
            <a:noFill/>
            <a:ln w="6350" cap="flat" cmpd="sng" algn="ctr">
              <a:solidFill>
                <a:srgbClr val="869ACD"/>
              </a:solidFill>
              <a:prstDash val="solid"/>
              <a:miter lim="800000"/>
              <a:headEnd type="none"/>
              <a:tailEnd type="oval"/>
            </a:ln>
            <a:effectLst/>
          </p:spPr>
        </p:cxnSp>
        <p:sp>
          <p:nvSpPr>
            <p:cNvPr id="13" name="矩形 12"/>
            <p:cNvSpPr/>
            <p:nvPr>
              <p:custDataLst>
                <p:tags r:id="rId8"/>
              </p:custDataLst>
            </p:nvPr>
          </p:nvSpPr>
          <p:spPr>
            <a:xfrm>
              <a:off x="1892301" y="3767666"/>
              <a:ext cx="1888067" cy="287867"/>
            </a:xfrm>
            <a:prstGeom prst="rect">
              <a:avLst/>
            </a:prstGeom>
            <a:solidFill>
              <a:srgbClr val="869ACD"/>
            </a:solidFill>
            <a:ln w="3175" cap="flat" cmpd="sng" algn="ctr">
              <a:solidFill>
                <a:srgbClr val="869ACD"/>
              </a:solidFill>
              <a:prstDash val="solid"/>
              <a:miter lim="800000"/>
            </a:ln>
            <a:effectLst/>
          </p:spPr>
          <p:txBody>
            <a:bodyPr rtlCol="0" anchor="ctr">
              <a:normAutofit fontScale="85000"/>
            </a:bodyPr>
            <a:lstStyle/>
            <a:p>
              <a:r>
                <a:rPr lang="en-US" altLang="zh-CN" smtClean="0">
                  <a:solidFill>
                    <a:srgbClr val="FFFFFF"/>
                  </a:solidFill>
                  <a:latin typeface="Arial" panose="020B0604020202090204" pitchFamily="34" charset="0"/>
                  <a:ea typeface="黑体" charset="0"/>
                  <a:cs typeface="+mn-ea"/>
                  <a:sym typeface="Arial" panose="020B0604020202090204" pitchFamily="34" charset="0"/>
                </a:rPr>
                <a:t>T</a:t>
              </a:r>
              <a:r>
                <a:rPr lang="en-US" altLang="zh-CN" smtClean="0">
                  <a:solidFill>
                    <a:srgbClr val="FFFFFF"/>
                  </a:solidFill>
                  <a:latin typeface="Arial" panose="020B0604020202090204" pitchFamily="34" charset="0"/>
                  <a:ea typeface="黑体" charset="0"/>
                  <a:cs typeface="+mn-ea"/>
                  <a:sym typeface="Arial" panose="020B0604020202090204" pitchFamily="34" charset="0"/>
                </a:rPr>
                <a:t>opic</a:t>
              </a:r>
              <a:endParaRPr lang="en-US" altLang="zh-CN" smtClean="0">
                <a:solidFill>
                  <a:srgbClr val="FFFFFF"/>
                </a:solidFill>
                <a:latin typeface="Arial" panose="020B0604020202090204" pitchFamily="34" charset="0"/>
                <a:ea typeface="黑体" charset="0"/>
                <a:cs typeface="+mn-ea"/>
                <a:sym typeface="Arial" panose="020B0604020202090204" pitchFamily="34" charset="0"/>
              </a:endParaRPr>
            </a:p>
          </p:txBody>
        </p:sp>
        <p:sp>
          <p:nvSpPr>
            <p:cNvPr id="14" name="矩形 13"/>
            <p:cNvSpPr/>
            <p:nvPr>
              <p:custDataLst>
                <p:tags r:id="rId9"/>
              </p:custDataLst>
            </p:nvPr>
          </p:nvSpPr>
          <p:spPr>
            <a:xfrm>
              <a:off x="1892301" y="4055533"/>
              <a:ext cx="1888067" cy="821267"/>
            </a:xfrm>
            <a:prstGeom prst="rect">
              <a:avLst/>
            </a:prstGeom>
            <a:solidFill>
              <a:srgbClr val="FEFFFF"/>
            </a:solidFill>
            <a:ln w="3175" cap="flat" cmpd="sng" algn="ctr">
              <a:solidFill>
                <a:srgbClr val="869ACD"/>
              </a:solidFill>
              <a:prstDash val="solid"/>
              <a:miter lim="800000"/>
            </a:ln>
            <a:effectLst/>
          </p:spPr>
          <p:txBody>
            <a:bodyPr rtlCol="0" anchor="ctr">
              <a:normAutofit/>
            </a:bodyPr>
            <a:lstStyle/>
            <a:p>
              <a:r>
                <a:rPr lang="en-US" altLang="zh-CN" dirty="0">
                  <a:solidFill>
                    <a:srgbClr val="4D4D4D"/>
                  </a:solidFill>
                  <a:latin typeface="Arial" panose="020B0604020202090204" pitchFamily="34" charset="0"/>
                  <a:ea typeface="黑体" charset="0"/>
                  <a:sym typeface="Arial" panose="020B0604020202090204" pitchFamily="34" charset="0"/>
                </a:rPr>
                <a:t>Shop Business Research</a:t>
              </a:r>
              <a:endParaRPr lang="en-US" altLang="zh-CN" dirty="0">
                <a:solidFill>
                  <a:srgbClr val="4D4D4D"/>
                </a:solidFill>
                <a:latin typeface="Arial" panose="020B0604020202090204" pitchFamily="34" charset="0"/>
                <a:ea typeface="黑体" charset="0"/>
                <a:sym typeface="Arial" panose="020B0604020202090204" pitchFamily="34" charset="0"/>
              </a:endParaRPr>
            </a:p>
          </p:txBody>
        </p:sp>
      </p:grpSp>
      <p:grpSp>
        <p:nvGrpSpPr>
          <p:cNvPr id="17" name="组合 16"/>
          <p:cNvGrpSpPr/>
          <p:nvPr>
            <p:custDataLst>
              <p:tags r:id="rId10"/>
            </p:custDataLst>
          </p:nvPr>
        </p:nvGrpSpPr>
        <p:grpSpPr>
          <a:xfrm>
            <a:off x="8474497" y="1789949"/>
            <a:ext cx="2675467" cy="1109134"/>
            <a:chOff x="4576232" y="1972732"/>
            <a:chExt cx="2675467" cy="1109134"/>
          </a:xfrm>
        </p:grpSpPr>
        <p:cxnSp>
          <p:nvCxnSpPr>
            <p:cNvPr id="20" name="直接连接符 19"/>
            <p:cNvCxnSpPr/>
            <p:nvPr>
              <p:custDataLst>
                <p:tags r:id="rId11"/>
              </p:custDataLst>
            </p:nvPr>
          </p:nvCxnSpPr>
          <p:spPr>
            <a:xfrm>
              <a:off x="4576232" y="2116666"/>
              <a:ext cx="787400" cy="0"/>
            </a:xfrm>
            <a:prstGeom prst="line">
              <a:avLst/>
            </a:prstGeom>
            <a:noFill/>
            <a:ln w="6350" cap="flat" cmpd="sng" algn="ctr">
              <a:solidFill>
                <a:srgbClr val="DEAB81"/>
              </a:solidFill>
              <a:prstDash val="solid"/>
              <a:miter lim="800000"/>
              <a:headEnd type="oval"/>
            </a:ln>
            <a:effectLst/>
          </p:spPr>
        </p:cxnSp>
        <p:sp>
          <p:nvSpPr>
            <p:cNvPr id="21" name="矩形 20"/>
            <p:cNvSpPr/>
            <p:nvPr>
              <p:custDataLst>
                <p:tags r:id="rId12"/>
              </p:custDataLst>
            </p:nvPr>
          </p:nvSpPr>
          <p:spPr>
            <a:xfrm>
              <a:off x="5363632" y="1972732"/>
              <a:ext cx="1888067" cy="287867"/>
            </a:xfrm>
            <a:prstGeom prst="rect">
              <a:avLst/>
            </a:prstGeom>
            <a:solidFill>
              <a:srgbClr val="DEAB81"/>
            </a:solidFill>
            <a:ln w="3175" cap="flat" cmpd="sng" algn="ctr">
              <a:solidFill>
                <a:srgbClr val="DEAB81"/>
              </a:solidFill>
              <a:prstDash val="solid"/>
              <a:miter lim="800000"/>
            </a:ln>
            <a:effectLst/>
          </p:spPr>
          <p:txBody>
            <a:bodyPr rtlCol="0" anchor="ctr">
              <a:normAutofit fontScale="85000"/>
            </a:bodyPr>
            <a:lstStyle/>
            <a:p>
              <a:r>
                <a:rPr lang="en-US" altLang="zh-CN" smtClean="0">
                  <a:solidFill>
                    <a:srgbClr val="FFFFFF"/>
                  </a:solidFill>
                  <a:latin typeface="Arial" panose="020B0604020202090204" pitchFamily="34" charset="0"/>
                  <a:ea typeface="黑体" charset="0"/>
                  <a:cs typeface="+mn-ea"/>
                  <a:sym typeface="Arial" panose="020B0604020202090204" pitchFamily="34" charset="0"/>
                </a:rPr>
                <a:t>Topic</a:t>
              </a:r>
              <a:endParaRPr lang="en-US" altLang="zh-CN" smtClean="0">
                <a:solidFill>
                  <a:srgbClr val="FFFFFF"/>
                </a:solidFill>
                <a:latin typeface="Arial" panose="020B0604020202090204" pitchFamily="34" charset="0"/>
                <a:ea typeface="黑体" charset="0"/>
                <a:cs typeface="+mn-ea"/>
                <a:sym typeface="Arial" panose="020B0604020202090204" pitchFamily="34" charset="0"/>
              </a:endParaRPr>
            </a:p>
          </p:txBody>
        </p:sp>
        <p:sp>
          <p:nvSpPr>
            <p:cNvPr id="22" name="矩形 21"/>
            <p:cNvSpPr/>
            <p:nvPr>
              <p:custDataLst>
                <p:tags r:id="rId13"/>
              </p:custDataLst>
            </p:nvPr>
          </p:nvSpPr>
          <p:spPr>
            <a:xfrm>
              <a:off x="5363632" y="2260599"/>
              <a:ext cx="1888067" cy="821267"/>
            </a:xfrm>
            <a:prstGeom prst="rect">
              <a:avLst/>
            </a:prstGeom>
            <a:solidFill>
              <a:srgbClr val="FEFFFF"/>
            </a:solidFill>
            <a:ln w="3175" cap="flat" cmpd="sng" algn="ctr">
              <a:solidFill>
                <a:srgbClr val="DEAB81"/>
              </a:solidFill>
              <a:prstDash val="solid"/>
              <a:miter lim="800000"/>
            </a:ln>
            <a:effectLst/>
          </p:spPr>
          <p:txBody>
            <a:bodyPr rtlCol="0" anchor="ctr">
              <a:normAutofit/>
            </a:bodyPr>
            <a:lstStyle/>
            <a:p>
              <a:r>
                <a:rPr lang="en-US" altLang="zh-CN" dirty="0">
                  <a:solidFill>
                    <a:srgbClr val="4D4D4D"/>
                  </a:solidFill>
                  <a:latin typeface="Arial" panose="020B0604020202090204" pitchFamily="34" charset="0"/>
                  <a:ea typeface="黑体" charset="0"/>
                  <a:sym typeface="Arial" panose="020B0604020202090204" pitchFamily="34" charset="0"/>
                </a:rPr>
                <a:t>APP Statistics</a:t>
              </a:r>
              <a:endParaRPr lang="en-US" altLang="zh-CN" dirty="0">
                <a:solidFill>
                  <a:srgbClr val="4D4D4D"/>
                </a:solidFill>
                <a:latin typeface="Arial" panose="020B0604020202090204" pitchFamily="34" charset="0"/>
                <a:ea typeface="黑体" charset="0"/>
                <a:sym typeface="Arial" panose="020B0604020202090204" pitchFamily="34" charset="0"/>
              </a:endParaRPr>
            </a:p>
          </p:txBody>
        </p:sp>
      </p:grpSp>
      <p:grpSp>
        <p:nvGrpSpPr>
          <p:cNvPr id="2" name="组合 1"/>
          <p:cNvGrpSpPr/>
          <p:nvPr>
            <p:custDataLst>
              <p:tags r:id="rId14"/>
            </p:custDataLst>
          </p:nvPr>
        </p:nvGrpSpPr>
        <p:grpSpPr>
          <a:xfrm>
            <a:off x="5800726" y="2163953"/>
            <a:ext cx="2683931" cy="1109134"/>
            <a:chOff x="1892301" y="3767666"/>
            <a:chExt cx="2683931" cy="1109134"/>
          </a:xfrm>
        </p:grpSpPr>
        <p:cxnSp>
          <p:nvCxnSpPr>
            <p:cNvPr id="3" name="直接连接符 2"/>
            <p:cNvCxnSpPr/>
            <p:nvPr>
              <p:custDataLst>
                <p:tags r:id="rId15"/>
              </p:custDataLst>
            </p:nvPr>
          </p:nvCxnSpPr>
          <p:spPr>
            <a:xfrm>
              <a:off x="3788832" y="3911599"/>
              <a:ext cx="787400" cy="0"/>
            </a:xfrm>
            <a:prstGeom prst="line">
              <a:avLst/>
            </a:prstGeom>
            <a:noFill/>
            <a:ln w="6350" cap="flat" cmpd="sng" algn="ctr">
              <a:solidFill>
                <a:srgbClr val="869ACD"/>
              </a:solidFill>
              <a:prstDash val="solid"/>
              <a:miter lim="800000"/>
              <a:headEnd type="none"/>
              <a:tailEnd type="oval"/>
            </a:ln>
            <a:effectLst/>
          </p:spPr>
        </p:cxnSp>
        <p:sp>
          <p:nvSpPr>
            <p:cNvPr id="5" name="矩形 4"/>
            <p:cNvSpPr/>
            <p:nvPr>
              <p:custDataLst>
                <p:tags r:id="rId16"/>
              </p:custDataLst>
            </p:nvPr>
          </p:nvSpPr>
          <p:spPr>
            <a:xfrm>
              <a:off x="1892301" y="3767666"/>
              <a:ext cx="1888067" cy="287867"/>
            </a:xfrm>
            <a:prstGeom prst="rect">
              <a:avLst/>
            </a:prstGeom>
            <a:solidFill>
              <a:srgbClr val="869ACD"/>
            </a:solidFill>
            <a:ln w="3175" cap="flat" cmpd="sng" algn="ctr">
              <a:solidFill>
                <a:srgbClr val="869ACD"/>
              </a:solidFill>
              <a:prstDash val="solid"/>
              <a:miter lim="800000"/>
            </a:ln>
            <a:effectLst/>
          </p:spPr>
          <p:txBody>
            <a:bodyPr rtlCol="0" anchor="ctr">
              <a:normAutofit fontScale="85000"/>
            </a:bodyPr>
            <a:lstStyle/>
            <a:p>
              <a:r>
                <a:rPr lang="en-US" altLang="zh-CN" smtClean="0">
                  <a:solidFill>
                    <a:srgbClr val="FFFFFF"/>
                  </a:solidFill>
                  <a:latin typeface="Arial" panose="020B0604020202090204" pitchFamily="34" charset="0"/>
                  <a:ea typeface="黑体" charset="0"/>
                  <a:cs typeface="+mn-ea"/>
                  <a:sym typeface="Arial" panose="020B0604020202090204" pitchFamily="34" charset="0"/>
                </a:rPr>
                <a:t>Topic</a:t>
              </a:r>
              <a:endParaRPr lang="en-US" altLang="zh-CN" smtClean="0">
                <a:solidFill>
                  <a:srgbClr val="FFFFFF"/>
                </a:solidFill>
                <a:latin typeface="Arial" panose="020B0604020202090204" pitchFamily="34" charset="0"/>
                <a:ea typeface="黑体" charset="0"/>
                <a:cs typeface="+mn-ea"/>
                <a:sym typeface="Arial" panose="020B0604020202090204" pitchFamily="34" charset="0"/>
              </a:endParaRPr>
            </a:p>
          </p:txBody>
        </p:sp>
        <p:sp>
          <p:nvSpPr>
            <p:cNvPr id="7" name="矩形 6"/>
            <p:cNvSpPr/>
            <p:nvPr>
              <p:custDataLst>
                <p:tags r:id="rId17"/>
              </p:custDataLst>
            </p:nvPr>
          </p:nvSpPr>
          <p:spPr>
            <a:xfrm>
              <a:off x="1892301" y="4055533"/>
              <a:ext cx="1888067" cy="821267"/>
            </a:xfrm>
            <a:prstGeom prst="rect">
              <a:avLst/>
            </a:prstGeom>
            <a:solidFill>
              <a:srgbClr val="FEFFFF"/>
            </a:solidFill>
            <a:ln w="3175" cap="flat" cmpd="sng" algn="ctr">
              <a:solidFill>
                <a:srgbClr val="869ACD"/>
              </a:solidFill>
              <a:prstDash val="solid"/>
              <a:miter lim="800000"/>
            </a:ln>
            <a:effectLst/>
          </p:spPr>
          <p:txBody>
            <a:bodyPr rtlCol="0" anchor="ctr">
              <a:normAutofit/>
            </a:bodyPr>
            <a:lstStyle/>
            <a:p>
              <a:r>
                <a:rPr lang="en-US" altLang="zh-CN" dirty="0">
                  <a:solidFill>
                    <a:srgbClr val="4D4D4D"/>
                  </a:solidFill>
                  <a:latin typeface="Arial" panose="020B0604020202090204" pitchFamily="34" charset="0"/>
                  <a:ea typeface="黑体" charset="0"/>
                  <a:sym typeface="Arial" panose="020B0604020202090204" pitchFamily="34" charset="0"/>
                </a:rPr>
                <a:t>Smoking </a:t>
              </a:r>
              <a:r>
                <a:rPr lang="en-US" altLang="zh-CN" dirty="0">
                  <a:solidFill>
                    <a:srgbClr val="4D4D4D"/>
                  </a:solidFill>
                  <a:latin typeface="Arial" panose="020B0604020202090204" pitchFamily="34" charset="0"/>
                  <a:ea typeface="黑体" charset="0"/>
                  <a:sym typeface="Arial" panose="020B0604020202090204" pitchFamily="34" charset="0"/>
                </a:rPr>
                <a:t>Statistics for the UK</a:t>
              </a:r>
              <a:endParaRPr lang="en-US" altLang="zh-CN" dirty="0">
                <a:solidFill>
                  <a:srgbClr val="4D4D4D"/>
                </a:solidFill>
                <a:latin typeface="Arial" panose="020B0604020202090204" pitchFamily="34" charset="0"/>
                <a:ea typeface="黑体" charset="0"/>
                <a:sym typeface="Arial" panose="020B0604020202090204" pitchFamily="34" charset="0"/>
              </a:endParaRPr>
            </a:p>
          </p:txBody>
        </p:sp>
      </p:grpSp>
      <p:grpSp>
        <p:nvGrpSpPr>
          <p:cNvPr id="9" name="组合 8"/>
          <p:cNvGrpSpPr/>
          <p:nvPr>
            <p:custDataLst>
              <p:tags r:id="rId18"/>
            </p:custDataLst>
          </p:nvPr>
        </p:nvGrpSpPr>
        <p:grpSpPr>
          <a:xfrm>
            <a:off x="8474497" y="2927544"/>
            <a:ext cx="2675467" cy="1109134"/>
            <a:chOff x="4576232" y="1972732"/>
            <a:chExt cx="2675467" cy="1109134"/>
          </a:xfrm>
        </p:grpSpPr>
        <p:cxnSp>
          <p:nvCxnSpPr>
            <p:cNvPr id="30" name="直接连接符 29"/>
            <p:cNvCxnSpPr/>
            <p:nvPr>
              <p:custDataLst>
                <p:tags r:id="rId19"/>
              </p:custDataLst>
            </p:nvPr>
          </p:nvCxnSpPr>
          <p:spPr>
            <a:xfrm>
              <a:off x="4576232" y="2116666"/>
              <a:ext cx="787400" cy="0"/>
            </a:xfrm>
            <a:prstGeom prst="line">
              <a:avLst/>
            </a:prstGeom>
            <a:noFill/>
            <a:ln w="6350" cap="flat" cmpd="sng" algn="ctr">
              <a:solidFill>
                <a:srgbClr val="DEAB81"/>
              </a:solidFill>
              <a:prstDash val="solid"/>
              <a:miter lim="800000"/>
              <a:headEnd type="oval"/>
            </a:ln>
            <a:effectLst/>
          </p:spPr>
        </p:cxnSp>
        <p:sp>
          <p:nvSpPr>
            <p:cNvPr id="31" name="矩形 30"/>
            <p:cNvSpPr/>
            <p:nvPr>
              <p:custDataLst>
                <p:tags r:id="rId20"/>
              </p:custDataLst>
            </p:nvPr>
          </p:nvSpPr>
          <p:spPr>
            <a:xfrm>
              <a:off x="5363632" y="1972732"/>
              <a:ext cx="1888067" cy="287867"/>
            </a:xfrm>
            <a:prstGeom prst="rect">
              <a:avLst/>
            </a:prstGeom>
            <a:solidFill>
              <a:srgbClr val="DEAB81"/>
            </a:solidFill>
            <a:ln w="3175" cap="flat" cmpd="sng" algn="ctr">
              <a:solidFill>
                <a:srgbClr val="DEAB81"/>
              </a:solidFill>
              <a:prstDash val="solid"/>
              <a:miter lim="800000"/>
            </a:ln>
            <a:effectLst/>
          </p:spPr>
          <p:txBody>
            <a:bodyPr rtlCol="0" anchor="ctr">
              <a:normAutofit fontScale="85000"/>
            </a:bodyPr>
            <a:lstStyle/>
            <a:p>
              <a:r>
                <a:rPr lang="en-US" altLang="zh-CN" smtClean="0">
                  <a:solidFill>
                    <a:srgbClr val="FFFFFF"/>
                  </a:solidFill>
                  <a:latin typeface="Arial" panose="020B0604020202090204" pitchFamily="34" charset="0"/>
                  <a:ea typeface="黑体" charset="0"/>
                  <a:cs typeface="+mn-ea"/>
                  <a:sym typeface="Arial" panose="020B0604020202090204" pitchFamily="34" charset="0"/>
                </a:rPr>
                <a:t>Topic</a:t>
              </a:r>
              <a:endParaRPr lang="en-US" altLang="zh-CN" smtClean="0">
                <a:solidFill>
                  <a:srgbClr val="FFFFFF"/>
                </a:solidFill>
                <a:latin typeface="Arial" panose="020B0604020202090204" pitchFamily="34" charset="0"/>
                <a:ea typeface="黑体" charset="0"/>
                <a:cs typeface="+mn-ea"/>
                <a:sym typeface="Arial" panose="020B0604020202090204" pitchFamily="34" charset="0"/>
              </a:endParaRPr>
            </a:p>
          </p:txBody>
        </p:sp>
        <p:sp>
          <p:nvSpPr>
            <p:cNvPr id="32" name="矩形 31"/>
            <p:cNvSpPr/>
            <p:nvPr>
              <p:custDataLst>
                <p:tags r:id="rId21"/>
              </p:custDataLst>
            </p:nvPr>
          </p:nvSpPr>
          <p:spPr>
            <a:xfrm>
              <a:off x="5363632" y="2260599"/>
              <a:ext cx="1888067" cy="821267"/>
            </a:xfrm>
            <a:prstGeom prst="rect">
              <a:avLst/>
            </a:prstGeom>
            <a:solidFill>
              <a:srgbClr val="FEFFFF"/>
            </a:solidFill>
            <a:ln w="3175" cap="flat" cmpd="sng" algn="ctr">
              <a:solidFill>
                <a:srgbClr val="DEAB81"/>
              </a:solidFill>
              <a:prstDash val="solid"/>
              <a:miter lim="800000"/>
            </a:ln>
            <a:effectLst/>
          </p:spPr>
          <p:txBody>
            <a:bodyPr rtlCol="0" anchor="ctr">
              <a:normAutofit/>
            </a:bodyPr>
            <a:lstStyle/>
            <a:p>
              <a:r>
                <a:rPr lang="en-US" altLang="zh-CN" dirty="0">
                  <a:solidFill>
                    <a:srgbClr val="4D4D4D"/>
                  </a:solidFill>
                  <a:latin typeface="Arial" panose="020B0604020202090204" pitchFamily="34" charset="0"/>
                  <a:ea typeface="黑体" charset="0"/>
                  <a:sym typeface="Arial" panose="020B0604020202090204" pitchFamily="34" charset="0"/>
                </a:rPr>
                <a:t>Commercial Flight</a:t>
              </a:r>
              <a:endParaRPr lang="en-US" altLang="zh-CN" dirty="0">
                <a:solidFill>
                  <a:srgbClr val="4D4D4D"/>
                </a:solidFill>
                <a:latin typeface="Arial" panose="020B0604020202090204" pitchFamily="34" charset="0"/>
                <a:ea typeface="黑体" charset="0"/>
                <a:sym typeface="Arial" panose="020B0604020202090204" pitchFamily="34" charset="0"/>
              </a:endParaRPr>
            </a:p>
          </p:txBody>
        </p:sp>
      </p:grpSp>
      <p:grpSp>
        <p:nvGrpSpPr>
          <p:cNvPr id="38" name="组合 37"/>
          <p:cNvGrpSpPr/>
          <p:nvPr>
            <p:custDataLst>
              <p:tags r:id="rId22"/>
            </p:custDataLst>
          </p:nvPr>
        </p:nvGrpSpPr>
        <p:grpSpPr>
          <a:xfrm>
            <a:off x="5800726" y="3304724"/>
            <a:ext cx="2683931" cy="1109134"/>
            <a:chOff x="1892301" y="3767666"/>
            <a:chExt cx="2683931" cy="1109134"/>
          </a:xfrm>
        </p:grpSpPr>
        <p:cxnSp>
          <p:nvCxnSpPr>
            <p:cNvPr id="67" name="直接连接符 66"/>
            <p:cNvCxnSpPr/>
            <p:nvPr>
              <p:custDataLst>
                <p:tags r:id="rId23"/>
              </p:custDataLst>
            </p:nvPr>
          </p:nvCxnSpPr>
          <p:spPr>
            <a:xfrm>
              <a:off x="3788832" y="3911599"/>
              <a:ext cx="787400" cy="0"/>
            </a:xfrm>
            <a:prstGeom prst="line">
              <a:avLst/>
            </a:prstGeom>
            <a:noFill/>
            <a:ln w="6350" cap="flat" cmpd="sng" algn="ctr">
              <a:solidFill>
                <a:srgbClr val="869ACD"/>
              </a:solidFill>
              <a:prstDash val="solid"/>
              <a:miter lim="800000"/>
              <a:headEnd type="none"/>
              <a:tailEnd type="oval"/>
            </a:ln>
            <a:effectLst/>
          </p:spPr>
        </p:cxnSp>
        <p:sp>
          <p:nvSpPr>
            <p:cNvPr id="72" name="矩形 71"/>
            <p:cNvSpPr/>
            <p:nvPr>
              <p:custDataLst>
                <p:tags r:id="rId24"/>
              </p:custDataLst>
            </p:nvPr>
          </p:nvSpPr>
          <p:spPr>
            <a:xfrm>
              <a:off x="1892301" y="3767666"/>
              <a:ext cx="1888067" cy="287867"/>
            </a:xfrm>
            <a:prstGeom prst="rect">
              <a:avLst/>
            </a:prstGeom>
            <a:solidFill>
              <a:srgbClr val="869ACD"/>
            </a:solidFill>
            <a:ln w="3175" cap="flat" cmpd="sng" algn="ctr">
              <a:solidFill>
                <a:srgbClr val="869ACD"/>
              </a:solidFill>
              <a:prstDash val="solid"/>
              <a:miter lim="800000"/>
            </a:ln>
            <a:effectLst/>
          </p:spPr>
          <p:txBody>
            <a:bodyPr rtlCol="0" anchor="ctr">
              <a:normAutofit fontScale="85000"/>
            </a:bodyPr>
            <a:lstStyle/>
            <a:p>
              <a:r>
                <a:rPr lang="en-US" altLang="zh-CN" smtClean="0">
                  <a:solidFill>
                    <a:srgbClr val="FFFFFF"/>
                  </a:solidFill>
                  <a:latin typeface="Arial" panose="020B0604020202090204" pitchFamily="34" charset="0"/>
                  <a:ea typeface="黑体" charset="0"/>
                  <a:cs typeface="+mn-ea"/>
                  <a:sym typeface="Arial" panose="020B0604020202090204" pitchFamily="34" charset="0"/>
                </a:rPr>
                <a:t>Topic</a:t>
              </a:r>
              <a:endParaRPr lang="en-US" altLang="zh-CN" smtClean="0">
                <a:solidFill>
                  <a:srgbClr val="FFFFFF"/>
                </a:solidFill>
                <a:latin typeface="Arial" panose="020B0604020202090204" pitchFamily="34" charset="0"/>
                <a:ea typeface="黑体" charset="0"/>
                <a:cs typeface="+mn-ea"/>
                <a:sym typeface="Arial" panose="020B0604020202090204" pitchFamily="34" charset="0"/>
              </a:endParaRPr>
            </a:p>
          </p:txBody>
        </p:sp>
        <p:sp>
          <p:nvSpPr>
            <p:cNvPr id="81" name="矩形 80"/>
            <p:cNvSpPr/>
            <p:nvPr>
              <p:custDataLst>
                <p:tags r:id="rId25"/>
              </p:custDataLst>
            </p:nvPr>
          </p:nvSpPr>
          <p:spPr>
            <a:xfrm>
              <a:off x="1892301" y="4055533"/>
              <a:ext cx="1888067" cy="821267"/>
            </a:xfrm>
            <a:prstGeom prst="rect">
              <a:avLst/>
            </a:prstGeom>
            <a:solidFill>
              <a:srgbClr val="FEFFFF"/>
            </a:solidFill>
            <a:ln w="3175" cap="flat" cmpd="sng" algn="ctr">
              <a:solidFill>
                <a:srgbClr val="869ACD"/>
              </a:solidFill>
              <a:prstDash val="solid"/>
              <a:miter lim="800000"/>
            </a:ln>
            <a:effectLst/>
          </p:spPr>
          <p:txBody>
            <a:bodyPr rtlCol="0" anchor="ctr">
              <a:normAutofit/>
            </a:bodyPr>
            <a:lstStyle/>
            <a:p>
              <a:r>
                <a:rPr lang="en-US" altLang="zh-CN" dirty="0">
                  <a:solidFill>
                    <a:srgbClr val="4D4D4D"/>
                  </a:solidFill>
                  <a:latin typeface="Arial" panose="020B0604020202090204" pitchFamily="34" charset="0"/>
                  <a:ea typeface="黑体" charset="0"/>
                  <a:sym typeface="Arial" panose="020B0604020202090204" pitchFamily="34" charset="0"/>
                </a:rPr>
                <a:t>Global Air Pollution</a:t>
              </a:r>
              <a:endParaRPr lang="en-US" altLang="zh-CN" dirty="0">
                <a:solidFill>
                  <a:srgbClr val="4D4D4D"/>
                </a:solidFill>
                <a:latin typeface="Arial" panose="020B0604020202090204" pitchFamily="34" charset="0"/>
                <a:ea typeface="黑体" charset="0"/>
                <a:sym typeface="Arial" panose="020B0604020202090204" pitchFamily="34" charset="0"/>
              </a:endParaRPr>
            </a:p>
          </p:txBody>
        </p:sp>
      </p:grpSp>
      <p:grpSp>
        <p:nvGrpSpPr>
          <p:cNvPr id="84" name="组合 83"/>
          <p:cNvGrpSpPr/>
          <p:nvPr>
            <p:custDataLst>
              <p:tags r:id="rId26"/>
            </p:custDataLst>
          </p:nvPr>
        </p:nvGrpSpPr>
        <p:grpSpPr>
          <a:xfrm>
            <a:off x="8474497" y="4065464"/>
            <a:ext cx="2675467" cy="1109134"/>
            <a:chOff x="4576232" y="1972732"/>
            <a:chExt cx="2675467" cy="1109134"/>
          </a:xfrm>
        </p:grpSpPr>
        <p:cxnSp>
          <p:nvCxnSpPr>
            <p:cNvPr id="85" name="直接连接符 84"/>
            <p:cNvCxnSpPr/>
            <p:nvPr>
              <p:custDataLst>
                <p:tags r:id="rId27"/>
              </p:custDataLst>
            </p:nvPr>
          </p:nvCxnSpPr>
          <p:spPr>
            <a:xfrm>
              <a:off x="4576232" y="2116666"/>
              <a:ext cx="787400" cy="0"/>
            </a:xfrm>
            <a:prstGeom prst="line">
              <a:avLst/>
            </a:prstGeom>
            <a:noFill/>
            <a:ln w="6350" cap="flat" cmpd="sng" algn="ctr">
              <a:solidFill>
                <a:srgbClr val="DEAB81"/>
              </a:solidFill>
              <a:prstDash val="solid"/>
              <a:miter lim="800000"/>
              <a:headEnd type="oval"/>
            </a:ln>
            <a:effectLst/>
          </p:spPr>
        </p:cxnSp>
        <p:sp>
          <p:nvSpPr>
            <p:cNvPr id="86" name="矩形 85"/>
            <p:cNvSpPr/>
            <p:nvPr>
              <p:custDataLst>
                <p:tags r:id="rId28"/>
              </p:custDataLst>
            </p:nvPr>
          </p:nvSpPr>
          <p:spPr>
            <a:xfrm>
              <a:off x="5363632" y="1972732"/>
              <a:ext cx="1888067" cy="287867"/>
            </a:xfrm>
            <a:prstGeom prst="rect">
              <a:avLst/>
            </a:prstGeom>
            <a:solidFill>
              <a:srgbClr val="DEAB81"/>
            </a:solidFill>
            <a:ln w="3175" cap="flat" cmpd="sng" algn="ctr">
              <a:solidFill>
                <a:srgbClr val="DEAB81"/>
              </a:solidFill>
              <a:prstDash val="solid"/>
              <a:miter lim="800000"/>
            </a:ln>
            <a:effectLst/>
          </p:spPr>
          <p:txBody>
            <a:bodyPr rtlCol="0" anchor="ctr">
              <a:normAutofit fontScale="85000"/>
            </a:bodyPr>
            <a:p>
              <a:r>
                <a:rPr lang="en-US" altLang="zh-CN" smtClean="0">
                  <a:solidFill>
                    <a:srgbClr val="FFFFFF"/>
                  </a:solidFill>
                  <a:latin typeface="Arial" panose="020B0604020202090204" pitchFamily="34" charset="0"/>
                  <a:ea typeface="黑体" charset="0"/>
                  <a:cs typeface="+mn-ea"/>
                  <a:sym typeface="Arial" panose="020B0604020202090204" pitchFamily="34" charset="0"/>
                </a:rPr>
                <a:t>Topic</a:t>
              </a:r>
              <a:endParaRPr lang="en-US" altLang="zh-CN" smtClean="0">
                <a:solidFill>
                  <a:srgbClr val="FFFFFF"/>
                </a:solidFill>
                <a:latin typeface="Arial" panose="020B0604020202090204" pitchFamily="34" charset="0"/>
                <a:ea typeface="黑体" charset="0"/>
                <a:cs typeface="+mn-ea"/>
                <a:sym typeface="Arial" panose="020B0604020202090204" pitchFamily="34" charset="0"/>
              </a:endParaRPr>
            </a:p>
          </p:txBody>
        </p:sp>
        <p:sp>
          <p:nvSpPr>
            <p:cNvPr id="87" name="矩形 86"/>
            <p:cNvSpPr/>
            <p:nvPr>
              <p:custDataLst>
                <p:tags r:id="rId29"/>
              </p:custDataLst>
            </p:nvPr>
          </p:nvSpPr>
          <p:spPr>
            <a:xfrm>
              <a:off x="5363632" y="2260599"/>
              <a:ext cx="1888067" cy="821267"/>
            </a:xfrm>
            <a:prstGeom prst="rect">
              <a:avLst/>
            </a:prstGeom>
            <a:solidFill>
              <a:srgbClr val="FEFFFF"/>
            </a:solidFill>
            <a:ln w="3175" cap="flat" cmpd="sng" algn="ctr">
              <a:solidFill>
                <a:srgbClr val="DEAB81"/>
              </a:solidFill>
              <a:prstDash val="solid"/>
              <a:miter lim="800000"/>
            </a:ln>
            <a:effectLst/>
          </p:spPr>
          <p:txBody>
            <a:bodyPr rtlCol="0" anchor="ctr">
              <a:normAutofit/>
            </a:bodyPr>
            <a:p>
              <a:r>
                <a:rPr lang="en-US" altLang="zh-CN" smtClean="0">
                  <a:solidFill>
                    <a:srgbClr val="4D4D4D"/>
                  </a:solidFill>
                  <a:latin typeface="Arial" panose="020B0604020202090204" pitchFamily="34" charset="0"/>
                  <a:ea typeface="黑体" charset="0"/>
                  <a:sym typeface="Arial" panose="020B0604020202090204" pitchFamily="34" charset="0"/>
                </a:rPr>
                <a:t>Data Science Staff Salary</a:t>
              </a:r>
              <a:endParaRPr lang="en-US" altLang="zh-CN" dirty="0">
                <a:solidFill>
                  <a:srgbClr val="4D4D4D"/>
                </a:solidFill>
                <a:latin typeface="Arial" panose="020B0604020202090204" pitchFamily="34" charset="0"/>
                <a:ea typeface="黑体" charset="0"/>
                <a:sym typeface="Arial" panose="020B0604020202090204" pitchFamily="34" charset="0"/>
              </a:endParaRPr>
            </a:p>
          </p:txBody>
        </p:sp>
      </p:grpSp>
      <p:grpSp>
        <p:nvGrpSpPr>
          <p:cNvPr id="88" name="组合 87"/>
          <p:cNvGrpSpPr/>
          <p:nvPr>
            <p:custDataLst>
              <p:tags r:id="rId30"/>
            </p:custDataLst>
          </p:nvPr>
        </p:nvGrpSpPr>
        <p:grpSpPr>
          <a:xfrm>
            <a:off x="5800726" y="4445819"/>
            <a:ext cx="2683931" cy="1109134"/>
            <a:chOff x="1892301" y="3767666"/>
            <a:chExt cx="2683931" cy="1109134"/>
          </a:xfrm>
        </p:grpSpPr>
        <p:cxnSp>
          <p:nvCxnSpPr>
            <p:cNvPr id="89" name="直接连接符 88"/>
            <p:cNvCxnSpPr/>
            <p:nvPr>
              <p:custDataLst>
                <p:tags r:id="rId31"/>
              </p:custDataLst>
            </p:nvPr>
          </p:nvCxnSpPr>
          <p:spPr>
            <a:xfrm>
              <a:off x="3788832" y="3911599"/>
              <a:ext cx="787400" cy="0"/>
            </a:xfrm>
            <a:prstGeom prst="line">
              <a:avLst/>
            </a:prstGeom>
            <a:noFill/>
            <a:ln w="6350" cap="flat" cmpd="sng" algn="ctr">
              <a:solidFill>
                <a:srgbClr val="869ACD"/>
              </a:solidFill>
              <a:prstDash val="solid"/>
              <a:miter lim="800000"/>
              <a:headEnd type="none"/>
              <a:tailEnd type="oval"/>
            </a:ln>
            <a:effectLst/>
          </p:spPr>
        </p:cxnSp>
        <p:sp>
          <p:nvSpPr>
            <p:cNvPr id="90" name="矩形 89"/>
            <p:cNvSpPr/>
            <p:nvPr>
              <p:custDataLst>
                <p:tags r:id="rId32"/>
              </p:custDataLst>
            </p:nvPr>
          </p:nvSpPr>
          <p:spPr>
            <a:xfrm>
              <a:off x="1892301" y="3767666"/>
              <a:ext cx="1888067" cy="287867"/>
            </a:xfrm>
            <a:prstGeom prst="rect">
              <a:avLst/>
            </a:prstGeom>
            <a:solidFill>
              <a:srgbClr val="869ACD"/>
            </a:solidFill>
            <a:ln w="3175" cap="flat" cmpd="sng" algn="ctr">
              <a:solidFill>
                <a:srgbClr val="869ACD"/>
              </a:solidFill>
              <a:prstDash val="solid"/>
              <a:miter lim="800000"/>
            </a:ln>
            <a:effectLst/>
          </p:spPr>
          <p:txBody>
            <a:bodyPr rtlCol="0" anchor="ctr">
              <a:normAutofit fontScale="85000"/>
            </a:bodyPr>
            <a:p>
              <a:r>
                <a:rPr lang="en-US" altLang="zh-CN" smtClean="0">
                  <a:solidFill>
                    <a:srgbClr val="FFFFFF"/>
                  </a:solidFill>
                  <a:latin typeface="Arial" panose="020B0604020202090204" pitchFamily="34" charset="0"/>
                  <a:ea typeface="黑体" charset="0"/>
                  <a:cs typeface="+mn-ea"/>
                  <a:sym typeface="Arial" panose="020B0604020202090204" pitchFamily="34" charset="0"/>
                </a:rPr>
                <a:t>Topic</a:t>
              </a:r>
              <a:endParaRPr lang="en-US" altLang="zh-CN" smtClean="0">
                <a:solidFill>
                  <a:srgbClr val="FFFFFF"/>
                </a:solidFill>
                <a:latin typeface="Arial" panose="020B0604020202090204" pitchFamily="34" charset="0"/>
                <a:ea typeface="黑体" charset="0"/>
                <a:cs typeface="+mn-ea"/>
                <a:sym typeface="Arial" panose="020B0604020202090204" pitchFamily="34" charset="0"/>
              </a:endParaRPr>
            </a:p>
          </p:txBody>
        </p:sp>
        <p:sp>
          <p:nvSpPr>
            <p:cNvPr id="91" name="矩形 90"/>
            <p:cNvSpPr/>
            <p:nvPr>
              <p:custDataLst>
                <p:tags r:id="rId33"/>
              </p:custDataLst>
            </p:nvPr>
          </p:nvSpPr>
          <p:spPr>
            <a:xfrm>
              <a:off x="1892301" y="4055533"/>
              <a:ext cx="1888067" cy="821267"/>
            </a:xfrm>
            <a:prstGeom prst="rect">
              <a:avLst/>
            </a:prstGeom>
            <a:solidFill>
              <a:srgbClr val="FEFFFF"/>
            </a:solidFill>
            <a:ln w="3175" cap="flat" cmpd="sng" algn="ctr">
              <a:solidFill>
                <a:srgbClr val="869ACD"/>
              </a:solidFill>
              <a:prstDash val="solid"/>
              <a:miter lim="800000"/>
            </a:ln>
            <a:effectLst/>
          </p:spPr>
          <p:txBody>
            <a:bodyPr rtlCol="0" anchor="ctr">
              <a:normAutofit/>
            </a:bodyPr>
            <a:p>
              <a:r>
                <a:rPr lang="en-US" altLang="zh-CN" smtClean="0">
                  <a:solidFill>
                    <a:srgbClr val="4D4D4D"/>
                  </a:solidFill>
                  <a:latin typeface="Arial" panose="020B0604020202090204" pitchFamily="34" charset="0"/>
                  <a:ea typeface="黑体" charset="0"/>
                  <a:sym typeface="Arial" panose="020B0604020202090204" pitchFamily="34" charset="0"/>
                </a:rPr>
                <a:t>Hotel Market Analysis </a:t>
              </a:r>
              <a:endParaRPr lang="en-US" altLang="zh-CN" dirty="0">
                <a:solidFill>
                  <a:srgbClr val="4D4D4D"/>
                </a:solidFill>
                <a:latin typeface="Arial" panose="020B0604020202090204" pitchFamily="34" charset="0"/>
                <a:ea typeface="黑体" charset="0"/>
                <a:sym typeface="Arial" panose="020B0604020202090204" pitchFamily="34" charset="0"/>
              </a:endParaRPr>
            </a:p>
          </p:txBody>
        </p:sp>
      </p:grpSp>
      <p:grpSp>
        <p:nvGrpSpPr>
          <p:cNvPr id="92" name="组合 91"/>
          <p:cNvGrpSpPr/>
          <p:nvPr>
            <p:custDataLst>
              <p:tags r:id="rId34"/>
            </p:custDataLst>
          </p:nvPr>
        </p:nvGrpSpPr>
        <p:grpSpPr>
          <a:xfrm>
            <a:off x="8474497" y="5203384"/>
            <a:ext cx="2675467" cy="1109134"/>
            <a:chOff x="4576232" y="1972732"/>
            <a:chExt cx="2675467" cy="1109134"/>
          </a:xfrm>
        </p:grpSpPr>
        <p:cxnSp>
          <p:nvCxnSpPr>
            <p:cNvPr id="93" name="直接连接符 92"/>
            <p:cNvCxnSpPr/>
            <p:nvPr>
              <p:custDataLst>
                <p:tags r:id="rId35"/>
              </p:custDataLst>
            </p:nvPr>
          </p:nvCxnSpPr>
          <p:spPr>
            <a:xfrm>
              <a:off x="4576232" y="2116666"/>
              <a:ext cx="787400" cy="0"/>
            </a:xfrm>
            <a:prstGeom prst="line">
              <a:avLst/>
            </a:prstGeom>
            <a:noFill/>
            <a:ln w="6350" cap="flat" cmpd="sng" algn="ctr">
              <a:solidFill>
                <a:srgbClr val="DEAB81"/>
              </a:solidFill>
              <a:prstDash val="solid"/>
              <a:miter lim="800000"/>
              <a:headEnd type="oval"/>
            </a:ln>
            <a:effectLst/>
          </p:spPr>
        </p:cxnSp>
        <p:sp>
          <p:nvSpPr>
            <p:cNvPr id="94" name="矩形 93"/>
            <p:cNvSpPr/>
            <p:nvPr>
              <p:custDataLst>
                <p:tags r:id="rId36"/>
              </p:custDataLst>
            </p:nvPr>
          </p:nvSpPr>
          <p:spPr>
            <a:xfrm>
              <a:off x="5363632" y="1972732"/>
              <a:ext cx="1888067" cy="287867"/>
            </a:xfrm>
            <a:prstGeom prst="rect">
              <a:avLst/>
            </a:prstGeom>
            <a:solidFill>
              <a:srgbClr val="DEAB81"/>
            </a:solidFill>
            <a:ln w="3175" cap="flat" cmpd="sng" algn="ctr">
              <a:solidFill>
                <a:srgbClr val="DEAB81"/>
              </a:solidFill>
              <a:prstDash val="solid"/>
              <a:miter lim="800000"/>
            </a:ln>
            <a:effectLst/>
          </p:spPr>
          <p:txBody>
            <a:bodyPr rtlCol="0" anchor="ctr">
              <a:normAutofit fontScale="85000"/>
            </a:bodyPr>
            <a:p>
              <a:r>
                <a:rPr lang="en-US" altLang="zh-CN" smtClean="0">
                  <a:solidFill>
                    <a:srgbClr val="FFFFFF"/>
                  </a:solidFill>
                  <a:latin typeface="Arial" panose="020B0604020202090204" pitchFamily="34" charset="0"/>
                  <a:ea typeface="黑体" charset="0"/>
                  <a:cs typeface="+mn-ea"/>
                  <a:sym typeface="Arial" panose="020B0604020202090204" pitchFamily="34" charset="0"/>
                </a:rPr>
                <a:t>Topic</a:t>
              </a:r>
              <a:endParaRPr lang="en-US" altLang="zh-CN" smtClean="0">
                <a:solidFill>
                  <a:srgbClr val="FFFFFF"/>
                </a:solidFill>
                <a:latin typeface="Arial" panose="020B0604020202090204" pitchFamily="34" charset="0"/>
                <a:ea typeface="黑体" charset="0"/>
                <a:cs typeface="+mn-ea"/>
                <a:sym typeface="Arial" panose="020B0604020202090204" pitchFamily="34" charset="0"/>
              </a:endParaRPr>
            </a:p>
          </p:txBody>
        </p:sp>
        <p:sp>
          <p:nvSpPr>
            <p:cNvPr id="95" name="矩形 94"/>
            <p:cNvSpPr/>
            <p:nvPr>
              <p:custDataLst>
                <p:tags r:id="rId37"/>
              </p:custDataLst>
            </p:nvPr>
          </p:nvSpPr>
          <p:spPr>
            <a:xfrm>
              <a:off x="5363632" y="2260599"/>
              <a:ext cx="1888067" cy="821267"/>
            </a:xfrm>
            <a:prstGeom prst="rect">
              <a:avLst/>
            </a:prstGeom>
            <a:solidFill>
              <a:srgbClr val="FEFFFF"/>
            </a:solidFill>
            <a:ln w="3175" cap="flat" cmpd="sng" algn="ctr">
              <a:solidFill>
                <a:srgbClr val="DEAB81"/>
              </a:solidFill>
              <a:prstDash val="solid"/>
              <a:miter lim="800000"/>
            </a:ln>
            <a:effectLst/>
          </p:spPr>
          <p:txBody>
            <a:bodyPr rtlCol="0" anchor="ctr">
              <a:normAutofit/>
            </a:bodyPr>
            <a:p>
              <a:r>
                <a:rPr lang="en-US" altLang="zh-CN" dirty="0">
                  <a:solidFill>
                    <a:srgbClr val="4D4D4D"/>
                  </a:solidFill>
                  <a:latin typeface="Arial" panose="020B0604020202090204" pitchFamily="34" charset="0"/>
                  <a:ea typeface="黑体" charset="0"/>
                  <a:sym typeface="Arial" panose="020B0604020202090204" pitchFamily="34" charset="0"/>
                </a:rPr>
                <a:t>Others</a:t>
              </a:r>
              <a:endParaRPr lang="en-US" altLang="zh-CN" dirty="0">
                <a:solidFill>
                  <a:srgbClr val="4D4D4D"/>
                </a:solidFill>
                <a:latin typeface="Arial" panose="020B0604020202090204" pitchFamily="34" charset="0"/>
                <a:ea typeface="黑体" charset="0"/>
                <a:sym typeface="Arial" panose="020B0604020202090204" pitchFamily="34" charset="0"/>
              </a:endParaRP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grpSp>
        <p:nvGrpSpPr>
          <p:cNvPr id="294" name="Google Shape;294;p14"/>
          <p:cNvGrpSpPr/>
          <p:nvPr/>
        </p:nvGrpSpPr>
        <p:grpSpPr>
          <a:xfrm>
            <a:off x="574855" y="711380"/>
            <a:ext cx="3272610" cy="726715"/>
            <a:chOff x="905" y="1120"/>
            <a:chExt cx="5154" cy="1144"/>
          </a:xfrm>
        </p:grpSpPr>
        <p:sp>
          <p:nvSpPr>
            <p:cNvPr id="295" name="Google Shape;295;p14"/>
            <p:cNvSpPr/>
            <p:nvPr/>
          </p:nvSpPr>
          <p:spPr>
            <a:xfrm rot="3300000">
              <a:off x="1061" y="1276"/>
              <a:ext cx="793" cy="793"/>
            </a:xfrm>
            <a:prstGeom prst="roundRect">
              <a:avLst>
                <a:gd name="adj" fmla="val 16667"/>
              </a:avLst>
            </a:prstGeom>
            <a:solidFill>
              <a:schemeClr val="accent1"/>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6" name="Google Shape;296;p14"/>
            <p:cNvSpPr/>
            <p:nvPr/>
          </p:nvSpPr>
          <p:spPr>
            <a:xfrm rot="3300000">
              <a:off x="1341" y="1316"/>
              <a:ext cx="793" cy="793"/>
            </a:xfrm>
            <a:prstGeom prst="roundRect">
              <a:avLst>
                <a:gd name="adj" fmla="val 16667"/>
              </a:avLst>
            </a:prstGeom>
            <a:solidFill>
              <a:schemeClr val="accent1"/>
            </a:solidFill>
            <a:ln w="508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7" name="Google Shape;297;p14"/>
            <p:cNvSpPr txBox="1"/>
            <p:nvPr/>
          </p:nvSpPr>
          <p:spPr>
            <a:xfrm>
              <a:off x="2183" y="1301"/>
              <a:ext cx="3876" cy="672"/>
            </a:xfrm>
            <a:prstGeom prst="rect">
              <a:avLst/>
            </a:prstGeom>
            <a:noFill/>
            <a:ln>
              <a:noFill/>
            </a:ln>
          </p:spPr>
          <p:txBody>
            <a:bodyPr spcFirstLastPara="1" wrap="square" lIns="91425" tIns="45700" rIns="91425" bIns="45700" anchor="t" anchorCtr="0">
              <a:normAutofit fontScale="80000"/>
            </a:bodyPr>
            <a:lstStyle/>
            <a:p>
              <a:pPr marL="0" marR="0" lvl="0" indent="0" algn="l" rtl="0">
                <a:spcBef>
                  <a:spcPts val="0"/>
                </a:spcBef>
                <a:spcAft>
                  <a:spcPts val="0"/>
                </a:spcAft>
                <a:buNone/>
              </a:pPr>
              <a:r>
                <a:rPr lang="en-US" sz="2800">
                  <a:solidFill>
                    <a:schemeClr val="dk1"/>
                  </a:solidFill>
                  <a:latin typeface="Arial" panose="020B0604020202090204"/>
                  <a:ea typeface="Arial" panose="020B0604020202090204"/>
                  <a:cs typeface="Arial" panose="020B0604020202090204"/>
                  <a:sym typeface="Arial" panose="020B0604020202090204"/>
                </a:rPr>
                <a:t>Tracklist Design</a:t>
              </a:r>
              <a:endParaRPr lang="en-US" sz="2800">
                <a:solidFill>
                  <a:schemeClr val="dk1"/>
                </a:solidFill>
                <a:latin typeface="Arial" panose="020B0604020202090204"/>
                <a:ea typeface="Arial" panose="020B0604020202090204"/>
                <a:cs typeface="Arial" panose="020B0604020202090204"/>
                <a:sym typeface="Arial" panose="020B0604020202090204"/>
              </a:endParaRPr>
            </a:p>
          </p:txBody>
        </p:sp>
        <p:sp>
          <p:nvSpPr>
            <p:cNvPr id="298" name="Google Shape;298;p14"/>
            <p:cNvSpPr txBox="1"/>
            <p:nvPr/>
          </p:nvSpPr>
          <p:spPr>
            <a:xfrm>
              <a:off x="1251" y="1293"/>
              <a:ext cx="932" cy="72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2400">
                  <a:solidFill>
                    <a:schemeClr val="lt1"/>
                  </a:solidFill>
                  <a:latin typeface="Arial" panose="020B0604020202090204"/>
                  <a:ea typeface="Arial" panose="020B0604020202090204"/>
                  <a:cs typeface="Arial" panose="020B0604020202090204"/>
                  <a:sym typeface="Arial" panose="020B0604020202090204"/>
                </a:rPr>
                <a:t>01</a:t>
              </a:r>
              <a:endParaRPr sz="2400">
                <a:solidFill>
                  <a:schemeClr val="lt1"/>
                </a:solidFill>
                <a:latin typeface="Arial" panose="020B0604020202090204"/>
                <a:ea typeface="Arial" panose="020B0604020202090204"/>
                <a:cs typeface="Arial" panose="020B0604020202090204"/>
                <a:sym typeface="Arial" panose="020B0604020202090204"/>
              </a:endParaRPr>
            </a:p>
          </p:txBody>
        </p:sp>
      </p:grpSp>
      <p:grpSp>
        <p:nvGrpSpPr>
          <p:cNvPr id="299" name="Google Shape;299;p14"/>
          <p:cNvGrpSpPr/>
          <p:nvPr/>
        </p:nvGrpSpPr>
        <p:grpSpPr>
          <a:xfrm>
            <a:off x="1114425" y="2185036"/>
            <a:ext cx="3251200" cy="2470784"/>
            <a:chOff x="1755" y="3441"/>
            <a:chExt cx="5120" cy="3891"/>
          </a:xfrm>
        </p:grpSpPr>
        <p:sp>
          <p:nvSpPr>
            <p:cNvPr id="346" name="Google Shape;346;p14"/>
            <p:cNvSpPr txBox="1"/>
            <p:nvPr/>
          </p:nvSpPr>
          <p:spPr>
            <a:xfrm>
              <a:off x="1769" y="3441"/>
              <a:ext cx="5105" cy="912"/>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2800" b="1">
                  <a:solidFill>
                    <a:schemeClr val="accent3"/>
                  </a:solidFill>
                  <a:sym typeface="Arial" panose="020B0604020202090204"/>
                </a:rPr>
                <a:t>Tracklist Design</a:t>
              </a:r>
              <a:endParaRPr lang="en-US" sz="2800" b="1">
                <a:solidFill>
                  <a:schemeClr val="accent3"/>
                </a:solidFill>
                <a:latin typeface="Arial" panose="020B0604020202090204"/>
                <a:ea typeface="Arial" panose="020B0604020202090204"/>
                <a:cs typeface="Arial" panose="020B0604020202090204"/>
                <a:sym typeface="Arial" panose="020B0604020202090204"/>
              </a:endParaRPr>
            </a:p>
          </p:txBody>
        </p:sp>
        <p:sp>
          <p:nvSpPr>
            <p:cNvPr id="347" name="Google Shape;347;p14"/>
            <p:cNvSpPr txBox="1"/>
            <p:nvPr/>
          </p:nvSpPr>
          <p:spPr>
            <a:xfrm>
              <a:off x="1818" y="4263"/>
              <a:ext cx="3999" cy="4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panose="020B0604020202090204"/>
                  <a:ea typeface="Arial" panose="020B0604020202090204"/>
                  <a:cs typeface="Arial" panose="020B0604020202090204"/>
                  <a:sym typeface="Arial" panose="020B0604020202090204"/>
                </a:rPr>
                <a:t>T</a:t>
              </a:r>
              <a:r>
                <a:rPr sz="1200" b="1">
                  <a:solidFill>
                    <a:srgbClr val="3F3F3F"/>
                  </a:solidFill>
                  <a:latin typeface="Arial" panose="020B0604020202090204"/>
                  <a:ea typeface="Arial" panose="020B0604020202090204"/>
                  <a:cs typeface="Arial" panose="020B0604020202090204"/>
                  <a:sym typeface="Arial" panose="020B0604020202090204"/>
                </a:rPr>
                <a:t>he topic cover</a:t>
              </a:r>
              <a:r>
                <a:rPr lang="en-US" sz="1200" b="1">
                  <a:solidFill>
                    <a:srgbClr val="3F3F3F"/>
                  </a:solidFill>
                  <a:latin typeface="Arial" panose="020B0604020202090204"/>
                  <a:ea typeface="Arial" panose="020B0604020202090204"/>
                  <a:cs typeface="Arial" panose="020B0604020202090204"/>
                  <a:sym typeface="Arial" panose="020B0604020202090204"/>
                </a:rPr>
                <a:t>s</a:t>
              </a:r>
              <a:endParaRPr lang="en-US" sz="1200" b="1">
                <a:solidFill>
                  <a:srgbClr val="3F3F3F"/>
                </a:solidFill>
                <a:latin typeface="Arial" panose="020B0604020202090204"/>
                <a:ea typeface="Arial" panose="020B0604020202090204"/>
                <a:cs typeface="Arial" panose="020B0604020202090204"/>
                <a:sym typeface="Arial" panose="020B0604020202090204"/>
              </a:endParaRPr>
            </a:p>
          </p:txBody>
        </p:sp>
        <p:cxnSp>
          <p:nvCxnSpPr>
            <p:cNvPr id="348" name="Google Shape;348;p14"/>
            <p:cNvCxnSpPr/>
            <p:nvPr/>
          </p:nvCxnSpPr>
          <p:spPr>
            <a:xfrm>
              <a:off x="2035" y="4877"/>
              <a:ext cx="3393" cy="0"/>
            </a:xfrm>
            <a:prstGeom prst="straightConnector1">
              <a:avLst/>
            </a:prstGeom>
            <a:noFill/>
            <a:ln w="9525" cap="flat" cmpd="sng">
              <a:solidFill>
                <a:srgbClr val="D8D8D8"/>
              </a:solidFill>
              <a:prstDash val="solid"/>
              <a:miter lim="800000"/>
              <a:headEnd type="none" w="sm" len="sm"/>
              <a:tailEnd type="none" w="sm" len="sm"/>
            </a:ln>
          </p:spPr>
        </p:cxnSp>
        <p:cxnSp>
          <p:nvCxnSpPr>
            <p:cNvPr id="349" name="Google Shape;349;p14"/>
            <p:cNvCxnSpPr/>
            <p:nvPr/>
          </p:nvCxnSpPr>
          <p:spPr>
            <a:xfrm>
              <a:off x="1989" y="4877"/>
              <a:ext cx="2107" cy="0"/>
            </a:xfrm>
            <a:prstGeom prst="straightConnector1">
              <a:avLst/>
            </a:prstGeom>
            <a:noFill/>
            <a:ln w="25400" cap="flat" cmpd="sng">
              <a:solidFill>
                <a:schemeClr val="dk1"/>
              </a:solidFill>
              <a:prstDash val="solid"/>
              <a:miter lim="800000"/>
              <a:headEnd type="none" w="sm" len="sm"/>
              <a:tailEnd type="none" w="sm" len="sm"/>
            </a:ln>
          </p:spPr>
        </p:cxnSp>
        <p:sp>
          <p:nvSpPr>
            <p:cNvPr id="350" name="Google Shape;350;p14"/>
            <p:cNvSpPr txBox="1"/>
            <p:nvPr/>
          </p:nvSpPr>
          <p:spPr>
            <a:xfrm>
              <a:off x="1755" y="5057"/>
              <a:ext cx="5120" cy="2275"/>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1200">
                  <a:solidFill>
                    <a:srgbClr val="3F3F3F"/>
                  </a:solidFill>
                  <a:latin typeface="Arial" panose="020B0604020202090204"/>
                  <a:ea typeface="Arial" panose="020B0604020202090204"/>
                  <a:cs typeface="Arial" panose="020B0604020202090204"/>
                  <a:sym typeface="Arial" panose="020B0604020202090204"/>
                </a:rPr>
                <a:t>The topic covers the humanities, business, health and environment, and others. Among them, information visualization for business is the type I sat on most this semester.</a:t>
              </a:r>
              <a:endParaRPr lang="en-US" sz="1200">
                <a:solidFill>
                  <a:srgbClr val="3F3F3F"/>
                </a:solidFill>
                <a:latin typeface="Arial" panose="020B0604020202090204"/>
                <a:ea typeface="Arial" panose="020B0604020202090204"/>
                <a:cs typeface="Arial" panose="020B0604020202090204"/>
                <a:sym typeface="Arial" panose="020B0604020202090204"/>
              </a:endParaRPr>
            </a:p>
          </p:txBody>
        </p:sp>
      </p:grpSp>
      <p:graphicFrame>
        <p:nvGraphicFramePr>
          <p:cNvPr id="2" name="图表 1"/>
          <p:cNvGraphicFramePr/>
          <p:nvPr/>
        </p:nvGraphicFramePr>
        <p:xfrm>
          <a:off x="4888230" y="995680"/>
          <a:ext cx="5298440" cy="49803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grpSp>
        <p:nvGrpSpPr>
          <p:cNvPr id="294" name="Google Shape;294;p14"/>
          <p:cNvGrpSpPr/>
          <p:nvPr/>
        </p:nvGrpSpPr>
        <p:grpSpPr>
          <a:xfrm>
            <a:off x="574855" y="711380"/>
            <a:ext cx="3272610" cy="726715"/>
            <a:chOff x="905" y="1120"/>
            <a:chExt cx="5154" cy="1144"/>
          </a:xfrm>
        </p:grpSpPr>
        <p:sp>
          <p:nvSpPr>
            <p:cNvPr id="295" name="Google Shape;295;p14"/>
            <p:cNvSpPr/>
            <p:nvPr/>
          </p:nvSpPr>
          <p:spPr>
            <a:xfrm rot="3300000">
              <a:off x="1061" y="1276"/>
              <a:ext cx="793" cy="793"/>
            </a:xfrm>
            <a:prstGeom prst="roundRect">
              <a:avLst>
                <a:gd name="adj" fmla="val 16667"/>
              </a:avLst>
            </a:prstGeom>
            <a:solidFill>
              <a:schemeClr val="accent1"/>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6" name="Google Shape;296;p14"/>
            <p:cNvSpPr/>
            <p:nvPr/>
          </p:nvSpPr>
          <p:spPr>
            <a:xfrm rot="3300000">
              <a:off x="1341" y="1316"/>
              <a:ext cx="793" cy="793"/>
            </a:xfrm>
            <a:prstGeom prst="roundRect">
              <a:avLst>
                <a:gd name="adj" fmla="val 16667"/>
              </a:avLst>
            </a:prstGeom>
            <a:solidFill>
              <a:schemeClr val="accent1"/>
            </a:solidFill>
            <a:ln w="508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7" name="Google Shape;297;p14"/>
            <p:cNvSpPr txBox="1"/>
            <p:nvPr/>
          </p:nvSpPr>
          <p:spPr>
            <a:xfrm>
              <a:off x="2183" y="1301"/>
              <a:ext cx="3876" cy="672"/>
            </a:xfrm>
            <a:prstGeom prst="rect">
              <a:avLst/>
            </a:prstGeom>
            <a:noFill/>
            <a:ln>
              <a:noFill/>
            </a:ln>
          </p:spPr>
          <p:txBody>
            <a:bodyPr spcFirstLastPara="1" wrap="square" lIns="91425" tIns="45700" rIns="91425" bIns="45700" anchor="t" anchorCtr="0">
              <a:normAutofit fontScale="80000"/>
            </a:bodyPr>
            <a:lstStyle/>
            <a:p>
              <a:pPr marL="0" marR="0" lvl="0" indent="0" algn="l" rtl="0">
                <a:spcBef>
                  <a:spcPts val="0"/>
                </a:spcBef>
                <a:spcAft>
                  <a:spcPts val="0"/>
                </a:spcAft>
                <a:buNone/>
              </a:pPr>
              <a:r>
                <a:rPr lang="en-US" sz="2800">
                  <a:solidFill>
                    <a:schemeClr val="dk1"/>
                  </a:solidFill>
                  <a:latin typeface="Arial" panose="020B0604020202090204"/>
                  <a:ea typeface="Arial" panose="020B0604020202090204"/>
                  <a:cs typeface="Arial" panose="020B0604020202090204"/>
                  <a:sym typeface="Arial" panose="020B0604020202090204"/>
                </a:rPr>
                <a:t>Tracklist Design</a:t>
              </a:r>
              <a:endParaRPr lang="en-US" sz="2800">
                <a:solidFill>
                  <a:schemeClr val="dk1"/>
                </a:solidFill>
                <a:latin typeface="Arial" panose="020B0604020202090204"/>
                <a:ea typeface="Arial" panose="020B0604020202090204"/>
                <a:cs typeface="Arial" panose="020B0604020202090204"/>
                <a:sym typeface="Arial" panose="020B0604020202090204"/>
              </a:endParaRPr>
            </a:p>
          </p:txBody>
        </p:sp>
        <p:sp>
          <p:nvSpPr>
            <p:cNvPr id="298" name="Google Shape;298;p14"/>
            <p:cNvSpPr txBox="1"/>
            <p:nvPr/>
          </p:nvSpPr>
          <p:spPr>
            <a:xfrm>
              <a:off x="1251" y="1293"/>
              <a:ext cx="932" cy="72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2400">
                  <a:solidFill>
                    <a:schemeClr val="lt1"/>
                  </a:solidFill>
                  <a:latin typeface="Arial" panose="020B0604020202090204"/>
                  <a:ea typeface="Arial" panose="020B0604020202090204"/>
                  <a:cs typeface="Arial" panose="020B0604020202090204"/>
                  <a:sym typeface="Arial" panose="020B0604020202090204"/>
                </a:rPr>
                <a:t>01</a:t>
              </a:r>
              <a:endParaRPr sz="2400">
                <a:solidFill>
                  <a:schemeClr val="lt1"/>
                </a:solidFill>
                <a:latin typeface="Arial" panose="020B0604020202090204"/>
                <a:ea typeface="Arial" panose="020B0604020202090204"/>
                <a:cs typeface="Arial" panose="020B0604020202090204"/>
                <a:sym typeface="Arial" panose="020B0604020202090204"/>
              </a:endParaRPr>
            </a:p>
          </p:txBody>
        </p:sp>
      </p:grpSp>
      <p:grpSp>
        <p:nvGrpSpPr>
          <p:cNvPr id="299" name="Google Shape;299;p14"/>
          <p:cNvGrpSpPr/>
          <p:nvPr/>
        </p:nvGrpSpPr>
        <p:grpSpPr>
          <a:xfrm>
            <a:off x="1114425" y="2185036"/>
            <a:ext cx="3251200" cy="3340734"/>
            <a:chOff x="1755" y="3441"/>
            <a:chExt cx="5120" cy="5261"/>
          </a:xfrm>
        </p:grpSpPr>
        <p:sp>
          <p:nvSpPr>
            <p:cNvPr id="346" name="Google Shape;346;p14"/>
            <p:cNvSpPr txBox="1"/>
            <p:nvPr/>
          </p:nvSpPr>
          <p:spPr>
            <a:xfrm>
              <a:off x="1769" y="3441"/>
              <a:ext cx="5105" cy="912"/>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2800" b="1">
                  <a:solidFill>
                    <a:schemeClr val="accent3"/>
                  </a:solidFill>
                  <a:sym typeface="Arial" panose="020B0604020202090204"/>
                </a:rPr>
                <a:t>Tracklist Design</a:t>
              </a:r>
              <a:endParaRPr lang="en-US" sz="2800" b="1">
                <a:solidFill>
                  <a:schemeClr val="accent3"/>
                </a:solidFill>
                <a:latin typeface="Arial" panose="020B0604020202090204"/>
                <a:ea typeface="Arial" panose="020B0604020202090204"/>
                <a:cs typeface="Arial" panose="020B0604020202090204"/>
                <a:sym typeface="Arial" panose="020B0604020202090204"/>
              </a:endParaRPr>
            </a:p>
          </p:txBody>
        </p:sp>
        <p:sp>
          <p:nvSpPr>
            <p:cNvPr id="347" name="Google Shape;347;p14"/>
            <p:cNvSpPr txBox="1"/>
            <p:nvPr/>
          </p:nvSpPr>
          <p:spPr>
            <a:xfrm>
              <a:off x="1818" y="4263"/>
              <a:ext cx="3999" cy="4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panose="020B0604020202090204"/>
                  <a:ea typeface="Arial" panose="020B0604020202090204"/>
                  <a:cs typeface="Arial" panose="020B0604020202090204"/>
                  <a:sym typeface="Arial" panose="020B0604020202090204"/>
                </a:rPr>
                <a:t>T</a:t>
              </a:r>
              <a:r>
                <a:rPr sz="1200" b="1">
                  <a:solidFill>
                    <a:srgbClr val="3F3F3F"/>
                  </a:solidFill>
                  <a:latin typeface="Arial" panose="020B0604020202090204"/>
                  <a:ea typeface="Arial" panose="020B0604020202090204"/>
                  <a:cs typeface="Arial" panose="020B0604020202090204"/>
                  <a:sym typeface="Arial" panose="020B0604020202090204"/>
                </a:rPr>
                <a:t>he time spent on each topic</a:t>
              </a:r>
              <a:endParaRPr sz="1200" b="1">
                <a:solidFill>
                  <a:srgbClr val="3F3F3F"/>
                </a:solidFill>
                <a:latin typeface="Arial" panose="020B0604020202090204"/>
                <a:ea typeface="Arial" panose="020B0604020202090204"/>
                <a:cs typeface="Arial" panose="020B0604020202090204"/>
                <a:sym typeface="Arial" panose="020B0604020202090204"/>
              </a:endParaRPr>
            </a:p>
          </p:txBody>
        </p:sp>
        <p:cxnSp>
          <p:nvCxnSpPr>
            <p:cNvPr id="348" name="Google Shape;348;p14"/>
            <p:cNvCxnSpPr/>
            <p:nvPr/>
          </p:nvCxnSpPr>
          <p:spPr>
            <a:xfrm>
              <a:off x="2035" y="4877"/>
              <a:ext cx="3393" cy="0"/>
            </a:xfrm>
            <a:prstGeom prst="straightConnector1">
              <a:avLst/>
            </a:prstGeom>
            <a:noFill/>
            <a:ln w="9525" cap="flat" cmpd="sng">
              <a:solidFill>
                <a:srgbClr val="D8D8D8"/>
              </a:solidFill>
              <a:prstDash val="solid"/>
              <a:miter lim="800000"/>
              <a:headEnd type="none" w="sm" len="sm"/>
              <a:tailEnd type="none" w="sm" len="sm"/>
            </a:ln>
          </p:spPr>
        </p:cxnSp>
        <p:cxnSp>
          <p:nvCxnSpPr>
            <p:cNvPr id="349" name="Google Shape;349;p14"/>
            <p:cNvCxnSpPr/>
            <p:nvPr/>
          </p:nvCxnSpPr>
          <p:spPr>
            <a:xfrm>
              <a:off x="1989" y="4877"/>
              <a:ext cx="2107" cy="0"/>
            </a:xfrm>
            <a:prstGeom prst="straightConnector1">
              <a:avLst/>
            </a:prstGeom>
            <a:noFill/>
            <a:ln w="25400" cap="flat" cmpd="sng">
              <a:solidFill>
                <a:schemeClr val="dk1"/>
              </a:solidFill>
              <a:prstDash val="solid"/>
              <a:miter lim="800000"/>
              <a:headEnd type="none" w="sm" len="sm"/>
              <a:tailEnd type="none" w="sm" len="sm"/>
            </a:ln>
          </p:spPr>
        </p:cxnSp>
        <p:sp>
          <p:nvSpPr>
            <p:cNvPr id="350" name="Google Shape;350;p14"/>
            <p:cNvSpPr txBox="1"/>
            <p:nvPr/>
          </p:nvSpPr>
          <p:spPr>
            <a:xfrm>
              <a:off x="1755" y="5057"/>
              <a:ext cx="5120" cy="3645"/>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1200">
                  <a:solidFill>
                    <a:srgbClr val="3F3F3F"/>
                  </a:solidFill>
                  <a:latin typeface="Arial" panose="020B0604020202090204"/>
                  <a:ea typeface="Arial" panose="020B0604020202090204"/>
                  <a:cs typeface="Arial" panose="020B0604020202090204"/>
                  <a:sym typeface="Arial" panose="020B0604020202090204"/>
                </a:rPr>
                <a:t>Among the topics I am committed to, besides courseware research and self-study of information visualization (these are classified into Others), the topic I spend the most time on is Hotel Market Analysis. Because it's my group project. As for the other topics, the tasks in the course, I don't spend too much time on each topic. Because I've learned a lot about information visualization in my previous job.</a:t>
              </a:r>
              <a:endParaRPr lang="en-US" sz="1200">
                <a:solidFill>
                  <a:srgbClr val="3F3F3F"/>
                </a:solidFill>
                <a:latin typeface="Arial" panose="020B0604020202090204"/>
                <a:ea typeface="Arial" panose="020B0604020202090204"/>
                <a:cs typeface="Arial" panose="020B0604020202090204"/>
                <a:sym typeface="Arial" panose="020B0604020202090204"/>
              </a:endParaRPr>
            </a:p>
          </p:txBody>
        </p:sp>
      </p:grpSp>
      <p:graphicFrame>
        <p:nvGraphicFramePr>
          <p:cNvPr id="2" name="图表 1"/>
          <p:cNvGraphicFramePr/>
          <p:nvPr/>
        </p:nvGraphicFramePr>
        <p:xfrm>
          <a:off x="4365625" y="1047750"/>
          <a:ext cx="6350000" cy="47625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0" name="Shape 80"/>
        <p:cNvGrpSpPr/>
        <p:nvPr/>
      </p:nvGrpSpPr>
      <p:grpSpPr>
        <a:xfrm>
          <a:off x="0" y="0"/>
          <a:ext cx="0" cy="0"/>
          <a:chOff x="0" y="0"/>
          <a:chExt cx="0" cy="0"/>
        </a:xfrm>
      </p:grpSpPr>
      <p:grpSp>
        <p:nvGrpSpPr>
          <p:cNvPr id="81" name="Google Shape;81;p7"/>
          <p:cNvGrpSpPr/>
          <p:nvPr/>
        </p:nvGrpSpPr>
        <p:grpSpPr>
          <a:xfrm>
            <a:off x="285165" y="78840"/>
            <a:ext cx="11523881" cy="7125771"/>
            <a:chOff x="449" y="124"/>
            <a:chExt cx="18148" cy="11222"/>
          </a:xfrm>
        </p:grpSpPr>
        <p:sp>
          <p:nvSpPr>
            <p:cNvPr id="82" name="Google Shape;82;p7"/>
            <p:cNvSpPr/>
            <p:nvPr/>
          </p:nvSpPr>
          <p:spPr>
            <a:xfrm rot="1043856" flipH="1">
              <a:off x="449" y="124"/>
              <a:ext cx="18090" cy="11222"/>
            </a:xfrm>
            <a:prstGeom prst="roundRect">
              <a:avLst>
                <a:gd name="adj" fmla="val 5724"/>
              </a:avLst>
            </a:prstGeom>
            <a:solidFill>
              <a:srgbClr val="3281F6"/>
            </a:solidFill>
            <a:ln>
              <a:noFill/>
            </a:ln>
            <a:effectLst>
              <a:outerShdw blurRad="279400" dist="38100" dir="5400000" algn="t" rotWithShape="0">
                <a:schemeClr val="accent2">
                  <a:alpha val="40000"/>
                </a:scheme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83" name="Google Shape;83;p7"/>
            <p:cNvSpPr/>
            <p:nvPr/>
          </p:nvSpPr>
          <p:spPr>
            <a:xfrm>
              <a:off x="507" y="529"/>
              <a:ext cx="18090" cy="9646"/>
            </a:xfrm>
            <a:prstGeom prst="roundRect">
              <a:avLst>
                <a:gd name="adj" fmla="val 5724"/>
              </a:avLst>
            </a:prstGeom>
            <a:solidFill>
              <a:schemeClr val="lt1"/>
            </a:solidFill>
            <a:ln>
              <a:noFill/>
            </a:ln>
            <a:effectLst>
              <a:outerShdw blurRad="63500" sx="102000" sy="102000" algn="ctr" rotWithShape="0">
                <a:srgbClr val="3281F6">
                  <a:alpha val="1568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pic>
          <p:nvPicPr>
            <p:cNvPr id="84" name="Google Shape;84;p7" descr="C:/Users/Administrator/AppData/Local/Temp/picturecompress_20211028100850/output_1.pngoutput_1"/>
            <p:cNvPicPr preferRelativeResize="0"/>
            <p:nvPr/>
          </p:nvPicPr>
          <p:blipFill rotWithShape="1">
            <a:blip r:embed="rId1"/>
            <a:srcRect/>
            <a:stretch>
              <a:fillRect/>
            </a:stretch>
          </p:blipFill>
          <p:spPr>
            <a:xfrm>
              <a:off x="1272" y="1652"/>
              <a:ext cx="10009" cy="7496"/>
            </a:xfrm>
            <a:prstGeom prst="rect">
              <a:avLst/>
            </a:prstGeom>
            <a:noFill/>
            <a:ln>
              <a:noFill/>
            </a:ln>
          </p:spPr>
        </p:pic>
        <p:sp>
          <p:nvSpPr>
            <p:cNvPr id="85" name="Google Shape;85;p7"/>
            <p:cNvSpPr/>
            <p:nvPr/>
          </p:nvSpPr>
          <p:spPr>
            <a:xfrm>
              <a:off x="11281" y="3881"/>
              <a:ext cx="2825" cy="762"/>
            </a:xfrm>
            <a:prstGeom prst="roundRect">
              <a:avLst>
                <a:gd name="adj" fmla="val 50000"/>
              </a:avLst>
            </a:prstGeom>
            <a:solidFill>
              <a:srgbClr val="3281F6"/>
            </a:solidFill>
            <a:ln>
              <a:noFill/>
            </a:ln>
            <a:effectLst>
              <a:outerShdw blurRad="63500" sx="105000" sy="105000" algn="ctr" rotWithShape="0">
                <a:srgbClr val="BCD7FC">
                  <a:alpha val="40000"/>
                </a:srgbClr>
              </a:outerShdw>
            </a:effectLst>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lt1"/>
                </a:buClr>
                <a:buSzPts val="1860"/>
                <a:buFont typeface="Arial" panose="020B0604020202090204"/>
                <a:buNone/>
              </a:pPr>
              <a:r>
                <a:rPr lang="en-US" sz="1860" b="0" i="0" u="none" strike="noStrike" cap="none">
                  <a:solidFill>
                    <a:schemeClr val="lt1"/>
                  </a:solidFill>
                  <a:latin typeface="Arial" panose="020B0604020202090204"/>
                  <a:ea typeface="Arial" panose="020B0604020202090204"/>
                  <a:cs typeface="Arial" panose="020B0604020202090204"/>
                  <a:sym typeface="Arial" panose="020B0604020202090204"/>
                </a:rPr>
                <a:t>Part 02</a:t>
              </a:r>
              <a:endParaRPr sz="1860" b="0" i="0" u="none" strike="noStrike" cap="none">
                <a:solidFill>
                  <a:schemeClr val="lt1"/>
                </a:solidFill>
                <a:latin typeface="Arial" panose="020B0604020202090204"/>
                <a:ea typeface="Arial" panose="020B0604020202090204"/>
                <a:cs typeface="Arial" panose="020B0604020202090204"/>
                <a:sym typeface="Arial" panose="020B0604020202090204"/>
              </a:endParaRPr>
            </a:p>
          </p:txBody>
        </p:sp>
        <p:sp>
          <p:nvSpPr>
            <p:cNvPr id="86" name="Google Shape;86;p7"/>
            <p:cNvSpPr txBox="1"/>
            <p:nvPr/>
          </p:nvSpPr>
          <p:spPr>
            <a:xfrm>
              <a:off x="11284" y="6079"/>
              <a:ext cx="6033" cy="185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sz="1200" b="0" i="0" u="none" strike="noStrike" cap="none">
                  <a:solidFill>
                    <a:srgbClr val="595959"/>
                  </a:solidFill>
                  <a:latin typeface="Arial" panose="020B0604020202090204"/>
                  <a:ea typeface="Arial" panose="020B0604020202090204"/>
                  <a:cs typeface="Arial" panose="020B0604020202090204"/>
                  <a:sym typeface="Arial" panose="020B0604020202090204"/>
                </a:rPr>
                <a:t>My information visualization chart topper analysis. These include: the topics I worked on the most, my most successful teamwork, the peak of the learning curve, etc.</a:t>
              </a:r>
              <a:endParaRPr sz="1200" b="0" i="0" u="none" strike="noStrike" cap="none">
                <a:solidFill>
                  <a:srgbClr val="595959"/>
                </a:solidFill>
                <a:latin typeface="Arial" panose="020B0604020202090204"/>
                <a:ea typeface="Arial" panose="020B0604020202090204"/>
                <a:cs typeface="Arial" panose="020B0604020202090204"/>
                <a:sym typeface="Arial" panose="020B0604020202090204"/>
              </a:endParaRPr>
            </a:p>
          </p:txBody>
        </p:sp>
        <p:sp>
          <p:nvSpPr>
            <p:cNvPr id="87" name="Google Shape;87;p7"/>
            <p:cNvSpPr/>
            <p:nvPr/>
          </p:nvSpPr>
          <p:spPr>
            <a:xfrm rot="2700000">
              <a:off x="17580" y="5526"/>
              <a:ext cx="418" cy="418"/>
            </a:xfrm>
            <a:custGeom>
              <a:avLst/>
              <a:gdLst/>
              <a:ahLst/>
              <a:cxnLst/>
              <a:rect l="l" t="t" r="r" b="b"/>
              <a:pathLst>
                <a:path w="437175" h="437175" extrusionOk="0">
                  <a:moveTo>
                    <a:pt x="5998" y="15238"/>
                  </a:moveTo>
                  <a:cubicBezTo>
                    <a:pt x="15412" y="5823"/>
                    <a:pt x="28419" y="0"/>
                    <a:pt x="42785" y="0"/>
                  </a:cubicBezTo>
                  <a:lnTo>
                    <a:pt x="385150" y="0"/>
                  </a:lnTo>
                  <a:cubicBezTo>
                    <a:pt x="413883" y="0"/>
                    <a:pt x="437175" y="23292"/>
                    <a:pt x="437175" y="52025"/>
                  </a:cubicBezTo>
                  <a:lnTo>
                    <a:pt x="437175" y="394390"/>
                  </a:lnTo>
                  <a:cubicBezTo>
                    <a:pt x="437175" y="408756"/>
                    <a:pt x="431352" y="421763"/>
                    <a:pt x="421937" y="431177"/>
                  </a:cubicBezTo>
                  <a:lnTo>
                    <a:pt x="407458" y="437175"/>
                  </a:lnTo>
                  <a:lnTo>
                    <a:pt x="0" y="29717"/>
                  </a:lnTo>
                  <a:close/>
                </a:path>
              </a:pathLst>
            </a:custGeom>
            <a:solidFill>
              <a:srgbClr val="3281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88" name="Google Shape;88;p7"/>
            <p:cNvSpPr/>
            <p:nvPr/>
          </p:nvSpPr>
          <p:spPr>
            <a:xfrm>
              <a:off x="16488" y="4918"/>
              <a:ext cx="588" cy="588"/>
            </a:xfrm>
            <a:prstGeom prst="ellipse">
              <a:avLst/>
            </a:prstGeom>
            <a:solidFill>
              <a:srgbClr val="BCD7FC"/>
            </a:solidFill>
            <a:ln>
              <a:noFill/>
            </a:ln>
            <a:effectLst>
              <a:outerShdw blurRad="50800" dist="38100" dir="7800000" sx="116000" sy="116000" algn="t" rotWithShape="0">
                <a:srgbClr val="2BB76E">
                  <a:alpha val="784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89" name="Google Shape;89;p7"/>
            <p:cNvSpPr txBox="1"/>
            <p:nvPr/>
          </p:nvSpPr>
          <p:spPr>
            <a:xfrm>
              <a:off x="11212" y="4918"/>
              <a:ext cx="5864" cy="720"/>
            </a:xfrm>
            <a:prstGeom prst="rect">
              <a:avLst/>
            </a:prstGeom>
            <a:noFill/>
            <a:ln>
              <a:noFill/>
            </a:ln>
          </p:spPr>
          <p:txBody>
            <a:bodyPr spcFirstLastPara="1" wrap="square" lIns="91425" tIns="45700" rIns="91425" bIns="45700" anchor="t" anchorCtr="0">
              <a:normAutofit lnSpcReduction="20000"/>
            </a:bodyPr>
            <a:lstStyle/>
            <a:p>
              <a:pPr marL="0" marR="0" lvl="0" indent="0" algn="just" rtl="0">
                <a:spcBef>
                  <a:spcPts val="0"/>
                </a:spcBef>
                <a:spcAft>
                  <a:spcPts val="0"/>
                </a:spcAft>
                <a:buNone/>
              </a:pPr>
              <a:r>
                <a:rPr lang="en-US" sz="2400">
                  <a:solidFill>
                    <a:schemeClr val="dk1"/>
                  </a:solidFill>
                  <a:latin typeface="Arial" panose="020B0604020202090204"/>
                  <a:ea typeface="Arial" panose="020B0604020202090204"/>
                  <a:cs typeface="Arial" panose="020B0604020202090204"/>
                  <a:sym typeface="Arial" panose="020B0604020202090204"/>
                </a:rPr>
                <a:t>Chart-Topper Analysis</a:t>
              </a:r>
              <a:endParaRPr lang="en-US" sz="2400">
                <a:solidFill>
                  <a:schemeClr val="dk1"/>
                </a:solidFill>
                <a:latin typeface="Arial" panose="020B0604020202090204"/>
                <a:ea typeface="Arial" panose="020B0604020202090204"/>
                <a:cs typeface="Arial" panose="020B0604020202090204"/>
                <a:sym typeface="Arial" panose="020B0604020202090204"/>
              </a:endParaRPr>
            </a:p>
          </p:txBody>
        </p:sp>
        <p:grpSp>
          <p:nvGrpSpPr>
            <p:cNvPr id="90" name="Google Shape;90;p7"/>
            <p:cNvGrpSpPr/>
            <p:nvPr/>
          </p:nvGrpSpPr>
          <p:grpSpPr>
            <a:xfrm>
              <a:off x="15246" y="1574"/>
              <a:ext cx="709" cy="453"/>
              <a:chOff x="1770" y="1505"/>
              <a:chExt cx="709" cy="453"/>
            </a:xfrm>
          </p:grpSpPr>
          <p:sp>
            <p:nvSpPr>
              <p:cNvPr id="91" name="Google Shape;91;p7"/>
              <p:cNvSpPr/>
              <p:nvPr/>
            </p:nvSpPr>
            <p:spPr>
              <a:xfrm>
                <a:off x="1804" y="1505"/>
                <a:ext cx="453" cy="453"/>
              </a:xfrm>
              <a:prstGeom prst="ellipse">
                <a:avLst/>
              </a:prstGeom>
              <a:solidFill>
                <a:srgbClr val="3281F6"/>
              </a:solidFill>
              <a:ln>
                <a:noFill/>
              </a:ln>
              <a:effectLst>
                <a:outerShdw blurRad="50800" dist="38100" dir="7800000" sx="116000" sy="116000" algn="t" rotWithShape="0">
                  <a:srgbClr val="2BB76E">
                    <a:alpha val="784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93" name="Google Shape;93;p7"/>
              <p:cNvSpPr txBox="1"/>
              <p:nvPr/>
            </p:nvSpPr>
            <p:spPr>
              <a:xfrm>
                <a:off x="1770" y="1583"/>
                <a:ext cx="709" cy="28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600" b="1">
                    <a:solidFill>
                      <a:schemeClr val="lt1"/>
                    </a:solidFill>
                    <a:latin typeface="Arial" panose="020B0604020202090204"/>
                    <a:ea typeface="Arial" panose="020B0604020202090204"/>
                    <a:cs typeface="Arial" panose="020B0604020202090204"/>
                    <a:sym typeface="Arial" panose="020B0604020202090204"/>
                  </a:rPr>
                  <a:t>ZSH</a:t>
                </a:r>
                <a:endParaRPr sz="600" b="1">
                  <a:solidFill>
                    <a:schemeClr val="lt1"/>
                  </a:solidFill>
                  <a:latin typeface="Arial" panose="020B0604020202090204"/>
                  <a:ea typeface="Arial" panose="020B0604020202090204"/>
                  <a:cs typeface="Arial" panose="020B0604020202090204"/>
                  <a:sym typeface="Arial" panose="020B0604020202090204"/>
                </a:endParaRPr>
              </a:p>
            </p:txBody>
          </p:sp>
        </p:grpSp>
        <p:grpSp>
          <p:nvGrpSpPr>
            <p:cNvPr id="94" name="Google Shape;94;p7"/>
            <p:cNvGrpSpPr/>
            <p:nvPr/>
          </p:nvGrpSpPr>
          <p:grpSpPr>
            <a:xfrm>
              <a:off x="16180" y="8114"/>
              <a:ext cx="800" cy="183"/>
              <a:chOff x="9270" y="2823"/>
              <a:chExt cx="800" cy="183"/>
            </a:xfrm>
          </p:grpSpPr>
          <p:sp>
            <p:nvSpPr>
              <p:cNvPr id="95" name="Google Shape;95;p7"/>
              <p:cNvSpPr/>
              <p:nvPr/>
            </p:nvSpPr>
            <p:spPr>
              <a:xfrm>
                <a:off x="9270" y="2823"/>
                <a:ext cx="183" cy="183"/>
              </a:xfrm>
              <a:prstGeom prst="ellipse">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96" name="Google Shape;96;p7"/>
              <p:cNvSpPr/>
              <p:nvPr/>
            </p:nvSpPr>
            <p:spPr>
              <a:xfrm>
                <a:off x="9578" y="2823"/>
                <a:ext cx="183" cy="183"/>
              </a:xfrm>
              <a:prstGeom prst="ellipse">
                <a:avLst/>
              </a:prstGeom>
              <a:solidFill>
                <a:srgbClr val="3281F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sp>
            <p:nvSpPr>
              <p:cNvPr id="97" name="Google Shape;97;p7"/>
              <p:cNvSpPr/>
              <p:nvPr/>
            </p:nvSpPr>
            <p:spPr>
              <a:xfrm>
                <a:off x="9887" y="2823"/>
                <a:ext cx="183" cy="183"/>
              </a:xfrm>
              <a:prstGeom prst="ellipse">
                <a:avLst/>
              </a:prstGeom>
              <a:solidFill>
                <a:srgbClr val="5959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gr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grpSp>
        <p:nvGrpSpPr>
          <p:cNvPr id="294" name="Google Shape;294;p14"/>
          <p:cNvGrpSpPr/>
          <p:nvPr/>
        </p:nvGrpSpPr>
        <p:grpSpPr>
          <a:xfrm>
            <a:off x="574855" y="711380"/>
            <a:ext cx="3272610" cy="726715"/>
            <a:chOff x="905" y="1120"/>
            <a:chExt cx="5154" cy="1144"/>
          </a:xfrm>
        </p:grpSpPr>
        <p:sp>
          <p:nvSpPr>
            <p:cNvPr id="295" name="Google Shape;295;p14"/>
            <p:cNvSpPr/>
            <p:nvPr/>
          </p:nvSpPr>
          <p:spPr>
            <a:xfrm rot="3300000">
              <a:off x="1061" y="1276"/>
              <a:ext cx="793" cy="793"/>
            </a:xfrm>
            <a:prstGeom prst="roundRect">
              <a:avLst>
                <a:gd name="adj" fmla="val 16667"/>
              </a:avLst>
            </a:prstGeom>
            <a:solidFill>
              <a:schemeClr val="accent1"/>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6" name="Google Shape;296;p14"/>
            <p:cNvSpPr/>
            <p:nvPr/>
          </p:nvSpPr>
          <p:spPr>
            <a:xfrm rot="3300000">
              <a:off x="1341" y="1316"/>
              <a:ext cx="793" cy="793"/>
            </a:xfrm>
            <a:prstGeom prst="roundRect">
              <a:avLst>
                <a:gd name="adj" fmla="val 16667"/>
              </a:avLst>
            </a:prstGeom>
            <a:solidFill>
              <a:schemeClr val="accent1"/>
            </a:solidFill>
            <a:ln w="508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7" name="Google Shape;297;p14"/>
            <p:cNvSpPr txBox="1"/>
            <p:nvPr/>
          </p:nvSpPr>
          <p:spPr>
            <a:xfrm>
              <a:off x="2183" y="1301"/>
              <a:ext cx="3876" cy="672"/>
            </a:xfrm>
            <a:prstGeom prst="rect">
              <a:avLst/>
            </a:prstGeom>
            <a:noFill/>
            <a:ln>
              <a:noFill/>
            </a:ln>
          </p:spPr>
          <p:txBody>
            <a:bodyPr spcFirstLastPara="1" wrap="square" lIns="91425" tIns="45700" rIns="91425" bIns="45700" anchor="t" anchorCtr="0">
              <a:normAutofit fontScale="80000"/>
            </a:bodyPr>
            <a:lstStyle/>
            <a:p>
              <a:pPr marL="0" marR="0" lvl="0" indent="0" algn="l" rtl="0">
                <a:spcBef>
                  <a:spcPts val="0"/>
                </a:spcBef>
                <a:spcAft>
                  <a:spcPts val="0"/>
                </a:spcAft>
                <a:buNone/>
              </a:pPr>
              <a:r>
                <a:rPr lang="en-US" sz="2800">
                  <a:solidFill>
                    <a:schemeClr val="dk1"/>
                  </a:solidFill>
                  <a:latin typeface="Arial" panose="020B0604020202090204"/>
                  <a:ea typeface="Arial" panose="020B0604020202090204"/>
                  <a:cs typeface="Arial" panose="020B0604020202090204"/>
                  <a:sym typeface="Arial" panose="020B0604020202090204"/>
                </a:rPr>
                <a:t>Tracklist Design</a:t>
              </a:r>
              <a:endParaRPr lang="en-US" sz="2800">
                <a:solidFill>
                  <a:schemeClr val="dk1"/>
                </a:solidFill>
                <a:latin typeface="Arial" panose="020B0604020202090204"/>
                <a:ea typeface="Arial" panose="020B0604020202090204"/>
                <a:cs typeface="Arial" panose="020B0604020202090204"/>
                <a:sym typeface="Arial" panose="020B0604020202090204"/>
              </a:endParaRPr>
            </a:p>
          </p:txBody>
        </p:sp>
        <p:sp>
          <p:nvSpPr>
            <p:cNvPr id="298" name="Google Shape;298;p14"/>
            <p:cNvSpPr txBox="1"/>
            <p:nvPr/>
          </p:nvSpPr>
          <p:spPr>
            <a:xfrm>
              <a:off x="1251" y="1293"/>
              <a:ext cx="932" cy="72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2400">
                  <a:solidFill>
                    <a:schemeClr val="lt1"/>
                  </a:solidFill>
                  <a:latin typeface="Arial" panose="020B0604020202090204"/>
                  <a:ea typeface="Arial" panose="020B0604020202090204"/>
                  <a:cs typeface="Arial" panose="020B0604020202090204"/>
                  <a:sym typeface="Arial" panose="020B0604020202090204"/>
                </a:rPr>
                <a:t>01</a:t>
              </a:r>
              <a:endParaRPr sz="2400">
                <a:solidFill>
                  <a:schemeClr val="lt1"/>
                </a:solidFill>
                <a:latin typeface="Arial" panose="020B0604020202090204"/>
                <a:ea typeface="Arial" panose="020B0604020202090204"/>
                <a:cs typeface="Arial" panose="020B0604020202090204"/>
                <a:sym typeface="Arial" panose="020B0604020202090204"/>
              </a:endParaRPr>
            </a:p>
          </p:txBody>
        </p:sp>
      </p:grpSp>
      <p:grpSp>
        <p:nvGrpSpPr>
          <p:cNvPr id="299" name="Google Shape;299;p14"/>
          <p:cNvGrpSpPr/>
          <p:nvPr/>
        </p:nvGrpSpPr>
        <p:grpSpPr>
          <a:xfrm>
            <a:off x="1114425" y="1859281"/>
            <a:ext cx="3260725" cy="2796539"/>
            <a:chOff x="1755" y="2928"/>
            <a:chExt cx="5135" cy="4404"/>
          </a:xfrm>
        </p:grpSpPr>
        <p:sp>
          <p:nvSpPr>
            <p:cNvPr id="346" name="Google Shape;346;p14"/>
            <p:cNvSpPr txBox="1"/>
            <p:nvPr/>
          </p:nvSpPr>
          <p:spPr>
            <a:xfrm>
              <a:off x="1769" y="2928"/>
              <a:ext cx="5121" cy="14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700" b="1">
                  <a:solidFill>
                    <a:schemeClr val="accent3"/>
                  </a:solidFill>
                  <a:latin typeface="Arial" panose="020B0604020202090204"/>
                  <a:ea typeface="Arial" panose="020B0604020202090204"/>
                  <a:cs typeface="Arial" panose="020B0604020202090204"/>
                  <a:sym typeface="Arial" panose="020B0604020202090204"/>
                </a:rPr>
                <a:t>Chart-Topper Analysis</a:t>
              </a:r>
              <a:endParaRPr lang="en-US" sz="2700" b="1">
                <a:solidFill>
                  <a:schemeClr val="accent3"/>
                </a:solidFill>
                <a:latin typeface="Arial" panose="020B0604020202090204"/>
                <a:ea typeface="Arial" panose="020B0604020202090204"/>
                <a:cs typeface="Arial" panose="020B0604020202090204"/>
                <a:sym typeface="Arial" panose="020B0604020202090204"/>
              </a:endParaRPr>
            </a:p>
          </p:txBody>
        </p:sp>
        <p:sp>
          <p:nvSpPr>
            <p:cNvPr id="347" name="Google Shape;347;p14"/>
            <p:cNvSpPr txBox="1"/>
            <p:nvPr/>
          </p:nvSpPr>
          <p:spPr>
            <a:xfrm>
              <a:off x="1818" y="4263"/>
              <a:ext cx="3999" cy="4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panose="020B0604020202090204"/>
                  <a:ea typeface="Arial" panose="020B0604020202090204"/>
                  <a:cs typeface="Arial" panose="020B0604020202090204"/>
                  <a:sym typeface="Arial" panose="020B0604020202090204"/>
                </a:rPr>
                <a:t>The topics I worked on the most</a:t>
              </a:r>
              <a:endParaRPr lang="en-US" sz="1200" b="1">
                <a:solidFill>
                  <a:srgbClr val="3F3F3F"/>
                </a:solidFill>
                <a:latin typeface="Arial" panose="020B0604020202090204"/>
                <a:ea typeface="Arial" panose="020B0604020202090204"/>
                <a:cs typeface="Arial" panose="020B0604020202090204"/>
                <a:sym typeface="Arial" panose="020B0604020202090204"/>
              </a:endParaRPr>
            </a:p>
          </p:txBody>
        </p:sp>
        <p:cxnSp>
          <p:nvCxnSpPr>
            <p:cNvPr id="348" name="Google Shape;348;p14"/>
            <p:cNvCxnSpPr/>
            <p:nvPr/>
          </p:nvCxnSpPr>
          <p:spPr>
            <a:xfrm>
              <a:off x="2035" y="4877"/>
              <a:ext cx="3393" cy="0"/>
            </a:xfrm>
            <a:prstGeom prst="straightConnector1">
              <a:avLst/>
            </a:prstGeom>
            <a:noFill/>
            <a:ln w="9525" cap="flat" cmpd="sng">
              <a:solidFill>
                <a:srgbClr val="D8D8D8"/>
              </a:solidFill>
              <a:prstDash val="solid"/>
              <a:miter lim="800000"/>
              <a:headEnd type="none" w="sm" len="sm"/>
              <a:tailEnd type="none" w="sm" len="sm"/>
            </a:ln>
          </p:spPr>
        </p:cxnSp>
        <p:cxnSp>
          <p:nvCxnSpPr>
            <p:cNvPr id="349" name="Google Shape;349;p14"/>
            <p:cNvCxnSpPr/>
            <p:nvPr/>
          </p:nvCxnSpPr>
          <p:spPr>
            <a:xfrm>
              <a:off x="1989" y="4877"/>
              <a:ext cx="2107" cy="0"/>
            </a:xfrm>
            <a:prstGeom prst="straightConnector1">
              <a:avLst/>
            </a:prstGeom>
            <a:noFill/>
            <a:ln w="25400" cap="flat" cmpd="sng">
              <a:solidFill>
                <a:schemeClr val="dk1"/>
              </a:solidFill>
              <a:prstDash val="solid"/>
              <a:miter lim="800000"/>
              <a:headEnd type="none" w="sm" len="sm"/>
              <a:tailEnd type="none" w="sm" len="sm"/>
            </a:ln>
          </p:spPr>
        </p:cxnSp>
        <p:sp>
          <p:nvSpPr>
            <p:cNvPr id="350" name="Google Shape;350;p14"/>
            <p:cNvSpPr txBox="1"/>
            <p:nvPr/>
          </p:nvSpPr>
          <p:spPr>
            <a:xfrm>
              <a:off x="1755" y="5057"/>
              <a:ext cx="5120" cy="2275"/>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1200">
                  <a:solidFill>
                    <a:srgbClr val="3F3F3F"/>
                  </a:solidFill>
                  <a:latin typeface="Arial" panose="020B0604020202090204"/>
                  <a:ea typeface="Arial" panose="020B0604020202090204"/>
                  <a:cs typeface="Arial" panose="020B0604020202090204"/>
                  <a:sym typeface="Arial" panose="020B0604020202090204"/>
                </a:rPr>
                <a:t>In the previous presentation, I have already drawn my topic radar </a:t>
              </a:r>
              <a:r>
                <a:rPr lang="en-US" sz="1200">
                  <a:solidFill>
                    <a:srgbClr val="3F3F3F"/>
                  </a:solidFill>
                  <a:latin typeface="Arial" panose="020B0604020202090204"/>
                  <a:ea typeface="Arial" panose="020B0604020202090204"/>
                  <a:cs typeface="Arial" panose="020B0604020202090204"/>
                  <a:sym typeface="Arial" panose="020B0604020202090204"/>
                </a:rPr>
                <a:t>chart. It's clear that I spend the most on business-related information visualization, both in terms of work time and project data.</a:t>
              </a:r>
              <a:endParaRPr lang="en-US" sz="1200">
                <a:solidFill>
                  <a:srgbClr val="3F3F3F"/>
                </a:solidFill>
                <a:latin typeface="Arial" panose="020B0604020202090204"/>
                <a:ea typeface="Arial" panose="020B0604020202090204"/>
                <a:cs typeface="Arial" panose="020B0604020202090204"/>
                <a:sym typeface="Arial" panose="020B0604020202090204"/>
              </a:endParaRPr>
            </a:p>
          </p:txBody>
        </p:sp>
      </p:grpSp>
      <p:graphicFrame>
        <p:nvGraphicFramePr>
          <p:cNvPr id="2" name="图表 1"/>
          <p:cNvGraphicFramePr/>
          <p:nvPr/>
        </p:nvGraphicFramePr>
        <p:xfrm>
          <a:off x="4888230" y="995680"/>
          <a:ext cx="5298440" cy="49803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93" name="Shape 293"/>
        <p:cNvGrpSpPr/>
        <p:nvPr/>
      </p:nvGrpSpPr>
      <p:grpSpPr>
        <a:xfrm>
          <a:off x="0" y="0"/>
          <a:ext cx="0" cy="0"/>
          <a:chOff x="0" y="0"/>
          <a:chExt cx="0" cy="0"/>
        </a:xfrm>
      </p:grpSpPr>
      <p:grpSp>
        <p:nvGrpSpPr>
          <p:cNvPr id="294" name="Google Shape;294;p14"/>
          <p:cNvGrpSpPr/>
          <p:nvPr/>
        </p:nvGrpSpPr>
        <p:grpSpPr>
          <a:xfrm>
            <a:off x="574855" y="711380"/>
            <a:ext cx="3272610" cy="726715"/>
            <a:chOff x="905" y="1120"/>
            <a:chExt cx="5154" cy="1144"/>
          </a:xfrm>
        </p:grpSpPr>
        <p:sp>
          <p:nvSpPr>
            <p:cNvPr id="295" name="Google Shape;295;p14"/>
            <p:cNvSpPr/>
            <p:nvPr/>
          </p:nvSpPr>
          <p:spPr>
            <a:xfrm rot="3300000">
              <a:off x="1061" y="1276"/>
              <a:ext cx="793" cy="793"/>
            </a:xfrm>
            <a:prstGeom prst="roundRect">
              <a:avLst>
                <a:gd name="adj" fmla="val 16667"/>
              </a:avLst>
            </a:prstGeom>
            <a:solidFill>
              <a:schemeClr val="accent1"/>
            </a:solidFill>
            <a:ln w="762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6" name="Google Shape;296;p14"/>
            <p:cNvSpPr/>
            <p:nvPr/>
          </p:nvSpPr>
          <p:spPr>
            <a:xfrm rot="3300000">
              <a:off x="1341" y="1316"/>
              <a:ext cx="793" cy="793"/>
            </a:xfrm>
            <a:prstGeom prst="roundRect">
              <a:avLst>
                <a:gd name="adj" fmla="val 16667"/>
              </a:avLst>
            </a:prstGeom>
            <a:solidFill>
              <a:schemeClr val="accent1"/>
            </a:solidFill>
            <a:ln w="508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Arial" panose="020B0604020202090204"/>
                <a:ea typeface="Arial" panose="020B0604020202090204"/>
                <a:cs typeface="Arial" panose="020B0604020202090204"/>
                <a:sym typeface="Arial" panose="020B0604020202090204"/>
              </a:endParaRPr>
            </a:p>
          </p:txBody>
        </p:sp>
        <p:sp>
          <p:nvSpPr>
            <p:cNvPr id="297" name="Google Shape;297;p14"/>
            <p:cNvSpPr txBox="1"/>
            <p:nvPr/>
          </p:nvSpPr>
          <p:spPr>
            <a:xfrm>
              <a:off x="2183" y="1301"/>
              <a:ext cx="3876" cy="672"/>
            </a:xfrm>
            <a:prstGeom prst="rect">
              <a:avLst/>
            </a:prstGeom>
            <a:noFill/>
            <a:ln>
              <a:noFill/>
            </a:ln>
          </p:spPr>
          <p:txBody>
            <a:bodyPr spcFirstLastPara="1" wrap="square" lIns="91425" tIns="45700" rIns="91425" bIns="45700" anchor="t" anchorCtr="0">
              <a:normAutofit fontScale="80000"/>
            </a:bodyPr>
            <a:lstStyle/>
            <a:p>
              <a:pPr marL="0" marR="0" lvl="0" indent="0" algn="l" rtl="0">
                <a:spcBef>
                  <a:spcPts val="0"/>
                </a:spcBef>
                <a:spcAft>
                  <a:spcPts val="0"/>
                </a:spcAft>
                <a:buNone/>
              </a:pPr>
              <a:r>
                <a:rPr lang="en-US" sz="2800">
                  <a:solidFill>
                    <a:schemeClr val="dk1"/>
                  </a:solidFill>
                  <a:latin typeface="Arial" panose="020B0604020202090204"/>
                  <a:ea typeface="Arial" panose="020B0604020202090204"/>
                  <a:cs typeface="Arial" panose="020B0604020202090204"/>
                  <a:sym typeface="Arial" panose="020B0604020202090204"/>
                </a:rPr>
                <a:t>Tracklist Design</a:t>
              </a:r>
              <a:endParaRPr lang="en-US" sz="2800">
                <a:solidFill>
                  <a:schemeClr val="dk1"/>
                </a:solidFill>
                <a:latin typeface="Arial" panose="020B0604020202090204"/>
                <a:ea typeface="Arial" panose="020B0604020202090204"/>
                <a:cs typeface="Arial" panose="020B0604020202090204"/>
                <a:sym typeface="Arial" panose="020B0604020202090204"/>
              </a:endParaRPr>
            </a:p>
          </p:txBody>
        </p:sp>
        <p:sp>
          <p:nvSpPr>
            <p:cNvPr id="298" name="Google Shape;298;p14"/>
            <p:cNvSpPr txBox="1"/>
            <p:nvPr/>
          </p:nvSpPr>
          <p:spPr>
            <a:xfrm>
              <a:off x="1251" y="1293"/>
              <a:ext cx="932" cy="72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None/>
              </a:pPr>
              <a:r>
                <a:rPr lang="en-US" sz="2400">
                  <a:solidFill>
                    <a:schemeClr val="lt1"/>
                  </a:solidFill>
                  <a:latin typeface="Arial" panose="020B0604020202090204"/>
                  <a:ea typeface="Arial" panose="020B0604020202090204"/>
                  <a:cs typeface="Arial" panose="020B0604020202090204"/>
                  <a:sym typeface="Arial" panose="020B0604020202090204"/>
                </a:rPr>
                <a:t>01</a:t>
              </a:r>
              <a:endParaRPr sz="2400">
                <a:solidFill>
                  <a:schemeClr val="lt1"/>
                </a:solidFill>
                <a:latin typeface="Arial" panose="020B0604020202090204"/>
                <a:ea typeface="Arial" panose="020B0604020202090204"/>
                <a:cs typeface="Arial" panose="020B0604020202090204"/>
                <a:sym typeface="Arial" panose="020B0604020202090204"/>
              </a:endParaRPr>
            </a:p>
          </p:txBody>
        </p:sp>
      </p:grpSp>
      <p:grpSp>
        <p:nvGrpSpPr>
          <p:cNvPr id="299" name="Google Shape;299;p14"/>
          <p:cNvGrpSpPr/>
          <p:nvPr/>
        </p:nvGrpSpPr>
        <p:grpSpPr>
          <a:xfrm>
            <a:off x="1114425" y="1859281"/>
            <a:ext cx="3260725" cy="4180839"/>
            <a:chOff x="1755" y="2928"/>
            <a:chExt cx="5135" cy="6584"/>
          </a:xfrm>
        </p:grpSpPr>
        <p:sp>
          <p:nvSpPr>
            <p:cNvPr id="346" name="Google Shape;346;p14"/>
            <p:cNvSpPr txBox="1"/>
            <p:nvPr/>
          </p:nvSpPr>
          <p:spPr>
            <a:xfrm>
              <a:off x="1769" y="2928"/>
              <a:ext cx="5121" cy="14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700" b="1">
                  <a:solidFill>
                    <a:schemeClr val="accent3"/>
                  </a:solidFill>
                  <a:latin typeface="Arial" panose="020B0604020202090204"/>
                  <a:ea typeface="Arial" panose="020B0604020202090204"/>
                  <a:cs typeface="Arial" panose="020B0604020202090204"/>
                  <a:sym typeface="Arial" panose="020B0604020202090204"/>
                </a:rPr>
                <a:t>Chart-Topper Analysis</a:t>
              </a:r>
              <a:endParaRPr lang="en-US" sz="2700" b="1">
                <a:solidFill>
                  <a:schemeClr val="accent3"/>
                </a:solidFill>
                <a:latin typeface="Arial" panose="020B0604020202090204"/>
                <a:ea typeface="Arial" panose="020B0604020202090204"/>
                <a:cs typeface="Arial" panose="020B0604020202090204"/>
                <a:sym typeface="Arial" panose="020B0604020202090204"/>
              </a:endParaRPr>
            </a:p>
          </p:txBody>
        </p:sp>
        <p:sp>
          <p:nvSpPr>
            <p:cNvPr id="347" name="Google Shape;347;p14"/>
            <p:cNvSpPr txBox="1"/>
            <p:nvPr/>
          </p:nvSpPr>
          <p:spPr>
            <a:xfrm>
              <a:off x="1818" y="4263"/>
              <a:ext cx="3999" cy="4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3F3F3F"/>
                  </a:solidFill>
                  <a:latin typeface="Arial" panose="020B0604020202090204"/>
                  <a:ea typeface="Arial" panose="020B0604020202090204"/>
                  <a:cs typeface="Arial" panose="020B0604020202090204"/>
                  <a:sym typeface="Arial" panose="020B0604020202090204"/>
                </a:rPr>
                <a:t>My most successful teamwor</a:t>
              </a:r>
              <a:r>
                <a:rPr lang="en-US" sz="1200" b="1">
                  <a:solidFill>
                    <a:srgbClr val="3F3F3F"/>
                  </a:solidFill>
                  <a:latin typeface="Arial" panose="020B0604020202090204"/>
                  <a:ea typeface="Arial" panose="020B0604020202090204"/>
                  <a:cs typeface="Arial" panose="020B0604020202090204"/>
                  <a:sym typeface="Arial" panose="020B0604020202090204"/>
                </a:rPr>
                <a:t>k</a:t>
              </a:r>
              <a:endParaRPr lang="en-US" sz="1200" b="1">
                <a:solidFill>
                  <a:srgbClr val="3F3F3F"/>
                </a:solidFill>
                <a:latin typeface="Arial" panose="020B0604020202090204"/>
                <a:ea typeface="Arial" panose="020B0604020202090204"/>
                <a:cs typeface="Arial" panose="020B0604020202090204"/>
                <a:sym typeface="Arial" panose="020B0604020202090204"/>
              </a:endParaRPr>
            </a:p>
          </p:txBody>
        </p:sp>
        <p:cxnSp>
          <p:nvCxnSpPr>
            <p:cNvPr id="348" name="Google Shape;348;p14"/>
            <p:cNvCxnSpPr/>
            <p:nvPr/>
          </p:nvCxnSpPr>
          <p:spPr>
            <a:xfrm>
              <a:off x="2035" y="4877"/>
              <a:ext cx="3393" cy="0"/>
            </a:xfrm>
            <a:prstGeom prst="straightConnector1">
              <a:avLst/>
            </a:prstGeom>
            <a:noFill/>
            <a:ln w="9525" cap="flat" cmpd="sng">
              <a:solidFill>
                <a:srgbClr val="D8D8D8"/>
              </a:solidFill>
              <a:prstDash val="solid"/>
              <a:miter lim="800000"/>
              <a:headEnd type="none" w="sm" len="sm"/>
              <a:tailEnd type="none" w="sm" len="sm"/>
            </a:ln>
          </p:spPr>
        </p:cxnSp>
        <p:cxnSp>
          <p:nvCxnSpPr>
            <p:cNvPr id="349" name="Google Shape;349;p14"/>
            <p:cNvCxnSpPr/>
            <p:nvPr/>
          </p:nvCxnSpPr>
          <p:spPr>
            <a:xfrm>
              <a:off x="1989" y="4877"/>
              <a:ext cx="2107" cy="0"/>
            </a:xfrm>
            <a:prstGeom prst="straightConnector1">
              <a:avLst/>
            </a:prstGeom>
            <a:noFill/>
            <a:ln w="25400" cap="flat" cmpd="sng">
              <a:solidFill>
                <a:schemeClr val="dk1"/>
              </a:solidFill>
              <a:prstDash val="solid"/>
              <a:miter lim="800000"/>
              <a:headEnd type="none" w="sm" len="sm"/>
              <a:tailEnd type="none" w="sm" len="sm"/>
            </a:ln>
          </p:spPr>
        </p:cxnSp>
        <p:sp>
          <p:nvSpPr>
            <p:cNvPr id="350" name="Google Shape;350;p14"/>
            <p:cNvSpPr txBox="1"/>
            <p:nvPr/>
          </p:nvSpPr>
          <p:spPr>
            <a:xfrm>
              <a:off x="1755" y="5057"/>
              <a:ext cx="5120" cy="4455"/>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None/>
              </a:pPr>
              <a:r>
                <a:rPr lang="en-US" sz="1200">
                  <a:solidFill>
                    <a:srgbClr val="3F3F3F"/>
                  </a:solidFill>
                  <a:latin typeface="Arial" panose="020B0604020202090204"/>
                  <a:ea typeface="Arial" panose="020B0604020202090204"/>
                  <a:cs typeface="Arial" panose="020B0604020202090204"/>
                  <a:sym typeface="Arial" panose="020B0604020202090204"/>
                </a:rPr>
                <a:t>My most successful teamwork is my group project: Hotel Booking Demand -- Hotel Market Analysis. We do this by visualizing the hotel's data and then analyzing it. And solved a lot of problems. For example, what is the relationship between hotel room reservation and time, and what business adjustments should be made by the hotel for different periods of the market, and so on.</a:t>
              </a:r>
              <a:endParaRPr lang="en-US" sz="1200">
                <a:solidFill>
                  <a:srgbClr val="3F3F3F"/>
                </a:solidFill>
                <a:latin typeface="Arial" panose="020B0604020202090204"/>
                <a:ea typeface="Arial" panose="020B0604020202090204"/>
                <a:cs typeface="Arial" panose="020B0604020202090204"/>
                <a:sym typeface="Arial" panose="020B0604020202090204"/>
              </a:endParaRPr>
            </a:p>
          </p:txBody>
        </p:sp>
      </p:grpSp>
      <p:pic>
        <p:nvPicPr>
          <p:cNvPr id="1" name="图片 0" descr="dataset-cover"/>
          <p:cNvPicPr>
            <a:picLocks noChangeAspect="1"/>
          </p:cNvPicPr>
          <p:nvPr/>
        </p:nvPicPr>
        <p:blipFill>
          <a:blip r:embed="rId1"/>
          <a:srcRect l="48229" r="19245"/>
          <a:stretch>
            <a:fillRect/>
          </a:stretch>
        </p:blipFill>
        <p:spPr>
          <a:xfrm>
            <a:off x="5269230" y="1412875"/>
            <a:ext cx="5540375" cy="3596005"/>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ags/tag1.xml><?xml version="1.0" encoding="utf-8"?>
<p:tagLst xmlns:p="http://schemas.openxmlformats.org/presentationml/2006/main">
  <p:tag name="KSO_WM_TAG_VERSION" val="1.0"/>
  <p:tag name="KSO_WM_BEAUTIFY_FLAG" val="#wm#"/>
  <p:tag name="KSO_WM_TEMPLATE_CATEGORY" val="diagram"/>
  <p:tag name="KSO_WM_TEMPLATE_INDEX" val="82"/>
  <p:tag name="KSO_WM_UNIT_TYPE" val="m_i"/>
  <p:tag name="KSO_WM_UNIT_INDEX" val="1_1"/>
  <p:tag name="KSO_WM_UNIT_ID" val="diagram82_6*m_i*1_1"/>
  <p:tag name="KSO_WM_UNIT_CLEAR" val="1"/>
  <p:tag name="KSO_WM_UNIT_LAYERLEVEL" val="1_1"/>
  <p:tag name="KSO_WM_DIAGRAM_GROUP_CODE" val="m1-1"/>
  <p:tag name="KSO_WM_UNIT_LINE_FORE_SCHEMECOLOR_INDEX" val="7"/>
  <p:tag name="KSO_WM_UNIT_LINE_FILL_TYPE" val="2"/>
</p:tagLst>
</file>

<file path=ppt/tags/tag10.xml><?xml version="1.0" encoding="utf-8"?>
<p:tagLst xmlns:p="http://schemas.openxmlformats.org/presentationml/2006/main">
  <p:tag name="KSO_WM_TAG_VERSION" val="1.0"/>
  <p:tag name="KSO_WM_BEAUTIFY_FLAG" val="#wm#"/>
  <p:tag name="KSO_WM_UNIT_TYPE" val="i"/>
  <p:tag name="KSO_WM_UNIT_ID" val="diagram82_6*i*19"/>
  <p:tag name="KSO_WM_TEMPLATE_CATEGORY" val="diagram"/>
  <p:tag name="KSO_WM_TEMPLATE_INDEX" val="82"/>
  <p:tag name="KSO_WM_UNIT_INDEX" val="19"/>
</p:tagLst>
</file>

<file path=ppt/tags/tag11.xml><?xml version="1.0" encoding="utf-8"?>
<p:tagLst xmlns:p="http://schemas.openxmlformats.org/presentationml/2006/main">
  <p:tag name="KSO_WM_TAG_VERSION" val="1.0"/>
  <p:tag name="KSO_WM_BEAUTIFY_FLAG" val="#wm#"/>
  <p:tag name="KSO_WM_TEMPLATE_CATEGORY" val="diagram"/>
  <p:tag name="KSO_WM_TEMPLATE_INDEX" val="82"/>
  <p:tag name="KSO_WM_UNIT_TYPE" val="m_i"/>
  <p:tag name="KSO_WM_UNIT_INDEX" val="1_6"/>
  <p:tag name="KSO_WM_UNIT_ID" val="diagram82_6*m_i*1_6"/>
  <p:tag name="KSO_WM_UNIT_CLEAR" val="1"/>
  <p:tag name="KSO_WM_UNIT_LAYERLEVEL" val="1_1"/>
  <p:tag name="KSO_WM_DIAGRAM_GROUP_CODE" val="m1-1"/>
  <p:tag name="KSO_WM_UNIT_LINE_FORE_SCHEMECOLOR_INDEX" val="5"/>
  <p:tag name="KSO_WM_UNIT_LINE_FILL_TYPE" val="2"/>
</p:tagLst>
</file>

<file path=ppt/tags/tag12.xml><?xml version="1.0" encoding="utf-8"?>
<p:tagLst xmlns:p="http://schemas.openxmlformats.org/presentationml/2006/main">
  <p:tag name="KSO_WM_TAG_VERSION" val="1.0"/>
  <p:tag name="KSO_WM_BEAUTIFY_FLAG" val="#wm#"/>
  <p:tag name="KSO_WM_TEMPLATE_CATEGORY" val="diagram"/>
  <p:tag name="KSO_WM_TEMPLATE_INDEX" val="82"/>
  <p:tag name="KSO_WM_UNIT_TYPE" val="m_h_a"/>
  <p:tag name="KSO_WM_UNIT_INDEX" val="1_3_1"/>
  <p:tag name="KSO_WM_UNIT_ID" val="diagram82_6*m_h_a*1_3_1"/>
  <p:tag name="KSO_WM_UNIT_CLEAR" val="1"/>
  <p:tag name="KSO_WM_UNIT_LAYERLEVEL" val="1_1_1"/>
  <p:tag name="KSO_WM_UNIT_VALUE" val="8"/>
  <p:tag name="KSO_WM_UNIT_HIGHLIGHT" val="0"/>
  <p:tag name="KSO_WM_UNIT_COMPATIBLE" val="0"/>
  <p:tag name="KSO_WM_DIAGRAM_GROUP_CODE" val="m1-1"/>
  <p:tag name="KSO_WM_UNIT_PRESET_TEXT" val="LOREM"/>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Lst>
</file>

<file path=ppt/tags/tag13.xml><?xml version="1.0" encoding="utf-8"?>
<p:tagLst xmlns:p="http://schemas.openxmlformats.org/presentationml/2006/main">
  <p:tag name="KSO_WM_TAG_VERSION" val="1.0"/>
  <p:tag name="KSO_WM_BEAUTIFY_FLAG" val="#wm#"/>
  <p:tag name="KSO_WM_TEMPLATE_CATEGORY" val="diagram"/>
  <p:tag name="KSO_WM_TEMPLATE_INDEX" val="82"/>
  <p:tag name="KSO_WM_UNIT_TYPE" val="m_h_f"/>
  <p:tag name="KSO_WM_UNIT_INDEX" val="1_3_1"/>
  <p:tag name="KSO_WM_UNIT_ID" val="diagram82_6*m_h_f*1_3_1"/>
  <p:tag name="KSO_WM_UNIT_CLEAR" val="1"/>
  <p:tag name="KSO_WM_UNIT_LAYERLEVEL" val="1_1_1"/>
  <p:tag name="KSO_WM_UNIT_VALUE" val="14"/>
  <p:tag name="KSO_WM_UNIT_HIGHLIGHT" val="0"/>
  <p:tag name="KSO_WM_UNIT_COMPATIBLE" val="0"/>
  <p:tag name="KSO_WM_UNIT_PRESET_TEXT_INDEX" val="4"/>
  <p:tag name="KSO_WM_UNIT_PRESET_TEXT_LEN" val="12"/>
  <p:tag name="KSO_WM_DIAGRAM_GROUP_CODE" val="m1-1"/>
  <p:tag name="KSO_WM_UNIT_LINE_FORE_SCHEMECOLOR_INDEX" val="5"/>
  <p:tag name="KSO_WM_UNIT_LINE_FILL_TYPE" val="2"/>
  <p:tag name="KSO_WM_UNIT_TEXT_FILL_FORE_SCHEMECOLOR_INDEX" val="15"/>
  <p:tag name="KSO_WM_UNIT_TEXT_FILL_TYPE" val="1"/>
</p:tagLst>
</file>

<file path=ppt/tags/tag14.xml><?xml version="1.0" encoding="utf-8"?>
<p:tagLst xmlns:p="http://schemas.openxmlformats.org/presentationml/2006/main">
  <p:tag name="KSO_WM_TAG_VERSION" val="1.0"/>
  <p:tag name="KSO_WM_BEAUTIFY_FLAG" val="#wm#"/>
  <p:tag name="KSO_WM_UNIT_TYPE" val="i"/>
  <p:tag name="KSO_WM_UNIT_ID" val="diagram82_6*i*28"/>
  <p:tag name="KSO_WM_TEMPLATE_CATEGORY" val="diagram"/>
  <p:tag name="KSO_WM_TEMPLATE_INDEX" val="82"/>
  <p:tag name="KSO_WM_UNIT_INDEX" val="28"/>
</p:tagLst>
</file>

<file path=ppt/tags/tag15.xml><?xml version="1.0" encoding="utf-8"?>
<p:tagLst xmlns:p="http://schemas.openxmlformats.org/presentationml/2006/main">
  <p:tag name="KSO_WM_TAG_VERSION" val="1.0"/>
  <p:tag name="KSO_WM_BEAUTIFY_FLAG" val="#wm#"/>
  <p:tag name="KSO_WM_TEMPLATE_CATEGORY" val="diagram"/>
  <p:tag name="KSO_WM_TEMPLATE_INDEX" val="82"/>
  <p:tag name="KSO_WM_UNIT_TYPE" val="m_i"/>
  <p:tag name="KSO_WM_UNIT_INDEX" val="1_8"/>
  <p:tag name="KSO_WM_UNIT_ID" val="diagram82_6*m_i*1_8"/>
  <p:tag name="KSO_WM_UNIT_CLEAR" val="1"/>
  <p:tag name="KSO_WM_UNIT_LAYERLEVEL" val="1_1"/>
  <p:tag name="KSO_WM_DIAGRAM_GROUP_CODE" val="m1-1"/>
  <p:tag name="KSO_WM_UNIT_LINE_FORE_SCHEMECOLOR_INDEX" val="6"/>
  <p:tag name="KSO_WM_UNIT_LINE_FILL_TYPE" val="2"/>
</p:tagLst>
</file>

<file path=ppt/tags/tag16.xml><?xml version="1.0" encoding="utf-8"?>
<p:tagLst xmlns:p="http://schemas.openxmlformats.org/presentationml/2006/main">
  <p:tag name="KSO_WM_TAG_VERSION" val="1.0"/>
  <p:tag name="KSO_WM_BEAUTIFY_FLAG" val="#wm#"/>
  <p:tag name="KSO_WM_TEMPLATE_CATEGORY" val="diagram"/>
  <p:tag name="KSO_WM_TEMPLATE_INDEX" val="82"/>
  <p:tag name="KSO_WM_UNIT_TYPE" val="m_h_a"/>
  <p:tag name="KSO_WM_UNIT_INDEX" val="1_4_1"/>
  <p:tag name="KSO_WM_UNIT_ID" val="diagram82_6*m_h_a*1_4_1"/>
  <p:tag name="KSO_WM_UNIT_CLEAR" val="1"/>
  <p:tag name="KSO_WM_UNIT_LAYERLEVEL" val="1_1_1"/>
  <p:tag name="KSO_WM_UNIT_VALUE" val="8"/>
  <p:tag name="KSO_WM_UNIT_HIGHLIGHT" val="0"/>
  <p:tag name="KSO_WM_UNIT_COMPATIBLE" val="0"/>
  <p:tag name="KSO_WM_DIAGRAM_GROUP_CODE" val="m1-1"/>
  <p:tag name="KSO_WM_UNIT_PRESET_TEXT" val="LOREM"/>
  <p:tag name="KSO_WM_UNIT_FILL_FORE_SCHEMECOLOR_INDEX" val="6"/>
  <p:tag name="KSO_WM_UNIT_FILL_TYPE" val="1"/>
  <p:tag name="KSO_WM_UNIT_LINE_FORE_SCHEMECOLOR_INDEX" val="6"/>
  <p:tag name="KSO_WM_UNIT_LINE_FILL_TYPE" val="2"/>
  <p:tag name="KSO_WM_UNIT_TEXT_FILL_FORE_SCHEMECOLOR_INDEX" val="14"/>
  <p:tag name="KSO_WM_UNIT_TEXT_FILL_TYPE" val="1"/>
</p:tagLst>
</file>

<file path=ppt/tags/tag17.xml><?xml version="1.0" encoding="utf-8"?>
<p:tagLst xmlns:p="http://schemas.openxmlformats.org/presentationml/2006/main">
  <p:tag name="KSO_WM_TAG_VERSION" val="1.0"/>
  <p:tag name="KSO_WM_BEAUTIFY_FLAG" val="#wm#"/>
  <p:tag name="KSO_WM_TEMPLATE_CATEGORY" val="diagram"/>
  <p:tag name="KSO_WM_TEMPLATE_INDEX" val="82"/>
  <p:tag name="KSO_WM_UNIT_TYPE" val="m_h_f"/>
  <p:tag name="KSO_WM_UNIT_INDEX" val="1_4_1"/>
  <p:tag name="KSO_WM_UNIT_ID" val="diagram82_6*m_h_f*1_4_1"/>
  <p:tag name="KSO_WM_UNIT_CLEAR" val="1"/>
  <p:tag name="KSO_WM_UNIT_LAYERLEVEL" val="1_1_1"/>
  <p:tag name="KSO_WM_UNIT_VALUE" val="14"/>
  <p:tag name="KSO_WM_UNIT_HIGHLIGHT" val="0"/>
  <p:tag name="KSO_WM_UNIT_COMPATIBLE" val="0"/>
  <p:tag name="KSO_WM_UNIT_PRESET_TEXT_INDEX" val="4"/>
  <p:tag name="KSO_WM_UNIT_PRESET_TEXT_LEN" val="12"/>
  <p:tag name="KSO_WM_DIAGRAM_GROUP_CODE" val="m1-1"/>
  <p:tag name="KSO_WM_UNIT_LINE_FORE_SCHEMECOLOR_INDEX" val="6"/>
  <p:tag name="KSO_WM_UNIT_LINE_FILL_TYPE" val="2"/>
  <p:tag name="KSO_WM_UNIT_TEXT_FILL_FORE_SCHEMECOLOR_INDEX" val="15"/>
  <p:tag name="KSO_WM_UNIT_TEXT_FILL_TYPE" val="1"/>
</p:tagLst>
</file>

<file path=ppt/tags/tag18.xml><?xml version="1.0" encoding="utf-8"?>
<p:tagLst xmlns:p="http://schemas.openxmlformats.org/presentationml/2006/main">
  <p:tag name="KSO_WM_TAG_VERSION" val="1.0"/>
  <p:tag name="KSO_WM_BEAUTIFY_FLAG" val="#wm#"/>
  <p:tag name="KSO_WM_UNIT_TYPE" val="i"/>
  <p:tag name="KSO_WM_UNIT_ID" val="diagram82_6*i*37"/>
  <p:tag name="KSO_WM_TEMPLATE_CATEGORY" val="diagram"/>
  <p:tag name="KSO_WM_TEMPLATE_INDEX" val="82"/>
  <p:tag name="KSO_WM_UNIT_INDEX" val="37"/>
</p:tagLst>
</file>

<file path=ppt/tags/tag19.xml><?xml version="1.0" encoding="utf-8"?>
<p:tagLst xmlns:p="http://schemas.openxmlformats.org/presentationml/2006/main">
  <p:tag name="KSO_WM_TAG_VERSION" val="1.0"/>
  <p:tag name="KSO_WM_BEAUTIFY_FLAG" val="#wm#"/>
  <p:tag name="KSO_WM_TEMPLATE_CATEGORY" val="diagram"/>
  <p:tag name="KSO_WM_TEMPLATE_INDEX" val="82"/>
  <p:tag name="KSO_WM_UNIT_TYPE" val="m_i"/>
  <p:tag name="KSO_WM_UNIT_INDEX" val="1_10"/>
  <p:tag name="KSO_WM_UNIT_ID" val="diagram82_6*m_i*1_10"/>
  <p:tag name="KSO_WM_UNIT_CLEAR" val="1"/>
  <p:tag name="KSO_WM_UNIT_LAYERLEVEL" val="1_1"/>
  <p:tag name="KSO_WM_DIAGRAM_GROUP_CODE" val="m1-1"/>
  <p:tag name="KSO_WM_UNIT_LINE_FORE_SCHEMECOLOR_INDEX" val="5"/>
  <p:tag name="KSO_WM_UNIT_LINE_FILL_TYPE" val="2"/>
</p:tagLst>
</file>

<file path=ppt/tags/tag2.xml><?xml version="1.0" encoding="utf-8"?>
<p:tagLst xmlns:p="http://schemas.openxmlformats.org/presentationml/2006/main">
  <p:tag name="KSO_WM_TAG_VERSION" val="1.0"/>
  <p:tag name="KSO_WM_BEAUTIFY_FLAG" val="#wm#"/>
  <p:tag name="KSO_WM_UNIT_TYPE" val="i"/>
  <p:tag name="KSO_WM_UNIT_ID" val="diagram82_6*i*1"/>
  <p:tag name="KSO_WM_TEMPLATE_CATEGORY" val="diagram"/>
  <p:tag name="KSO_WM_TEMPLATE_INDEX" val="82"/>
  <p:tag name="KSO_WM_UNIT_INDEX" val="1"/>
</p:tagLst>
</file>

<file path=ppt/tags/tag20.xml><?xml version="1.0" encoding="utf-8"?>
<p:tagLst xmlns:p="http://schemas.openxmlformats.org/presentationml/2006/main">
  <p:tag name="KSO_WM_TAG_VERSION" val="1.0"/>
  <p:tag name="KSO_WM_BEAUTIFY_FLAG" val="#wm#"/>
  <p:tag name="KSO_WM_TEMPLATE_CATEGORY" val="diagram"/>
  <p:tag name="KSO_WM_TEMPLATE_INDEX" val="82"/>
  <p:tag name="KSO_WM_UNIT_TYPE" val="m_h_a"/>
  <p:tag name="KSO_WM_UNIT_INDEX" val="1_5_1"/>
  <p:tag name="KSO_WM_UNIT_ID" val="diagram82_6*m_h_a*1_5_1"/>
  <p:tag name="KSO_WM_UNIT_CLEAR" val="1"/>
  <p:tag name="KSO_WM_UNIT_LAYERLEVEL" val="1_1_1"/>
  <p:tag name="KSO_WM_UNIT_VALUE" val="8"/>
  <p:tag name="KSO_WM_UNIT_HIGHLIGHT" val="0"/>
  <p:tag name="KSO_WM_UNIT_COMPATIBLE" val="0"/>
  <p:tag name="KSO_WM_DIAGRAM_GROUP_CODE" val="m1-1"/>
  <p:tag name="KSO_WM_UNIT_PRESET_TEXT" val="LOREM"/>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Lst>
</file>

<file path=ppt/tags/tag21.xml><?xml version="1.0" encoding="utf-8"?>
<p:tagLst xmlns:p="http://schemas.openxmlformats.org/presentationml/2006/main">
  <p:tag name="KSO_WM_TAG_VERSION" val="1.0"/>
  <p:tag name="KSO_WM_BEAUTIFY_FLAG" val="#wm#"/>
  <p:tag name="KSO_WM_TEMPLATE_CATEGORY" val="diagram"/>
  <p:tag name="KSO_WM_TEMPLATE_INDEX" val="82"/>
  <p:tag name="KSO_WM_UNIT_TYPE" val="m_h_f"/>
  <p:tag name="KSO_WM_UNIT_INDEX" val="1_5_1"/>
  <p:tag name="KSO_WM_UNIT_ID" val="diagram82_6*m_h_f*1_5_1"/>
  <p:tag name="KSO_WM_UNIT_CLEAR" val="1"/>
  <p:tag name="KSO_WM_UNIT_LAYERLEVEL" val="1_1_1"/>
  <p:tag name="KSO_WM_UNIT_VALUE" val="14"/>
  <p:tag name="KSO_WM_UNIT_HIGHLIGHT" val="0"/>
  <p:tag name="KSO_WM_UNIT_COMPATIBLE" val="0"/>
  <p:tag name="KSO_WM_UNIT_PRESET_TEXT_INDEX" val="4"/>
  <p:tag name="KSO_WM_UNIT_PRESET_TEXT_LEN" val="12"/>
  <p:tag name="KSO_WM_DIAGRAM_GROUP_CODE" val="m1-1"/>
  <p:tag name="KSO_WM_UNIT_LINE_FORE_SCHEMECOLOR_INDEX" val="5"/>
  <p:tag name="KSO_WM_UNIT_LINE_FILL_TYPE" val="2"/>
  <p:tag name="KSO_WM_UNIT_TEXT_FILL_FORE_SCHEMECOLOR_INDEX" val="15"/>
  <p:tag name="KSO_WM_UNIT_TEXT_FILL_TYPE" val="1"/>
</p:tagLst>
</file>

<file path=ppt/tags/tag22.xml><?xml version="1.0" encoding="utf-8"?>
<p:tagLst xmlns:p="http://schemas.openxmlformats.org/presentationml/2006/main">
  <p:tag name="KSO_WM_TAG_VERSION" val="1.0"/>
  <p:tag name="KSO_WM_BEAUTIFY_FLAG" val="#wm#"/>
  <p:tag name="KSO_WM_UNIT_TYPE" val="i"/>
  <p:tag name="KSO_WM_UNIT_ID" val="diagram82_6*i*46"/>
  <p:tag name="KSO_WM_TEMPLATE_CATEGORY" val="diagram"/>
  <p:tag name="KSO_WM_TEMPLATE_INDEX" val="82"/>
  <p:tag name="KSO_WM_UNIT_INDEX" val="46"/>
</p:tagLst>
</file>

<file path=ppt/tags/tag23.xml><?xml version="1.0" encoding="utf-8"?>
<p:tagLst xmlns:p="http://schemas.openxmlformats.org/presentationml/2006/main">
  <p:tag name="KSO_WM_TAG_VERSION" val="1.0"/>
  <p:tag name="KSO_WM_BEAUTIFY_FLAG" val="#wm#"/>
  <p:tag name="KSO_WM_TEMPLATE_CATEGORY" val="diagram"/>
  <p:tag name="KSO_WM_TEMPLATE_INDEX" val="82"/>
  <p:tag name="KSO_WM_UNIT_TYPE" val="m_i"/>
  <p:tag name="KSO_WM_UNIT_INDEX" val="1_12"/>
  <p:tag name="KSO_WM_UNIT_ID" val="diagram82_6*m_i*1_12"/>
  <p:tag name="KSO_WM_UNIT_CLEAR" val="1"/>
  <p:tag name="KSO_WM_UNIT_LAYERLEVEL" val="1_1"/>
  <p:tag name="KSO_WM_DIAGRAM_GROUP_CODE" val="m1-1"/>
  <p:tag name="KSO_WM_UNIT_LINE_FORE_SCHEMECOLOR_INDEX" val="6"/>
  <p:tag name="KSO_WM_UNIT_LINE_FILL_TYPE" val="2"/>
</p:tagLst>
</file>

<file path=ppt/tags/tag24.xml><?xml version="1.0" encoding="utf-8"?>
<p:tagLst xmlns:p="http://schemas.openxmlformats.org/presentationml/2006/main">
  <p:tag name="KSO_WM_TAG_VERSION" val="1.0"/>
  <p:tag name="KSO_WM_BEAUTIFY_FLAG" val="#wm#"/>
  <p:tag name="KSO_WM_TEMPLATE_CATEGORY" val="diagram"/>
  <p:tag name="KSO_WM_TEMPLATE_INDEX" val="82"/>
  <p:tag name="KSO_WM_UNIT_TYPE" val="m_h_a"/>
  <p:tag name="KSO_WM_UNIT_INDEX" val="1_6_1"/>
  <p:tag name="KSO_WM_UNIT_ID" val="diagram82_6*m_h_a*1_6_1"/>
  <p:tag name="KSO_WM_UNIT_CLEAR" val="1"/>
  <p:tag name="KSO_WM_UNIT_LAYERLEVEL" val="1_1_1"/>
  <p:tag name="KSO_WM_UNIT_VALUE" val="8"/>
  <p:tag name="KSO_WM_UNIT_HIGHLIGHT" val="0"/>
  <p:tag name="KSO_WM_UNIT_COMPATIBLE" val="0"/>
  <p:tag name="KSO_WM_DIAGRAM_GROUP_CODE" val="m1-1"/>
  <p:tag name="KSO_WM_UNIT_PRESET_TEXT" val="LOREM"/>
  <p:tag name="KSO_WM_UNIT_FILL_FORE_SCHEMECOLOR_INDEX" val="6"/>
  <p:tag name="KSO_WM_UNIT_FILL_TYPE" val="1"/>
  <p:tag name="KSO_WM_UNIT_LINE_FORE_SCHEMECOLOR_INDEX" val="6"/>
  <p:tag name="KSO_WM_UNIT_LINE_FILL_TYPE" val="2"/>
  <p:tag name="KSO_WM_UNIT_TEXT_FILL_FORE_SCHEMECOLOR_INDEX" val="14"/>
  <p:tag name="KSO_WM_UNIT_TEXT_FILL_TYPE" val="1"/>
</p:tagLst>
</file>

<file path=ppt/tags/tag25.xml><?xml version="1.0" encoding="utf-8"?>
<p:tagLst xmlns:p="http://schemas.openxmlformats.org/presentationml/2006/main">
  <p:tag name="KSO_WM_TAG_VERSION" val="1.0"/>
  <p:tag name="KSO_WM_BEAUTIFY_FLAG" val="#wm#"/>
  <p:tag name="KSO_WM_TEMPLATE_CATEGORY" val="diagram"/>
  <p:tag name="KSO_WM_TEMPLATE_INDEX" val="82"/>
  <p:tag name="KSO_WM_UNIT_TYPE" val="m_h_f"/>
  <p:tag name="KSO_WM_UNIT_INDEX" val="1_6_1"/>
  <p:tag name="KSO_WM_UNIT_ID" val="diagram82_6*m_h_f*1_6_1"/>
  <p:tag name="KSO_WM_UNIT_CLEAR" val="1"/>
  <p:tag name="KSO_WM_UNIT_LAYERLEVEL" val="1_1_1"/>
  <p:tag name="KSO_WM_UNIT_VALUE" val="14"/>
  <p:tag name="KSO_WM_UNIT_HIGHLIGHT" val="0"/>
  <p:tag name="KSO_WM_UNIT_COMPATIBLE" val="0"/>
  <p:tag name="KSO_WM_UNIT_PRESET_TEXT_INDEX" val="4"/>
  <p:tag name="KSO_WM_UNIT_PRESET_TEXT_LEN" val="12"/>
  <p:tag name="KSO_WM_DIAGRAM_GROUP_CODE" val="m1-1"/>
  <p:tag name="KSO_WM_UNIT_LINE_FORE_SCHEMECOLOR_INDEX" val="6"/>
  <p:tag name="KSO_WM_UNIT_LINE_FILL_TYPE" val="2"/>
  <p:tag name="KSO_WM_UNIT_TEXT_FILL_FORE_SCHEMECOLOR_INDEX" val="15"/>
  <p:tag name="KSO_WM_UNIT_TEXT_FILL_TYPE" val="1"/>
</p:tagLst>
</file>

<file path=ppt/tags/tag26.xml><?xml version="1.0" encoding="utf-8"?>
<p:tagLst xmlns:p="http://schemas.openxmlformats.org/presentationml/2006/main">
  <p:tag name="KSO_WM_TAG_VERSION" val="1.0"/>
  <p:tag name="KSO_WM_BEAUTIFY_FLAG" val="#wm#"/>
  <p:tag name="KSO_WM_UNIT_TYPE" val="i"/>
  <p:tag name="KSO_WM_UNIT_ID" val="diagram82_6*i*37"/>
  <p:tag name="KSO_WM_TEMPLATE_CATEGORY" val="diagram"/>
  <p:tag name="KSO_WM_TEMPLATE_INDEX" val="82"/>
  <p:tag name="KSO_WM_UNIT_INDEX" val="37"/>
</p:tagLst>
</file>

<file path=ppt/tags/tag27.xml><?xml version="1.0" encoding="utf-8"?>
<p:tagLst xmlns:p="http://schemas.openxmlformats.org/presentationml/2006/main">
  <p:tag name="KSO_WM_TAG_VERSION" val="1.0"/>
  <p:tag name="KSO_WM_BEAUTIFY_FLAG" val=""/>
  <p:tag name="KSO_WM_TEMPLATE_CATEGORY" val="diagram"/>
  <p:tag name="KSO_WM_TEMPLATE_INDEX" val="82"/>
  <p:tag name="KSO_WM_UNIT_TYPE" val="m_i"/>
  <p:tag name="KSO_WM_UNIT_INDEX" val="1_10"/>
  <p:tag name="KSO_WM_UNIT_ID" val="diagram82_6*m_i*1_10"/>
  <p:tag name="KSO_WM_UNIT_CLEAR" val="1"/>
  <p:tag name="KSO_WM_UNIT_LAYERLEVEL" val="1_1"/>
  <p:tag name="KSO_WM_DIAGRAM_GROUP_CODE" val="m1-1"/>
  <p:tag name="KSO_WM_UNIT_LINE_FORE_SCHEMECOLOR_INDEX" val="5"/>
  <p:tag name="KSO_WM_UNIT_LINE_FILL_TYPE" val="2"/>
</p:tagLst>
</file>

<file path=ppt/tags/tag28.xml><?xml version="1.0" encoding="utf-8"?>
<p:tagLst xmlns:p="http://schemas.openxmlformats.org/presentationml/2006/main">
  <p:tag name="KSO_WM_TAG_VERSION" val="1.0"/>
  <p:tag name="KSO_WM_BEAUTIFY_FLAG" val=""/>
  <p:tag name="KSO_WM_TEMPLATE_CATEGORY" val="diagram"/>
  <p:tag name="KSO_WM_TEMPLATE_INDEX" val="82"/>
  <p:tag name="KSO_WM_UNIT_TYPE" val="m_h_a"/>
  <p:tag name="KSO_WM_UNIT_INDEX" val="1_5_1"/>
  <p:tag name="KSO_WM_UNIT_ID" val="diagram82_6*m_h_a*1_5_1"/>
  <p:tag name="KSO_WM_UNIT_CLEAR" val="1"/>
  <p:tag name="KSO_WM_UNIT_LAYERLEVEL" val="1_1_1"/>
  <p:tag name="KSO_WM_UNIT_VALUE" val="8"/>
  <p:tag name="KSO_WM_UNIT_HIGHLIGHT" val="0"/>
  <p:tag name="KSO_WM_UNIT_COMPATIBLE" val="0"/>
  <p:tag name="KSO_WM_DIAGRAM_GROUP_CODE" val="m1-1"/>
  <p:tag name="KSO_WM_UNIT_PRESET_TEXT" val="LOREM"/>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Lst>
</file>

<file path=ppt/tags/tag29.xml><?xml version="1.0" encoding="utf-8"?>
<p:tagLst xmlns:p="http://schemas.openxmlformats.org/presentationml/2006/main">
  <p:tag name="KSO_WM_TAG_VERSION" val="1.0"/>
  <p:tag name="KSO_WM_BEAUTIFY_FLAG" val=""/>
  <p:tag name="KSO_WM_TEMPLATE_CATEGORY" val="diagram"/>
  <p:tag name="KSO_WM_TEMPLATE_INDEX" val="82"/>
  <p:tag name="KSO_WM_UNIT_TYPE" val="m_h_f"/>
  <p:tag name="KSO_WM_UNIT_INDEX" val="1_5_1"/>
  <p:tag name="KSO_WM_UNIT_ID" val="diagram82_6*m_h_f*1_5_1"/>
  <p:tag name="KSO_WM_UNIT_CLEAR" val="1"/>
  <p:tag name="KSO_WM_UNIT_LAYERLEVEL" val="1_1_1"/>
  <p:tag name="KSO_WM_UNIT_VALUE" val="14"/>
  <p:tag name="KSO_WM_UNIT_HIGHLIGHT" val="0"/>
  <p:tag name="KSO_WM_UNIT_COMPATIBLE" val="0"/>
  <p:tag name="KSO_WM_UNIT_PRESET_TEXT_INDEX" val="4"/>
  <p:tag name="KSO_WM_UNIT_PRESET_TEXT_LEN" val="12"/>
  <p:tag name="KSO_WM_DIAGRAM_GROUP_CODE" val="m1-1"/>
  <p:tag name="KSO_WM_UNIT_LINE_FORE_SCHEMECOLOR_INDEX" val="5"/>
  <p:tag name="KSO_WM_UNIT_LINE_FILL_TYPE" val="2"/>
  <p:tag name="KSO_WM_UNIT_TEXT_FILL_FORE_SCHEMECOLOR_INDEX" val="15"/>
  <p:tag name="KSO_WM_UNIT_TEXT_FILL_TYPE" val="1"/>
</p:tagLst>
</file>

<file path=ppt/tags/tag3.xml><?xml version="1.0" encoding="utf-8"?>
<p:tagLst xmlns:p="http://schemas.openxmlformats.org/presentationml/2006/main">
  <p:tag name="KSO_WM_TAG_VERSION" val="1.0"/>
  <p:tag name="KSO_WM_BEAUTIFY_FLAG" val="#wm#"/>
  <p:tag name="KSO_WM_TEMPLATE_CATEGORY" val="diagram"/>
  <p:tag name="KSO_WM_TEMPLATE_INDEX" val="82"/>
  <p:tag name="KSO_WM_UNIT_TYPE" val="m_i"/>
  <p:tag name="KSO_WM_UNIT_INDEX" val="1_2"/>
  <p:tag name="KSO_WM_UNIT_ID" val="diagram82_6*m_i*1_2"/>
  <p:tag name="KSO_WM_UNIT_CLEAR" val="1"/>
  <p:tag name="KSO_WM_UNIT_LAYERLEVEL" val="1_1"/>
  <p:tag name="KSO_WM_DIAGRAM_GROUP_CODE" val="m1-1"/>
  <p:tag name="KSO_WM_UNIT_LINE_FORE_SCHEMECOLOR_INDEX" val="5"/>
  <p:tag name="KSO_WM_UNIT_LINE_FILL_TYPE" val="2"/>
</p:tagLst>
</file>

<file path=ppt/tags/tag30.xml><?xml version="1.0" encoding="utf-8"?>
<p:tagLst xmlns:p="http://schemas.openxmlformats.org/presentationml/2006/main">
  <p:tag name="KSO_WM_TAG_VERSION" val="1.0"/>
  <p:tag name="KSO_WM_BEAUTIFY_FLAG" val="#wm#"/>
  <p:tag name="KSO_WM_UNIT_TYPE" val="i"/>
  <p:tag name="KSO_WM_UNIT_ID" val="diagram82_6*i*46"/>
  <p:tag name="KSO_WM_TEMPLATE_CATEGORY" val="diagram"/>
  <p:tag name="KSO_WM_TEMPLATE_INDEX" val="82"/>
  <p:tag name="KSO_WM_UNIT_INDEX" val="46"/>
</p:tagLst>
</file>

<file path=ppt/tags/tag31.xml><?xml version="1.0" encoding="utf-8"?>
<p:tagLst xmlns:p="http://schemas.openxmlformats.org/presentationml/2006/main">
  <p:tag name="KSO_WM_TAG_VERSION" val="1.0"/>
  <p:tag name="KSO_WM_BEAUTIFY_FLAG" val=""/>
  <p:tag name="KSO_WM_TEMPLATE_CATEGORY" val="diagram"/>
  <p:tag name="KSO_WM_TEMPLATE_INDEX" val="82"/>
  <p:tag name="KSO_WM_UNIT_TYPE" val="m_i"/>
  <p:tag name="KSO_WM_UNIT_INDEX" val="1_12"/>
  <p:tag name="KSO_WM_UNIT_ID" val="diagram82_6*m_i*1_12"/>
  <p:tag name="KSO_WM_UNIT_CLEAR" val="1"/>
  <p:tag name="KSO_WM_UNIT_LAYERLEVEL" val="1_1"/>
  <p:tag name="KSO_WM_DIAGRAM_GROUP_CODE" val="m1-1"/>
  <p:tag name="KSO_WM_UNIT_LINE_FORE_SCHEMECOLOR_INDEX" val="6"/>
  <p:tag name="KSO_WM_UNIT_LINE_FILL_TYPE" val="2"/>
</p:tagLst>
</file>

<file path=ppt/tags/tag32.xml><?xml version="1.0" encoding="utf-8"?>
<p:tagLst xmlns:p="http://schemas.openxmlformats.org/presentationml/2006/main">
  <p:tag name="KSO_WM_TAG_VERSION" val="1.0"/>
  <p:tag name="KSO_WM_BEAUTIFY_FLAG" val=""/>
  <p:tag name="KSO_WM_TEMPLATE_CATEGORY" val="diagram"/>
  <p:tag name="KSO_WM_TEMPLATE_INDEX" val="82"/>
  <p:tag name="KSO_WM_UNIT_TYPE" val="m_h_a"/>
  <p:tag name="KSO_WM_UNIT_INDEX" val="1_6_1"/>
  <p:tag name="KSO_WM_UNIT_ID" val="diagram82_6*m_h_a*1_6_1"/>
  <p:tag name="KSO_WM_UNIT_CLEAR" val="1"/>
  <p:tag name="KSO_WM_UNIT_LAYERLEVEL" val="1_1_1"/>
  <p:tag name="KSO_WM_UNIT_VALUE" val="8"/>
  <p:tag name="KSO_WM_UNIT_HIGHLIGHT" val="0"/>
  <p:tag name="KSO_WM_UNIT_COMPATIBLE" val="0"/>
  <p:tag name="KSO_WM_DIAGRAM_GROUP_CODE" val="m1-1"/>
  <p:tag name="KSO_WM_UNIT_PRESET_TEXT" val="LOREM"/>
  <p:tag name="KSO_WM_UNIT_FILL_FORE_SCHEMECOLOR_INDEX" val="6"/>
  <p:tag name="KSO_WM_UNIT_FILL_TYPE" val="1"/>
  <p:tag name="KSO_WM_UNIT_LINE_FORE_SCHEMECOLOR_INDEX" val="6"/>
  <p:tag name="KSO_WM_UNIT_LINE_FILL_TYPE" val="2"/>
  <p:tag name="KSO_WM_UNIT_TEXT_FILL_FORE_SCHEMECOLOR_INDEX" val="14"/>
  <p:tag name="KSO_WM_UNIT_TEXT_FILL_TYPE" val="1"/>
</p:tagLst>
</file>

<file path=ppt/tags/tag33.xml><?xml version="1.0" encoding="utf-8"?>
<p:tagLst xmlns:p="http://schemas.openxmlformats.org/presentationml/2006/main">
  <p:tag name="KSO_WM_TAG_VERSION" val="1.0"/>
  <p:tag name="KSO_WM_BEAUTIFY_FLAG" val=""/>
  <p:tag name="KSO_WM_TEMPLATE_CATEGORY" val="diagram"/>
  <p:tag name="KSO_WM_TEMPLATE_INDEX" val="82"/>
  <p:tag name="KSO_WM_UNIT_TYPE" val="m_h_f"/>
  <p:tag name="KSO_WM_UNIT_INDEX" val="1_6_1"/>
  <p:tag name="KSO_WM_UNIT_ID" val="diagram82_6*m_h_f*1_6_1"/>
  <p:tag name="KSO_WM_UNIT_CLEAR" val="1"/>
  <p:tag name="KSO_WM_UNIT_LAYERLEVEL" val="1_1_1"/>
  <p:tag name="KSO_WM_UNIT_VALUE" val="14"/>
  <p:tag name="KSO_WM_UNIT_HIGHLIGHT" val="0"/>
  <p:tag name="KSO_WM_UNIT_COMPATIBLE" val="0"/>
  <p:tag name="KSO_WM_UNIT_PRESET_TEXT_INDEX" val="4"/>
  <p:tag name="KSO_WM_UNIT_PRESET_TEXT_LEN" val="12"/>
  <p:tag name="KSO_WM_DIAGRAM_GROUP_CODE" val="m1-1"/>
  <p:tag name="KSO_WM_UNIT_LINE_FORE_SCHEMECOLOR_INDEX" val="6"/>
  <p:tag name="KSO_WM_UNIT_LINE_FILL_TYPE" val="2"/>
  <p:tag name="KSO_WM_UNIT_TEXT_FILL_FORE_SCHEMECOLOR_INDEX" val="15"/>
  <p:tag name="KSO_WM_UNIT_TEXT_FILL_TYPE" val="1"/>
</p:tagLst>
</file>

<file path=ppt/tags/tag34.xml><?xml version="1.0" encoding="utf-8"?>
<p:tagLst xmlns:p="http://schemas.openxmlformats.org/presentationml/2006/main">
  <p:tag name="KSO_WM_TAG_VERSION" val="1.0"/>
  <p:tag name="KSO_WM_BEAUTIFY_FLAG" val="#wm#"/>
  <p:tag name="KSO_WM_UNIT_TYPE" val="i"/>
  <p:tag name="KSO_WM_UNIT_ID" val="diagram82_6*i*37"/>
  <p:tag name="KSO_WM_TEMPLATE_CATEGORY" val="diagram"/>
  <p:tag name="KSO_WM_TEMPLATE_INDEX" val="82"/>
  <p:tag name="KSO_WM_UNIT_INDEX" val="37"/>
</p:tagLst>
</file>

<file path=ppt/tags/tag35.xml><?xml version="1.0" encoding="utf-8"?>
<p:tagLst xmlns:p="http://schemas.openxmlformats.org/presentationml/2006/main">
  <p:tag name="KSO_WM_TAG_VERSION" val="1.0"/>
  <p:tag name="KSO_WM_BEAUTIFY_FLAG" val=""/>
  <p:tag name="KSO_WM_TEMPLATE_CATEGORY" val="diagram"/>
  <p:tag name="KSO_WM_TEMPLATE_INDEX" val="82"/>
  <p:tag name="KSO_WM_UNIT_TYPE" val="m_i"/>
  <p:tag name="KSO_WM_UNIT_INDEX" val="1_10"/>
  <p:tag name="KSO_WM_UNIT_ID" val="diagram82_6*m_i*1_10"/>
  <p:tag name="KSO_WM_UNIT_CLEAR" val="1"/>
  <p:tag name="KSO_WM_UNIT_LAYERLEVEL" val="1_1"/>
  <p:tag name="KSO_WM_DIAGRAM_GROUP_CODE" val="m1-1"/>
  <p:tag name="KSO_WM_UNIT_LINE_FORE_SCHEMECOLOR_INDEX" val="5"/>
  <p:tag name="KSO_WM_UNIT_LINE_FILL_TYPE" val="2"/>
</p:tagLst>
</file>

<file path=ppt/tags/tag36.xml><?xml version="1.0" encoding="utf-8"?>
<p:tagLst xmlns:p="http://schemas.openxmlformats.org/presentationml/2006/main">
  <p:tag name="KSO_WM_TAG_VERSION" val="1.0"/>
  <p:tag name="KSO_WM_BEAUTIFY_FLAG" val=""/>
  <p:tag name="KSO_WM_TEMPLATE_CATEGORY" val="diagram"/>
  <p:tag name="KSO_WM_TEMPLATE_INDEX" val="82"/>
  <p:tag name="KSO_WM_UNIT_TYPE" val="m_h_a"/>
  <p:tag name="KSO_WM_UNIT_INDEX" val="1_5_1"/>
  <p:tag name="KSO_WM_UNIT_ID" val="diagram82_6*m_h_a*1_5_1"/>
  <p:tag name="KSO_WM_UNIT_CLEAR" val="1"/>
  <p:tag name="KSO_WM_UNIT_LAYERLEVEL" val="1_1_1"/>
  <p:tag name="KSO_WM_UNIT_VALUE" val="8"/>
  <p:tag name="KSO_WM_UNIT_HIGHLIGHT" val="0"/>
  <p:tag name="KSO_WM_UNIT_COMPATIBLE" val="0"/>
  <p:tag name="KSO_WM_DIAGRAM_GROUP_CODE" val="m1-1"/>
  <p:tag name="KSO_WM_UNIT_PRESET_TEXT" val="LOREM"/>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Lst>
</file>

<file path=ppt/tags/tag37.xml><?xml version="1.0" encoding="utf-8"?>
<p:tagLst xmlns:p="http://schemas.openxmlformats.org/presentationml/2006/main">
  <p:tag name="KSO_WM_TAG_VERSION" val="1.0"/>
  <p:tag name="KSO_WM_BEAUTIFY_FLAG" val=""/>
  <p:tag name="KSO_WM_TEMPLATE_CATEGORY" val="diagram"/>
  <p:tag name="KSO_WM_TEMPLATE_INDEX" val="82"/>
  <p:tag name="KSO_WM_UNIT_TYPE" val="m_h_f"/>
  <p:tag name="KSO_WM_UNIT_INDEX" val="1_5_1"/>
  <p:tag name="KSO_WM_UNIT_ID" val="diagram82_6*m_h_f*1_5_1"/>
  <p:tag name="KSO_WM_UNIT_CLEAR" val="1"/>
  <p:tag name="KSO_WM_UNIT_LAYERLEVEL" val="1_1_1"/>
  <p:tag name="KSO_WM_UNIT_VALUE" val="14"/>
  <p:tag name="KSO_WM_UNIT_HIGHLIGHT" val="0"/>
  <p:tag name="KSO_WM_UNIT_COMPATIBLE" val="0"/>
  <p:tag name="KSO_WM_UNIT_PRESET_TEXT_INDEX" val="4"/>
  <p:tag name="KSO_WM_UNIT_PRESET_TEXT_LEN" val="12"/>
  <p:tag name="KSO_WM_DIAGRAM_GROUP_CODE" val="m1-1"/>
  <p:tag name="KSO_WM_UNIT_LINE_FORE_SCHEMECOLOR_INDEX" val="5"/>
  <p:tag name="KSO_WM_UNIT_LINE_FILL_TYPE" val="2"/>
  <p:tag name="KSO_WM_UNIT_TEXT_FILL_FORE_SCHEMECOLOR_INDEX" val="15"/>
  <p:tag name="KSO_WM_UNIT_TEXT_FILL_TYPE" val="1"/>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TAG_VERSION" val="1.0"/>
  <p:tag name="KSO_WM_BEAUTIFY_FLAG" val="#wm#"/>
  <p:tag name="KSO_WM_TEMPLATE_CATEGORY" val="diagram"/>
  <p:tag name="KSO_WM_TEMPLATE_INDEX" val="82"/>
  <p:tag name="KSO_WM_UNIT_TYPE" val="m_h_a"/>
  <p:tag name="KSO_WM_UNIT_INDEX" val="1_1_1"/>
  <p:tag name="KSO_WM_UNIT_ID" val="diagram82_6*m_h_a*1_1_1"/>
  <p:tag name="KSO_WM_UNIT_CLEAR" val="1"/>
  <p:tag name="KSO_WM_UNIT_LAYERLEVEL" val="1_1_1"/>
  <p:tag name="KSO_WM_UNIT_VALUE" val="8"/>
  <p:tag name="KSO_WM_UNIT_HIGHLIGHT" val="0"/>
  <p:tag name="KSO_WM_UNIT_COMPATIBLE" val="0"/>
  <p:tag name="KSO_WM_DIAGRAM_GROUP_CODE" val="m1-1"/>
  <p:tag name="KSO_WM_UNIT_PRESET_TEXT" val="LOREM"/>
  <p:tag name="KSO_WM_UNIT_FILL_FORE_SCHEMECOLOR_INDEX" val="5"/>
  <p:tag name="KSO_WM_UNIT_FILL_TYPE" val="1"/>
  <p:tag name="KSO_WM_UNIT_LINE_FORE_SCHEMECOLOR_INDEX" val="5"/>
  <p:tag name="KSO_WM_UNIT_LINE_FILL_TYPE" val="2"/>
  <p:tag name="KSO_WM_UNIT_TEXT_FILL_FORE_SCHEMECOLOR_INDEX" val="14"/>
  <p:tag name="KSO_WM_UNIT_TEXT_FILL_TYPE" val="1"/>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5.xml><?xml version="1.0" encoding="utf-8"?>
<p:tagLst xmlns:p="http://schemas.openxmlformats.org/presentationml/2006/main">
  <p:tag name="KSO_WM_TAG_VERSION" val="1.0"/>
  <p:tag name="KSO_WM_BEAUTIFY_FLAG" val="#wm#"/>
  <p:tag name="KSO_WM_TEMPLATE_CATEGORY" val="diagram"/>
  <p:tag name="KSO_WM_TEMPLATE_INDEX" val="82"/>
  <p:tag name="KSO_WM_UNIT_TYPE" val="m_h_f"/>
  <p:tag name="KSO_WM_UNIT_INDEX" val="1_1_1"/>
  <p:tag name="KSO_WM_UNIT_ID" val="diagram82_6*m_h_f*1_1_1"/>
  <p:tag name="KSO_WM_UNIT_CLEAR" val="1"/>
  <p:tag name="KSO_WM_UNIT_LAYERLEVEL" val="1_1_1"/>
  <p:tag name="KSO_WM_UNIT_VALUE" val="14"/>
  <p:tag name="KSO_WM_UNIT_HIGHLIGHT" val="0"/>
  <p:tag name="KSO_WM_UNIT_COMPATIBLE" val="0"/>
  <p:tag name="KSO_WM_UNIT_PRESET_TEXT_INDEX" val="4"/>
  <p:tag name="KSO_WM_UNIT_PRESET_TEXT_LEN" val="12"/>
  <p:tag name="KSO_WM_DIAGRAM_GROUP_CODE" val="m1-1"/>
  <p:tag name="KSO_WM_UNIT_LINE_FORE_SCHEMECOLOR_INDEX" val="5"/>
  <p:tag name="KSO_WM_UNIT_LINE_FILL_TYPE" val="2"/>
  <p:tag name="KSO_WM_UNIT_TEXT_FILL_FORE_SCHEMECOLOR_INDEX" val="15"/>
  <p:tag name="KSO_WM_UNIT_TEXT_FILL_TYPE" val="1"/>
</p:tagLst>
</file>

<file path=ppt/tags/tag6.xml><?xml version="1.0" encoding="utf-8"?>
<p:tagLst xmlns:p="http://schemas.openxmlformats.org/presentationml/2006/main">
  <p:tag name="KSO_WM_TAG_VERSION" val="1.0"/>
  <p:tag name="KSO_WM_BEAUTIFY_FLAG" val="#wm#"/>
  <p:tag name="KSO_WM_UNIT_TYPE" val="i"/>
  <p:tag name="KSO_WM_UNIT_ID" val="diagram82_6*i*10"/>
  <p:tag name="KSO_WM_TEMPLATE_CATEGORY" val="diagram"/>
  <p:tag name="KSO_WM_TEMPLATE_INDEX" val="82"/>
  <p:tag name="KSO_WM_UNIT_INDEX" val="10"/>
</p:tagLst>
</file>

<file path=ppt/tags/tag7.xml><?xml version="1.0" encoding="utf-8"?>
<p:tagLst xmlns:p="http://schemas.openxmlformats.org/presentationml/2006/main">
  <p:tag name="KSO_WM_TAG_VERSION" val="1.0"/>
  <p:tag name="KSO_WM_BEAUTIFY_FLAG" val="#wm#"/>
  <p:tag name="KSO_WM_TEMPLATE_CATEGORY" val="diagram"/>
  <p:tag name="KSO_WM_TEMPLATE_INDEX" val="82"/>
  <p:tag name="KSO_WM_UNIT_TYPE" val="m_i"/>
  <p:tag name="KSO_WM_UNIT_INDEX" val="1_4"/>
  <p:tag name="KSO_WM_UNIT_ID" val="diagram82_6*m_i*1_4"/>
  <p:tag name="KSO_WM_UNIT_CLEAR" val="1"/>
  <p:tag name="KSO_WM_UNIT_LAYERLEVEL" val="1_1"/>
  <p:tag name="KSO_WM_DIAGRAM_GROUP_CODE" val="m1-1"/>
  <p:tag name="KSO_WM_UNIT_LINE_FORE_SCHEMECOLOR_INDEX" val="6"/>
  <p:tag name="KSO_WM_UNIT_LINE_FILL_TYPE" val="2"/>
</p:tagLst>
</file>

<file path=ppt/tags/tag8.xml><?xml version="1.0" encoding="utf-8"?>
<p:tagLst xmlns:p="http://schemas.openxmlformats.org/presentationml/2006/main">
  <p:tag name="KSO_WM_TAG_VERSION" val="1.0"/>
  <p:tag name="KSO_WM_BEAUTIFY_FLAG" val="#wm#"/>
  <p:tag name="KSO_WM_TEMPLATE_CATEGORY" val="diagram"/>
  <p:tag name="KSO_WM_TEMPLATE_INDEX" val="82"/>
  <p:tag name="KSO_WM_UNIT_TYPE" val="m_h_a"/>
  <p:tag name="KSO_WM_UNIT_INDEX" val="1_2_1"/>
  <p:tag name="KSO_WM_UNIT_ID" val="diagram82_6*m_h_a*1_2_1"/>
  <p:tag name="KSO_WM_UNIT_CLEAR" val="1"/>
  <p:tag name="KSO_WM_UNIT_LAYERLEVEL" val="1_1_1"/>
  <p:tag name="KSO_WM_UNIT_VALUE" val="8"/>
  <p:tag name="KSO_WM_UNIT_HIGHLIGHT" val="0"/>
  <p:tag name="KSO_WM_UNIT_COMPATIBLE" val="0"/>
  <p:tag name="KSO_WM_DIAGRAM_GROUP_CODE" val="m1-1"/>
  <p:tag name="KSO_WM_UNIT_PRESET_TEXT" val="LOREM"/>
  <p:tag name="KSO_WM_UNIT_FILL_FORE_SCHEMECOLOR_INDEX" val="6"/>
  <p:tag name="KSO_WM_UNIT_FILL_TYPE" val="1"/>
  <p:tag name="KSO_WM_UNIT_LINE_FORE_SCHEMECOLOR_INDEX" val="6"/>
  <p:tag name="KSO_WM_UNIT_LINE_FILL_TYPE" val="2"/>
  <p:tag name="KSO_WM_UNIT_TEXT_FILL_FORE_SCHEMECOLOR_INDEX" val="14"/>
  <p:tag name="KSO_WM_UNIT_TEXT_FILL_TYPE" val="1"/>
</p:tagLst>
</file>

<file path=ppt/tags/tag9.xml><?xml version="1.0" encoding="utf-8"?>
<p:tagLst xmlns:p="http://schemas.openxmlformats.org/presentationml/2006/main">
  <p:tag name="KSO_WM_TAG_VERSION" val="1.0"/>
  <p:tag name="KSO_WM_BEAUTIFY_FLAG" val="#wm#"/>
  <p:tag name="KSO_WM_TEMPLATE_CATEGORY" val="diagram"/>
  <p:tag name="KSO_WM_TEMPLATE_INDEX" val="82"/>
  <p:tag name="KSO_WM_UNIT_TYPE" val="m_h_f"/>
  <p:tag name="KSO_WM_UNIT_INDEX" val="1_2_1"/>
  <p:tag name="KSO_WM_UNIT_ID" val="diagram82_6*m_h_f*1_2_1"/>
  <p:tag name="KSO_WM_UNIT_CLEAR" val="1"/>
  <p:tag name="KSO_WM_UNIT_LAYERLEVEL" val="1_1_1"/>
  <p:tag name="KSO_WM_UNIT_VALUE" val="14"/>
  <p:tag name="KSO_WM_UNIT_HIGHLIGHT" val="0"/>
  <p:tag name="KSO_WM_UNIT_COMPATIBLE" val="0"/>
  <p:tag name="KSO_WM_UNIT_PRESET_TEXT_INDEX" val="4"/>
  <p:tag name="KSO_WM_UNIT_PRESET_TEXT_LEN" val="12"/>
  <p:tag name="KSO_WM_DIAGRAM_GROUP_CODE" val="m1-1"/>
  <p:tag name="KSO_WM_UNIT_LINE_FORE_SCHEMECOLOR_INDEX" val="6"/>
  <p:tag name="KSO_WM_UNIT_LINE_FILL_TYPE" val="2"/>
  <p:tag name="KSO_WM_UNIT_TEXT_FILL_FORE_SCHEMECOLOR_INDEX" val="15"/>
  <p:tag name="KSO_WM_UNIT_TEXT_FILL_TYPE" val="1"/>
</p:tagLst>
</file>

<file path=ppt/theme/theme1.xml><?xml version="1.0" encoding="utf-8"?>
<a:theme xmlns:a="http://schemas.openxmlformats.org/drawingml/2006/main" name="Office 主题​​">
  <a:themeElements>
    <a:clrScheme name="自定义 5">
      <a:dk1>
        <a:srgbClr val="000000"/>
      </a:dk1>
      <a:lt1>
        <a:srgbClr val="FFFFFF"/>
      </a:lt1>
      <a:dk2>
        <a:srgbClr val="0F1423"/>
      </a:dk2>
      <a:lt2>
        <a:srgbClr val="FFFFFF"/>
      </a:lt2>
      <a:accent1>
        <a:srgbClr val="3281F6"/>
      </a:accent1>
      <a:accent2>
        <a:srgbClr val="3F3F3F"/>
      </a:accent2>
      <a:accent3>
        <a:srgbClr val="3281F6"/>
      </a:accent3>
      <a:accent4>
        <a:srgbClr val="3F3F3F"/>
      </a:accent4>
      <a:accent5>
        <a:srgbClr val="3281F6"/>
      </a:accent5>
      <a:accent6>
        <a:srgbClr val="3F3F3F"/>
      </a:accent6>
      <a:hlink>
        <a:srgbClr val="3281F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97">
    <a:dk1>
      <a:srgbClr val="000000"/>
    </a:dk1>
    <a:lt1>
      <a:srgbClr val="FFFFFF"/>
    </a:lt1>
    <a:dk2>
      <a:srgbClr val="0C0E1F"/>
    </a:dk2>
    <a:lt2>
      <a:srgbClr val="FEFFFF"/>
    </a:lt2>
    <a:accent1>
      <a:srgbClr val="50708D"/>
    </a:accent1>
    <a:accent2>
      <a:srgbClr val="A37890"/>
    </a:accent2>
    <a:accent3>
      <a:srgbClr val="E06B7C"/>
    </a:accent3>
    <a:accent4>
      <a:srgbClr val="6FD6EF"/>
    </a:accent4>
    <a:accent5>
      <a:srgbClr val="FEC27B"/>
    </a:accent5>
    <a:accent6>
      <a:srgbClr val="F776D4"/>
    </a:accent6>
    <a:hlink>
      <a:srgbClr val="304FFE"/>
    </a:hlink>
    <a:folHlink>
      <a:srgbClr val="492067"/>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6543</Words>
  <Application>WPS 演示</Application>
  <PresentationFormat/>
  <Paragraphs>247</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Arial</vt:lpstr>
      <vt:lpstr>黑体</vt:lpstr>
      <vt:lpstr>汉仪中黑KW</vt:lpstr>
      <vt:lpstr>Microsoft YaHei</vt:lpstr>
      <vt:lpstr>汉仪旗黑</vt:lpstr>
      <vt:lpstr>SimSun</vt:lpstr>
      <vt:lpstr>Arial Unicode MS</vt:lpstr>
      <vt:lpstr>汉仪书宋二KW</vt:lpstr>
      <vt:lpstr>Microsoft YaHei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抱鹤而归</cp:lastModifiedBy>
  <cp:revision>6</cp:revision>
  <dcterms:created xsi:type="dcterms:W3CDTF">2024-04-08T09:58:02Z</dcterms:created>
  <dcterms:modified xsi:type="dcterms:W3CDTF">2024-04-08T09:58:02Z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17BC3AF057234AB1AB3D12660009FAA2_42</vt:lpwstr>
  </property>
  <property fmtid="{D5CDD505-2E9C-101B-9397-08002B2CF9AE}" pid="3" name="KSOProductBuildVer">
    <vt:lpwstr>2052-6.5.2.8766</vt:lpwstr>
  </property>
</Properties>
</file>