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9" r:id="rId4"/>
    <p:sldId id="258" r:id="rId5"/>
    <p:sldId id="268" r:id="rId6"/>
    <p:sldId id="264" r:id="rId7"/>
    <p:sldId id="275" r:id="rId8"/>
    <p:sldId id="260" r:id="rId9"/>
    <p:sldId id="276" r:id="rId10"/>
    <p:sldId id="270" r:id="rId11"/>
    <p:sldId id="271" r:id="rId12"/>
    <p:sldId id="267" r:id="rId13"/>
    <p:sldId id="266" r:id="rId14"/>
    <p:sldId id="263" r:id="rId15"/>
    <p:sldId id="274" r:id="rId16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D33"/>
    <a:srgbClr val="DAA600"/>
    <a:srgbClr val="B686DA"/>
    <a:srgbClr val="FFA7A7"/>
    <a:srgbClr val="F2A36E"/>
    <a:srgbClr val="5781C1"/>
    <a:srgbClr val="4F3C05"/>
    <a:srgbClr val="F7F7F7"/>
    <a:srgbClr val="7294C7"/>
    <a:srgbClr val="768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 autoAdjust="0"/>
    <p:restoredTop sz="94008" autoAdjust="0"/>
  </p:normalViewPr>
  <p:slideViewPr>
    <p:cSldViewPr snapToGrid="0" showGuides="1">
      <p:cViewPr varScale="1">
        <p:scale>
          <a:sx n="84" d="100"/>
          <a:sy n="84" d="100"/>
        </p:scale>
        <p:origin x="365" y="31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3990" y="69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52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000">
                <a:latin typeface="Trebuchet MS" panose="020B0603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3429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6858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0287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3716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290513"/>
            <a:ext cx="4987925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Difficulties: </a:t>
            </a:r>
            <a:r>
              <a:rPr lang="en-US" dirty="0" err="1"/>
              <a:t>LeaderBoard</a:t>
            </a:r>
            <a:r>
              <a:rPr lang="en-US" dirty="0"/>
              <a:t>, Large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FCFFD-459B-4F74-BD48-8157E1337D4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4614203" cy="51435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5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0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8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70" y="3879285"/>
            <a:ext cx="3934346" cy="768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59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1"/>
            <a:ext cx="4196953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1"/>
            <a:ext cx="4244579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9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6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2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259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>
          <a:xfrm>
            <a:off x="0" y="0"/>
            <a:ext cx="7187805" cy="5143500"/>
            <a:chOff x="0" y="0"/>
            <a:chExt cx="7187805" cy="5143500"/>
          </a:xfrm>
        </p:grpSpPr>
        <p:sp useBgFill="1">
          <p:nvSpPr>
            <p:cNvPr id="3" name="Rectangle 8"/>
            <p:cNvSpPr/>
            <p:nvPr/>
          </p:nvSpPr>
          <p:spPr>
            <a:xfrm flipH="1">
              <a:off x="0" y="0"/>
              <a:ext cx="6743700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0" h="6858000">
                  <a:moveTo>
                    <a:pt x="0" y="0"/>
                  </a:moveTo>
                  <a:lnTo>
                    <a:pt x="8991600" y="0"/>
                  </a:lnTo>
                  <a:lnTo>
                    <a:pt x="8991600" y="6858000"/>
                  </a:lnTo>
                  <a:lnTo>
                    <a:pt x="0" y="6858000"/>
                  </a:lnTo>
                  <a:cubicBezTo>
                    <a:pt x="437322" y="5695122"/>
                    <a:pt x="1749287" y="2653749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4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 flipH="1">
              <a:off x="5897167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083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6" y="0"/>
            <a:ext cx="4681896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70" y="3879285"/>
            <a:ext cx="3934346" cy="768169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67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083" y="4663393"/>
            <a:ext cx="2013821" cy="393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2"/>
            <a:ext cx="4196953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2"/>
            <a:ext cx="4244579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33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6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3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6355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879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31357" cy="51435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6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01" y="1115736"/>
            <a:ext cx="8826099" cy="4027764"/>
          </a:xfrm>
        </p:spPr>
        <p:txBody>
          <a:bodyPr>
            <a:normAutofit/>
          </a:bodyPr>
          <a:lstStyle>
            <a:lvl1pPr marL="130969" indent="-130969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5085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91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64" y="4694954"/>
            <a:ext cx="1852411" cy="361678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5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9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41" r:id="rId14"/>
    <p:sldLayoutId id="2147483729" r:id="rId15"/>
    <p:sldLayoutId id="2147483730" r:id="rId16"/>
    <p:sldLayoutId id="2147483731" r:id="rId17"/>
    <p:sldLayoutId id="2147483732" r:id="rId18"/>
    <p:sldLayoutId id="2147483740" r:id="rId19"/>
    <p:sldLayoutId id="2147483733" r:id="rId20"/>
    <p:sldLayoutId id="2147483735" r:id="rId21"/>
    <p:sldLayoutId id="2147483736" r:id="rId22"/>
    <p:sldLayoutId id="2147483737" r:id="rId23"/>
    <p:sldLayoutId id="2147483738" r:id="rId24"/>
    <p:sldLayoutId id="2147483739" r:id="rId2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2">
              <a:lumMod val="75000"/>
            </a:schemeClr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2pPr>
      <a:lvl3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3pPr>
      <a:lvl4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4pPr>
      <a:lvl5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5pPr>
      <a:lvl6pPr marL="25717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6pPr>
      <a:lvl7pPr marL="51435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7pPr>
      <a:lvl8pPr marL="77152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8pPr>
      <a:lvl9pPr marL="10287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76213" indent="-176213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1313" indent="-147638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482204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675085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867966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11/1467-9639.00097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Putting Probability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Lei Shi, Shalima Zalsha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705AA59-6064-4956-A99A-83747136A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732" y="751973"/>
            <a:ext cx="1031343" cy="2790276"/>
          </a:xfrm>
          <a:prstGeom prst="rect">
            <a:avLst/>
          </a:prstGeom>
          <a:noFill/>
          <a:ln>
            <a:noFill/>
          </a:ln>
          <a:effectLst>
            <a:outerShdw blurRad="215900" dir="10560000" sx="92000" sy="92000" algn="tl" rotWithShape="0">
              <a:srgbClr val="333333">
                <a:alpha val="6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7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53B-CDDF-4F49-ABE5-EB72491E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Result : Players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1BAF-9974-4B1E-846B-42E0E2D98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662" y="1020862"/>
            <a:ext cx="4196953" cy="3418681"/>
          </a:xfrm>
        </p:spPr>
        <p:txBody>
          <a:bodyPr/>
          <a:lstStyle/>
          <a:p>
            <a:r>
              <a:rPr lang="en-US" sz="2000" dirty="0">
                <a:solidFill>
                  <a:srgbClr val="0058A2"/>
                </a:solidFill>
              </a:rPr>
              <a:t>Client is interested in several players.</a:t>
            </a:r>
          </a:p>
          <a:p>
            <a:r>
              <a:rPr lang="en-US" sz="2000" dirty="0">
                <a:solidFill>
                  <a:srgbClr val="0058A2"/>
                </a:solidFill>
              </a:rPr>
              <a:t>Other players not in the list is the baseline for estimated effect.</a:t>
            </a:r>
          </a:p>
          <a:p>
            <a:r>
              <a:rPr lang="en-US" sz="2000" dirty="0"/>
              <a:t>Some of the players putt better than others: </a:t>
            </a:r>
          </a:p>
          <a:p>
            <a:pPr lvl="1"/>
            <a:r>
              <a:rPr lang="en-US" sz="1600" dirty="0"/>
              <a:t>Rickie Fowler, Jason Day and Jordan Spieth </a:t>
            </a:r>
          </a:p>
          <a:p>
            <a:r>
              <a:rPr lang="en-US" sz="2000" dirty="0"/>
              <a:t>Some players are not different from the other players, or even worse.</a:t>
            </a:r>
          </a:p>
          <a:p>
            <a:pPr lvl="1"/>
            <a:r>
              <a:rPr lang="en-US" dirty="0"/>
              <a:t>Bryson </a:t>
            </a:r>
            <a:r>
              <a:rPr lang="en-US" dirty="0" err="1"/>
              <a:t>Dechambeau</a:t>
            </a:r>
            <a:r>
              <a:rPr lang="en-US" dirty="0"/>
              <a:t> and </a:t>
            </a:r>
            <a:r>
              <a:rPr lang="en-US" dirty="0" err="1"/>
              <a:t>Xander</a:t>
            </a:r>
            <a:r>
              <a:rPr lang="en-US" dirty="0"/>
              <a:t> </a:t>
            </a:r>
            <a:r>
              <a:rPr lang="en-US" dirty="0" err="1"/>
              <a:t>Schaeuffele</a:t>
            </a:r>
            <a:endParaRPr lang="en-US" dirty="0">
              <a:solidFill>
                <a:srgbClr val="0058A2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E51D3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23A68-AD5E-4CED-8917-00496F41387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5"/>
          <a:stretch/>
        </p:blipFill>
        <p:spPr bwMode="auto">
          <a:xfrm>
            <a:off x="4640239" y="1040765"/>
            <a:ext cx="3831229" cy="35767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156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Result: ROC Curves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A4966-E8D2-469D-99DD-D76A279F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3" y="1055426"/>
            <a:ext cx="6881358" cy="362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B167-2CD7-4246-8959-FCB81D09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9129-3436-4C49-8D40-E7643C2BA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Weather Information   </a:t>
            </a:r>
          </a:p>
          <a:p>
            <a:pPr marL="0" indent="0">
              <a:buNone/>
            </a:pPr>
            <a:r>
              <a:rPr lang="en-US" dirty="0"/>
              <a:t>Not available in </a:t>
            </a:r>
            <a:r>
              <a:rPr lang="en-US" dirty="0" err="1"/>
              <a:t>ShotLink</a:t>
            </a:r>
            <a:r>
              <a:rPr lang="en-US" dirty="0"/>
              <a:t>® data set. </a:t>
            </a:r>
          </a:p>
          <a:p>
            <a:pPr marL="0" indent="0">
              <a:buNone/>
            </a:pPr>
            <a:r>
              <a:rPr lang="en-US" dirty="0"/>
              <a:t>Future analysis for putting probability could consider using weather information from GIS record and associate it with golf tournaments by time and coordinates.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Model Scope</a:t>
            </a:r>
          </a:p>
          <a:p>
            <a:pPr marL="0" indent="0">
              <a:buNone/>
            </a:pPr>
            <a:r>
              <a:rPr lang="en-US" dirty="0"/>
              <a:t>The model was built using PGA Tour players data which lack of new or rising players.</a:t>
            </a:r>
          </a:p>
        </p:txBody>
      </p:sp>
    </p:spTree>
    <p:extLst>
      <p:ext uri="{BB962C8B-B14F-4D97-AF65-F5344CB8AC3E}">
        <p14:creationId xmlns:p14="http://schemas.microsoft.com/office/powerpoint/2010/main" val="339531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6596-927A-42D6-A278-7542BBFA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0297-5228-466D-9059-66D0E2D3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00" y="871752"/>
            <a:ext cx="8826099" cy="3962399"/>
          </a:xfrm>
        </p:spPr>
        <p:txBody>
          <a:bodyPr/>
          <a:lstStyle/>
          <a:p>
            <a:pPr marL="0" indent="0">
              <a:spcAft>
                <a:spcPts val="505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Objective</a:t>
            </a:r>
          </a:p>
          <a:p>
            <a:pPr marL="0" indent="0">
              <a:buNone/>
            </a:pPr>
            <a:r>
              <a:rPr lang="en-US" dirty="0"/>
              <a:t>Predict the probability that a PGA golfer will successfully make a putt given a variety of factors.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Address questions of interest</a:t>
            </a:r>
          </a:p>
          <a:p>
            <a:pPr marL="0" indent="0">
              <a:buNone/>
            </a:pPr>
            <a:r>
              <a:rPr lang="en-US" dirty="0">
                <a:solidFill>
                  <a:srgbClr val="0058A2"/>
                </a:solidFill>
              </a:rPr>
              <a:t>Score, ranking, distance, slope, players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Methodology</a:t>
            </a:r>
          </a:p>
          <a:p>
            <a:pPr marL="0" indent="0">
              <a:buNone/>
            </a:pPr>
            <a:r>
              <a:rPr lang="en-US" dirty="0">
                <a:solidFill>
                  <a:srgbClr val="0058A2"/>
                </a:solidFill>
              </a:rPr>
              <a:t>Logistic Regression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Discussion and limitations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58A2"/>
                </a:solidFill>
              </a:rPr>
              <a:t>Weather and model scope</a:t>
            </a:r>
          </a:p>
          <a:p>
            <a:pPr marL="0" indent="0">
              <a:buNone/>
            </a:pPr>
            <a:endParaRPr lang="en-US" b="1" dirty="0">
              <a:solidFill>
                <a:srgbClr val="0058A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E51D33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b="1" dirty="0">
              <a:solidFill>
                <a:srgbClr val="E51D33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2800" b="1" dirty="0">
              <a:solidFill>
                <a:srgbClr val="E51D33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D686-EB76-43E7-AAE8-56B48B7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7E53-1069-4509-90CD-E06EAF79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 err="1"/>
              <a:t>Agresti</a:t>
            </a:r>
            <a:r>
              <a:rPr lang="en-US" sz="2000" dirty="0"/>
              <a:t>, A. (2014). Categorical Data Analysis. Hoboken: Wiley.</a:t>
            </a:r>
          </a:p>
          <a:p>
            <a:pPr>
              <a:spcAft>
                <a:spcPts val="1200"/>
              </a:spcAft>
            </a:pPr>
            <a:r>
              <a:rPr lang="en-US" sz="2000" dirty="0" err="1"/>
              <a:t>Gelman</a:t>
            </a:r>
            <a:r>
              <a:rPr lang="en-US" sz="2000" dirty="0"/>
              <a:t>, A. and Nolan, D. (2002), A Probability Model for Golf Putting. Teaching Statistics, 24: 93-95. doi:</a:t>
            </a:r>
            <a:r>
              <a:rPr lang="en-US" sz="2000" dirty="0">
                <a:hlinkClick r:id="rId2"/>
              </a:rPr>
              <a:t>10.1111/1467-9639.00097</a:t>
            </a:r>
            <a:endParaRPr lang="en-US" sz="2000" dirty="0"/>
          </a:p>
          <a:p>
            <a:r>
              <a:rPr lang="en-US" sz="2000" dirty="0"/>
              <a:t>Introduction to SAS. UCLA: Statistical Consulting Group. (</a:t>
            </a:r>
            <a:r>
              <a:rPr lang="en-US" sz="2000" dirty="0" err="1"/>
              <a:t>n.d.</a:t>
            </a:r>
            <a:r>
              <a:rPr lang="en-US" sz="2000" dirty="0"/>
              <a:t>). Retrieved November 25, 2018, from https://stats.idre.ucla.edu/other/mult-pkg/faq/general/faq-how-do-i-interpret-odds-ratios-in-logistic-regression/</a:t>
            </a:r>
          </a:p>
        </p:txBody>
      </p:sp>
    </p:spTree>
    <p:extLst>
      <p:ext uri="{BB962C8B-B14F-4D97-AF65-F5344CB8AC3E}">
        <p14:creationId xmlns:p14="http://schemas.microsoft.com/office/powerpoint/2010/main" val="28986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0770" y="2103863"/>
            <a:ext cx="493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7277" y="2988527"/>
            <a:ext cx="358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968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160BA5-6874-4E08-8A6B-FAFB5077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Introduction: Putting Probability </a:t>
            </a:r>
          </a:p>
        </p:txBody>
      </p:sp>
      <p:pic>
        <p:nvPicPr>
          <p:cNvPr id="4" name="Picture 4" descr="A close up of green grass&#10;&#10;Description generated with very high confidence">
            <a:extLst>
              <a:ext uri="{FF2B5EF4-FFF2-40B4-BE49-F238E27FC236}">
                <a16:creationId xmlns:a16="http://schemas.microsoft.com/office/drawing/2014/main" id="{B4905143-196E-4A95-AF56-E70D228D4F1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7901" y="1024893"/>
            <a:ext cx="8637944" cy="3592702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  <a:effectLst>
            <a:softEdge rad="112500"/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3C369-1731-4F3F-AE3D-EC8349EB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12" y="840045"/>
            <a:ext cx="8494261" cy="3962399"/>
          </a:xfrm>
        </p:spPr>
        <p:txBody>
          <a:bodyPr/>
          <a:lstStyle/>
          <a:p>
            <a:pPr marL="0" indent="0">
              <a:spcAft>
                <a:spcPts val="505"/>
              </a:spcAft>
              <a:buNone/>
            </a:pPr>
            <a:r>
              <a:rPr lang="en-US" sz="2000" b="1" dirty="0">
                <a:solidFill>
                  <a:srgbClr val="C00000"/>
                </a:solidFill>
              </a:rPr>
              <a:t>Putting</a:t>
            </a:r>
            <a:r>
              <a:rPr lang="en-US" sz="2000" dirty="0">
                <a:solidFill>
                  <a:srgbClr val="C00000"/>
                </a:solidFill>
              </a:rPr>
              <a:t> </a:t>
            </a:r>
          </a:p>
          <a:p>
            <a:pPr marL="95885" indent="-95885">
              <a:spcAft>
                <a:spcPts val="505"/>
              </a:spcAft>
            </a:pPr>
            <a:r>
              <a:rPr lang="en-US" sz="2000" dirty="0"/>
              <a:t> Putting is gently hitting a golf ball into the hole across the green.</a:t>
            </a:r>
          </a:p>
          <a:p>
            <a:pPr marL="95885" indent="-95885"/>
            <a:r>
              <a:rPr lang="en-US" sz="2000" dirty="0">
                <a:solidFill>
                  <a:srgbClr val="0058A2"/>
                </a:solidFill>
              </a:rPr>
              <a:t> It is arguably one of the most important aspects in the game of golf.</a:t>
            </a:r>
            <a:endParaRPr lang="en-US" sz="2000" dirty="0"/>
          </a:p>
          <a:p>
            <a:pPr marL="95885" indent="-95885">
              <a:spcAft>
                <a:spcPts val="505"/>
              </a:spcAft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95885" indent="-95885">
              <a:buNone/>
            </a:pPr>
            <a:r>
              <a:rPr lang="en-US" sz="2000" b="1" dirty="0">
                <a:solidFill>
                  <a:srgbClr val="C00000"/>
                </a:solidFill>
              </a:rPr>
              <a:t>Motivation</a:t>
            </a:r>
            <a:endParaRPr lang="en-US" sz="2000" dirty="0">
              <a:solidFill>
                <a:srgbClr val="C00000"/>
              </a:solidFill>
            </a:endParaRPr>
          </a:p>
          <a:p>
            <a:pPr marL="95885" indent="-95885">
              <a:spcAft>
                <a:spcPts val="505"/>
              </a:spcAft>
              <a:buNone/>
            </a:pPr>
            <a:r>
              <a:rPr lang="en-US" sz="2000" dirty="0">
                <a:solidFill>
                  <a:srgbClr val="0058A2"/>
                </a:solidFill>
              </a:rPr>
              <a:t>	Limitation of the current PGA Tour putting model, in which only distance is used for predicting the probability.</a:t>
            </a:r>
          </a:p>
          <a:p>
            <a:pPr marL="0" indent="0">
              <a:spcAft>
                <a:spcPts val="505"/>
              </a:spcAft>
              <a:buNone/>
            </a:pPr>
            <a:endParaRPr lang="en-US" sz="2000" dirty="0"/>
          </a:p>
          <a:p>
            <a:pPr marL="0" indent="0">
              <a:spcAft>
                <a:spcPts val="505"/>
              </a:spcAft>
              <a:buNone/>
            </a:pPr>
            <a:r>
              <a:rPr lang="en-US" sz="2000" b="1" dirty="0">
                <a:solidFill>
                  <a:srgbClr val="C00000"/>
                </a:solidFill>
              </a:rPr>
              <a:t>Objective</a:t>
            </a:r>
          </a:p>
          <a:p>
            <a:pPr marL="0" indent="0">
              <a:buNone/>
            </a:pPr>
            <a:r>
              <a:rPr lang="en-US" sz="2000" dirty="0"/>
              <a:t>Predict the probability that a PGA golfer will successfully make a putt based on a variety of factors.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78D1D-C16A-4D4A-93E8-7E101ADEA6F0}"/>
              </a:ext>
            </a:extLst>
          </p:cNvPr>
          <p:cNvSpPr txBox="1"/>
          <p:nvPr/>
        </p:nvSpPr>
        <p:spPr>
          <a:xfrm>
            <a:off x="317901" y="4663943"/>
            <a:ext cx="642487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Photo credit: http://www.appliedgreens.com/golf-course/golf-putting-green/</a:t>
            </a:r>
          </a:p>
        </p:txBody>
      </p:sp>
    </p:spTree>
    <p:extLst>
      <p:ext uri="{BB962C8B-B14F-4D97-AF65-F5344CB8AC3E}">
        <p14:creationId xmlns:p14="http://schemas.microsoft.com/office/powerpoint/2010/main" val="408756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Introduction: Questions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How does a player’s intention </a:t>
            </a:r>
            <a:r>
              <a:rPr lang="en-US"/>
              <a:t>of putting, </a:t>
            </a:r>
            <a:r>
              <a:rPr lang="en-US" dirty="0"/>
              <a:t>measured by score, influence the probability of putting?</a:t>
            </a:r>
          </a:p>
          <a:p>
            <a:pPr>
              <a:spcAft>
                <a:spcPts val="1200"/>
              </a:spcAft>
            </a:pPr>
            <a:r>
              <a:rPr lang="en-US" dirty="0"/>
              <a:t>Does the putting capability of players change throughout the day?</a:t>
            </a:r>
          </a:p>
          <a:p>
            <a:pPr>
              <a:spcAft>
                <a:spcPts val="1200"/>
              </a:spcAft>
            </a:pPr>
            <a:r>
              <a:rPr lang="en-US" dirty="0"/>
              <a:t>How does a player’s ranking in a tournament affect his/her probability of successful putting?</a:t>
            </a:r>
          </a:p>
          <a:p>
            <a:pPr>
              <a:spcAft>
                <a:spcPts val="1200"/>
              </a:spcAft>
            </a:pPr>
            <a:r>
              <a:rPr lang="en-US" dirty="0"/>
              <a:t>Do some players, in whom the client is interested, putt better than the others?</a:t>
            </a:r>
          </a:p>
          <a:p>
            <a:pPr>
              <a:spcAft>
                <a:spcPts val="1200"/>
              </a:spcAft>
            </a:pPr>
            <a:r>
              <a:rPr lang="en-US" dirty="0"/>
              <a:t>What other variables could affect the putting probability?</a:t>
            </a:r>
          </a:p>
        </p:txBody>
      </p:sp>
    </p:spTree>
    <p:extLst>
      <p:ext uri="{BB962C8B-B14F-4D97-AF65-F5344CB8AC3E}">
        <p14:creationId xmlns:p14="http://schemas.microsoft.com/office/powerpoint/2010/main" val="25679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0BDC-2699-410F-810A-ACB636DF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Method: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D222-29FD-4407-BDA8-02DD9607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885" indent="-95885">
              <a:spcAft>
                <a:spcPts val="1200"/>
              </a:spcAft>
            </a:pPr>
            <a:r>
              <a:rPr lang="en-US" dirty="0"/>
              <a:t>ShotLink® data</a:t>
            </a:r>
          </a:p>
          <a:p>
            <a:pPr marL="95885" indent="-95885">
              <a:spcAft>
                <a:spcPts val="1200"/>
              </a:spcAft>
              <a:buClr>
                <a:srgbClr val="A5A89A"/>
              </a:buClr>
            </a:pPr>
            <a:r>
              <a:rPr lang="en-US" dirty="0"/>
              <a:t>Every shot from PGA Tour tournaments between 2014 and 2018.</a:t>
            </a:r>
          </a:p>
          <a:p>
            <a:pPr marL="95885" indent="-95885">
              <a:spcAft>
                <a:spcPts val="1200"/>
              </a:spcAft>
              <a:buClr>
                <a:srgbClr val="A5A89A"/>
              </a:buClr>
            </a:pPr>
            <a:r>
              <a:rPr lang="en-US" dirty="0"/>
              <a:t>Excluding shots that are not putt, for example, shots that drive the ball across the course.</a:t>
            </a:r>
          </a:p>
          <a:p>
            <a:pPr marL="95885" indent="-95885">
              <a:spcAft>
                <a:spcPts val="1200"/>
              </a:spcAft>
              <a:buClr>
                <a:srgbClr val="A5A89A"/>
              </a:buClr>
            </a:pPr>
            <a:r>
              <a:rPr lang="en-US" dirty="0"/>
              <a:t>Excluding match plays, in which players compete with each other by hole rather than round.</a:t>
            </a:r>
          </a:p>
          <a:p>
            <a:pPr marL="95885" indent="-95885">
              <a:spcAft>
                <a:spcPts val="1200"/>
              </a:spcAft>
              <a:buClr>
                <a:srgbClr val="A5A89A"/>
              </a:buClr>
            </a:pPr>
            <a:r>
              <a:rPr lang="en-US" dirty="0"/>
              <a:t>Final data consist of 2,339,569 records and 43 variables.</a:t>
            </a:r>
          </a:p>
        </p:txBody>
      </p:sp>
    </p:spTree>
    <p:extLst>
      <p:ext uri="{BB962C8B-B14F-4D97-AF65-F5344CB8AC3E}">
        <p14:creationId xmlns:p14="http://schemas.microsoft.com/office/powerpoint/2010/main" val="14285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Method: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E51D33"/>
                </a:solidFill>
              </a:rPr>
              <a:t>Variables addressing key questions</a:t>
            </a:r>
          </a:p>
          <a:p>
            <a:pPr lvl="1"/>
            <a:r>
              <a:rPr lang="en-US" i="1" dirty="0"/>
              <a:t>Score - </a:t>
            </a:r>
            <a:r>
              <a:rPr lang="en-US" dirty="0"/>
              <a:t>a categorical variable indicating the intention of a putting shot:</a:t>
            </a:r>
          </a:p>
          <a:p>
            <a:pPr lvl="2"/>
            <a:r>
              <a:rPr lang="en-US" dirty="0"/>
              <a:t>a birdie or better, par, bogey, and double bogey or worse;</a:t>
            </a:r>
          </a:p>
          <a:p>
            <a:pPr lvl="1"/>
            <a:r>
              <a:rPr lang="en-US" i="1" dirty="0"/>
              <a:t>Hole Sequence - </a:t>
            </a:r>
            <a:r>
              <a:rPr lang="en-US" dirty="0"/>
              <a:t>indicating the player’s progress in a day;</a:t>
            </a:r>
          </a:p>
          <a:p>
            <a:pPr lvl="1"/>
            <a:r>
              <a:rPr lang="en-US" i="1" dirty="0"/>
              <a:t>Rank</a:t>
            </a:r>
            <a:r>
              <a:rPr lang="en-US" dirty="0"/>
              <a:t> - a player’s rank in the tournament before he/she takes the shot;</a:t>
            </a:r>
          </a:p>
          <a:p>
            <a:pPr lvl="1"/>
            <a:r>
              <a:rPr lang="en-US" i="1" dirty="0"/>
              <a:t>Player</a:t>
            </a:r>
            <a:r>
              <a:rPr lang="en-US" dirty="0"/>
              <a:t> – indicator for specific players selected by the client, and all others are grouped as ‘other’;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E51D33"/>
                </a:solidFill>
              </a:rPr>
              <a:t>Other variables</a:t>
            </a:r>
          </a:p>
          <a:p>
            <a:pPr lvl="1"/>
            <a:r>
              <a:rPr lang="en-US" i="1" dirty="0"/>
              <a:t>Distance</a:t>
            </a:r>
            <a:r>
              <a:rPr lang="en-US" dirty="0"/>
              <a:t> – the distance from the ball to the hole;</a:t>
            </a:r>
          </a:p>
          <a:p>
            <a:pPr lvl="1"/>
            <a:r>
              <a:rPr lang="en-US" i="1" dirty="0"/>
              <a:t>Slope</a:t>
            </a:r>
            <a:r>
              <a:rPr lang="en-US" dirty="0"/>
              <a:t> – the slope of the ball’s travelling path: level, uphill, or downhill;</a:t>
            </a:r>
          </a:p>
          <a:p>
            <a:pPr lvl="1"/>
            <a:r>
              <a:rPr lang="en-US" i="1" dirty="0"/>
              <a:t>Par Value </a:t>
            </a:r>
            <a:r>
              <a:rPr lang="en-US" dirty="0"/>
              <a:t>– a pre-determined number of strokes that an average player needs to play a hole.</a:t>
            </a:r>
          </a:p>
          <a:p>
            <a:pPr marL="192881" lvl="1" indent="0">
              <a:buNone/>
            </a:pP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7400-1797-46FB-A3ED-7C0D471F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Method: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92E2-EBAC-4708-894B-23E0E35E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E51D33"/>
                </a:solidFill>
              </a:rPr>
              <a:t>Model</a:t>
            </a:r>
          </a:p>
          <a:p>
            <a:pPr marL="192881" lvl="1" indent="0">
              <a:spcAft>
                <a:spcPts val="1200"/>
              </a:spcAft>
              <a:buNone/>
            </a:pPr>
            <a:r>
              <a:rPr lang="en-US" dirty="0"/>
              <a:t>A logistic regression model is used to describe how putting probability is affected by a variety of factors. Backward selection is used to reach the final model.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E51D33"/>
                </a:solidFill>
              </a:rPr>
              <a:t>Considerations</a:t>
            </a:r>
          </a:p>
          <a:p>
            <a:pPr marL="288766" lvl="1" indent="-95885">
              <a:spcAft>
                <a:spcPts val="1200"/>
              </a:spcAft>
            </a:pPr>
            <a:r>
              <a:rPr lang="en-US" dirty="0"/>
              <a:t>A </a:t>
            </a:r>
            <a:r>
              <a:rPr lang="en-US" i="1" dirty="0"/>
              <a:t>distance</a:t>
            </a:r>
            <a:r>
              <a:rPr lang="en-US" i="1" baseline="30000" dirty="0"/>
              <a:t>2</a:t>
            </a:r>
            <a:r>
              <a:rPr lang="en-US" dirty="0"/>
              <a:t> term is included, as we suspect there exists an optimal distance for putting.</a:t>
            </a:r>
          </a:p>
          <a:p>
            <a:pPr marL="288766" lvl="1" indent="-95885">
              <a:spcAft>
                <a:spcPts val="1200"/>
              </a:spcAft>
            </a:pPr>
            <a:r>
              <a:rPr lang="en-US" dirty="0"/>
              <a:t>Two separate models are fitted for round 1-3 and round 4, because only better players can enter the 4</a:t>
            </a:r>
            <a:r>
              <a:rPr lang="en-US" baseline="30000" dirty="0"/>
              <a:t>th</a:t>
            </a:r>
            <a:r>
              <a:rPr lang="en-US" dirty="0"/>
              <a:t> round, making it a different population.</a:t>
            </a:r>
          </a:p>
          <a:p>
            <a:pPr marL="288766" lvl="1" indent="-95885">
              <a:spcAft>
                <a:spcPts val="1200"/>
              </a:spcAft>
              <a:buClr>
                <a:srgbClr val="A5A89A"/>
              </a:buClr>
            </a:pPr>
            <a:r>
              <a:rPr lang="en-US" dirty="0"/>
              <a:t>We also suspect there is an interaction between </a:t>
            </a:r>
            <a:r>
              <a:rPr lang="en-US" i="1" dirty="0"/>
              <a:t>distance</a:t>
            </a:r>
            <a:r>
              <a:rPr lang="en-US" dirty="0"/>
              <a:t> (also </a:t>
            </a:r>
            <a:r>
              <a:rPr lang="en-US" i="1" dirty="0"/>
              <a:t>distance</a:t>
            </a:r>
            <a:r>
              <a:rPr lang="en-US" i="1" baseline="30000" dirty="0"/>
              <a:t>2</a:t>
            </a:r>
            <a:r>
              <a:rPr lang="en-US" dirty="0"/>
              <a:t>) and </a:t>
            </a:r>
            <a:r>
              <a:rPr lang="en-US" i="1" dirty="0"/>
              <a:t>slope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78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53B-CDDF-4F49-ABE5-EB72491E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III. Result: Answering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1BAF-9974-4B1E-846B-42E0E2D98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352" y="945736"/>
            <a:ext cx="3346108" cy="386781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E51D33"/>
                </a:solidFill>
              </a:rPr>
              <a:t>Score</a:t>
            </a:r>
          </a:p>
          <a:p>
            <a:pPr marL="0" indent="0">
              <a:buNone/>
            </a:pPr>
            <a:r>
              <a:rPr lang="en-US" sz="1600" dirty="0"/>
              <a:t>The lower (better) score attempts are less likely to succeed.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E51D33"/>
                </a:solidFill>
              </a:rPr>
              <a:t>Ranking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58A2"/>
                </a:solidFill>
              </a:rPr>
              <a:t>Higher ranks are less likely to succeed, by slight magnitude.</a:t>
            </a:r>
            <a:endParaRPr lang="en-US" sz="20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E51D33"/>
                </a:solidFill>
              </a:rPr>
              <a:t>Distance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58A2"/>
                </a:solidFill>
              </a:rPr>
              <a:t>Further distance is less likely to succeed.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E51D33"/>
                </a:solidFill>
              </a:rPr>
              <a:t>Slope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58A2"/>
                </a:solidFill>
              </a:rPr>
              <a:t>Putting on a level path is the more likely to be successful than on an uphill or downhill.</a:t>
            </a:r>
            <a:endParaRPr lang="en-US" sz="1800" b="1" dirty="0">
              <a:solidFill>
                <a:srgbClr val="E51D33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800" b="1" dirty="0">
              <a:solidFill>
                <a:srgbClr val="E51D33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2000" b="1" dirty="0">
              <a:solidFill>
                <a:srgbClr val="E51D3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AEF41-8116-44D2-A6E7-859DFB0C1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00" y="1453870"/>
            <a:ext cx="5040984" cy="31209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5FA254-476C-49D5-9F7A-5CABCCF976D4}"/>
                  </a:ext>
                </a:extLst>
              </p:cNvPr>
              <p:cNvSpPr txBox="1"/>
              <p:nvPr/>
            </p:nvSpPr>
            <p:spPr>
              <a:xfrm>
                <a:off x="4730950" y="4458268"/>
                <a:ext cx="3807725" cy="317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Effects are expressed in terms of its odds ratio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5FA254-476C-49D5-9F7A-5CABCCF97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0" y="4458268"/>
                <a:ext cx="3807725" cy="317844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07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53B-CDDF-4F49-ABE5-EB72491E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Result: Answering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1BAF-9974-4B1E-846B-42E0E2D98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901" y="986679"/>
            <a:ext cx="3703972" cy="386781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E51D33"/>
                </a:solidFill>
              </a:rPr>
              <a:t>Score</a:t>
            </a:r>
          </a:p>
          <a:p>
            <a:pPr marL="0" indent="0">
              <a:buNone/>
            </a:pPr>
            <a:r>
              <a:rPr lang="en-US" sz="1600" dirty="0"/>
              <a:t>The lower (better) score attempts are less likely to succeed.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E51D33"/>
                </a:solidFill>
              </a:rPr>
              <a:t>Ranking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58A2"/>
                </a:solidFill>
              </a:rPr>
              <a:t>Higher ranks are less likely to succeed, by slight magnitude.</a:t>
            </a:r>
            <a:endParaRPr lang="en-US" sz="20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E51D33"/>
                </a:solidFill>
              </a:rPr>
              <a:t>Distance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58A2"/>
                </a:solidFill>
              </a:rPr>
              <a:t>Further distance is less likely to succeed.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E51D33"/>
                </a:solidFill>
              </a:rPr>
              <a:t>Slope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58A2"/>
                </a:solidFill>
              </a:rPr>
              <a:t>Level path is the more likely to succeed than uphill or downhill.</a:t>
            </a:r>
            <a:endParaRPr lang="en-US" sz="1800" b="1" dirty="0">
              <a:solidFill>
                <a:srgbClr val="E51D33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800" b="1" dirty="0">
              <a:solidFill>
                <a:srgbClr val="E51D33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2000" b="1" dirty="0">
              <a:solidFill>
                <a:srgbClr val="E51D33"/>
              </a:solidFill>
            </a:endParaRP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178D29-104C-466E-97F1-5D3D2E14F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270808"/>
            <a:ext cx="4996542" cy="311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53B-CDDF-4F49-ABE5-EB72491E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Result : Players effect (odds ratio)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1BAF-9974-4B1E-846B-42E0E2D98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662" y="1020862"/>
            <a:ext cx="4196953" cy="3418681"/>
          </a:xfrm>
        </p:spPr>
        <p:txBody>
          <a:bodyPr/>
          <a:lstStyle/>
          <a:p>
            <a:r>
              <a:rPr lang="en-US" sz="1900" dirty="0">
                <a:solidFill>
                  <a:srgbClr val="0058A2"/>
                </a:solidFill>
              </a:rPr>
              <a:t>Client is interested in several players.</a:t>
            </a:r>
          </a:p>
          <a:p>
            <a:r>
              <a:rPr lang="en-US" sz="1900" dirty="0">
                <a:solidFill>
                  <a:srgbClr val="0058A2"/>
                </a:solidFill>
              </a:rPr>
              <a:t>Other players not in the list is the baseline for estimated effect.</a:t>
            </a:r>
          </a:p>
          <a:p>
            <a:r>
              <a:rPr lang="en-US" sz="1900" dirty="0"/>
              <a:t>Some of the players putt better than others: </a:t>
            </a:r>
          </a:p>
          <a:p>
            <a:pPr lvl="1"/>
            <a:r>
              <a:rPr lang="en-US" sz="1900" dirty="0"/>
              <a:t>Rickie Fowler, Jason Day and Jordan Spieth </a:t>
            </a:r>
          </a:p>
          <a:p>
            <a:r>
              <a:rPr lang="en-US" sz="1900" dirty="0"/>
              <a:t>Some players are not different from the other players, or even worse.</a:t>
            </a:r>
          </a:p>
          <a:p>
            <a:pPr lvl="1"/>
            <a:r>
              <a:rPr lang="en-US" sz="1900" dirty="0"/>
              <a:t>Bryson </a:t>
            </a:r>
            <a:r>
              <a:rPr lang="en-US" sz="1900" dirty="0" err="1"/>
              <a:t>Dechambeau</a:t>
            </a:r>
            <a:r>
              <a:rPr lang="en-US" sz="1900" dirty="0"/>
              <a:t> and </a:t>
            </a:r>
            <a:r>
              <a:rPr lang="en-US" sz="1900" dirty="0" err="1"/>
              <a:t>Xander</a:t>
            </a:r>
            <a:r>
              <a:rPr lang="en-US" sz="1900" dirty="0"/>
              <a:t> </a:t>
            </a:r>
            <a:r>
              <a:rPr lang="en-US" sz="1900" dirty="0" err="1"/>
              <a:t>Schaeuffele</a:t>
            </a:r>
            <a:endParaRPr lang="en-US" sz="1900" dirty="0">
              <a:solidFill>
                <a:srgbClr val="0058A2"/>
              </a:solidFill>
            </a:endParaRPr>
          </a:p>
          <a:p>
            <a:pPr marL="0" indent="0">
              <a:buNone/>
            </a:pPr>
            <a:endParaRPr lang="en-US" sz="1900" b="1" dirty="0">
              <a:solidFill>
                <a:srgbClr val="E51D3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ABD8E-D51B-4658-BD10-18726EF3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080" y="1020862"/>
            <a:ext cx="4148920" cy="40916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E059C8-603C-4D81-999E-22DF5B17D083}"/>
                  </a:ext>
                </a:extLst>
              </p:cNvPr>
              <p:cNvSpPr txBox="1"/>
              <p:nvPr/>
            </p:nvSpPr>
            <p:spPr>
              <a:xfrm>
                <a:off x="4890996" y="760452"/>
                <a:ext cx="4003342" cy="317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Effects are expressed in terms of its odds ratio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E059C8-603C-4D81-999E-22DF5B17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96" y="760452"/>
                <a:ext cx="4003342" cy="317844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--SMU-07.18.18--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Template_07.18.18-Blue.pptx" id="{7B2840EA-E972-41B9-AE29-FC969668025C}" vid="{483B4268-7FCC-40BF-996C-1D7489B8C486}"/>
    </a:ext>
  </a:extLst>
</a:theme>
</file>

<file path=ppt/theme/theme2.xml><?xml version="1.0" encoding="utf-8"?>
<a:theme xmlns:a="http://schemas.openxmlformats.org/drawingml/2006/main" name="Office Theme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40028</TotalTime>
  <Words>809</Words>
  <Application>Microsoft Office PowerPoint</Application>
  <PresentationFormat>On-screen Show (16:9)</PresentationFormat>
  <Paragraphs>107</Paragraphs>
  <Slides>15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Cambria Math</vt:lpstr>
      <vt:lpstr>Palatino Linotype</vt:lpstr>
      <vt:lpstr>Trebuchet MS</vt:lpstr>
      <vt:lpstr>--SMU-07.18.18--</vt:lpstr>
      <vt:lpstr>Putting Probability</vt:lpstr>
      <vt:lpstr>I. Introduction: Putting Probability </vt:lpstr>
      <vt:lpstr>I. Introduction: Questions of Interest</vt:lpstr>
      <vt:lpstr>II. Method: Data</vt:lpstr>
      <vt:lpstr>II. Method: Variables</vt:lpstr>
      <vt:lpstr>II. Method: Model Building</vt:lpstr>
      <vt:lpstr>III. Result: Answering Questions </vt:lpstr>
      <vt:lpstr>III. Result: Answering Questions</vt:lpstr>
      <vt:lpstr>III. Result : Players effect (odds ratio)</vt:lpstr>
      <vt:lpstr>III. Result : Players effect</vt:lpstr>
      <vt:lpstr>III. Result: ROC Curves</vt:lpstr>
      <vt:lpstr>IV. Discussion</vt:lpstr>
      <vt:lpstr>V. Conclusion</vt:lpstr>
      <vt:lpstr>References</vt:lpstr>
      <vt:lpstr>PowerPoint Presentation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O'Berg, Gary</dc:creator>
  <cp:lastModifiedBy>Shalima Zalsha</cp:lastModifiedBy>
  <cp:revision>641</cp:revision>
  <cp:lastPrinted>2018-03-23T14:39:46Z</cp:lastPrinted>
  <dcterms:created xsi:type="dcterms:W3CDTF">2016-06-08T17:45:18Z</dcterms:created>
  <dcterms:modified xsi:type="dcterms:W3CDTF">2018-12-10T22:30:38Z</dcterms:modified>
</cp:coreProperties>
</file>