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570" r:id="rId2"/>
    <p:sldId id="479" r:id="rId3"/>
    <p:sldId id="455" r:id="rId4"/>
    <p:sldId id="451" r:id="rId5"/>
    <p:sldId id="458" r:id="rId6"/>
    <p:sldId id="459" r:id="rId7"/>
    <p:sldId id="460" r:id="rId8"/>
    <p:sldId id="473" r:id="rId9"/>
    <p:sldId id="461" r:id="rId10"/>
    <p:sldId id="453" r:id="rId11"/>
    <p:sldId id="454" r:id="rId12"/>
    <p:sldId id="571" r:id="rId13"/>
    <p:sldId id="573" r:id="rId14"/>
    <p:sldId id="572" r:id="rId15"/>
    <p:sldId id="475" r:id="rId16"/>
    <p:sldId id="476" r:id="rId17"/>
    <p:sldId id="481" r:id="rId18"/>
    <p:sldId id="482" r:id="rId19"/>
    <p:sldId id="483" r:id="rId20"/>
    <p:sldId id="478" r:id="rId21"/>
    <p:sldId id="477" r:id="rId22"/>
    <p:sldId id="470" r:id="rId23"/>
    <p:sldId id="462" r:id="rId24"/>
    <p:sldId id="463" r:id="rId25"/>
    <p:sldId id="464" r:id="rId26"/>
    <p:sldId id="469" r:id="rId27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77513" autoAdjust="0"/>
  </p:normalViewPr>
  <p:slideViewPr>
    <p:cSldViewPr snapToGrid="0">
      <p:cViewPr varScale="1">
        <p:scale>
          <a:sx n="86" d="100"/>
          <a:sy n="86" d="100"/>
        </p:scale>
        <p:origin x="126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D13934-BF98-4DA4-936D-EC645C8484F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8CBAE93-C228-4D0F-9D3E-B23A7F7F4A4A}">
      <dgm:prSet phldrT="[Text]"/>
      <dgm:spPr/>
      <dgm:t>
        <a:bodyPr/>
        <a:lstStyle/>
        <a:p>
          <a:r>
            <a:rPr lang="zh-CN" altLang="en-US" dirty="0"/>
            <a:t>描述性</a:t>
          </a:r>
          <a:endParaRPr lang="en-HK" altLang="zh-CN" dirty="0"/>
        </a:p>
        <a:p>
          <a:r>
            <a:rPr lang="zh-CN" altLang="en-US" dirty="0"/>
            <a:t>分析</a:t>
          </a:r>
          <a:endParaRPr lang="en-US" dirty="0"/>
        </a:p>
      </dgm:t>
    </dgm:pt>
    <dgm:pt modelId="{BE024812-41AA-4C9F-A941-AF91DEEC631D}" type="parTrans" cxnId="{8B29B547-19AC-43DF-8FED-77392C27B805}">
      <dgm:prSet/>
      <dgm:spPr/>
      <dgm:t>
        <a:bodyPr/>
        <a:lstStyle/>
        <a:p>
          <a:endParaRPr lang="en-US"/>
        </a:p>
      </dgm:t>
    </dgm:pt>
    <dgm:pt modelId="{349F26D7-719F-45B7-8E4E-4D50F4AB746C}" type="sibTrans" cxnId="{8B29B547-19AC-43DF-8FED-77392C27B805}">
      <dgm:prSet/>
      <dgm:spPr/>
      <dgm:t>
        <a:bodyPr/>
        <a:lstStyle/>
        <a:p>
          <a:endParaRPr lang="en-US"/>
        </a:p>
      </dgm:t>
    </dgm:pt>
    <dgm:pt modelId="{03F93813-F847-4FF4-A21E-3BAE9D2C6D9C}">
      <dgm:prSet phldrT="[Text]"/>
      <dgm:spPr/>
      <dgm:t>
        <a:bodyPr/>
        <a:lstStyle/>
        <a:p>
          <a:r>
            <a:rPr lang="zh-CN" altLang="en-US" dirty="0"/>
            <a:t>预测性</a:t>
          </a:r>
          <a:endParaRPr lang="en-HK" altLang="zh-CN" dirty="0"/>
        </a:p>
        <a:p>
          <a:r>
            <a:rPr lang="zh-CN" altLang="en-US" dirty="0"/>
            <a:t>分析</a:t>
          </a:r>
          <a:endParaRPr lang="en-US" dirty="0"/>
        </a:p>
      </dgm:t>
    </dgm:pt>
    <dgm:pt modelId="{EE7A0CE7-6731-4F77-8101-20B06A3218F1}" type="parTrans" cxnId="{D3517EF8-A2CC-4B6D-998B-C988508EFE7B}">
      <dgm:prSet/>
      <dgm:spPr/>
      <dgm:t>
        <a:bodyPr/>
        <a:lstStyle/>
        <a:p>
          <a:endParaRPr lang="en-US"/>
        </a:p>
      </dgm:t>
    </dgm:pt>
    <dgm:pt modelId="{54922C21-3DC9-4B2D-AC7D-97177F634815}" type="sibTrans" cxnId="{D3517EF8-A2CC-4B6D-998B-C988508EFE7B}">
      <dgm:prSet/>
      <dgm:spPr/>
      <dgm:t>
        <a:bodyPr/>
        <a:lstStyle/>
        <a:p>
          <a:endParaRPr lang="en-US"/>
        </a:p>
      </dgm:t>
    </dgm:pt>
    <dgm:pt modelId="{9A6ACECA-68DE-45E2-8357-B43167093ACD}">
      <dgm:prSet phldrT="[Text]"/>
      <dgm:spPr/>
      <dgm:t>
        <a:bodyPr/>
        <a:lstStyle/>
        <a:p>
          <a:r>
            <a:rPr lang="zh-CN" altLang="en-US" dirty="0"/>
            <a:t>指导性</a:t>
          </a:r>
          <a:endParaRPr lang="en-HK" altLang="zh-CN" dirty="0"/>
        </a:p>
        <a:p>
          <a:r>
            <a:rPr lang="zh-CN" altLang="en-US" dirty="0"/>
            <a:t>分析</a:t>
          </a:r>
          <a:endParaRPr lang="en-US" dirty="0"/>
        </a:p>
      </dgm:t>
    </dgm:pt>
    <dgm:pt modelId="{7BC5FDE8-C7B4-44F4-B05F-B1078D36800F}" type="parTrans" cxnId="{D83BC0B9-745E-4757-9911-CF948E0CC19D}">
      <dgm:prSet/>
      <dgm:spPr/>
      <dgm:t>
        <a:bodyPr/>
        <a:lstStyle/>
        <a:p>
          <a:endParaRPr lang="en-US"/>
        </a:p>
      </dgm:t>
    </dgm:pt>
    <dgm:pt modelId="{1991B28D-8DCB-4A6C-B3A9-3EC2592BAC65}" type="sibTrans" cxnId="{D83BC0B9-745E-4757-9911-CF948E0CC19D}">
      <dgm:prSet/>
      <dgm:spPr/>
      <dgm:t>
        <a:bodyPr/>
        <a:lstStyle/>
        <a:p>
          <a:endParaRPr lang="en-US"/>
        </a:p>
      </dgm:t>
    </dgm:pt>
    <dgm:pt modelId="{4B3CEB32-8A33-4D23-BE77-BFD745EFACF2}" type="pres">
      <dgm:prSet presAssocID="{89D13934-BF98-4DA4-936D-EC645C8484FC}" presName="Name0" presStyleCnt="0">
        <dgm:presLayoutVars>
          <dgm:dir/>
          <dgm:animLvl val="lvl"/>
          <dgm:resizeHandles val="exact"/>
        </dgm:presLayoutVars>
      </dgm:prSet>
      <dgm:spPr/>
    </dgm:pt>
    <dgm:pt modelId="{0BE7A822-7546-408E-914D-0D62A1A55438}" type="pres">
      <dgm:prSet presAssocID="{48CBAE93-C228-4D0F-9D3E-B23A7F7F4A4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2434219-BED7-41D1-B0D1-CBBE964C9A73}" type="pres">
      <dgm:prSet presAssocID="{349F26D7-719F-45B7-8E4E-4D50F4AB746C}" presName="parTxOnlySpace" presStyleCnt="0"/>
      <dgm:spPr/>
    </dgm:pt>
    <dgm:pt modelId="{CB489331-7578-4ACF-8431-6E8AE9547A6B}" type="pres">
      <dgm:prSet presAssocID="{03F93813-F847-4FF4-A21E-3BAE9D2C6D9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5360332-5748-4A01-B01B-120FF40DD412}" type="pres">
      <dgm:prSet presAssocID="{54922C21-3DC9-4B2D-AC7D-97177F634815}" presName="parTxOnlySpace" presStyleCnt="0"/>
      <dgm:spPr/>
    </dgm:pt>
    <dgm:pt modelId="{40FEAC55-6495-4E84-872E-76410B3FA676}" type="pres">
      <dgm:prSet presAssocID="{9A6ACECA-68DE-45E2-8357-B43167093AC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8BF6441-97E0-47A7-8EB6-891FE5B6F3D8}" type="presOf" srcId="{48CBAE93-C228-4D0F-9D3E-B23A7F7F4A4A}" destId="{0BE7A822-7546-408E-914D-0D62A1A55438}" srcOrd="0" destOrd="0" presId="urn:microsoft.com/office/officeart/2005/8/layout/chevron1"/>
    <dgm:cxn modelId="{8B29B547-19AC-43DF-8FED-77392C27B805}" srcId="{89D13934-BF98-4DA4-936D-EC645C8484FC}" destId="{48CBAE93-C228-4D0F-9D3E-B23A7F7F4A4A}" srcOrd="0" destOrd="0" parTransId="{BE024812-41AA-4C9F-A941-AF91DEEC631D}" sibTransId="{349F26D7-719F-45B7-8E4E-4D50F4AB746C}"/>
    <dgm:cxn modelId="{D83BC0B9-745E-4757-9911-CF948E0CC19D}" srcId="{89D13934-BF98-4DA4-936D-EC645C8484FC}" destId="{9A6ACECA-68DE-45E2-8357-B43167093ACD}" srcOrd="2" destOrd="0" parTransId="{7BC5FDE8-C7B4-44F4-B05F-B1078D36800F}" sibTransId="{1991B28D-8DCB-4A6C-B3A9-3EC2592BAC65}"/>
    <dgm:cxn modelId="{2648C4D9-4322-4318-A8BF-15279F9A454D}" type="presOf" srcId="{89D13934-BF98-4DA4-936D-EC645C8484FC}" destId="{4B3CEB32-8A33-4D23-BE77-BFD745EFACF2}" srcOrd="0" destOrd="0" presId="urn:microsoft.com/office/officeart/2005/8/layout/chevron1"/>
    <dgm:cxn modelId="{B508C9F5-8274-408A-97FC-78782AF5E10D}" type="presOf" srcId="{03F93813-F847-4FF4-A21E-3BAE9D2C6D9C}" destId="{CB489331-7578-4ACF-8431-6E8AE9547A6B}" srcOrd="0" destOrd="0" presId="urn:microsoft.com/office/officeart/2005/8/layout/chevron1"/>
    <dgm:cxn modelId="{D3517EF8-A2CC-4B6D-998B-C988508EFE7B}" srcId="{89D13934-BF98-4DA4-936D-EC645C8484FC}" destId="{03F93813-F847-4FF4-A21E-3BAE9D2C6D9C}" srcOrd="1" destOrd="0" parTransId="{EE7A0CE7-6731-4F77-8101-20B06A3218F1}" sibTransId="{54922C21-3DC9-4B2D-AC7D-97177F634815}"/>
    <dgm:cxn modelId="{AD3847FB-92BF-4F97-B8AA-CBBFB5013438}" type="presOf" srcId="{9A6ACECA-68DE-45E2-8357-B43167093ACD}" destId="{40FEAC55-6495-4E84-872E-76410B3FA676}" srcOrd="0" destOrd="0" presId="urn:microsoft.com/office/officeart/2005/8/layout/chevron1"/>
    <dgm:cxn modelId="{17071672-7E7A-44EC-A3D3-E4FB9DE90F0E}" type="presParOf" srcId="{4B3CEB32-8A33-4D23-BE77-BFD745EFACF2}" destId="{0BE7A822-7546-408E-914D-0D62A1A55438}" srcOrd="0" destOrd="0" presId="urn:microsoft.com/office/officeart/2005/8/layout/chevron1"/>
    <dgm:cxn modelId="{CD860096-5149-465D-AA6A-1F3CC5E29D67}" type="presParOf" srcId="{4B3CEB32-8A33-4D23-BE77-BFD745EFACF2}" destId="{B2434219-BED7-41D1-B0D1-CBBE964C9A73}" srcOrd="1" destOrd="0" presId="urn:microsoft.com/office/officeart/2005/8/layout/chevron1"/>
    <dgm:cxn modelId="{ACA38592-341B-4FB3-8A10-55DF54FD9269}" type="presParOf" srcId="{4B3CEB32-8A33-4D23-BE77-BFD745EFACF2}" destId="{CB489331-7578-4ACF-8431-6E8AE9547A6B}" srcOrd="2" destOrd="0" presId="urn:microsoft.com/office/officeart/2005/8/layout/chevron1"/>
    <dgm:cxn modelId="{EB7542F0-A0DD-40FF-8911-A6BCE89EE5CC}" type="presParOf" srcId="{4B3CEB32-8A33-4D23-BE77-BFD745EFACF2}" destId="{55360332-5748-4A01-B01B-120FF40DD412}" srcOrd="3" destOrd="0" presId="urn:microsoft.com/office/officeart/2005/8/layout/chevron1"/>
    <dgm:cxn modelId="{1AC39581-0669-4F1F-B238-8A2907CB63DB}" type="presParOf" srcId="{4B3CEB32-8A33-4D23-BE77-BFD745EFACF2}" destId="{40FEAC55-6495-4E84-872E-76410B3FA67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1883A6-CA9A-4A74-9380-9EA63ACBB85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960812-67E3-4BE8-BBAC-6211A9CD3663}">
      <dgm:prSet phldrT="[Text]" custT="1"/>
      <dgm:spPr/>
      <dgm:t>
        <a:bodyPr/>
        <a:lstStyle/>
        <a:p>
          <a:r>
            <a:rPr lang="en-US" sz="1600" dirty="0"/>
            <a:t>Problem</a:t>
          </a:r>
        </a:p>
      </dgm:t>
    </dgm:pt>
    <dgm:pt modelId="{789C9A3E-C8CC-4961-8CDB-C8ABE5D68905}" type="parTrans" cxnId="{4931DDC7-83C6-44FC-867E-8DC632099201}">
      <dgm:prSet/>
      <dgm:spPr/>
      <dgm:t>
        <a:bodyPr/>
        <a:lstStyle/>
        <a:p>
          <a:endParaRPr lang="en-US" sz="2000"/>
        </a:p>
      </dgm:t>
    </dgm:pt>
    <dgm:pt modelId="{36F8755C-DE74-4A6C-8EC2-E3F7B106058C}" type="sibTrans" cxnId="{4931DDC7-83C6-44FC-867E-8DC632099201}">
      <dgm:prSet/>
      <dgm:spPr/>
      <dgm:t>
        <a:bodyPr/>
        <a:lstStyle/>
        <a:p>
          <a:endParaRPr lang="en-US" sz="2000"/>
        </a:p>
      </dgm:t>
    </dgm:pt>
    <dgm:pt modelId="{826A34C0-0FA7-482D-A31B-766A30CDE556}">
      <dgm:prSet phldrT="[Text]" custT="1"/>
      <dgm:spPr/>
      <dgm:t>
        <a:bodyPr/>
        <a:lstStyle/>
        <a:p>
          <a:r>
            <a:rPr lang="zh-CN" altLang="en-US" sz="2000" dirty="0"/>
            <a:t>有哪些尚待解决的商业问题</a:t>
          </a:r>
          <a:r>
            <a:rPr lang="en-US" sz="2000" dirty="0"/>
            <a:t>?</a:t>
          </a:r>
        </a:p>
      </dgm:t>
    </dgm:pt>
    <dgm:pt modelId="{5896C72A-0C92-426B-9720-C4823A0AB1AD}" type="parTrans" cxnId="{2694B775-7E1E-4C6B-B01A-6B8D0977C417}">
      <dgm:prSet/>
      <dgm:spPr/>
      <dgm:t>
        <a:bodyPr/>
        <a:lstStyle/>
        <a:p>
          <a:endParaRPr lang="en-US" sz="2000"/>
        </a:p>
      </dgm:t>
    </dgm:pt>
    <dgm:pt modelId="{2A70A9CC-C555-4A7F-B5A3-2432BD41B893}" type="sibTrans" cxnId="{2694B775-7E1E-4C6B-B01A-6B8D0977C417}">
      <dgm:prSet/>
      <dgm:spPr/>
      <dgm:t>
        <a:bodyPr/>
        <a:lstStyle/>
        <a:p>
          <a:endParaRPr lang="en-US" sz="2000"/>
        </a:p>
      </dgm:t>
    </dgm:pt>
    <dgm:pt modelId="{27680778-832F-4FE9-B96C-FBCF17AA5F90}">
      <dgm:prSet phldrT="[Text]" custT="1"/>
      <dgm:spPr/>
      <dgm:t>
        <a:bodyPr/>
        <a:lstStyle/>
        <a:p>
          <a:r>
            <a:rPr lang="zh-CN" altLang="en-US" sz="2000" dirty="0"/>
            <a:t>理解商业的本质</a:t>
          </a:r>
          <a:endParaRPr lang="en-US" sz="2000" dirty="0"/>
        </a:p>
      </dgm:t>
    </dgm:pt>
    <dgm:pt modelId="{F978B528-C492-4B21-AEF8-1771F647E5BE}" type="parTrans" cxnId="{3EE10495-0B39-41FC-BE01-FE22C5348D5B}">
      <dgm:prSet/>
      <dgm:spPr/>
      <dgm:t>
        <a:bodyPr/>
        <a:lstStyle/>
        <a:p>
          <a:endParaRPr lang="en-US" sz="2000"/>
        </a:p>
      </dgm:t>
    </dgm:pt>
    <dgm:pt modelId="{8DF405A3-AF7B-4A8F-9EEA-76C0AE213362}" type="sibTrans" cxnId="{3EE10495-0B39-41FC-BE01-FE22C5348D5B}">
      <dgm:prSet/>
      <dgm:spPr/>
      <dgm:t>
        <a:bodyPr/>
        <a:lstStyle/>
        <a:p>
          <a:endParaRPr lang="en-US" sz="2000"/>
        </a:p>
      </dgm:t>
    </dgm:pt>
    <dgm:pt modelId="{A59E13C1-8D56-446D-9CFE-B4CF4BE76278}">
      <dgm:prSet phldrT="[Text]" custT="1"/>
      <dgm:spPr/>
      <dgm:t>
        <a:bodyPr/>
        <a:lstStyle/>
        <a:p>
          <a:r>
            <a:rPr lang="en-US" sz="1600" dirty="0"/>
            <a:t>Data</a:t>
          </a:r>
        </a:p>
      </dgm:t>
    </dgm:pt>
    <dgm:pt modelId="{2EFF8E6C-6BC9-45EE-9B4C-9052EADB1350}" type="parTrans" cxnId="{F7C6B434-0071-44A4-8262-D88788E3C74D}">
      <dgm:prSet/>
      <dgm:spPr/>
      <dgm:t>
        <a:bodyPr/>
        <a:lstStyle/>
        <a:p>
          <a:endParaRPr lang="en-US" sz="2000"/>
        </a:p>
      </dgm:t>
    </dgm:pt>
    <dgm:pt modelId="{B37153A1-C6B0-4D6D-9692-2CA7DCA6DA14}" type="sibTrans" cxnId="{F7C6B434-0071-44A4-8262-D88788E3C74D}">
      <dgm:prSet/>
      <dgm:spPr/>
      <dgm:t>
        <a:bodyPr/>
        <a:lstStyle/>
        <a:p>
          <a:endParaRPr lang="en-US" sz="2000"/>
        </a:p>
      </dgm:t>
    </dgm:pt>
    <dgm:pt modelId="{41F171D2-E4E1-48CA-BD51-C29DC0E1AF32}">
      <dgm:prSet phldrT="[Text]" custT="1"/>
      <dgm:spPr/>
      <dgm:t>
        <a:bodyPr/>
        <a:lstStyle/>
        <a:p>
          <a:r>
            <a:rPr lang="zh-CN" altLang="en-US" sz="2000" dirty="0"/>
            <a:t>有哪些数据</a:t>
          </a:r>
          <a:r>
            <a:rPr lang="en-US" sz="2000" dirty="0"/>
            <a:t>?</a:t>
          </a:r>
        </a:p>
      </dgm:t>
    </dgm:pt>
    <dgm:pt modelId="{3057F4C8-43EF-44A5-8AF2-9B042575F26C}" type="parTrans" cxnId="{11A88EAA-7387-4088-AE91-7A7EB1504C99}">
      <dgm:prSet/>
      <dgm:spPr/>
      <dgm:t>
        <a:bodyPr/>
        <a:lstStyle/>
        <a:p>
          <a:endParaRPr lang="en-US" sz="2000"/>
        </a:p>
      </dgm:t>
    </dgm:pt>
    <dgm:pt modelId="{133A544C-A618-4A5F-BFD3-0D007E0987D5}" type="sibTrans" cxnId="{11A88EAA-7387-4088-AE91-7A7EB1504C99}">
      <dgm:prSet/>
      <dgm:spPr/>
      <dgm:t>
        <a:bodyPr/>
        <a:lstStyle/>
        <a:p>
          <a:endParaRPr lang="en-US" sz="2000"/>
        </a:p>
      </dgm:t>
    </dgm:pt>
    <dgm:pt modelId="{9409DBA5-A03E-47BA-9800-7724CD5AAF68}">
      <dgm:prSet phldrT="[Text]" custT="1"/>
      <dgm:spPr/>
      <dgm:t>
        <a:bodyPr/>
        <a:lstStyle/>
        <a:p>
          <a:r>
            <a:rPr lang="zh-CN" altLang="en-US" sz="2000" dirty="0"/>
            <a:t>数据探索与预先处理</a:t>
          </a:r>
          <a:endParaRPr lang="en-US" sz="2000" dirty="0"/>
        </a:p>
      </dgm:t>
    </dgm:pt>
    <dgm:pt modelId="{AE616410-B4A9-4BF1-8E8E-350D00085046}" type="parTrans" cxnId="{FA52E2C4-2715-47A8-8ECF-84603A669F7C}">
      <dgm:prSet/>
      <dgm:spPr/>
      <dgm:t>
        <a:bodyPr/>
        <a:lstStyle/>
        <a:p>
          <a:endParaRPr lang="en-US" sz="2000"/>
        </a:p>
      </dgm:t>
    </dgm:pt>
    <dgm:pt modelId="{E83A4EB9-FA7C-4D49-9160-ED449644D90A}" type="sibTrans" cxnId="{FA52E2C4-2715-47A8-8ECF-84603A669F7C}">
      <dgm:prSet/>
      <dgm:spPr/>
      <dgm:t>
        <a:bodyPr/>
        <a:lstStyle/>
        <a:p>
          <a:endParaRPr lang="en-US" sz="2000"/>
        </a:p>
      </dgm:t>
    </dgm:pt>
    <dgm:pt modelId="{DD13A053-529C-4813-B347-9BF719E780BC}">
      <dgm:prSet phldrT="[Text]" custT="1"/>
      <dgm:spPr/>
      <dgm:t>
        <a:bodyPr/>
        <a:lstStyle/>
        <a:p>
          <a:r>
            <a:rPr lang="en-US" sz="1600" dirty="0"/>
            <a:t>Model</a:t>
          </a:r>
        </a:p>
      </dgm:t>
    </dgm:pt>
    <dgm:pt modelId="{89D63393-6457-4CD1-AB0F-D5B9D0DDCE2A}" type="parTrans" cxnId="{054CDC43-D442-43AD-B872-BD2EE60D5F09}">
      <dgm:prSet/>
      <dgm:spPr/>
      <dgm:t>
        <a:bodyPr/>
        <a:lstStyle/>
        <a:p>
          <a:endParaRPr lang="en-US" sz="2000"/>
        </a:p>
      </dgm:t>
    </dgm:pt>
    <dgm:pt modelId="{9100FADA-47F4-4C64-AAEA-24B38802A2A3}" type="sibTrans" cxnId="{054CDC43-D442-43AD-B872-BD2EE60D5F09}">
      <dgm:prSet/>
      <dgm:spPr/>
      <dgm:t>
        <a:bodyPr/>
        <a:lstStyle/>
        <a:p>
          <a:endParaRPr lang="en-US" sz="2000"/>
        </a:p>
      </dgm:t>
    </dgm:pt>
    <dgm:pt modelId="{56F649FB-012A-4CC9-90BC-A78970594CC5}">
      <dgm:prSet phldrT="[Text]" custT="1"/>
      <dgm:spPr/>
      <dgm:t>
        <a:bodyPr/>
        <a:lstStyle/>
        <a:p>
          <a:r>
            <a:rPr lang="zh-CN" altLang="en-US" sz="2000" dirty="0"/>
            <a:t>数据为我们解释了什么信息</a:t>
          </a:r>
          <a:r>
            <a:rPr lang="en-US" sz="2000" dirty="0"/>
            <a:t>?</a:t>
          </a:r>
        </a:p>
      </dgm:t>
    </dgm:pt>
    <dgm:pt modelId="{F1EA200F-87A0-466B-9B52-48114A4DE00B}" type="parTrans" cxnId="{BA3447ED-5348-4B2F-AB01-B07088335B75}">
      <dgm:prSet/>
      <dgm:spPr/>
      <dgm:t>
        <a:bodyPr/>
        <a:lstStyle/>
        <a:p>
          <a:endParaRPr lang="en-US" sz="2000"/>
        </a:p>
      </dgm:t>
    </dgm:pt>
    <dgm:pt modelId="{FCE19180-4813-499F-858D-D65E991D712C}" type="sibTrans" cxnId="{BA3447ED-5348-4B2F-AB01-B07088335B75}">
      <dgm:prSet/>
      <dgm:spPr/>
      <dgm:t>
        <a:bodyPr/>
        <a:lstStyle/>
        <a:p>
          <a:endParaRPr lang="en-US" sz="2000"/>
        </a:p>
      </dgm:t>
    </dgm:pt>
    <dgm:pt modelId="{FA0DE67E-701D-4F94-BA83-5FEA1CFDDE1A}">
      <dgm:prSet phldrT="[Text]" custT="1"/>
      <dgm:spPr/>
      <dgm:t>
        <a:bodyPr/>
        <a:lstStyle/>
        <a:p>
          <a:r>
            <a:rPr lang="zh-CN" altLang="en-US" sz="2000" dirty="0"/>
            <a:t>建模技术、测试与验证等</a:t>
          </a:r>
          <a:endParaRPr lang="en-US" sz="2000" dirty="0"/>
        </a:p>
      </dgm:t>
    </dgm:pt>
    <dgm:pt modelId="{52E79AB5-77C0-4F19-8F3F-EF0D929EC23A}" type="parTrans" cxnId="{BB533493-639D-415E-9004-28C0F21D869F}">
      <dgm:prSet/>
      <dgm:spPr/>
      <dgm:t>
        <a:bodyPr/>
        <a:lstStyle/>
        <a:p>
          <a:endParaRPr lang="en-US" sz="2000"/>
        </a:p>
      </dgm:t>
    </dgm:pt>
    <dgm:pt modelId="{85955376-3D33-4FEA-BC41-D56F2B509E06}" type="sibTrans" cxnId="{BB533493-639D-415E-9004-28C0F21D869F}">
      <dgm:prSet/>
      <dgm:spPr/>
      <dgm:t>
        <a:bodyPr/>
        <a:lstStyle/>
        <a:p>
          <a:endParaRPr lang="en-US" sz="2000"/>
        </a:p>
      </dgm:t>
    </dgm:pt>
    <dgm:pt modelId="{BCAA0368-133F-4C94-8E1B-F4A3188AAC85}">
      <dgm:prSet phldrT="[Text]" custT="1"/>
      <dgm:spPr/>
      <dgm:t>
        <a:bodyPr/>
        <a:lstStyle/>
        <a:p>
          <a:r>
            <a:rPr lang="en-US" sz="1600" dirty="0"/>
            <a:t>Insights</a:t>
          </a:r>
        </a:p>
      </dgm:t>
    </dgm:pt>
    <dgm:pt modelId="{AFE42ADD-67F4-4D67-9288-7780486DF90E}" type="parTrans" cxnId="{A278711C-2931-41EC-A2EC-228F63505E90}">
      <dgm:prSet/>
      <dgm:spPr/>
      <dgm:t>
        <a:bodyPr/>
        <a:lstStyle/>
        <a:p>
          <a:endParaRPr lang="en-US" sz="2000"/>
        </a:p>
      </dgm:t>
    </dgm:pt>
    <dgm:pt modelId="{1059E8F8-6680-4E5F-B6A8-964B1BAF199B}" type="sibTrans" cxnId="{A278711C-2931-41EC-A2EC-228F63505E90}">
      <dgm:prSet/>
      <dgm:spPr/>
      <dgm:t>
        <a:bodyPr/>
        <a:lstStyle/>
        <a:p>
          <a:endParaRPr lang="en-US" sz="2000"/>
        </a:p>
      </dgm:t>
    </dgm:pt>
    <dgm:pt modelId="{CFBD73DF-4984-4651-BF5B-D9D77073BD7A}">
      <dgm:prSet phldrT="[Text]" custT="1"/>
      <dgm:spPr/>
      <dgm:t>
        <a:bodyPr/>
        <a:lstStyle/>
        <a:p>
          <a:r>
            <a:rPr lang="zh-CN" altLang="en-US" sz="2000" dirty="0"/>
            <a:t>根据结果，我们需要采取哪些行动</a:t>
          </a:r>
          <a:r>
            <a:rPr lang="en-US" sz="2000" dirty="0"/>
            <a:t>?</a:t>
          </a:r>
        </a:p>
      </dgm:t>
    </dgm:pt>
    <dgm:pt modelId="{9CED6A9C-5E02-40BF-89A4-9D5909DAC791}" type="parTrans" cxnId="{57B57D00-F850-499C-9C1B-500DC0D95B39}">
      <dgm:prSet/>
      <dgm:spPr/>
      <dgm:t>
        <a:bodyPr/>
        <a:lstStyle/>
        <a:p>
          <a:endParaRPr lang="en-US" sz="2000"/>
        </a:p>
      </dgm:t>
    </dgm:pt>
    <dgm:pt modelId="{53C2817A-5EFA-4C33-AF2D-65E8029CF050}" type="sibTrans" cxnId="{57B57D00-F850-499C-9C1B-500DC0D95B39}">
      <dgm:prSet/>
      <dgm:spPr/>
      <dgm:t>
        <a:bodyPr/>
        <a:lstStyle/>
        <a:p>
          <a:endParaRPr lang="en-US" sz="2000"/>
        </a:p>
      </dgm:t>
    </dgm:pt>
    <dgm:pt modelId="{B372A2D1-89FD-4ED0-B840-B598F92749B2}">
      <dgm:prSet phldrT="[Text]" custT="1"/>
      <dgm:spPr/>
      <dgm:t>
        <a:bodyPr/>
        <a:lstStyle/>
        <a:p>
          <a:r>
            <a:rPr lang="zh-CN" altLang="en-US" sz="2000" dirty="0"/>
            <a:t>结果解释分析</a:t>
          </a:r>
          <a:endParaRPr lang="en-US" sz="2000" dirty="0"/>
        </a:p>
      </dgm:t>
    </dgm:pt>
    <dgm:pt modelId="{06CA0587-CD35-4995-B225-C637AAA6B6EC}" type="parTrans" cxnId="{7A4FA4A0-D934-4885-B5D3-3A8BDFC038FC}">
      <dgm:prSet/>
      <dgm:spPr/>
      <dgm:t>
        <a:bodyPr/>
        <a:lstStyle/>
        <a:p>
          <a:endParaRPr lang="en-US" sz="2000"/>
        </a:p>
      </dgm:t>
    </dgm:pt>
    <dgm:pt modelId="{A263CDFF-8B6F-43E7-A14A-FF059E57D031}" type="sibTrans" cxnId="{7A4FA4A0-D934-4885-B5D3-3A8BDFC038FC}">
      <dgm:prSet/>
      <dgm:spPr/>
      <dgm:t>
        <a:bodyPr/>
        <a:lstStyle/>
        <a:p>
          <a:endParaRPr lang="en-US" sz="2000"/>
        </a:p>
      </dgm:t>
    </dgm:pt>
    <dgm:pt modelId="{54AD0E9C-BA21-47B2-8BCA-F30FF68455D0}" type="pres">
      <dgm:prSet presAssocID="{B31883A6-CA9A-4A74-9380-9EA63ACBB85B}" presName="linearFlow" presStyleCnt="0">
        <dgm:presLayoutVars>
          <dgm:dir/>
          <dgm:animLvl val="lvl"/>
          <dgm:resizeHandles val="exact"/>
        </dgm:presLayoutVars>
      </dgm:prSet>
      <dgm:spPr/>
    </dgm:pt>
    <dgm:pt modelId="{B6EF250F-36C3-4957-97D0-0B80B43D9475}" type="pres">
      <dgm:prSet presAssocID="{5F960812-67E3-4BE8-BBAC-6211A9CD3663}" presName="composite" presStyleCnt="0"/>
      <dgm:spPr/>
    </dgm:pt>
    <dgm:pt modelId="{E630C967-8A2E-49EF-A105-C86ADABBC413}" type="pres">
      <dgm:prSet presAssocID="{5F960812-67E3-4BE8-BBAC-6211A9CD3663}" presName="parentText" presStyleLbl="alignNode1" presStyleIdx="0" presStyleCnt="4" custScaleX="140693" custScaleY="134264">
        <dgm:presLayoutVars>
          <dgm:chMax val="1"/>
          <dgm:bulletEnabled val="1"/>
        </dgm:presLayoutVars>
      </dgm:prSet>
      <dgm:spPr/>
    </dgm:pt>
    <dgm:pt modelId="{8BB40138-01F1-4361-9C40-B1A755474C95}" type="pres">
      <dgm:prSet presAssocID="{5F960812-67E3-4BE8-BBAC-6211A9CD3663}" presName="descendantText" presStyleLbl="alignAcc1" presStyleIdx="0" presStyleCnt="4" custScaleY="130467" custLinFactNeighborX="3679" custLinFactNeighborY="0">
        <dgm:presLayoutVars>
          <dgm:bulletEnabled val="1"/>
        </dgm:presLayoutVars>
      </dgm:prSet>
      <dgm:spPr/>
    </dgm:pt>
    <dgm:pt modelId="{EE5DE717-A729-4C52-BACF-8FCEEECCC6A9}" type="pres">
      <dgm:prSet presAssocID="{36F8755C-DE74-4A6C-8EC2-E3F7B106058C}" presName="sp" presStyleCnt="0"/>
      <dgm:spPr/>
    </dgm:pt>
    <dgm:pt modelId="{227DA976-A342-433E-8A73-D0DD6627C99E}" type="pres">
      <dgm:prSet presAssocID="{A59E13C1-8D56-446D-9CFE-B4CF4BE76278}" presName="composite" presStyleCnt="0"/>
      <dgm:spPr/>
    </dgm:pt>
    <dgm:pt modelId="{19EBF3D2-FE6D-4B24-8140-092DE000B2E9}" type="pres">
      <dgm:prSet presAssocID="{A59E13C1-8D56-446D-9CFE-B4CF4BE76278}" presName="parentText" presStyleLbl="alignNode1" presStyleIdx="1" presStyleCnt="4" custScaleX="148873" custScaleY="124067">
        <dgm:presLayoutVars>
          <dgm:chMax val="1"/>
          <dgm:bulletEnabled val="1"/>
        </dgm:presLayoutVars>
      </dgm:prSet>
      <dgm:spPr/>
    </dgm:pt>
    <dgm:pt modelId="{129F21AE-5655-4807-BF1B-034AC71A1405}" type="pres">
      <dgm:prSet presAssocID="{A59E13C1-8D56-446D-9CFE-B4CF4BE76278}" presName="descendantText" presStyleLbl="alignAcc1" presStyleIdx="1" presStyleCnt="4" custScaleY="129817" custLinFactNeighborX="3158" custLinFactNeighborY="1244">
        <dgm:presLayoutVars>
          <dgm:bulletEnabled val="1"/>
        </dgm:presLayoutVars>
      </dgm:prSet>
      <dgm:spPr/>
    </dgm:pt>
    <dgm:pt modelId="{59F11396-62F4-4E0A-9A17-75A49544DD81}" type="pres">
      <dgm:prSet presAssocID="{B37153A1-C6B0-4D6D-9692-2CA7DCA6DA14}" presName="sp" presStyleCnt="0"/>
      <dgm:spPr/>
    </dgm:pt>
    <dgm:pt modelId="{214B445E-9F7E-4028-A894-2CCDE087A794}" type="pres">
      <dgm:prSet presAssocID="{DD13A053-529C-4813-B347-9BF719E780BC}" presName="composite" presStyleCnt="0"/>
      <dgm:spPr/>
    </dgm:pt>
    <dgm:pt modelId="{FBAC180E-D1CB-4EDB-A944-E65F26F48BDE}" type="pres">
      <dgm:prSet presAssocID="{DD13A053-529C-4813-B347-9BF719E780BC}" presName="parentText" presStyleLbl="alignNode1" presStyleIdx="2" presStyleCnt="4" custScaleX="139415">
        <dgm:presLayoutVars>
          <dgm:chMax val="1"/>
          <dgm:bulletEnabled val="1"/>
        </dgm:presLayoutVars>
      </dgm:prSet>
      <dgm:spPr/>
    </dgm:pt>
    <dgm:pt modelId="{1E0A6AD0-7CCC-4F80-A94F-74473C8B6C8F}" type="pres">
      <dgm:prSet presAssocID="{DD13A053-529C-4813-B347-9BF719E780BC}" presName="descendantText" presStyleLbl="alignAcc1" presStyleIdx="2" presStyleCnt="4" custScaleY="120630" custLinFactNeighborX="3307" custLinFactNeighborY="0">
        <dgm:presLayoutVars>
          <dgm:bulletEnabled val="1"/>
        </dgm:presLayoutVars>
      </dgm:prSet>
      <dgm:spPr/>
    </dgm:pt>
    <dgm:pt modelId="{62E6662D-A10A-4835-8B3F-C8200E0FF249}" type="pres">
      <dgm:prSet presAssocID="{9100FADA-47F4-4C64-AAEA-24B38802A2A3}" presName="sp" presStyleCnt="0"/>
      <dgm:spPr/>
    </dgm:pt>
    <dgm:pt modelId="{267B1F31-374A-4C6E-8182-1A31AB36102E}" type="pres">
      <dgm:prSet presAssocID="{BCAA0368-133F-4C94-8E1B-F4A3188AAC85}" presName="composite" presStyleCnt="0"/>
      <dgm:spPr/>
    </dgm:pt>
    <dgm:pt modelId="{A9857772-ED6C-4722-9862-E58B8E2B3F91}" type="pres">
      <dgm:prSet presAssocID="{BCAA0368-133F-4C94-8E1B-F4A3188AAC85}" presName="parentText" presStyleLbl="alignNode1" presStyleIdx="3" presStyleCnt="4" custScaleX="137832">
        <dgm:presLayoutVars>
          <dgm:chMax val="1"/>
          <dgm:bulletEnabled val="1"/>
        </dgm:presLayoutVars>
      </dgm:prSet>
      <dgm:spPr/>
    </dgm:pt>
    <dgm:pt modelId="{A8DCB3A3-F666-49DF-B39D-2B06401F3EE6}" type="pres">
      <dgm:prSet presAssocID="{BCAA0368-133F-4C94-8E1B-F4A3188AAC85}" presName="descendantText" presStyleLbl="alignAcc1" presStyleIdx="3" presStyleCnt="4" custScaleX="89371" custScaleY="144250" custLinFactNeighborX="-1851" custLinFactNeighborY="-2333">
        <dgm:presLayoutVars>
          <dgm:bulletEnabled val="1"/>
        </dgm:presLayoutVars>
      </dgm:prSet>
      <dgm:spPr/>
    </dgm:pt>
  </dgm:ptLst>
  <dgm:cxnLst>
    <dgm:cxn modelId="{57B57D00-F850-499C-9C1B-500DC0D95B39}" srcId="{BCAA0368-133F-4C94-8E1B-F4A3188AAC85}" destId="{CFBD73DF-4984-4651-BF5B-D9D77073BD7A}" srcOrd="0" destOrd="0" parTransId="{9CED6A9C-5E02-40BF-89A4-9D5909DAC791}" sibTransId="{53C2817A-5EFA-4C33-AF2D-65E8029CF050}"/>
    <dgm:cxn modelId="{4A17C819-F983-47CF-A892-1D55C1D211DF}" type="presOf" srcId="{826A34C0-0FA7-482D-A31B-766A30CDE556}" destId="{8BB40138-01F1-4361-9C40-B1A755474C95}" srcOrd="0" destOrd="0" presId="urn:microsoft.com/office/officeart/2005/8/layout/chevron2"/>
    <dgm:cxn modelId="{2CD8C91B-D7AC-44E5-A518-15D949AFF5C5}" type="presOf" srcId="{BCAA0368-133F-4C94-8E1B-F4A3188AAC85}" destId="{A9857772-ED6C-4722-9862-E58B8E2B3F91}" srcOrd="0" destOrd="0" presId="urn:microsoft.com/office/officeart/2005/8/layout/chevron2"/>
    <dgm:cxn modelId="{A278711C-2931-41EC-A2EC-228F63505E90}" srcId="{B31883A6-CA9A-4A74-9380-9EA63ACBB85B}" destId="{BCAA0368-133F-4C94-8E1B-F4A3188AAC85}" srcOrd="3" destOrd="0" parTransId="{AFE42ADD-67F4-4D67-9288-7780486DF90E}" sibTransId="{1059E8F8-6680-4E5F-B6A8-964B1BAF199B}"/>
    <dgm:cxn modelId="{F7C6B434-0071-44A4-8262-D88788E3C74D}" srcId="{B31883A6-CA9A-4A74-9380-9EA63ACBB85B}" destId="{A59E13C1-8D56-446D-9CFE-B4CF4BE76278}" srcOrd="1" destOrd="0" parTransId="{2EFF8E6C-6BC9-45EE-9B4C-9052EADB1350}" sibTransId="{B37153A1-C6B0-4D6D-9692-2CA7DCA6DA14}"/>
    <dgm:cxn modelId="{00984A35-51BF-4C1B-AE82-9A686DBB150D}" type="presOf" srcId="{CFBD73DF-4984-4651-BF5B-D9D77073BD7A}" destId="{A8DCB3A3-F666-49DF-B39D-2B06401F3EE6}" srcOrd="0" destOrd="0" presId="urn:microsoft.com/office/officeart/2005/8/layout/chevron2"/>
    <dgm:cxn modelId="{92E22036-B4F1-446B-B815-B02E5A84E1F6}" type="presOf" srcId="{9409DBA5-A03E-47BA-9800-7724CD5AAF68}" destId="{129F21AE-5655-4807-BF1B-034AC71A1405}" srcOrd="0" destOrd="1" presId="urn:microsoft.com/office/officeart/2005/8/layout/chevron2"/>
    <dgm:cxn modelId="{D29F083F-C984-4102-949B-7C9D4050E2FE}" type="presOf" srcId="{B31883A6-CA9A-4A74-9380-9EA63ACBB85B}" destId="{54AD0E9C-BA21-47B2-8BCA-F30FF68455D0}" srcOrd="0" destOrd="0" presId="urn:microsoft.com/office/officeart/2005/8/layout/chevron2"/>
    <dgm:cxn modelId="{054CDC43-D442-43AD-B872-BD2EE60D5F09}" srcId="{B31883A6-CA9A-4A74-9380-9EA63ACBB85B}" destId="{DD13A053-529C-4813-B347-9BF719E780BC}" srcOrd="2" destOrd="0" parTransId="{89D63393-6457-4CD1-AB0F-D5B9D0DDCE2A}" sibTransId="{9100FADA-47F4-4C64-AAEA-24B38802A2A3}"/>
    <dgm:cxn modelId="{83367A46-6256-4355-863E-EB4B12F8CA57}" type="presOf" srcId="{5F960812-67E3-4BE8-BBAC-6211A9CD3663}" destId="{E630C967-8A2E-49EF-A105-C86ADABBC413}" srcOrd="0" destOrd="0" presId="urn:microsoft.com/office/officeart/2005/8/layout/chevron2"/>
    <dgm:cxn modelId="{2694B775-7E1E-4C6B-B01A-6B8D0977C417}" srcId="{5F960812-67E3-4BE8-BBAC-6211A9CD3663}" destId="{826A34C0-0FA7-482D-A31B-766A30CDE556}" srcOrd="0" destOrd="0" parTransId="{5896C72A-0C92-426B-9720-C4823A0AB1AD}" sibTransId="{2A70A9CC-C555-4A7F-B5A3-2432BD41B893}"/>
    <dgm:cxn modelId="{7769E075-DF52-413D-AD54-AB9629A9D89F}" type="presOf" srcId="{41F171D2-E4E1-48CA-BD51-C29DC0E1AF32}" destId="{129F21AE-5655-4807-BF1B-034AC71A1405}" srcOrd="0" destOrd="0" presId="urn:microsoft.com/office/officeart/2005/8/layout/chevron2"/>
    <dgm:cxn modelId="{BB533493-639D-415E-9004-28C0F21D869F}" srcId="{DD13A053-529C-4813-B347-9BF719E780BC}" destId="{FA0DE67E-701D-4F94-BA83-5FEA1CFDDE1A}" srcOrd="1" destOrd="0" parTransId="{52E79AB5-77C0-4F19-8F3F-EF0D929EC23A}" sibTransId="{85955376-3D33-4FEA-BC41-D56F2B509E06}"/>
    <dgm:cxn modelId="{3EE10495-0B39-41FC-BE01-FE22C5348D5B}" srcId="{5F960812-67E3-4BE8-BBAC-6211A9CD3663}" destId="{27680778-832F-4FE9-B96C-FBCF17AA5F90}" srcOrd="1" destOrd="0" parTransId="{F978B528-C492-4B21-AEF8-1771F647E5BE}" sibTransId="{8DF405A3-AF7B-4A8F-9EEA-76C0AE213362}"/>
    <dgm:cxn modelId="{CA90599A-8646-4AF6-9E59-E4C2C34F0464}" type="presOf" srcId="{DD13A053-529C-4813-B347-9BF719E780BC}" destId="{FBAC180E-D1CB-4EDB-A944-E65F26F48BDE}" srcOrd="0" destOrd="0" presId="urn:microsoft.com/office/officeart/2005/8/layout/chevron2"/>
    <dgm:cxn modelId="{7A4FA4A0-D934-4885-B5D3-3A8BDFC038FC}" srcId="{BCAA0368-133F-4C94-8E1B-F4A3188AAC85}" destId="{B372A2D1-89FD-4ED0-B840-B598F92749B2}" srcOrd="1" destOrd="0" parTransId="{06CA0587-CD35-4995-B225-C637AAA6B6EC}" sibTransId="{A263CDFF-8B6F-43E7-A14A-FF059E57D031}"/>
    <dgm:cxn modelId="{11A88EAA-7387-4088-AE91-7A7EB1504C99}" srcId="{A59E13C1-8D56-446D-9CFE-B4CF4BE76278}" destId="{41F171D2-E4E1-48CA-BD51-C29DC0E1AF32}" srcOrd="0" destOrd="0" parTransId="{3057F4C8-43EF-44A5-8AF2-9B042575F26C}" sibTransId="{133A544C-A618-4A5F-BFD3-0D007E0987D5}"/>
    <dgm:cxn modelId="{AD00FDBB-AF35-4994-8ADC-7D7600E0AE54}" type="presOf" srcId="{27680778-832F-4FE9-B96C-FBCF17AA5F90}" destId="{8BB40138-01F1-4361-9C40-B1A755474C95}" srcOrd="0" destOrd="1" presId="urn:microsoft.com/office/officeart/2005/8/layout/chevron2"/>
    <dgm:cxn modelId="{FA52E2C4-2715-47A8-8ECF-84603A669F7C}" srcId="{A59E13C1-8D56-446D-9CFE-B4CF4BE76278}" destId="{9409DBA5-A03E-47BA-9800-7724CD5AAF68}" srcOrd="1" destOrd="0" parTransId="{AE616410-B4A9-4BF1-8E8E-350D00085046}" sibTransId="{E83A4EB9-FA7C-4D49-9160-ED449644D90A}"/>
    <dgm:cxn modelId="{4931DDC7-83C6-44FC-867E-8DC632099201}" srcId="{B31883A6-CA9A-4A74-9380-9EA63ACBB85B}" destId="{5F960812-67E3-4BE8-BBAC-6211A9CD3663}" srcOrd="0" destOrd="0" parTransId="{789C9A3E-C8CC-4961-8CDB-C8ABE5D68905}" sibTransId="{36F8755C-DE74-4A6C-8EC2-E3F7B106058C}"/>
    <dgm:cxn modelId="{89BE0FC8-532B-4ADD-87F5-07E85F88B1B4}" type="presOf" srcId="{B372A2D1-89FD-4ED0-B840-B598F92749B2}" destId="{A8DCB3A3-F666-49DF-B39D-2B06401F3EE6}" srcOrd="0" destOrd="1" presId="urn:microsoft.com/office/officeart/2005/8/layout/chevron2"/>
    <dgm:cxn modelId="{205E64D5-6120-45B1-858A-60412D784920}" type="presOf" srcId="{FA0DE67E-701D-4F94-BA83-5FEA1CFDDE1A}" destId="{1E0A6AD0-7CCC-4F80-A94F-74473C8B6C8F}" srcOrd="0" destOrd="1" presId="urn:microsoft.com/office/officeart/2005/8/layout/chevron2"/>
    <dgm:cxn modelId="{0EF5A1D6-57EC-4FA8-9415-20A7556B8B6F}" type="presOf" srcId="{A59E13C1-8D56-446D-9CFE-B4CF4BE76278}" destId="{19EBF3D2-FE6D-4B24-8140-092DE000B2E9}" srcOrd="0" destOrd="0" presId="urn:microsoft.com/office/officeart/2005/8/layout/chevron2"/>
    <dgm:cxn modelId="{BA3447ED-5348-4B2F-AB01-B07088335B75}" srcId="{DD13A053-529C-4813-B347-9BF719E780BC}" destId="{56F649FB-012A-4CC9-90BC-A78970594CC5}" srcOrd="0" destOrd="0" parTransId="{F1EA200F-87A0-466B-9B52-48114A4DE00B}" sibTransId="{FCE19180-4813-499F-858D-D65E991D712C}"/>
    <dgm:cxn modelId="{9F23DBED-0BD6-4827-ACC8-F4F8DE11E114}" type="presOf" srcId="{56F649FB-012A-4CC9-90BC-A78970594CC5}" destId="{1E0A6AD0-7CCC-4F80-A94F-74473C8B6C8F}" srcOrd="0" destOrd="0" presId="urn:microsoft.com/office/officeart/2005/8/layout/chevron2"/>
    <dgm:cxn modelId="{D4DF9EBD-A321-4789-906E-D4A8994C5EEF}" type="presParOf" srcId="{54AD0E9C-BA21-47B2-8BCA-F30FF68455D0}" destId="{B6EF250F-36C3-4957-97D0-0B80B43D9475}" srcOrd="0" destOrd="0" presId="urn:microsoft.com/office/officeart/2005/8/layout/chevron2"/>
    <dgm:cxn modelId="{7E1DA549-E32E-4346-9061-B9DAE7E588B8}" type="presParOf" srcId="{B6EF250F-36C3-4957-97D0-0B80B43D9475}" destId="{E630C967-8A2E-49EF-A105-C86ADABBC413}" srcOrd="0" destOrd="0" presId="urn:microsoft.com/office/officeart/2005/8/layout/chevron2"/>
    <dgm:cxn modelId="{D675F17C-2468-4637-AB3D-609446867708}" type="presParOf" srcId="{B6EF250F-36C3-4957-97D0-0B80B43D9475}" destId="{8BB40138-01F1-4361-9C40-B1A755474C95}" srcOrd="1" destOrd="0" presId="urn:microsoft.com/office/officeart/2005/8/layout/chevron2"/>
    <dgm:cxn modelId="{A9E360A8-B06F-4721-8352-2F6AAACE79CA}" type="presParOf" srcId="{54AD0E9C-BA21-47B2-8BCA-F30FF68455D0}" destId="{EE5DE717-A729-4C52-BACF-8FCEEECCC6A9}" srcOrd="1" destOrd="0" presId="urn:microsoft.com/office/officeart/2005/8/layout/chevron2"/>
    <dgm:cxn modelId="{F7FE31E8-50EE-416C-A0A8-9C26A53B94CD}" type="presParOf" srcId="{54AD0E9C-BA21-47B2-8BCA-F30FF68455D0}" destId="{227DA976-A342-433E-8A73-D0DD6627C99E}" srcOrd="2" destOrd="0" presId="urn:microsoft.com/office/officeart/2005/8/layout/chevron2"/>
    <dgm:cxn modelId="{FF19ACBA-C1A8-47FA-91F1-A9FEB32371D1}" type="presParOf" srcId="{227DA976-A342-433E-8A73-D0DD6627C99E}" destId="{19EBF3D2-FE6D-4B24-8140-092DE000B2E9}" srcOrd="0" destOrd="0" presId="urn:microsoft.com/office/officeart/2005/8/layout/chevron2"/>
    <dgm:cxn modelId="{1924A781-166D-4FCF-9350-693B0991EA59}" type="presParOf" srcId="{227DA976-A342-433E-8A73-D0DD6627C99E}" destId="{129F21AE-5655-4807-BF1B-034AC71A1405}" srcOrd="1" destOrd="0" presId="urn:microsoft.com/office/officeart/2005/8/layout/chevron2"/>
    <dgm:cxn modelId="{1161F9B1-C66A-4E9D-A9B0-9288A1AA610A}" type="presParOf" srcId="{54AD0E9C-BA21-47B2-8BCA-F30FF68455D0}" destId="{59F11396-62F4-4E0A-9A17-75A49544DD81}" srcOrd="3" destOrd="0" presId="urn:microsoft.com/office/officeart/2005/8/layout/chevron2"/>
    <dgm:cxn modelId="{89939779-C466-4458-91F0-43B40F735436}" type="presParOf" srcId="{54AD0E9C-BA21-47B2-8BCA-F30FF68455D0}" destId="{214B445E-9F7E-4028-A894-2CCDE087A794}" srcOrd="4" destOrd="0" presId="urn:microsoft.com/office/officeart/2005/8/layout/chevron2"/>
    <dgm:cxn modelId="{85A0BE2F-6012-489C-BEE8-542A7443332A}" type="presParOf" srcId="{214B445E-9F7E-4028-A894-2CCDE087A794}" destId="{FBAC180E-D1CB-4EDB-A944-E65F26F48BDE}" srcOrd="0" destOrd="0" presId="urn:microsoft.com/office/officeart/2005/8/layout/chevron2"/>
    <dgm:cxn modelId="{5A295E7B-ED35-46C9-A8EE-5FB87CA30840}" type="presParOf" srcId="{214B445E-9F7E-4028-A894-2CCDE087A794}" destId="{1E0A6AD0-7CCC-4F80-A94F-74473C8B6C8F}" srcOrd="1" destOrd="0" presId="urn:microsoft.com/office/officeart/2005/8/layout/chevron2"/>
    <dgm:cxn modelId="{7A1E8C1A-7D27-4121-9243-3A758A3C33A4}" type="presParOf" srcId="{54AD0E9C-BA21-47B2-8BCA-F30FF68455D0}" destId="{62E6662D-A10A-4835-8B3F-C8200E0FF249}" srcOrd="5" destOrd="0" presId="urn:microsoft.com/office/officeart/2005/8/layout/chevron2"/>
    <dgm:cxn modelId="{1AFEFC6D-F55F-4AA2-B34D-F8B4A420CBAC}" type="presParOf" srcId="{54AD0E9C-BA21-47B2-8BCA-F30FF68455D0}" destId="{267B1F31-374A-4C6E-8182-1A31AB36102E}" srcOrd="6" destOrd="0" presId="urn:microsoft.com/office/officeart/2005/8/layout/chevron2"/>
    <dgm:cxn modelId="{8E9F9387-3F31-41A2-8C48-5B19A45CBBD3}" type="presParOf" srcId="{267B1F31-374A-4C6E-8182-1A31AB36102E}" destId="{A9857772-ED6C-4722-9862-E58B8E2B3F91}" srcOrd="0" destOrd="0" presId="urn:microsoft.com/office/officeart/2005/8/layout/chevron2"/>
    <dgm:cxn modelId="{09F23581-A75E-4A7E-B139-DCFCD73F70D9}" type="presParOf" srcId="{267B1F31-374A-4C6E-8182-1A31AB36102E}" destId="{A8DCB3A3-F666-49DF-B39D-2B06401F3E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0D72CA-F54E-4A4F-A6E4-443DD70334F3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D1B612CF-04B0-4DEE-9656-E775BA1D9330}">
      <dgm:prSet phldrT="[Text]" custT="1"/>
      <dgm:spPr/>
      <dgm:t>
        <a:bodyPr/>
        <a:lstStyle/>
        <a:p>
          <a:r>
            <a:rPr lang="zh-CN" altLang="en-US" sz="1800" b="1" dirty="0"/>
            <a:t>数据分析</a:t>
          </a:r>
          <a:endParaRPr lang="en-HK" altLang="zh-CN" sz="1800" b="1" dirty="0"/>
        </a:p>
        <a:p>
          <a:r>
            <a:rPr lang="zh-CN" altLang="en-US" sz="1800" b="1" dirty="0"/>
            <a:t>知识与能力</a:t>
          </a:r>
          <a:endParaRPr lang="zh-HK" altLang="en-US" sz="1800" b="1" dirty="0"/>
        </a:p>
      </dgm:t>
    </dgm:pt>
    <dgm:pt modelId="{5E5ED73A-0827-4FAF-BF18-26547638E357}" type="parTrans" cxnId="{71CE5115-1421-48C8-93CC-F1016B890942}">
      <dgm:prSet/>
      <dgm:spPr/>
      <dgm:t>
        <a:bodyPr/>
        <a:lstStyle/>
        <a:p>
          <a:endParaRPr lang="zh-HK" altLang="en-US"/>
        </a:p>
      </dgm:t>
    </dgm:pt>
    <dgm:pt modelId="{23CF85BA-769B-4DCA-A140-7F77F1B23F25}" type="sibTrans" cxnId="{71CE5115-1421-48C8-93CC-F1016B890942}">
      <dgm:prSet/>
      <dgm:spPr/>
      <dgm:t>
        <a:bodyPr/>
        <a:lstStyle/>
        <a:p>
          <a:endParaRPr lang="zh-HK" altLang="en-US"/>
        </a:p>
      </dgm:t>
    </dgm:pt>
    <dgm:pt modelId="{61F95E00-0AF5-4ADC-9EFB-D748846730EC}">
      <dgm:prSet phldrT="[Text]" custT="1"/>
      <dgm:spPr/>
      <dgm:t>
        <a:bodyPr/>
        <a:lstStyle/>
        <a:p>
          <a:r>
            <a:rPr lang="zh-CN" altLang="en-US" sz="1800" b="1" dirty="0"/>
            <a:t>商业睿智</a:t>
          </a:r>
          <a:endParaRPr lang="zh-HK" altLang="en-US" sz="1800" b="1" dirty="0"/>
        </a:p>
      </dgm:t>
    </dgm:pt>
    <dgm:pt modelId="{223CFCC0-1AFD-4DED-898D-D8FCA5C07EEF}" type="parTrans" cxnId="{7B633B44-E36D-44C9-887F-491670AF3F2D}">
      <dgm:prSet/>
      <dgm:spPr/>
      <dgm:t>
        <a:bodyPr/>
        <a:lstStyle/>
        <a:p>
          <a:endParaRPr lang="zh-HK" altLang="en-US"/>
        </a:p>
      </dgm:t>
    </dgm:pt>
    <dgm:pt modelId="{1C1C73E1-CE1C-465F-BAF5-88A2801E60AE}" type="sibTrans" cxnId="{7B633B44-E36D-44C9-887F-491670AF3F2D}">
      <dgm:prSet/>
      <dgm:spPr/>
      <dgm:t>
        <a:bodyPr/>
        <a:lstStyle/>
        <a:p>
          <a:endParaRPr lang="zh-HK" altLang="en-US"/>
        </a:p>
      </dgm:t>
    </dgm:pt>
    <dgm:pt modelId="{AAD9DA27-54B5-490F-9DD1-51F6A6114CB1}">
      <dgm:prSet phldrT="[Text]" custT="1"/>
      <dgm:spPr/>
      <dgm:t>
        <a:bodyPr/>
        <a:lstStyle/>
        <a:p>
          <a:r>
            <a:rPr lang="zh-CN" altLang="en-US" sz="1800" b="1" dirty="0"/>
            <a:t>技术技能</a:t>
          </a:r>
          <a:endParaRPr lang="zh-HK" altLang="en-US" sz="1800" b="1" dirty="0"/>
        </a:p>
      </dgm:t>
    </dgm:pt>
    <dgm:pt modelId="{0E765936-FBB6-49C4-B7D6-431729024F8D}" type="parTrans" cxnId="{A8210448-6AD8-4309-825A-D3B1D6731475}">
      <dgm:prSet/>
      <dgm:spPr/>
      <dgm:t>
        <a:bodyPr/>
        <a:lstStyle/>
        <a:p>
          <a:endParaRPr lang="zh-HK" altLang="en-US"/>
        </a:p>
      </dgm:t>
    </dgm:pt>
    <dgm:pt modelId="{200D5F48-C20A-4FEE-A406-0CE034A5B212}" type="sibTrans" cxnId="{A8210448-6AD8-4309-825A-D3B1D6731475}">
      <dgm:prSet/>
      <dgm:spPr/>
      <dgm:t>
        <a:bodyPr/>
        <a:lstStyle/>
        <a:p>
          <a:endParaRPr lang="zh-HK" altLang="en-US"/>
        </a:p>
      </dgm:t>
    </dgm:pt>
    <dgm:pt modelId="{1852323A-FEB3-49D8-8875-23A23EBFF07E}" type="pres">
      <dgm:prSet presAssocID="{6B0D72CA-F54E-4A4F-A6E4-443DD70334F3}" presName="compositeShape" presStyleCnt="0">
        <dgm:presLayoutVars>
          <dgm:chMax val="7"/>
          <dgm:dir/>
          <dgm:resizeHandles val="exact"/>
        </dgm:presLayoutVars>
      </dgm:prSet>
      <dgm:spPr/>
    </dgm:pt>
    <dgm:pt modelId="{AE904714-1AE0-4136-834C-1F89CFA9AEFF}" type="pres">
      <dgm:prSet presAssocID="{D1B612CF-04B0-4DEE-9656-E775BA1D9330}" presName="circ1" presStyleLbl="vennNode1" presStyleIdx="0" presStyleCnt="3"/>
      <dgm:spPr/>
    </dgm:pt>
    <dgm:pt modelId="{B467EC71-60FD-4271-A12C-07B07D74D0AA}" type="pres">
      <dgm:prSet presAssocID="{D1B612CF-04B0-4DEE-9656-E775BA1D933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048448A-D227-4F4F-BE17-E7AA7DB77114}" type="pres">
      <dgm:prSet presAssocID="{61F95E00-0AF5-4ADC-9EFB-D748846730EC}" presName="circ2" presStyleLbl="vennNode1" presStyleIdx="1" presStyleCnt="3"/>
      <dgm:spPr/>
    </dgm:pt>
    <dgm:pt modelId="{FBA745B2-9F0C-4280-92F6-4DC5CF0BDD3A}" type="pres">
      <dgm:prSet presAssocID="{61F95E00-0AF5-4ADC-9EFB-D748846730E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9C8BDE-9D16-4194-A33D-A34BF3E27969}" type="pres">
      <dgm:prSet presAssocID="{AAD9DA27-54B5-490F-9DD1-51F6A6114CB1}" presName="circ3" presStyleLbl="vennNode1" presStyleIdx="2" presStyleCnt="3"/>
      <dgm:spPr/>
    </dgm:pt>
    <dgm:pt modelId="{593F0ACE-EB47-405E-8F01-FA433733B452}" type="pres">
      <dgm:prSet presAssocID="{AAD9DA27-54B5-490F-9DD1-51F6A6114CB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E917401-BCD2-4295-B8D0-89C5E0D5D0BB}" type="presOf" srcId="{61F95E00-0AF5-4ADC-9EFB-D748846730EC}" destId="{FBA745B2-9F0C-4280-92F6-4DC5CF0BDD3A}" srcOrd="1" destOrd="0" presId="urn:microsoft.com/office/officeart/2005/8/layout/venn1"/>
    <dgm:cxn modelId="{71CE5115-1421-48C8-93CC-F1016B890942}" srcId="{6B0D72CA-F54E-4A4F-A6E4-443DD70334F3}" destId="{D1B612CF-04B0-4DEE-9656-E775BA1D9330}" srcOrd="0" destOrd="0" parTransId="{5E5ED73A-0827-4FAF-BF18-26547638E357}" sibTransId="{23CF85BA-769B-4DCA-A140-7F77F1B23F25}"/>
    <dgm:cxn modelId="{7C87A128-A310-49F9-97E3-E380791DC2C2}" type="presOf" srcId="{6B0D72CA-F54E-4A4F-A6E4-443DD70334F3}" destId="{1852323A-FEB3-49D8-8875-23A23EBFF07E}" srcOrd="0" destOrd="0" presId="urn:microsoft.com/office/officeart/2005/8/layout/venn1"/>
    <dgm:cxn modelId="{CD98912C-C498-4B5A-BE38-6ED7F253811A}" type="presOf" srcId="{D1B612CF-04B0-4DEE-9656-E775BA1D9330}" destId="{AE904714-1AE0-4136-834C-1F89CFA9AEFF}" srcOrd="0" destOrd="0" presId="urn:microsoft.com/office/officeart/2005/8/layout/venn1"/>
    <dgm:cxn modelId="{7B633B44-E36D-44C9-887F-491670AF3F2D}" srcId="{6B0D72CA-F54E-4A4F-A6E4-443DD70334F3}" destId="{61F95E00-0AF5-4ADC-9EFB-D748846730EC}" srcOrd="1" destOrd="0" parTransId="{223CFCC0-1AFD-4DED-898D-D8FCA5C07EEF}" sibTransId="{1C1C73E1-CE1C-465F-BAF5-88A2801E60AE}"/>
    <dgm:cxn modelId="{A8210448-6AD8-4309-825A-D3B1D6731475}" srcId="{6B0D72CA-F54E-4A4F-A6E4-443DD70334F3}" destId="{AAD9DA27-54B5-490F-9DD1-51F6A6114CB1}" srcOrd="2" destOrd="0" parTransId="{0E765936-FBB6-49C4-B7D6-431729024F8D}" sibTransId="{200D5F48-C20A-4FEE-A406-0CE034A5B212}"/>
    <dgm:cxn modelId="{DA304655-BC1C-461E-A832-BBC45BEEF660}" type="presOf" srcId="{AAD9DA27-54B5-490F-9DD1-51F6A6114CB1}" destId="{8F9C8BDE-9D16-4194-A33D-A34BF3E27969}" srcOrd="0" destOrd="0" presId="urn:microsoft.com/office/officeart/2005/8/layout/venn1"/>
    <dgm:cxn modelId="{7E0B4B88-C629-4423-91EE-5E7EB3DC7DB2}" type="presOf" srcId="{61F95E00-0AF5-4ADC-9EFB-D748846730EC}" destId="{7048448A-D227-4F4F-BE17-E7AA7DB77114}" srcOrd="0" destOrd="0" presId="urn:microsoft.com/office/officeart/2005/8/layout/venn1"/>
    <dgm:cxn modelId="{3EDC04CD-2424-4178-8542-0E9C67B11A67}" type="presOf" srcId="{AAD9DA27-54B5-490F-9DD1-51F6A6114CB1}" destId="{593F0ACE-EB47-405E-8F01-FA433733B452}" srcOrd="1" destOrd="0" presId="urn:microsoft.com/office/officeart/2005/8/layout/venn1"/>
    <dgm:cxn modelId="{7393DBE3-5917-4B36-A1FD-2C3A94A95299}" type="presOf" srcId="{D1B612CF-04B0-4DEE-9656-E775BA1D9330}" destId="{B467EC71-60FD-4271-A12C-07B07D74D0AA}" srcOrd="1" destOrd="0" presId="urn:microsoft.com/office/officeart/2005/8/layout/venn1"/>
    <dgm:cxn modelId="{3011CE9E-7616-41D5-A0ED-69BC8C428E6E}" type="presParOf" srcId="{1852323A-FEB3-49D8-8875-23A23EBFF07E}" destId="{AE904714-1AE0-4136-834C-1F89CFA9AEFF}" srcOrd="0" destOrd="0" presId="urn:microsoft.com/office/officeart/2005/8/layout/venn1"/>
    <dgm:cxn modelId="{317C58F6-5A3F-4D0F-98D6-F643AACC0CD7}" type="presParOf" srcId="{1852323A-FEB3-49D8-8875-23A23EBFF07E}" destId="{B467EC71-60FD-4271-A12C-07B07D74D0AA}" srcOrd="1" destOrd="0" presId="urn:microsoft.com/office/officeart/2005/8/layout/venn1"/>
    <dgm:cxn modelId="{6282BF5E-FC24-442C-9459-3942BB576100}" type="presParOf" srcId="{1852323A-FEB3-49D8-8875-23A23EBFF07E}" destId="{7048448A-D227-4F4F-BE17-E7AA7DB77114}" srcOrd="2" destOrd="0" presId="urn:microsoft.com/office/officeart/2005/8/layout/venn1"/>
    <dgm:cxn modelId="{76188C37-559B-482F-BDAC-AE10574E1BE9}" type="presParOf" srcId="{1852323A-FEB3-49D8-8875-23A23EBFF07E}" destId="{FBA745B2-9F0C-4280-92F6-4DC5CF0BDD3A}" srcOrd="3" destOrd="0" presId="urn:microsoft.com/office/officeart/2005/8/layout/venn1"/>
    <dgm:cxn modelId="{E3122CFC-E5A9-4264-9318-952CDF4A9AC0}" type="presParOf" srcId="{1852323A-FEB3-49D8-8875-23A23EBFF07E}" destId="{8F9C8BDE-9D16-4194-A33D-A34BF3E27969}" srcOrd="4" destOrd="0" presId="urn:microsoft.com/office/officeart/2005/8/layout/venn1"/>
    <dgm:cxn modelId="{6CB980F3-4BAA-4743-ABA7-F44769343736}" type="presParOf" srcId="{1852323A-FEB3-49D8-8875-23A23EBFF07E}" destId="{593F0ACE-EB47-405E-8F01-FA433733B45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7A822-7546-408E-914D-0D62A1A55438}">
      <dsp:nvSpPr>
        <dsp:cNvPr id="0" name=""/>
        <dsp:cNvSpPr/>
      </dsp:nvSpPr>
      <dsp:spPr>
        <a:xfrm>
          <a:off x="2366" y="238575"/>
          <a:ext cx="2883024" cy="11532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描述性</a:t>
          </a:r>
          <a:endParaRPr lang="en-HK" altLang="zh-CN" sz="3000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分析</a:t>
          </a:r>
          <a:endParaRPr lang="en-US" sz="3000" kern="1200" dirty="0"/>
        </a:p>
      </dsp:txBody>
      <dsp:txXfrm>
        <a:off x="578971" y="238575"/>
        <a:ext cx="1729815" cy="1153209"/>
      </dsp:txXfrm>
    </dsp:sp>
    <dsp:sp modelId="{CB489331-7578-4ACF-8431-6E8AE9547A6B}">
      <dsp:nvSpPr>
        <dsp:cNvPr id="0" name=""/>
        <dsp:cNvSpPr/>
      </dsp:nvSpPr>
      <dsp:spPr>
        <a:xfrm>
          <a:off x="2597087" y="238575"/>
          <a:ext cx="2883024" cy="11532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预测性</a:t>
          </a:r>
          <a:endParaRPr lang="en-HK" altLang="zh-CN" sz="3000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分析</a:t>
          </a:r>
          <a:endParaRPr lang="en-US" sz="3000" kern="1200" dirty="0"/>
        </a:p>
      </dsp:txBody>
      <dsp:txXfrm>
        <a:off x="3173692" y="238575"/>
        <a:ext cx="1729815" cy="1153209"/>
      </dsp:txXfrm>
    </dsp:sp>
    <dsp:sp modelId="{40FEAC55-6495-4E84-872E-76410B3FA676}">
      <dsp:nvSpPr>
        <dsp:cNvPr id="0" name=""/>
        <dsp:cNvSpPr/>
      </dsp:nvSpPr>
      <dsp:spPr>
        <a:xfrm>
          <a:off x="5191809" y="238575"/>
          <a:ext cx="2883024" cy="11532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指导性</a:t>
          </a:r>
          <a:endParaRPr lang="en-HK" altLang="zh-CN" sz="3000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分析</a:t>
          </a:r>
          <a:endParaRPr lang="en-US" sz="3000" kern="1200" dirty="0"/>
        </a:p>
      </dsp:txBody>
      <dsp:txXfrm>
        <a:off x="5768414" y="238575"/>
        <a:ext cx="1729815" cy="1153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0C967-8A2E-49EF-A105-C86ADABBC413}">
      <dsp:nvSpPr>
        <dsp:cNvPr id="0" name=""/>
        <dsp:cNvSpPr/>
      </dsp:nvSpPr>
      <dsp:spPr>
        <a:xfrm rot="5400000">
          <a:off x="68971" y="147465"/>
          <a:ext cx="1082105" cy="793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</a:t>
          </a:r>
        </a:p>
      </dsp:txBody>
      <dsp:txXfrm rot="-5400000">
        <a:off x="213152" y="400156"/>
        <a:ext cx="793744" cy="288361"/>
      </dsp:txXfrm>
    </dsp:sp>
    <dsp:sp modelId="{8BB40138-01F1-4361-9C40-B1A755474C95}">
      <dsp:nvSpPr>
        <dsp:cNvPr id="0" name=""/>
        <dsp:cNvSpPr/>
      </dsp:nvSpPr>
      <dsp:spPr>
        <a:xfrm rot="5400000">
          <a:off x="4179497" y="-2989605"/>
          <a:ext cx="683477" cy="67858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有哪些尚待解决的商业问题</a:t>
          </a:r>
          <a:r>
            <a:rPr lang="en-US" sz="2000" kern="1200" dirty="0"/>
            <a:t>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理解商业的本质</a:t>
          </a:r>
          <a:endParaRPr lang="en-US" sz="2000" kern="1200" dirty="0"/>
        </a:p>
      </dsp:txBody>
      <dsp:txXfrm rot="-5400000">
        <a:off x="1128335" y="94922"/>
        <a:ext cx="6752437" cy="616747"/>
      </dsp:txXfrm>
    </dsp:sp>
    <dsp:sp modelId="{19EBF3D2-FE6D-4B24-8140-092DE000B2E9}">
      <dsp:nvSpPr>
        <dsp:cNvPr id="0" name=""/>
        <dsp:cNvSpPr/>
      </dsp:nvSpPr>
      <dsp:spPr>
        <a:xfrm rot="5400000">
          <a:off x="133137" y="1042068"/>
          <a:ext cx="999922" cy="839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 rot="-5400000">
        <a:off x="213152" y="1382001"/>
        <a:ext cx="839893" cy="160029"/>
      </dsp:txXfrm>
    </dsp:sp>
    <dsp:sp modelId="{129F21AE-5655-4807-BF1B-034AC71A1405}">
      <dsp:nvSpPr>
        <dsp:cNvPr id="0" name=""/>
        <dsp:cNvSpPr/>
      </dsp:nvSpPr>
      <dsp:spPr>
        <a:xfrm rot="5400000">
          <a:off x="4181200" y="-2065411"/>
          <a:ext cx="680072" cy="67858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有哪些数据</a:t>
          </a:r>
          <a:r>
            <a:rPr lang="en-US" sz="2000" kern="1200" dirty="0"/>
            <a:t>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数据探索与预先处理</a:t>
          </a:r>
          <a:endParaRPr lang="en-US" sz="2000" kern="1200" dirty="0"/>
        </a:p>
      </dsp:txBody>
      <dsp:txXfrm rot="-5400000">
        <a:off x="1128335" y="1020652"/>
        <a:ext cx="6752604" cy="613676"/>
      </dsp:txXfrm>
    </dsp:sp>
    <dsp:sp modelId="{FBAC180E-D1CB-4EDB-A944-E65F26F48BDE}">
      <dsp:nvSpPr>
        <dsp:cNvPr id="0" name=""/>
        <dsp:cNvSpPr/>
      </dsp:nvSpPr>
      <dsp:spPr>
        <a:xfrm rot="5400000">
          <a:off x="203442" y="1902386"/>
          <a:ext cx="805953" cy="7865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</a:t>
          </a:r>
        </a:p>
      </dsp:txBody>
      <dsp:txXfrm rot="-5400000">
        <a:off x="213152" y="2285943"/>
        <a:ext cx="786534" cy="19419"/>
      </dsp:txXfrm>
    </dsp:sp>
    <dsp:sp modelId="{1E0A6AD0-7CCC-4F80-A94F-74473C8B6C8F}">
      <dsp:nvSpPr>
        <dsp:cNvPr id="0" name=""/>
        <dsp:cNvSpPr/>
      </dsp:nvSpPr>
      <dsp:spPr>
        <a:xfrm rot="5400000">
          <a:off x="4189839" y="-1238289"/>
          <a:ext cx="631944" cy="67858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数据为我们解释了什么信息</a:t>
          </a:r>
          <a:r>
            <a:rPr lang="en-US" sz="2000" kern="1200" dirty="0"/>
            <a:t>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建模技术、测试与验证等</a:t>
          </a:r>
          <a:endParaRPr lang="en-US" sz="2000" kern="1200" dirty="0"/>
        </a:p>
      </dsp:txBody>
      <dsp:txXfrm rot="-5400000">
        <a:off x="1112911" y="1869488"/>
        <a:ext cx="6754953" cy="570246"/>
      </dsp:txXfrm>
    </dsp:sp>
    <dsp:sp modelId="{A9857772-ED6C-4722-9862-E58B8E2B3F91}">
      <dsp:nvSpPr>
        <dsp:cNvPr id="0" name=""/>
        <dsp:cNvSpPr/>
      </dsp:nvSpPr>
      <dsp:spPr>
        <a:xfrm rot="5400000">
          <a:off x="198977" y="2705374"/>
          <a:ext cx="805953" cy="7776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Insights</a:t>
          </a:r>
        </a:p>
      </dsp:txBody>
      <dsp:txXfrm rot="-5400000">
        <a:off x="213153" y="3080001"/>
        <a:ext cx="777603" cy="28350"/>
      </dsp:txXfrm>
    </dsp:sp>
    <dsp:sp modelId="{A8DCB3A3-F666-49DF-B39D-2B06401F3EE6}">
      <dsp:nvSpPr>
        <dsp:cNvPr id="0" name=""/>
        <dsp:cNvSpPr/>
      </dsp:nvSpPr>
      <dsp:spPr>
        <a:xfrm rot="5400000">
          <a:off x="3911748" y="-219667"/>
          <a:ext cx="755682" cy="63211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根据结果，我们需要采取哪些行动</a:t>
          </a:r>
          <a:r>
            <a:rPr lang="en-US" sz="2000" kern="1200" dirty="0"/>
            <a:t>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结果解释分析</a:t>
          </a:r>
          <a:endParaRPr lang="en-US" sz="2000" kern="1200" dirty="0"/>
        </a:p>
      </dsp:txBody>
      <dsp:txXfrm rot="-5400000">
        <a:off x="1129009" y="2599961"/>
        <a:ext cx="6284272" cy="681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04714-1AE0-4136-834C-1F89CFA9AEFF}">
      <dsp:nvSpPr>
        <dsp:cNvPr id="0" name=""/>
        <dsp:cNvSpPr/>
      </dsp:nvSpPr>
      <dsp:spPr>
        <a:xfrm>
          <a:off x="1868607" y="35778"/>
          <a:ext cx="1717390" cy="171739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数据分析</a:t>
          </a:r>
          <a:endParaRPr lang="en-HK" altLang="zh-CN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知识与能力</a:t>
          </a:r>
          <a:endParaRPr lang="zh-HK" altLang="en-US" sz="1800" b="1" kern="1200" dirty="0"/>
        </a:p>
      </dsp:txBody>
      <dsp:txXfrm>
        <a:off x="2097593" y="336322"/>
        <a:ext cx="1259419" cy="772825"/>
      </dsp:txXfrm>
    </dsp:sp>
    <dsp:sp modelId="{7048448A-D227-4F4F-BE17-E7AA7DB77114}">
      <dsp:nvSpPr>
        <dsp:cNvPr id="0" name=""/>
        <dsp:cNvSpPr/>
      </dsp:nvSpPr>
      <dsp:spPr>
        <a:xfrm>
          <a:off x="2488299" y="1109148"/>
          <a:ext cx="1717390" cy="1717390"/>
        </a:xfrm>
        <a:prstGeom prst="ellipse">
          <a:avLst/>
        </a:prstGeom>
        <a:solidFill>
          <a:schemeClr val="accent2">
            <a:alpha val="50000"/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商业睿智</a:t>
          </a:r>
          <a:endParaRPr lang="zh-HK" altLang="en-US" sz="1800" b="1" kern="1200" dirty="0"/>
        </a:p>
      </dsp:txBody>
      <dsp:txXfrm>
        <a:off x="3013534" y="1552807"/>
        <a:ext cx="1030434" cy="944564"/>
      </dsp:txXfrm>
    </dsp:sp>
    <dsp:sp modelId="{8F9C8BDE-9D16-4194-A33D-A34BF3E27969}">
      <dsp:nvSpPr>
        <dsp:cNvPr id="0" name=""/>
        <dsp:cNvSpPr/>
      </dsp:nvSpPr>
      <dsp:spPr>
        <a:xfrm>
          <a:off x="1248915" y="1109148"/>
          <a:ext cx="1717390" cy="1717390"/>
        </a:xfrm>
        <a:prstGeom prst="ellipse">
          <a:avLst/>
        </a:prstGeom>
        <a:solidFill>
          <a:schemeClr val="accent2">
            <a:alpha val="50000"/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技术技能</a:t>
          </a:r>
          <a:endParaRPr lang="zh-HK" altLang="en-US" sz="1800" b="1" kern="1200" dirty="0"/>
        </a:p>
      </dsp:txBody>
      <dsp:txXfrm>
        <a:off x="1410636" y="1552807"/>
        <a:ext cx="1030434" cy="94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020" cy="351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278" y="0"/>
            <a:ext cx="4028020" cy="351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2DBF5-1DC0-4DA3-9B78-7B3B44DE6D8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805"/>
            <a:ext cx="4028020" cy="351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278" y="6658805"/>
            <a:ext cx="4028020" cy="351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721D8-37DD-4784-BAF3-E7D5501F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6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1" cy="351737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1" cy="351737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78EA8AF3-597D-40DD-A6EF-4A0D9BB7E232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6"/>
            <a:ext cx="7437120" cy="2760344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1" cy="35173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1" cy="35173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3E9DD1CA-C721-4110-AD1C-2773F9333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871B3-D74E-4BDA-8AC6-8D6C447CBB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89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4CDCA-CF51-4ED0-9A92-ADC34AEFCB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3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DD1CA-C721-4110-AD1C-2773F93331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5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DD1CA-C721-4110-AD1C-2773F93331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55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DD1CA-C721-4110-AD1C-2773F93331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74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DD1CA-C721-4110-AD1C-2773F93331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93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1petabyte (1000terabyte,1000000gigabyte)</a:t>
            </a:r>
          </a:p>
          <a:p>
            <a:endParaRPr lang="en-US" dirty="0"/>
          </a:p>
          <a:p>
            <a:r>
              <a:rPr lang="en-US" dirty="0"/>
              <a:t>Volume is the amount of data in a data set. </a:t>
            </a:r>
          </a:p>
          <a:p>
            <a:r>
              <a:rPr lang="en-US" dirty="0"/>
              <a:t>Variety in big data typically comes from combining data from multiple sources, both structured and unstructured data. </a:t>
            </a:r>
          </a:p>
          <a:p>
            <a:r>
              <a:rPr lang="en-US" dirty="0"/>
              <a:t>Velocity:</a:t>
            </a:r>
            <a:r>
              <a:rPr lang="en-US" baseline="0" dirty="0"/>
              <a:t> </a:t>
            </a:r>
            <a:r>
              <a:rPr lang="en-US" dirty="0"/>
              <a:t>the speed of combining and analyzing large data sets to yield timely information. </a:t>
            </a:r>
          </a:p>
          <a:p>
            <a:r>
              <a:rPr lang="en-US" dirty="0"/>
              <a:t>Veracity is related to the uncertain nature that is often connected to data of large volumes, very often or collected with limited quality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AAB2A-29E8-459C-A1FB-9DA4D922A23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Analysis: goal and strategic analysis, requirement analysis, solution assessment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DD1CA-C721-4110-AD1C-2773F93331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96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AAB2A-29E8-459C-A1FB-9DA4D922A23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91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17B4E-2F5B-45FA-837C-502313F44F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86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DD1CA-C721-4110-AD1C-2773F93331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63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DD1CA-C721-4110-AD1C-2773F93331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84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DD1CA-C721-4110-AD1C-2773F93331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81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DD1CA-C721-4110-AD1C-2773F93331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DD1CA-C721-4110-AD1C-2773F93331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4D1D-1D0E-4F17-828B-0D8748354C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0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4D1D-1D0E-4F17-828B-0D874835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4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4D1D-1D0E-4F17-828B-0D874835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4D1D-1D0E-4F17-828B-0D874835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4D1D-1D0E-4F17-828B-0D8748354C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4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4D1D-1D0E-4F17-828B-0D874835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4D1D-1D0E-4F17-828B-0D874835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5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4D1D-1D0E-4F17-828B-0D874835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5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WK1_Introduction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4D1D-1D0E-4F17-828B-0D874835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MM5425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WK1_Introduction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2C4D1D-1D0E-4F17-828B-0D874835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2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4D1D-1D0E-4F17-828B-0D874835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5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MM5425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WK1_Introduction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2C4D1D-1D0E-4F17-828B-0D8748354C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2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ulac-hkpu.alma.exlibrisgroup.com/leganto/public/852JULAC_HKPU/lists?courseCode=MM5425&amp;auth=SA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dirty="0">
                <a:latin typeface="+mn-lt"/>
              </a:rPr>
              <a:t>MM5425 </a:t>
            </a:r>
            <a:r>
              <a:rPr lang="zh-CN" altLang="en-US" sz="6600" dirty="0">
                <a:latin typeface="+mn-lt"/>
              </a:rPr>
              <a:t>商业分析</a:t>
            </a:r>
            <a:endParaRPr lang="en-US" sz="6600" dirty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en-US" dirty="0"/>
              <a:t> 1 lecture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328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E2ACB2-EB2A-481C-AEDE-E2C40832CD1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7989" y="419396"/>
            <a:ext cx="9838481" cy="1714500"/>
          </a:xfrm>
        </p:spPr>
        <p:txBody>
          <a:bodyPr/>
          <a:lstStyle/>
          <a:p>
            <a:r>
              <a:rPr lang="zh-CN" altLang="en-US" dirty="0"/>
              <a:t>你期望从这门课程中获得什么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4789" y="2349674"/>
            <a:ext cx="7680325" cy="32924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/>
              <a:t>分享时刻：</a:t>
            </a:r>
            <a:r>
              <a:rPr lang="en-US" sz="3200" dirty="0"/>
              <a:t>Please share </a:t>
            </a:r>
          </a:p>
          <a:p>
            <a:pPr marL="788670" lvl="1" indent="-514350">
              <a:spcAft>
                <a:spcPts val="600"/>
              </a:spcAft>
              <a:buFont typeface="+mj-lt"/>
              <a:buAutoNum type="arabicParenR"/>
            </a:pPr>
            <a:r>
              <a:rPr lang="zh-CN" altLang="en-US" sz="2800" dirty="0"/>
              <a:t>你的名字，中文或者英文</a:t>
            </a:r>
            <a:endParaRPr lang="en-HK" altLang="zh-CN" sz="2800" dirty="0"/>
          </a:p>
          <a:p>
            <a:pPr marL="788670" lvl="1" indent="-514350">
              <a:spcAft>
                <a:spcPts val="600"/>
              </a:spcAft>
              <a:buFont typeface="+mj-lt"/>
              <a:buAutoNum type="arabicParenR"/>
            </a:pPr>
            <a:r>
              <a:rPr lang="zh-CN" altLang="en-US" sz="2800" dirty="0"/>
              <a:t>你的教育背景和爱好</a:t>
            </a:r>
            <a:endParaRPr lang="en-US" sz="2800" dirty="0"/>
          </a:p>
          <a:p>
            <a:pPr marL="788670" lvl="1" indent="-514350">
              <a:spcAft>
                <a:spcPts val="600"/>
              </a:spcAft>
              <a:buFont typeface="+mj-lt"/>
              <a:buAutoNum type="arabicParenR"/>
            </a:pPr>
            <a:r>
              <a:rPr lang="zh-CN" altLang="en-US" sz="2800" dirty="0"/>
              <a:t>你的工作和职业经历</a:t>
            </a:r>
            <a:endParaRPr lang="en-HK" altLang="zh-CN" sz="2800" dirty="0"/>
          </a:p>
          <a:p>
            <a:pPr marL="788670" lvl="1" indent="-514350">
              <a:spcAft>
                <a:spcPts val="600"/>
              </a:spcAft>
              <a:buFont typeface="+mj-lt"/>
              <a:buAutoNum type="arabicParenR"/>
            </a:pPr>
            <a:r>
              <a:rPr lang="zh-CN" altLang="en-US" sz="2800" b="1" dirty="0"/>
              <a:t>你对这个课程的期望</a:t>
            </a:r>
            <a:endParaRPr lang="en-HK" altLang="zh-CN" sz="2800" b="1" dirty="0"/>
          </a:p>
          <a:p>
            <a:pPr marL="788670" lvl="1" indent="-514350">
              <a:spcAft>
                <a:spcPts val="600"/>
              </a:spcAft>
              <a:buFont typeface="+mj-lt"/>
              <a:buAutoNum type="arabicParenR"/>
            </a:pPr>
            <a:r>
              <a:rPr lang="zh-CN" altLang="en-US" sz="2800" dirty="0"/>
              <a:t>任何想分享的内容</a:t>
            </a:r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51C7D-25D6-47E5-A2E7-A6F14A33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F5CF8-07CA-40BF-B5F8-74935F67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</p:spTree>
    <p:extLst>
      <p:ext uri="{BB962C8B-B14F-4D97-AF65-F5344CB8AC3E}">
        <p14:creationId xmlns:p14="http://schemas.microsoft.com/office/powerpoint/2010/main" val="118153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什么是商业分析</a:t>
            </a:r>
            <a:endParaRPr lang="en-US" sz="4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211D45-096D-483A-B7B1-9654802D1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business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E2ACB2-EB2A-481C-AEDE-E2C40832CD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4DAAE-8156-4406-82A3-0298BB42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110D7-77B4-4FDA-81F0-AF540EC2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</p:spTree>
    <p:extLst>
      <p:ext uri="{BB962C8B-B14F-4D97-AF65-F5344CB8AC3E}">
        <p14:creationId xmlns:p14="http://schemas.microsoft.com/office/powerpoint/2010/main" val="70416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5EB6-845A-4C39-88DE-CABF6038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商业模式画布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CEFE-C97F-4222-8249-112DF47A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7B7BE-13B1-48CD-B883-A6FF8B1C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DAB7A-B47B-47B4-9E67-17B6198C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4D1D-1D0E-4F17-828B-0D8748354C4B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4AF836-8500-7483-06A6-DA828286A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71" y="1752454"/>
            <a:ext cx="7574583" cy="470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5EB6-845A-4C39-88DE-CABF6038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商业模式画布</a:t>
            </a:r>
            <a:br>
              <a:rPr lang="en-HK" altLang="zh-CN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CEFE-C97F-4222-8249-112DF47A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7B7BE-13B1-48CD-B883-A6FF8B1C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DAB7A-B47B-47B4-9E67-17B6198C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4D1D-1D0E-4F17-828B-0D8748354C4B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A diagram of a company">
            <a:extLst>
              <a:ext uri="{FF2B5EF4-FFF2-40B4-BE49-F238E27FC236}">
                <a16:creationId xmlns:a16="http://schemas.microsoft.com/office/drawing/2014/main" id="{B2B72AB3-2330-4668-379D-C0FBCB250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22" y="1011981"/>
            <a:ext cx="10782915" cy="49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5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9F6D-B188-411F-ABD1-B559C344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企业资源计划系统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EA19-DF05-4CDE-A429-3C7770BC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72B19-D858-49B3-AEE2-72FADF29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E4B42-14AA-455E-BCD5-6AE90A1E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4D1D-1D0E-4F17-828B-0D8748354C4B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 descr="What is ERP? | Enterprise Resource Planning Explained">
            <a:extLst>
              <a:ext uri="{FF2B5EF4-FFF2-40B4-BE49-F238E27FC236}">
                <a16:creationId xmlns:a16="http://schemas.microsoft.com/office/drawing/2014/main" id="{A424DDF7-19B3-413B-A395-0A6DFD267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8" r="14647"/>
          <a:stretch/>
        </p:blipFill>
        <p:spPr bwMode="auto">
          <a:xfrm>
            <a:off x="2024009" y="1781176"/>
            <a:ext cx="7033339" cy="46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365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B685-D7AF-4477-998A-DF098872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商业分析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5B8F-7489-45D5-B7ED-CAE10E7E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BA: </a:t>
            </a:r>
            <a:r>
              <a:rPr lang="zh-CN" altLang="en-US" sz="3200" dirty="0"/>
              <a:t>分析数据，提取有助于业务决策的有用信息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2DEA7-187E-488C-9EFE-49946B3A1701}"/>
              </a:ext>
            </a:extLst>
          </p:cNvPr>
          <p:cNvSpPr/>
          <p:nvPr/>
        </p:nvSpPr>
        <p:spPr>
          <a:xfrm>
            <a:off x="2381250" y="3676651"/>
            <a:ext cx="1447800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4E78E3-179C-40C1-8E8C-BE4C08F2468D}"/>
              </a:ext>
            </a:extLst>
          </p:cNvPr>
          <p:cNvSpPr/>
          <p:nvPr/>
        </p:nvSpPr>
        <p:spPr>
          <a:xfrm>
            <a:off x="5000625" y="3676648"/>
            <a:ext cx="1447800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商业</a:t>
            </a:r>
            <a:endParaRPr lang="en-HK" altLang="zh-CN" dirty="0"/>
          </a:p>
          <a:p>
            <a:pPr algn="ctr"/>
            <a:r>
              <a:rPr lang="zh-CN" altLang="en-US" dirty="0"/>
              <a:t>相关信息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D0971-0B04-4984-86AD-9068156DEB16}"/>
              </a:ext>
            </a:extLst>
          </p:cNvPr>
          <p:cNvSpPr/>
          <p:nvPr/>
        </p:nvSpPr>
        <p:spPr>
          <a:xfrm>
            <a:off x="7519987" y="3676647"/>
            <a:ext cx="1447800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商业</a:t>
            </a:r>
            <a:endParaRPr lang="en-HK" altLang="zh-CN" dirty="0"/>
          </a:p>
          <a:p>
            <a:pPr algn="ctr"/>
            <a:r>
              <a:rPr lang="zh-CN" altLang="en-US" dirty="0"/>
              <a:t>决策建议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FBD68F4-66F2-4D2D-80B0-646EF11355C7}"/>
              </a:ext>
            </a:extLst>
          </p:cNvPr>
          <p:cNvSpPr/>
          <p:nvPr/>
        </p:nvSpPr>
        <p:spPr>
          <a:xfrm>
            <a:off x="4152900" y="4010026"/>
            <a:ext cx="419100" cy="10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3A7B52-B34B-4622-985A-78D500482B6E}"/>
              </a:ext>
            </a:extLst>
          </p:cNvPr>
          <p:cNvSpPr/>
          <p:nvPr/>
        </p:nvSpPr>
        <p:spPr>
          <a:xfrm>
            <a:off x="6774656" y="4010025"/>
            <a:ext cx="419100" cy="10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8B1D558-BFBB-4B55-84B8-14B6E731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8A47E78-BEC1-4363-9879-9B1B01D1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48D6B6B-3DEB-44F2-8678-C4F2FBE0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4D1D-1D0E-4F17-828B-0D8748354C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0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9B38-DE12-475D-B5F8-D4656EB7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24" y="358571"/>
            <a:ext cx="7777743" cy="1450757"/>
          </a:xfrm>
        </p:spPr>
        <p:txBody>
          <a:bodyPr/>
          <a:lstStyle/>
          <a:p>
            <a:r>
              <a:rPr lang="zh-CN" altLang="en-US" dirty="0"/>
              <a:t>实际案例</a:t>
            </a:r>
            <a:r>
              <a:rPr lang="en-US" dirty="0"/>
              <a:t>: </a:t>
            </a:r>
            <a:r>
              <a:rPr lang="zh-CN" altLang="en-US" dirty="0"/>
              <a:t>职业运动商业分析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188A-E3FA-4F79-AD0B-4631EF206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2503"/>
            <a:ext cx="7543801" cy="4023360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zh-CN" altLang="en-US" sz="2800" dirty="0"/>
              <a:t>招募职业球员的总经理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0BFECF-8C2F-43E6-9F8A-407EC17D4ADE}"/>
              </a:ext>
            </a:extLst>
          </p:cNvPr>
          <p:cNvSpPr/>
          <p:nvPr/>
        </p:nvSpPr>
        <p:spPr>
          <a:xfrm>
            <a:off x="1952827" y="3147350"/>
            <a:ext cx="1447800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010CA3-71E4-4631-9E1B-2F4C05450D4F}"/>
              </a:ext>
            </a:extLst>
          </p:cNvPr>
          <p:cNvSpPr/>
          <p:nvPr/>
        </p:nvSpPr>
        <p:spPr>
          <a:xfrm>
            <a:off x="4572202" y="3147347"/>
            <a:ext cx="1447800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商业</a:t>
            </a:r>
            <a:endParaRPr lang="en-HK" altLang="zh-CN" dirty="0"/>
          </a:p>
          <a:p>
            <a:pPr algn="ctr"/>
            <a:r>
              <a:rPr lang="zh-CN" altLang="en-US" dirty="0"/>
              <a:t>相关信息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4D097D-054F-40E8-BEE2-E20CCB31C57D}"/>
              </a:ext>
            </a:extLst>
          </p:cNvPr>
          <p:cNvSpPr/>
          <p:nvPr/>
        </p:nvSpPr>
        <p:spPr>
          <a:xfrm>
            <a:off x="7091564" y="3147346"/>
            <a:ext cx="1447800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商业</a:t>
            </a:r>
            <a:endParaRPr lang="en-HK" altLang="zh-CN" dirty="0"/>
          </a:p>
          <a:p>
            <a:pPr algn="ctr"/>
            <a:r>
              <a:rPr lang="zh-CN" altLang="en-US" dirty="0"/>
              <a:t>决策建议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ADB745-832D-487C-B6D6-2D8F4E9293B2}"/>
              </a:ext>
            </a:extLst>
          </p:cNvPr>
          <p:cNvSpPr/>
          <p:nvPr/>
        </p:nvSpPr>
        <p:spPr>
          <a:xfrm>
            <a:off x="3724477" y="3480725"/>
            <a:ext cx="419100" cy="10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791C499-89F8-4FE9-B33B-3362B41BDEEE}"/>
              </a:ext>
            </a:extLst>
          </p:cNvPr>
          <p:cNvSpPr/>
          <p:nvPr/>
        </p:nvSpPr>
        <p:spPr>
          <a:xfrm>
            <a:off x="6346233" y="3480724"/>
            <a:ext cx="419100" cy="10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8FA091-9EF9-495C-AA6E-98E0279EC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195" y="937230"/>
            <a:ext cx="2181767" cy="16501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B3801D-B883-481C-8294-FB1B27876B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89"/>
          <a:stretch/>
        </p:blipFill>
        <p:spPr>
          <a:xfrm>
            <a:off x="9329195" y="4226639"/>
            <a:ext cx="2337271" cy="1967682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7F44990-8F8E-41A0-B698-5B498CCD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E5158A3-1C1E-4EDA-BD73-19A0F2A7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947F751-DA2E-4CD4-85CE-500D3E81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4D1D-1D0E-4F17-828B-0D8748354C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5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945" y="331322"/>
            <a:ext cx="8200208" cy="1450757"/>
          </a:xfrm>
        </p:spPr>
        <p:txBody>
          <a:bodyPr>
            <a:normAutofit/>
          </a:bodyPr>
          <a:lstStyle/>
          <a:p>
            <a:r>
              <a:rPr lang="zh-CN" altLang="en-US" dirty="0"/>
              <a:t>非平凡</a:t>
            </a:r>
            <a:r>
              <a:rPr lang="en-US" altLang="zh-CN" dirty="0"/>
              <a:t>/</a:t>
            </a:r>
            <a:r>
              <a:rPr lang="zh-CN" altLang="en-US" dirty="0"/>
              <a:t>有意义的有趣模式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945" y="2006410"/>
            <a:ext cx="4689832" cy="393192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啤酒和尿布经常被顾客一起购买。 </a:t>
            </a:r>
            <a:r>
              <a:rPr lang="en-US" sz="2800" dirty="0"/>
              <a:t> 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E2ACB2-EB2A-481C-AEDE-E2C40832CD1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85" y="3121751"/>
            <a:ext cx="3016104" cy="2051538"/>
          </a:xfrm>
          <a:prstGeom prst="rect">
            <a:avLst/>
          </a:prstGeom>
        </p:spPr>
      </p:pic>
      <p:pic>
        <p:nvPicPr>
          <p:cNvPr id="6" name="Picture 1" descr="F:\TEACHINING\ISOM527\2012\a0000030908.jpg"/>
          <p:cNvPicPr>
            <a:picLocks noChangeAspect="1" noChangeArrowheads="1"/>
          </p:cNvPicPr>
          <p:nvPr/>
        </p:nvPicPr>
        <p:blipFill rotWithShape="1">
          <a:blip r:embed="rId4" cstate="print"/>
          <a:srcRect l="16000" r="16000"/>
          <a:stretch/>
        </p:blipFill>
        <p:spPr bwMode="auto">
          <a:xfrm>
            <a:off x="7963383" y="1786709"/>
            <a:ext cx="2389574" cy="3514079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F00D6-DA74-4F82-B3FE-7B932650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62BCC-1CCF-4D7F-8D11-E7A97DDF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B1A48-F9B7-40FF-9CCD-9CA9A19B1E14}"/>
              </a:ext>
            </a:extLst>
          </p:cNvPr>
          <p:cNvSpPr txBox="1"/>
          <p:nvPr/>
        </p:nvSpPr>
        <p:spPr>
          <a:xfrm>
            <a:off x="5522976" y="5498592"/>
            <a:ext cx="64198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0" i="0" dirty="0">
                <a:solidFill>
                  <a:srgbClr val="4A4A4A"/>
                </a:solidFill>
                <a:effectLst/>
                <a:latin typeface="PingFangTC-Light"/>
              </a:rPr>
              <a:t>巴西下雨→咖啡豆豐收→咖啡豆價格下跌→星巴克成本降低→星巴克利潤增加→股價上揚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742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mycustomer.com/sites/default/files/styles/608x350/public/thinkstock_istockphoto_global_shipment_3d.jpg?itok=_eQkDkQ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81" y="3985160"/>
            <a:ext cx="3329330" cy="191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36108"/>
            <a:ext cx="7543800" cy="126138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更多数据驱动的案例</a:t>
            </a:r>
            <a:r>
              <a:rPr lang="en-US" altLang="zh-CN" sz="4000" dirty="0"/>
              <a:t>——</a:t>
            </a:r>
            <a:r>
              <a:rPr lang="zh-CN" altLang="en-US" sz="4000" dirty="0"/>
              <a:t>亚马逊</a:t>
            </a:r>
            <a:endParaRPr lang="en-US" sz="4000" dirty="0"/>
          </a:p>
        </p:txBody>
      </p:sp>
      <p:sp>
        <p:nvSpPr>
          <p:cNvPr id="9" name="Text Placeholder 8"/>
          <p:cNvSpPr>
            <a:spLocks noGrp="1"/>
          </p:cNvSpPr>
          <p:nvPr>
            <p:ph idx="1"/>
          </p:nvPr>
        </p:nvSpPr>
        <p:spPr>
          <a:xfrm>
            <a:off x="1372935" y="2030677"/>
            <a:ext cx="3987802" cy="4095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/>
              <a:t>预期配送：在你下单之前就将包裹发出</a:t>
            </a:r>
            <a:r>
              <a:rPr lang="en-US" sz="2400" b="1" dirty="0"/>
              <a:t>!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E2ACB2-EB2A-481C-AEDE-E2C40832CD1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394277" y="2891332"/>
            <a:ext cx="4165600" cy="3200400"/>
          </a:xfrm>
        </p:spPr>
        <p:txBody>
          <a:bodyPr>
            <a:normAutofit/>
          </a:bodyPr>
          <a:lstStyle/>
          <a:p>
            <a:pPr lvl="1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所见交付时间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阻止消费者前往实体店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7010400" y="1879243"/>
            <a:ext cx="3657600" cy="639762"/>
          </a:xfrm>
        </p:spPr>
        <p:txBody>
          <a:bodyPr>
            <a:noAutofit/>
          </a:bodyPr>
          <a:lstStyle/>
          <a:p>
            <a:pPr marL="0" lvl="1" indent="0" algn="ctr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推荐系统（协同过滤）</a:t>
            </a:r>
            <a:r>
              <a:rPr lang="en-US" sz="2400" b="1" dirty="0">
                <a:solidFill>
                  <a:schemeClr val="tx1"/>
                </a:solidFill>
              </a:rPr>
              <a:t>Recommendation system (collaborative filtering)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294967295"/>
          </p:nvPr>
        </p:nvSpPr>
        <p:spPr>
          <a:xfrm>
            <a:off x="6831265" y="2981312"/>
            <a:ext cx="4165599" cy="3200400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90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能够扩展到海量数据集，并实时生成高质量的推荐结果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04"/>
          <a:stretch/>
        </p:blipFill>
        <p:spPr>
          <a:xfrm>
            <a:off x="7024740" y="3705161"/>
            <a:ext cx="3833397" cy="24765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86137" y="4122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 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C258C-3492-483E-9D18-792C9766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CAE4-B702-4752-A23B-B7F451A8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</p:spTree>
    <p:extLst>
      <p:ext uri="{BB962C8B-B14F-4D97-AF65-F5344CB8AC3E}">
        <p14:creationId xmlns:p14="http://schemas.microsoft.com/office/powerpoint/2010/main" val="295404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build="p"/>
      <p:bldP spid="10" grpId="0" build="p"/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633" y="373210"/>
            <a:ext cx="8225246" cy="1450757"/>
          </a:xfrm>
        </p:spPr>
        <p:txBody>
          <a:bodyPr>
            <a:normAutofit/>
          </a:bodyPr>
          <a:lstStyle/>
          <a:p>
            <a:r>
              <a:rPr lang="zh-CN" altLang="en-US" dirty="0"/>
              <a:t>示例：客户留存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633" y="2088455"/>
            <a:ext cx="10067351" cy="402336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在合同到期前，应该针对哪些客户提供特别优惠？</a:t>
            </a:r>
            <a:endParaRPr lang="en-US" sz="2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E2ACB2-EB2A-481C-AEDE-E2C40832CD1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8194" name="Picture 2" descr="http://blog.chargebee.com/wp-content/uploads/2012/10/Subscription-Chu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218" y="3687044"/>
            <a:ext cx="3276167" cy="20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baby-bunch.co.uk/store/image/data/pres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896" y="3687044"/>
            <a:ext cx="2489886" cy="20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6A66A-4336-4FDC-9B88-1527EA81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44B05-0457-4FE2-8F08-6E9DAAE3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266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0A4C88-AE48-4E44-B8AF-EFFF0D51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第一课</a:t>
            </a:r>
            <a:r>
              <a:rPr lang="en-US" dirty="0"/>
              <a:t> </a:t>
            </a:r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42BE1E-3A5C-49DA-BD90-D215B46D9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0192"/>
            <a:ext cx="8248650" cy="4095749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zh-CN" altLang="en-US" sz="2800" dirty="0"/>
              <a:t>课程概要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zh-CN" altLang="en-US" sz="2800" dirty="0"/>
              <a:t>理解商业分析：</a:t>
            </a:r>
            <a:r>
              <a:rPr lang="en-US" altLang="zh-CN" sz="2800" dirty="0"/>
              <a:t>B</a:t>
            </a:r>
            <a:r>
              <a:rPr lang="en-US" sz="2800" dirty="0"/>
              <a:t>usiness analytics</a:t>
            </a:r>
          </a:p>
          <a:p>
            <a:pPr lvl="1"/>
            <a:r>
              <a:rPr lang="zh-CN" altLang="en-US" sz="2400" dirty="0"/>
              <a:t>什么是商业分析</a:t>
            </a:r>
            <a:endParaRPr lang="en-US" sz="2400" dirty="0"/>
          </a:p>
          <a:p>
            <a:pPr lvl="1"/>
            <a:r>
              <a:rPr lang="zh-CN" altLang="en-US" sz="2400" dirty="0"/>
              <a:t>为什么学习商业分析</a:t>
            </a:r>
            <a:endParaRPr lang="en-US" sz="2400" dirty="0"/>
          </a:p>
          <a:p>
            <a:pPr lvl="1"/>
            <a:r>
              <a:rPr lang="zh-CN" altLang="en-US" sz="2400" dirty="0"/>
              <a:t>商业分析的三个维度</a:t>
            </a:r>
            <a:endParaRPr lang="en-US" sz="2400" dirty="0"/>
          </a:p>
          <a:p>
            <a:r>
              <a:rPr lang="en-US" sz="2800" dirty="0"/>
              <a:t> </a:t>
            </a:r>
            <a:r>
              <a:rPr lang="zh-CN" altLang="en-US" sz="2800" dirty="0"/>
              <a:t>大数据与大数据分析及其面对的挑战</a:t>
            </a:r>
            <a:endParaRPr lang="en-US"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6D0E2-4FD4-4CBD-B8DB-DF6599AD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42811-6BB9-446D-94E2-DDB97D01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4C076-E17F-462B-88EC-B43D1BEC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4D1D-1D0E-4F17-828B-0D8748354C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0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2B44-864A-4C92-909F-131D9DBB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商业分析的三个维度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3D9419-998F-4522-B1AE-EA4C9FEF4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347478"/>
              </p:ext>
            </p:extLst>
          </p:nvPr>
        </p:nvGraphicFramePr>
        <p:xfrm>
          <a:off x="1866780" y="1648168"/>
          <a:ext cx="8077200" cy="1630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15E65ED-70D9-4003-B1AF-3CC925F802FC}"/>
              </a:ext>
            </a:extLst>
          </p:cNvPr>
          <p:cNvSpPr/>
          <p:nvPr/>
        </p:nvSpPr>
        <p:spPr>
          <a:xfrm>
            <a:off x="1990606" y="3370605"/>
            <a:ext cx="2347912" cy="84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发生了什么或什么正在发生</a:t>
            </a:r>
            <a:r>
              <a:rPr lang="en-US" dirty="0"/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39FA4-91DD-4226-A127-33250D22E216}"/>
              </a:ext>
            </a:extLst>
          </p:cNvPr>
          <p:cNvSpPr/>
          <p:nvPr/>
        </p:nvSpPr>
        <p:spPr>
          <a:xfrm>
            <a:off x="1990606" y="4397719"/>
            <a:ext cx="2347913" cy="95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数据可视化  </a:t>
            </a:r>
          </a:p>
          <a:p>
            <a:pPr algn="ctr"/>
            <a:r>
              <a:rPr lang="zh-CN" altLang="en-US" dirty="0"/>
              <a:t>业务报告</a:t>
            </a:r>
            <a:endParaRPr lang="en-HK" altLang="zh-CN" dirty="0"/>
          </a:p>
          <a:p>
            <a:pPr algn="ctr"/>
            <a:r>
              <a:rPr lang="en-US" dirty="0"/>
              <a:t>e.g., Tableau, </a:t>
            </a:r>
            <a:r>
              <a:rPr lang="en-US" dirty="0" err="1"/>
              <a:t>PowerBI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831B62-17AC-4A6F-A719-A0F27AA5099E}"/>
              </a:ext>
            </a:extLst>
          </p:cNvPr>
          <p:cNvSpPr/>
          <p:nvPr/>
        </p:nvSpPr>
        <p:spPr>
          <a:xfrm>
            <a:off x="4619506" y="3370605"/>
            <a:ext cx="2347912" cy="84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将要发生什么</a:t>
            </a:r>
            <a:endParaRPr lang="en-HK" altLang="zh-CN" dirty="0"/>
          </a:p>
          <a:p>
            <a:pPr algn="ctr"/>
            <a:r>
              <a:rPr lang="zh-CN" altLang="en-US" dirty="0"/>
              <a:t>以及为什么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E557F4-2456-4CE8-87D3-03710D1FBAAF}"/>
              </a:ext>
            </a:extLst>
          </p:cNvPr>
          <p:cNvSpPr/>
          <p:nvPr/>
        </p:nvSpPr>
        <p:spPr>
          <a:xfrm>
            <a:off x="4619506" y="4397719"/>
            <a:ext cx="2347913" cy="95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数据挖掘</a:t>
            </a:r>
            <a:endParaRPr lang="en-HK" altLang="zh-CN" dirty="0"/>
          </a:p>
          <a:p>
            <a:pPr algn="ctr"/>
            <a:r>
              <a:rPr lang="en-US" dirty="0"/>
              <a:t>e.g., SAS, R, 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B79C1-6952-474E-8CD1-9E22C126C910}"/>
              </a:ext>
            </a:extLst>
          </p:cNvPr>
          <p:cNvSpPr/>
          <p:nvPr/>
        </p:nvSpPr>
        <p:spPr>
          <a:xfrm>
            <a:off x="7315081" y="3370605"/>
            <a:ext cx="2347912" cy="84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shall I do Why shall I do it?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762B4C-903E-4D42-BD5D-FD2A5F016D46}"/>
              </a:ext>
            </a:extLst>
          </p:cNvPr>
          <p:cNvSpPr/>
          <p:nvPr/>
        </p:nvSpPr>
        <p:spPr>
          <a:xfrm>
            <a:off x="7315081" y="4397719"/>
            <a:ext cx="2347913" cy="95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</a:t>
            </a:r>
            <a:endParaRPr lang="en-HK" altLang="zh-CN" dirty="0"/>
          </a:p>
          <a:p>
            <a:pPr algn="ctr"/>
            <a:r>
              <a:rPr lang="en-US" dirty="0"/>
              <a:t>e.g., C++, Java, python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4E6F42-06ED-4155-AA7B-437C5D5D8576}"/>
              </a:ext>
            </a:extLst>
          </p:cNvPr>
          <p:cNvSpPr/>
          <p:nvPr/>
        </p:nvSpPr>
        <p:spPr>
          <a:xfrm rot="10800000">
            <a:off x="1523880" y="5437532"/>
            <a:ext cx="342900" cy="9572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8AC958-5AFB-497F-AD3D-06216DD2E51A}"/>
              </a:ext>
            </a:extLst>
          </p:cNvPr>
          <p:cNvSpPr/>
          <p:nvPr/>
        </p:nvSpPr>
        <p:spPr>
          <a:xfrm>
            <a:off x="2140624" y="5610524"/>
            <a:ext cx="2047875" cy="5984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过去六个月的销售额是多少？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B3830-B263-4E91-A0DD-C0B26400BC1F}"/>
              </a:ext>
            </a:extLst>
          </p:cNvPr>
          <p:cNvSpPr/>
          <p:nvPr/>
        </p:nvSpPr>
        <p:spPr>
          <a:xfrm>
            <a:off x="4619505" y="5616918"/>
            <a:ext cx="2471738" cy="5984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接下来</a:t>
            </a:r>
            <a:r>
              <a:rPr lang="en-HK" altLang="zh-CN" dirty="0"/>
              <a:t>6</a:t>
            </a:r>
            <a:r>
              <a:rPr lang="zh-CN" altLang="en-US" dirty="0"/>
              <a:t>个月的销售额会是多少</a:t>
            </a:r>
            <a:r>
              <a:rPr lang="en-US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CE5B4-03D3-40E5-BC96-01017AF9D055}"/>
              </a:ext>
            </a:extLst>
          </p:cNvPr>
          <p:cNvSpPr/>
          <p:nvPr/>
        </p:nvSpPr>
        <p:spPr>
          <a:xfrm>
            <a:off x="7229084" y="5610524"/>
            <a:ext cx="2943225" cy="5984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最优的订货数量是多少？</a:t>
            </a:r>
            <a:r>
              <a:rPr lang="en-US" dirty="0"/>
              <a:t>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36B22-FE2D-4133-9348-F49C5303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63E8F49-52C7-4AB6-9607-903A748D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20AB2A6-8312-4798-8242-7F506614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4D1D-1D0E-4F17-828B-0D8748354C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0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A3DD-A592-4B8E-B4ED-10FE576B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商业分析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3DAA7C-9537-4F5F-8443-C0FA33C90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67393"/>
              </p:ext>
            </p:extLst>
          </p:nvPr>
        </p:nvGraphicFramePr>
        <p:xfrm>
          <a:off x="2458162" y="2348353"/>
          <a:ext cx="7914138" cy="350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FC129-C904-433A-B8D5-75EFC3FB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8650F-4DF0-4FF4-B990-FAE4F4AD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0B28F-3DB0-4E35-BC7B-28A8761C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4D1D-1D0E-4F17-828B-0D8748354C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7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643" y="1088431"/>
            <a:ext cx="3441847" cy="46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188322"/>
              </p:ext>
            </p:extLst>
          </p:nvPr>
        </p:nvGraphicFramePr>
        <p:xfrm>
          <a:off x="5459490" y="1997841"/>
          <a:ext cx="5454606" cy="2862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E2ACB2-EB2A-481C-AEDE-E2C40832CD1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FF74B-1120-48EF-A28C-4D1BD01D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914D8-5C15-4DFE-93A1-C4944761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</p:spTree>
    <p:extLst>
      <p:ext uri="{BB962C8B-B14F-4D97-AF65-F5344CB8AC3E}">
        <p14:creationId xmlns:p14="http://schemas.microsoft.com/office/powerpoint/2010/main" val="24620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大数据及其挑战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C7C251-E186-42C6-A7E1-B6EB9CEC5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we trust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E2ACB2-EB2A-481C-AEDE-E2C40832CD1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1CFF2-4B5F-40CD-AD55-EA36C11C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C0FEE-BE92-4D66-9B00-C14C2ED03581}"/>
              </a:ext>
            </a:extLst>
          </p:cNvPr>
          <p:cNvSpPr/>
          <p:nvPr/>
        </p:nvSpPr>
        <p:spPr>
          <a:xfrm>
            <a:off x="1371599" y="536509"/>
            <a:ext cx="3934047" cy="109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我们在分析中可以使用哪些类型的数据</a:t>
            </a:r>
            <a:r>
              <a:rPr lang="en-US" sz="2400" dirty="0"/>
              <a:t>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604A3-7152-4A0B-941C-1D4F58FECD2E}"/>
              </a:ext>
            </a:extLst>
          </p:cNvPr>
          <p:cNvSpPr/>
          <p:nvPr/>
        </p:nvSpPr>
        <p:spPr>
          <a:xfrm>
            <a:off x="1371599" y="1759192"/>
            <a:ext cx="3934047" cy="97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从哪里得到这些数据</a:t>
            </a:r>
            <a:r>
              <a:rPr lang="en-US" sz="2400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446E5B-5DBA-42F4-ACBA-0D470F7F6C10}"/>
              </a:ext>
            </a:extLst>
          </p:cNvPr>
          <p:cNvSpPr/>
          <p:nvPr/>
        </p:nvSpPr>
        <p:spPr>
          <a:xfrm>
            <a:off x="7251404" y="630936"/>
            <a:ext cx="3763925" cy="630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内部运营数据，例如销售额，成本等等会计科目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8E014-7B06-496E-82E3-1448E610CAE6}"/>
              </a:ext>
            </a:extLst>
          </p:cNvPr>
          <p:cNvSpPr/>
          <p:nvPr/>
        </p:nvSpPr>
        <p:spPr>
          <a:xfrm>
            <a:off x="7251404" y="1389888"/>
            <a:ext cx="3763925" cy="620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从其他方购买数据，例如银行、谷歌、社交媒体公司等</a:t>
            </a:r>
            <a:r>
              <a:rPr lang="en-US" sz="20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BB0CB-F8A7-4A6F-839D-36182B93C60C}"/>
              </a:ext>
            </a:extLst>
          </p:cNvPr>
          <p:cNvSpPr/>
          <p:nvPr/>
        </p:nvSpPr>
        <p:spPr>
          <a:xfrm>
            <a:off x="7251404" y="2245879"/>
            <a:ext cx="3763925" cy="628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网页爬取、使用网络</a:t>
            </a:r>
            <a:r>
              <a:rPr lang="en-HK" dirty="0"/>
              <a:t>API（</a:t>
            </a:r>
            <a:r>
              <a:rPr lang="zh-CN" altLang="en-US" dirty="0"/>
              <a:t>如</a:t>
            </a:r>
            <a:r>
              <a:rPr lang="en-HK" dirty="0"/>
              <a:t>Google</a:t>
            </a:r>
            <a:r>
              <a:rPr lang="zh-CN" altLang="en-US" dirty="0"/>
              <a:t>、</a:t>
            </a:r>
            <a:r>
              <a:rPr lang="en-HK" dirty="0"/>
              <a:t>Facebook</a:t>
            </a:r>
            <a:r>
              <a:rPr lang="zh-CN" altLang="en-US" dirty="0"/>
              <a:t>等）</a:t>
            </a:r>
            <a:endParaRPr lang="en-US" sz="200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EB734F0-910D-4642-9C21-A67710E7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</p:spTree>
    <p:extLst>
      <p:ext uri="{BB962C8B-B14F-4D97-AF65-F5344CB8AC3E}">
        <p14:creationId xmlns:p14="http://schemas.microsoft.com/office/powerpoint/2010/main" val="139196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bmbigdatahub.com/sites/default/files/styles/infographic-xlarge/public/infographic_image/4-Vs-of-big-data.jpg?itok=FwjFpSW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" b="4330"/>
          <a:stretch/>
        </p:blipFill>
        <p:spPr bwMode="auto">
          <a:xfrm>
            <a:off x="1490303" y="614149"/>
            <a:ext cx="9211394" cy="53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02C5B-24AB-4B24-8415-019C0287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E2ACB2-EB2A-481C-AEDE-E2C40832CD1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9BB4D-BC01-48F4-B47F-CAE568BB91A5}"/>
              </a:ext>
            </a:extLst>
          </p:cNvPr>
          <p:cNvSpPr/>
          <p:nvPr/>
        </p:nvSpPr>
        <p:spPr>
          <a:xfrm>
            <a:off x="7116876" y="3295618"/>
            <a:ext cx="4224759" cy="26814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2A964-9260-477F-92F4-CCD2E05BDD27}"/>
              </a:ext>
            </a:extLst>
          </p:cNvPr>
          <p:cNvCxnSpPr/>
          <p:nvPr/>
        </p:nvCxnSpPr>
        <p:spPr>
          <a:xfrm>
            <a:off x="409433" y="880910"/>
            <a:ext cx="2115403" cy="825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924611-2B77-4E1B-8132-36DB2D984290}"/>
              </a:ext>
            </a:extLst>
          </p:cNvPr>
          <p:cNvCxnSpPr>
            <a:cxnSpLocks/>
          </p:cNvCxnSpPr>
          <p:nvPr/>
        </p:nvCxnSpPr>
        <p:spPr>
          <a:xfrm flipV="1">
            <a:off x="504967" y="4506084"/>
            <a:ext cx="2199564" cy="1034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C855A8-D960-42C7-9E64-54EF90AAE4C0}"/>
              </a:ext>
            </a:extLst>
          </p:cNvPr>
          <p:cNvCxnSpPr>
            <a:cxnSpLocks/>
          </p:cNvCxnSpPr>
          <p:nvPr/>
        </p:nvCxnSpPr>
        <p:spPr>
          <a:xfrm flipH="1">
            <a:off x="9361932" y="880910"/>
            <a:ext cx="2197721" cy="825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B0F6B-655B-4C52-BB59-87BD8CA0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</p:spTree>
    <p:extLst>
      <p:ext uri="{BB962C8B-B14F-4D97-AF65-F5344CB8AC3E}">
        <p14:creationId xmlns:p14="http://schemas.microsoft.com/office/powerpoint/2010/main" val="175858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4197D-2B01-400E-89C2-62357E7F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E2ACB2-EB2A-481C-AEDE-E2C40832CD1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45" y="191804"/>
            <a:ext cx="9939337" cy="612933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0696A-44DB-4142-8DB9-9FC40D22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</p:spTree>
    <p:extLst>
      <p:ext uri="{BB962C8B-B14F-4D97-AF65-F5344CB8AC3E}">
        <p14:creationId xmlns:p14="http://schemas.microsoft.com/office/powerpoint/2010/main" val="2920230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47DDF-B335-44E4-BFF3-C65EC427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E2ACB2-EB2A-481C-AEDE-E2C40832CD1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1220A-29DB-49CF-BAAE-9C624BE35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25" y="2500394"/>
            <a:ext cx="849180" cy="1349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FAD19F-3B46-4172-9881-73BEFEE9A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19" y="4122958"/>
            <a:ext cx="1432629" cy="20116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6A698F-4A55-49D7-93B8-93DC423BA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169" y="2500394"/>
            <a:ext cx="6580289" cy="1167499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B351B62-B3DA-4B2A-8A01-3551300B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</p:spTree>
    <p:extLst>
      <p:ext uri="{BB962C8B-B14F-4D97-AF65-F5344CB8AC3E}">
        <p14:creationId xmlns:p14="http://schemas.microsoft.com/office/powerpoint/2010/main" val="311548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课程学习目标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学习通过数据分析解决实际商业问题</a:t>
            </a:r>
            <a:endParaRPr lang="en-US" sz="2400" b="1" i="1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根据数据分析思路识别业务问题</a:t>
            </a:r>
            <a:endParaRPr lang="en-US" sz="20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将业务问题转化为数据分析语言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了解商业分析原则、流程和技术的基础知识</a:t>
            </a:r>
            <a:endParaRPr lang="en-US" sz="2400" b="1" i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通过在</a:t>
            </a:r>
            <a:r>
              <a:rPr lang="en-US" altLang="zh-CN" sz="2400" dirty="0"/>
              <a:t>Python</a:t>
            </a:r>
            <a:r>
              <a:rPr lang="zh-CN" altLang="en-US" sz="2400" dirty="0"/>
              <a:t>中应用商业分析技术获得实践经验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4657" y="6170490"/>
            <a:ext cx="2057400" cy="298450"/>
          </a:xfrm>
        </p:spPr>
        <p:txBody>
          <a:bodyPr/>
          <a:lstStyle/>
          <a:p>
            <a:pPr>
              <a:defRPr/>
            </a:pPr>
            <a:fld id="{9DE2ACB2-EB2A-481C-AEDE-E2C40832CD1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ED9-505E-471A-AFC7-B7830022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451CE-C07E-48F8-85DA-EBD87B41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</p:spTree>
    <p:extLst>
      <p:ext uri="{BB962C8B-B14F-4D97-AF65-F5344CB8AC3E}">
        <p14:creationId xmlns:p14="http://schemas.microsoft.com/office/powerpoint/2010/main" val="383544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2224" y="406423"/>
            <a:ext cx="7680960" cy="1371600"/>
          </a:xfrm>
        </p:spPr>
        <p:txBody>
          <a:bodyPr/>
          <a:lstStyle/>
          <a:p>
            <a:r>
              <a:rPr lang="zh-CN" altLang="en-US" dirty="0"/>
              <a:t>自我介绍</a:t>
            </a:r>
            <a:endParaRPr lang="zh-TW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4657" y="6170490"/>
            <a:ext cx="2057400" cy="298450"/>
          </a:xfrm>
        </p:spPr>
        <p:txBody>
          <a:bodyPr/>
          <a:lstStyle/>
          <a:p>
            <a:pPr>
              <a:defRPr/>
            </a:pPr>
            <a:fld id="{9DE2ACB2-EB2A-481C-AEDE-E2C40832CD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224" y="1821514"/>
            <a:ext cx="916869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b="1" dirty="0">
                <a:cs typeface="Times New Roman" panose="02020603050405020304" pitchFamily="18" charset="0"/>
              </a:rPr>
              <a:t>Professor </a:t>
            </a:r>
            <a:r>
              <a:rPr lang="zh-CN" altLang="en-US" sz="2400" b="1" dirty="0">
                <a:cs typeface="Times New Roman" panose="02020603050405020304" pitchFamily="18" charset="0"/>
              </a:rPr>
              <a:t>许 （</a:t>
            </a:r>
            <a:r>
              <a:rPr lang="en-US" altLang="zh-CN" sz="2400" b="1" dirty="0">
                <a:cs typeface="Times New Roman" panose="02020603050405020304" pitchFamily="18" charset="0"/>
              </a:rPr>
              <a:t>Michael XU</a:t>
            </a:r>
            <a:r>
              <a:rPr lang="zh-CN" altLang="en-US" sz="2400" b="1" dirty="0">
                <a:cs typeface="Times New Roman" panose="02020603050405020304" pitchFamily="18" charset="0"/>
              </a:rPr>
              <a:t>）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cs typeface="Times New Roman" panose="02020603050405020304" pitchFamily="18" charset="0"/>
              </a:rPr>
              <a:t>工作经历</a:t>
            </a:r>
            <a:endParaRPr lang="en-US" altLang="zh-TW" sz="2400" b="1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Times New Roman" panose="02020603050405020304" pitchFamily="18" charset="0"/>
              </a:rPr>
              <a:t>项目经理</a:t>
            </a:r>
            <a:endParaRPr lang="en-HK" altLang="zh-CN" sz="20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Times New Roman" panose="02020603050405020304" pitchFamily="18" charset="0"/>
              </a:rPr>
              <a:t>技术总监</a:t>
            </a:r>
            <a:endParaRPr lang="en-HK" altLang="zh-CN" sz="20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Times New Roman" panose="02020603050405020304" pitchFamily="18" charset="0"/>
              </a:rPr>
              <a:t>美国沃顿商学院</a:t>
            </a:r>
            <a:endParaRPr lang="en-HK" altLang="zh-CN" sz="20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Times New Roman" panose="02020603050405020304" pitchFamily="18" charset="0"/>
              </a:rPr>
              <a:t>JP Morgan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Times New Roman" panose="02020603050405020304" pitchFamily="18" charset="0"/>
              </a:rPr>
              <a:t>资产管理与对冲基金</a:t>
            </a:r>
            <a:endParaRPr lang="en-HK" altLang="zh-CN" sz="20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Times New Roman" panose="02020603050405020304" pitchFamily="18" charset="0"/>
              </a:rPr>
              <a:t>大学教授</a:t>
            </a:r>
            <a:endParaRPr lang="en-HK" altLang="zh-CN" sz="20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Times New Roman" panose="02020603050405020304" pitchFamily="18" charset="0"/>
              </a:rPr>
              <a:t>理工大学商业人工博士课程总监</a:t>
            </a:r>
            <a:br>
              <a:rPr lang="en-US" altLang="zh-TW" sz="2000" dirty="0">
                <a:cs typeface="Times New Roman" panose="02020603050405020304" pitchFamily="18" charset="0"/>
              </a:rPr>
            </a:br>
            <a:endParaRPr lang="en-US" altLang="zh-TW" sz="20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cs typeface="Times New Roman" panose="02020603050405020304" pitchFamily="18" charset="0"/>
              </a:rPr>
              <a:t>Email: </a:t>
            </a:r>
            <a:r>
              <a:rPr lang="en-US" altLang="zh-CN" sz="2000" u="sng" dirty="0">
                <a:cs typeface="Times New Roman" panose="02020603050405020304" pitchFamily="18" charset="0"/>
              </a:rPr>
              <a:t>Michael-weihua.xu@polyu.edu.hk</a:t>
            </a:r>
            <a:endParaRPr lang="en-US" sz="2000" u="sng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Times New Roman" panose="02020603050405020304" pitchFamily="18" charset="0"/>
              </a:rPr>
              <a:t>教授：科技管理，技术创新，创业，商业人工智能，企业高级战略</a:t>
            </a:r>
            <a:endParaRPr lang="en-US" altLang="zh-TW" sz="2000" dirty="0">
              <a:cs typeface="Times New Roman" panose="02020603050405020304" pitchFamily="18" charset="0"/>
            </a:endParaRPr>
          </a:p>
          <a:p>
            <a:endParaRPr lang="en-US" altLang="zh-TW" sz="2000" dirty="0"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CA471-6B7E-42B6-B400-3BE168F0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019B5-10A8-4E01-BD79-7A373EEC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</p:spTree>
    <p:extLst>
      <p:ext uri="{BB962C8B-B14F-4D97-AF65-F5344CB8AC3E}">
        <p14:creationId xmlns:p14="http://schemas.microsoft.com/office/powerpoint/2010/main" val="222455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教科书</a:t>
            </a:r>
            <a:r>
              <a:rPr lang="en-US" dirty="0"/>
              <a:t> (</a:t>
            </a:r>
            <a:r>
              <a:rPr lang="zh-CN" altLang="en-US" dirty="0"/>
              <a:t>可选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264" y="1906050"/>
            <a:ext cx="10260946" cy="40957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800" dirty="0"/>
              <a:t>Provost, F., &amp; Fawcett, T. (2013). </a:t>
            </a:r>
            <a:r>
              <a:rPr lang="en-US" sz="1800" i="1" dirty="0"/>
              <a:t>Data Science for Business: What you need to know about data mining and data-analytic thinking</a:t>
            </a:r>
            <a:r>
              <a:rPr lang="en-US" sz="1800" dirty="0"/>
              <a:t>. O'Reilly Media, Inc.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800" dirty="0" err="1"/>
              <a:t>Shmueli</a:t>
            </a:r>
            <a:r>
              <a:rPr lang="en-US" sz="1800" dirty="0"/>
              <a:t>, G., Bruce, P. C., </a:t>
            </a:r>
            <a:r>
              <a:rPr lang="en-US" sz="1800" dirty="0" err="1"/>
              <a:t>Gedeck</a:t>
            </a:r>
            <a:r>
              <a:rPr lang="en-US" sz="1800" dirty="0"/>
              <a:t>, P. G., &amp; Patel, N. P. (2019). </a:t>
            </a:r>
            <a:r>
              <a:rPr lang="en-US" sz="1800" i="1" dirty="0"/>
              <a:t>Data Mining for Business Analytics: Concepts, Techniques and Applications in Python</a:t>
            </a:r>
            <a:r>
              <a:rPr lang="en-US" sz="1800" dirty="0"/>
              <a:t>. John Wiley &amp; Sons.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800" dirty="0"/>
              <a:t>Business analytics: The science of data-driven decision making / U. Dinesh Kumar, New Delhi Wiley India, 2022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18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4657" y="6170490"/>
            <a:ext cx="2057400" cy="298450"/>
          </a:xfrm>
        </p:spPr>
        <p:txBody>
          <a:bodyPr/>
          <a:lstStyle/>
          <a:p>
            <a:pPr>
              <a:defRPr/>
            </a:pPr>
            <a:fld id="{9DE2ACB2-EB2A-481C-AEDE-E2C40832CD1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95" y="2663284"/>
            <a:ext cx="5001251" cy="17842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9ED7-4E95-445B-8954-625DBCDB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1D0C4B-3184-4EFD-A882-917183E6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</p:spTree>
    <p:extLst>
      <p:ext uri="{BB962C8B-B14F-4D97-AF65-F5344CB8AC3E}">
        <p14:creationId xmlns:p14="http://schemas.microsoft.com/office/powerpoint/2010/main" val="161220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课程评价标准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860" y="1951389"/>
            <a:ext cx="9570279" cy="3931920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zh-CN" altLang="en-US" sz="1800" b="1" dirty="0"/>
              <a:t>上课出勤</a:t>
            </a:r>
            <a:r>
              <a:rPr lang="en-US" sz="1800" b="1" dirty="0"/>
              <a:t> (5%)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zh-CN" altLang="en-US" dirty="0"/>
              <a:t>通过签到表进行现场签到，积极参与课堂讨论 </a:t>
            </a:r>
            <a:r>
              <a:rPr lang="en-US" dirty="0"/>
              <a:t>.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zh-CN" altLang="en-US" sz="1800" b="1" dirty="0"/>
              <a:t>课堂练习 </a:t>
            </a:r>
            <a:r>
              <a:rPr lang="en-US" sz="1800" b="1" dirty="0"/>
              <a:t>(10%)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zh-CN" altLang="en-US" dirty="0"/>
              <a:t>完成并提交课堂练习</a:t>
            </a:r>
            <a:r>
              <a:rPr lang="en-US" dirty="0"/>
              <a:t>. 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zh-CN" altLang="en-US" sz="1800" b="1" dirty="0"/>
              <a:t>个人作业 </a:t>
            </a:r>
            <a:r>
              <a:rPr lang="en-US" sz="1800" b="1" dirty="0"/>
              <a:t>(30%)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zh-CN" altLang="en-US" dirty="0"/>
              <a:t>简答题目</a:t>
            </a:r>
            <a:r>
              <a:rPr lang="en-US" dirty="0"/>
              <a:t>. 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zh-CN" altLang="en-US" dirty="0"/>
              <a:t>题目将会在相关课堂上发放</a:t>
            </a:r>
            <a:r>
              <a:rPr lang="en-US" dirty="0"/>
              <a:t>.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zh-CN" altLang="en-US" sz="1800" b="1" dirty="0"/>
              <a:t>小组项目 </a:t>
            </a:r>
            <a:r>
              <a:rPr lang="en-US" sz="1800" b="1" dirty="0"/>
              <a:t>(30%)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zh-CN" altLang="en-US" dirty="0"/>
              <a:t>收集真实的业务数据，并使用至少两种商业分析方法进行分析</a:t>
            </a:r>
            <a:r>
              <a:rPr lang="en-US" dirty="0"/>
              <a:t>.  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zh-CN" altLang="en-US" sz="1800" b="1" dirty="0"/>
              <a:t>综合测试 </a:t>
            </a:r>
            <a:r>
              <a:rPr lang="en-US" sz="1800" b="1" dirty="0"/>
              <a:t>(25%)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zh-CN" altLang="en-US" dirty="0"/>
              <a:t>最后一堂课进行测试</a:t>
            </a:r>
            <a:r>
              <a:rPr lang="en-US" dirty="0"/>
              <a:t>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4657" y="6170490"/>
            <a:ext cx="2057400" cy="298450"/>
          </a:xfrm>
        </p:spPr>
        <p:txBody>
          <a:bodyPr/>
          <a:lstStyle/>
          <a:p>
            <a:pPr>
              <a:defRPr/>
            </a:pPr>
            <a:fld id="{9DE2ACB2-EB2A-481C-AEDE-E2C40832CD1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BFE4E-377E-425F-B093-EDAEFD73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DFD67-361D-44A0-942E-4883F98D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</p:spTree>
    <p:extLst>
      <p:ext uri="{BB962C8B-B14F-4D97-AF65-F5344CB8AC3E}">
        <p14:creationId xmlns:p14="http://schemas.microsoft.com/office/powerpoint/2010/main" val="29982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小组项目</a:t>
            </a:r>
            <a:r>
              <a:rPr lang="en-US" dirty="0"/>
              <a:t>(30%)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88" y="1876453"/>
            <a:ext cx="10801783" cy="3598796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任务：</a:t>
            </a:r>
            <a:r>
              <a:rPr lang="en-US" sz="2400" b="1" dirty="0"/>
              <a:t>Task</a:t>
            </a:r>
          </a:p>
          <a:p>
            <a:pPr lvl="1"/>
            <a:r>
              <a:rPr lang="zh-CN" altLang="en-US" sz="2000" dirty="0"/>
              <a:t>基于真实数据集识别一个业务问题，并运用本课程所学的至少两种分析方法对该问题进行分析</a:t>
            </a:r>
            <a:endParaRPr lang="en-HK" altLang="zh-CN" sz="2000" dirty="0"/>
          </a:p>
          <a:p>
            <a:pPr lvl="1"/>
            <a:r>
              <a:rPr lang="en-US" sz="2000" dirty="0"/>
              <a:t>Identify a business problem based on a real-world dataset, and analyze the problem by applying at least </a:t>
            </a:r>
            <a:r>
              <a:rPr lang="en-US" sz="2000" b="1" dirty="0">
                <a:solidFill>
                  <a:schemeClr val="accent2"/>
                </a:solidFill>
              </a:rPr>
              <a:t>TWO</a:t>
            </a:r>
            <a:r>
              <a:rPr lang="en-US" sz="2000" dirty="0"/>
              <a:t> analytical methods learned from this course</a:t>
            </a:r>
          </a:p>
          <a:p>
            <a:r>
              <a:rPr lang="zh-CN" altLang="en-US" sz="2400" b="1" dirty="0"/>
              <a:t>小组组成：</a:t>
            </a:r>
            <a:r>
              <a:rPr lang="en-US" sz="2400" b="1" dirty="0"/>
              <a:t>Group Formation</a:t>
            </a:r>
          </a:p>
          <a:p>
            <a:pPr lvl="1"/>
            <a:r>
              <a:rPr lang="zh-CN" altLang="en-US" sz="2000" dirty="0"/>
              <a:t>每个小组</a:t>
            </a:r>
            <a:r>
              <a:rPr lang="en-HK" altLang="zh-CN" sz="2000" dirty="0"/>
              <a:t>5-6</a:t>
            </a:r>
            <a:r>
              <a:rPr lang="zh-CN" altLang="en-US" sz="2000" dirty="0"/>
              <a:t>名同学：</a:t>
            </a:r>
            <a:r>
              <a:rPr lang="en-US" sz="2000" dirty="0"/>
              <a:t>Each group consists of 5~6 students</a:t>
            </a:r>
          </a:p>
          <a:p>
            <a:pPr lvl="1"/>
            <a:r>
              <a:rPr lang="zh-CN" altLang="en-US" sz="2000" dirty="0"/>
              <a:t>小组同学尽量来自不同背景：</a:t>
            </a:r>
            <a:r>
              <a:rPr lang="en-US" sz="2000" dirty="0"/>
              <a:t>Group members are expected to have different backgrounds. </a:t>
            </a:r>
          </a:p>
          <a:p>
            <a:r>
              <a:rPr lang="zh-CN" altLang="en-US" sz="2400" b="1" dirty="0"/>
              <a:t>交付：</a:t>
            </a:r>
            <a:r>
              <a:rPr lang="en-US" sz="2400" b="1" dirty="0"/>
              <a:t>Delivery</a:t>
            </a:r>
          </a:p>
          <a:p>
            <a:pPr lvl="1"/>
            <a:r>
              <a:rPr lang="zh-CN" altLang="en-US" sz="2000" dirty="0"/>
              <a:t>课堂演讲：</a:t>
            </a:r>
            <a:r>
              <a:rPr lang="en-US" sz="2000" dirty="0"/>
              <a:t>Presentation (10%) </a:t>
            </a:r>
          </a:p>
          <a:p>
            <a:pPr lvl="1"/>
            <a:r>
              <a:rPr lang="zh-CN" altLang="en-US" sz="2000" dirty="0"/>
              <a:t>交付报告：</a:t>
            </a:r>
            <a:r>
              <a:rPr lang="en-US" sz="2000" dirty="0"/>
              <a:t>Written report (20%)</a:t>
            </a:r>
          </a:p>
          <a:p>
            <a:r>
              <a:rPr lang="zh-CN" altLang="en-US" sz="2400" b="1" dirty="0"/>
              <a:t>更多细节将在之后的课堂上另行通知</a:t>
            </a:r>
            <a:r>
              <a:rPr lang="en-US" sz="2400" b="1" dirty="0"/>
              <a:t>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4657" y="6170490"/>
            <a:ext cx="2057400" cy="298450"/>
          </a:xfrm>
        </p:spPr>
        <p:txBody>
          <a:bodyPr/>
          <a:lstStyle/>
          <a:p>
            <a:pPr>
              <a:defRPr/>
            </a:pPr>
            <a:fld id="{9DE2ACB2-EB2A-481C-AEDE-E2C40832CD1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AAC06-2F71-47C8-827D-F5D54BBD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60844-A944-419D-AED0-60BA7562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</p:spTree>
    <p:extLst>
      <p:ext uri="{BB962C8B-B14F-4D97-AF65-F5344CB8AC3E}">
        <p14:creationId xmlns:p14="http://schemas.microsoft.com/office/powerpoint/2010/main" val="85248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理工大学图书馆相关书籍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505" y="1906050"/>
            <a:ext cx="8248650" cy="40957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600" dirty="0">
                <a:hlinkClick r:id="rId2"/>
              </a:rPr>
              <a:t>https://julac-hkpu.alma.exlibrisgroup.com/leganto/public/852JULAC_HKPU/lists?courseCode=MM5425&amp;auth=SAML</a:t>
            </a:r>
            <a:r>
              <a:rPr lang="en-US" sz="1600" dirty="0"/>
              <a:t>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4657" y="6170490"/>
            <a:ext cx="2057400" cy="298450"/>
          </a:xfrm>
        </p:spPr>
        <p:txBody>
          <a:bodyPr/>
          <a:lstStyle/>
          <a:p>
            <a:pPr>
              <a:defRPr/>
            </a:pPr>
            <a:fld id="{9DE2ACB2-EB2A-481C-AEDE-E2C40832CD1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2816"/>
          <a:stretch/>
        </p:blipFill>
        <p:spPr>
          <a:xfrm>
            <a:off x="1911492" y="2787707"/>
            <a:ext cx="8248650" cy="330167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D364F-34C3-4BF0-8946-804FAF8F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5D5EC-A357-4949-A6E3-C52AEA48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</p:spTree>
    <p:extLst>
      <p:ext uri="{BB962C8B-B14F-4D97-AF65-F5344CB8AC3E}">
        <p14:creationId xmlns:p14="http://schemas.microsoft.com/office/powerpoint/2010/main" val="416954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E2ACB2-EB2A-481C-AEDE-E2C40832CD1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1803" y="476240"/>
            <a:ext cx="8248650" cy="1208088"/>
          </a:xfrm>
        </p:spPr>
        <p:txBody>
          <a:bodyPr/>
          <a:lstStyle/>
          <a:p>
            <a:r>
              <a:rPr lang="en-US" dirty="0"/>
              <a:t>MM5425 is …</a:t>
            </a:r>
          </a:p>
        </p:txBody>
      </p:sp>
      <p:sp>
        <p:nvSpPr>
          <p:cNvPr id="4" name="矩形 3"/>
          <p:cNvSpPr/>
          <p:nvPr/>
        </p:nvSpPr>
        <p:spPr>
          <a:xfrm>
            <a:off x="5951187" y="1617791"/>
            <a:ext cx="370357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Technical</a:t>
            </a:r>
            <a:endParaRPr lang="zh-CN" altLang="en-US" sz="60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3509" y="1611927"/>
            <a:ext cx="350185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 Little Bit</a:t>
            </a:r>
            <a:endParaRPr lang="zh-CN" alt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93396" y="2459598"/>
            <a:ext cx="1184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But</a:t>
            </a:r>
            <a:endParaRPr lang="zh-CN" alt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78337" y="2430089"/>
            <a:ext cx="30059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Useful !</a:t>
            </a:r>
            <a:endParaRPr lang="zh-CN" altLang="en-US" sz="60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790700" y="3174498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rgbClr val="A5002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MM5425 is …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267552" y="4310288"/>
            <a:ext cx="7680960" cy="182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>
              <a:spcAft>
                <a:spcPts val="1800"/>
              </a:spcAft>
            </a:pPr>
            <a:r>
              <a:rPr lang="en-US" sz="6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NOT for programmers, </a:t>
            </a:r>
          </a:p>
          <a:p>
            <a:pPr algn="ctr"/>
            <a:r>
              <a:rPr lang="en-US" sz="71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</a:rPr>
              <a:t>but for BUSINESS 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DDD03-35ED-42EF-A723-DCAFC97F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MM5425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D86AEB-D879-47A5-8874-C8298BF4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WK1_Introduction</a:t>
            </a:r>
          </a:p>
        </p:txBody>
      </p:sp>
    </p:spTree>
    <p:extLst>
      <p:ext uri="{BB962C8B-B14F-4D97-AF65-F5344CB8AC3E}">
        <p14:creationId xmlns:p14="http://schemas.microsoft.com/office/powerpoint/2010/main" val="220314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3861</TotalTime>
  <Words>1173</Words>
  <Application>Microsoft Office PowerPoint</Application>
  <PresentationFormat>Widescreen</PresentationFormat>
  <Paragraphs>249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PingFangTC-Light</vt:lpstr>
      <vt:lpstr>Arial</vt:lpstr>
      <vt:lpstr>Calibri</vt:lpstr>
      <vt:lpstr>Calibri Light</vt:lpstr>
      <vt:lpstr>Times New Roman</vt:lpstr>
      <vt:lpstr>Retrospect</vt:lpstr>
      <vt:lpstr>MM5425 商业分析</vt:lpstr>
      <vt:lpstr>第一课 内容</vt:lpstr>
      <vt:lpstr>课程学习目标</vt:lpstr>
      <vt:lpstr>自我介绍</vt:lpstr>
      <vt:lpstr>教科书 (可选)</vt:lpstr>
      <vt:lpstr>课程评价标准</vt:lpstr>
      <vt:lpstr>小组项目(30%)</vt:lpstr>
      <vt:lpstr>理工大学图书馆相关书籍</vt:lpstr>
      <vt:lpstr>MM5425 is …</vt:lpstr>
      <vt:lpstr>你期望从这门课程中获得什么?</vt:lpstr>
      <vt:lpstr>什么是商业分析</vt:lpstr>
      <vt:lpstr>商业模式画布</vt:lpstr>
      <vt:lpstr>商业模式画布 </vt:lpstr>
      <vt:lpstr>企业资源计划系统</vt:lpstr>
      <vt:lpstr>商业分析</vt:lpstr>
      <vt:lpstr>实际案例: 职业运动商业分析</vt:lpstr>
      <vt:lpstr>非平凡/有意义的有趣模式</vt:lpstr>
      <vt:lpstr>更多数据驱动的案例——亚马逊</vt:lpstr>
      <vt:lpstr>示例：客户留存</vt:lpstr>
      <vt:lpstr>商业分析的三个维度</vt:lpstr>
      <vt:lpstr>商业分析</vt:lpstr>
      <vt:lpstr>PowerPoint Presentation</vt:lpstr>
      <vt:lpstr>大数据及其挑战</vt:lpstr>
      <vt:lpstr>PowerPoint Presentation</vt:lpstr>
      <vt:lpstr>PowerPoint Presentation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Jiang</dc:creator>
  <cp:lastModifiedBy>XU, Michael Weihua [FB]</cp:lastModifiedBy>
  <cp:revision>225</cp:revision>
  <cp:lastPrinted>2024-01-02T06:52:31Z</cp:lastPrinted>
  <dcterms:created xsi:type="dcterms:W3CDTF">2016-07-31T11:05:02Z</dcterms:created>
  <dcterms:modified xsi:type="dcterms:W3CDTF">2025-10-21T13:51:51Z</dcterms:modified>
</cp:coreProperties>
</file>