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570" r:id="rId2"/>
    <p:sldId id="450" r:id="rId3"/>
    <p:sldId id="585" r:id="rId4"/>
    <p:sldId id="1066" r:id="rId5"/>
    <p:sldId id="1065" r:id="rId6"/>
    <p:sldId id="597" r:id="rId7"/>
    <p:sldId id="598" r:id="rId8"/>
    <p:sldId id="586" r:id="rId9"/>
    <p:sldId id="587" r:id="rId10"/>
    <p:sldId id="588" r:id="rId11"/>
    <p:sldId id="589" r:id="rId12"/>
    <p:sldId id="590" r:id="rId13"/>
    <p:sldId id="600" r:id="rId14"/>
    <p:sldId id="591" r:id="rId15"/>
    <p:sldId id="592" r:id="rId16"/>
    <p:sldId id="845" r:id="rId17"/>
    <p:sldId id="1064" r:id="rId18"/>
    <p:sldId id="846" r:id="rId19"/>
    <p:sldId id="848" r:id="rId20"/>
    <p:sldId id="850" r:id="rId21"/>
    <p:sldId id="851" r:id="rId22"/>
    <p:sldId id="852" r:id="rId23"/>
    <p:sldId id="860" r:id="rId24"/>
    <p:sldId id="861" r:id="rId25"/>
    <p:sldId id="862" r:id="rId26"/>
    <p:sldId id="849" r:id="rId27"/>
    <p:sldId id="853" r:id="rId28"/>
    <p:sldId id="856" r:id="rId29"/>
    <p:sldId id="857" r:id="rId30"/>
    <p:sldId id="469" r:id="rId3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84456" autoAdjust="0"/>
  </p:normalViewPr>
  <p:slideViewPr>
    <p:cSldViewPr snapToGrid="0">
      <p:cViewPr varScale="1">
        <p:scale>
          <a:sx n="93" d="100"/>
          <a:sy n="93" d="100"/>
        </p:scale>
        <p:origin x="98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020" cy="35159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6278" y="0"/>
            <a:ext cx="4028020" cy="351596"/>
          </a:xfrm>
          <a:prstGeom prst="rect">
            <a:avLst/>
          </a:prstGeom>
        </p:spPr>
        <p:txBody>
          <a:bodyPr vert="horz" lIns="91440" tIns="45720" rIns="91440" bIns="45720" rtlCol="0"/>
          <a:lstStyle>
            <a:lvl1pPr algn="r">
              <a:defRPr sz="1200"/>
            </a:lvl1pPr>
          </a:lstStyle>
          <a:p>
            <a:fld id="{A452DBF5-1DC0-4DA3-9B78-7B3B44DE6D8B}" type="datetimeFigureOut">
              <a:rPr lang="en-US" smtClean="0"/>
              <a:t>10/21/2025</a:t>
            </a:fld>
            <a:endParaRPr lang="en-US"/>
          </a:p>
        </p:txBody>
      </p:sp>
      <p:sp>
        <p:nvSpPr>
          <p:cNvPr id="4" name="Footer Placeholder 3"/>
          <p:cNvSpPr>
            <a:spLocks noGrp="1"/>
          </p:cNvSpPr>
          <p:nvPr>
            <p:ph type="ftr" sz="quarter" idx="2"/>
          </p:nvPr>
        </p:nvSpPr>
        <p:spPr>
          <a:xfrm>
            <a:off x="1" y="6658805"/>
            <a:ext cx="4028020" cy="351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6278" y="6658805"/>
            <a:ext cx="4028020" cy="351596"/>
          </a:xfrm>
          <a:prstGeom prst="rect">
            <a:avLst/>
          </a:prstGeom>
        </p:spPr>
        <p:txBody>
          <a:bodyPr vert="horz" lIns="91440" tIns="45720" rIns="91440" bIns="45720" rtlCol="0" anchor="b"/>
          <a:lstStyle>
            <a:lvl1pPr algn="r">
              <a:defRPr sz="1200"/>
            </a:lvl1pPr>
          </a:lstStyle>
          <a:p>
            <a:fld id="{FD8721D8-37DD-4784-BAF3-E7D5501FB5AD}" type="slidenum">
              <a:rPr lang="en-US" smtClean="0"/>
              <a:t>‹#›</a:t>
            </a:fld>
            <a:endParaRPr lang="en-US"/>
          </a:p>
        </p:txBody>
      </p:sp>
    </p:spTree>
    <p:extLst>
      <p:ext uri="{BB962C8B-B14F-4D97-AF65-F5344CB8AC3E}">
        <p14:creationId xmlns:p14="http://schemas.microsoft.com/office/powerpoint/2010/main" val="3957046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1" cy="351737"/>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5265809" y="0"/>
            <a:ext cx="4028441" cy="351737"/>
          </a:xfrm>
          <a:prstGeom prst="rect">
            <a:avLst/>
          </a:prstGeom>
        </p:spPr>
        <p:txBody>
          <a:bodyPr vert="horz" lIns="93287" tIns="46644" rIns="93287" bIns="46644" rtlCol="0"/>
          <a:lstStyle>
            <a:lvl1pPr algn="r">
              <a:defRPr sz="1200"/>
            </a:lvl1pPr>
          </a:lstStyle>
          <a:p>
            <a:fld id="{78EA8AF3-597D-40DD-A6EF-4A0D9BB7E232}" type="datetimeFigureOut">
              <a:rPr lang="en-US" smtClean="0"/>
              <a:t>10/21/2025</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929640" y="3373756"/>
            <a:ext cx="7437120" cy="2760344"/>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1" cy="35173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1" cy="351736"/>
          </a:xfrm>
          <a:prstGeom prst="rect">
            <a:avLst/>
          </a:prstGeom>
        </p:spPr>
        <p:txBody>
          <a:bodyPr vert="horz" lIns="93287" tIns="46644" rIns="93287" bIns="46644" rtlCol="0" anchor="b"/>
          <a:lstStyle>
            <a:lvl1pPr algn="r">
              <a:defRPr sz="1200"/>
            </a:lvl1pPr>
          </a:lstStyle>
          <a:p>
            <a:fld id="{3E9DD1CA-C721-4110-AD1C-2773F933311E}" type="slidenum">
              <a:rPr lang="en-US" smtClean="0"/>
              <a:t>‹#›</a:t>
            </a:fld>
            <a:endParaRPr lang="en-US"/>
          </a:p>
        </p:txBody>
      </p:sp>
    </p:spTree>
    <p:extLst>
      <p:ext uri="{BB962C8B-B14F-4D97-AF65-F5344CB8AC3E}">
        <p14:creationId xmlns:p14="http://schemas.microsoft.com/office/powerpoint/2010/main" val="5341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2871B3-D74E-4BDA-8AC6-8D6C447CBB27}" type="slidenum">
              <a:rPr lang="en-US" smtClean="0"/>
              <a:t>1</a:t>
            </a:fld>
            <a:endParaRPr lang="en-US"/>
          </a:p>
        </p:txBody>
      </p:sp>
    </p:spTree>
    <p:extLst>
      <p:ext uri="{BB962C8B-B14F-4D97-AF65-F5344CB8AC3E}">
        <p14:creationId xmlns:p14="http://schemas.microsoft.com/office/powerpoint/2010/main" val="1746289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Steps used in any Sampling process: </a:t>
            </a:r>
          </a:p>
          <a:p>
            <a:pPr marL="285750" indent="-285750">
              <a:buFont typeface="Arial" panose="020B0604020202020204" pitchFamily="34" charset="0"/>
              <a:buChar char="•"/>
            </a:pPr>
            <a:r>
              <a:rPr lang="en-US" sz="1200" dirty="0"/>
              <a:t>Identification of target population that is important for a given problem</a:t>
            </a:r>
          </a:p>
          <a:p>
            <a:pPr marL="285750" indent="-285750">
              <a:buFont typeface="Arial" panose="020B0604020202020204" pitchFamily="34" charset="0"/>
              <a:buChar char="•"/>
            </a:pPr>
            <a:r>
              <a:rPr lang="en-US" sz="1200" dirty="0"/>
              <a:t>Decide the sampling frame. </a:t>
            </a:r>
          </a:p>
          <a:p>
            <a:pPr marL="285750" indent="-285750">
              <a:buFont typeface="Arial" panose="020B0604020202020204" pitchFamily="34" charset="0"/>
              <a:buChar char="•"/>
            </a:pPr>
            <a:r>
              <a:rPr lang="en-US" sz="1200" dirty="0"/>
              <a:t>Determine the sample size</a:t>
            </a:r>
          </a:p>
          <a:p>
            <a:pPr marL="285750" indent="-285750">
              <a:buFont typeface="Arial" panose="020B0604020202020204" pitchFamily="34" charset="0"/>
              <a:buChar char="•"/>
            </a:pPr>
            <a:r>
              <a:rPr lang="en-US" sz="1200" dirty="0"/>
              <a:t>Sampling method</a:t>
            </a:r>
          </a:p>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18</a:t>
            </a:fld>
            <a:endParaRPr lang="en-US"/>
          </a:p>
        </p:txBody>
      </p:sp>
    </p:spTree>
    <p:extLst>
      <p:ext uri="{BB962C8B-B14F-4D97-AF65-F5344CB8AC3E}">
        <p14:creationId xmlns:p14="http://schemas.microsoft.com/office/powerpoint/2010/main" val="3089935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E9DD1CA-C721-4110-AD1C-2773F933311E}" type="slidenum">
              <a:rPr lang="en-US" smtClean="0"/>
              <a:t>29</a:t>
            </a:fld>
            <a:endParaRPr lang="en-US"/>
          </a:p>
        </p:txBody>
      </p:sp>
    </p:spTree>
    <p:extLst>
      <p:ext uri="{BB962C8B-B14F-4D97-AF65-F5344CB8AC3E}">
        <p14:creationId xmlns:p14="http://schemas.microsoft.com/office/powerpoint/2010/main" val="181296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2</a:t>
            </a:fld>
            <a:endParaRPr lang="en-US"/>
          </a:p>
        </p:txBody>
      </p:sp>
    </p:spTree>
    <p:extLst>
      <p:ext uri="{BB962C8B-B14F-4D97-AF65-F5344CB8AC3E}">
        <p14:creationId xmlns:p14="http://schemas.microsoft.com/office/powerpoint/2010/main" val="228498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3</a:t>
            </a:fld>
            <a:endParaRPr lang="en-US"/>
          </a:p>
        </p:txBody>
      </p:sp>
    </p:spTree>
    <p:extLst>
      <p:ext uri="{BB962C8B-B14F-4D97-AF65-F5344CB8AC3E}">
        <p14:creationId xmlns:p14="http://schemas.microsoft.com/office/powerpoint/2010/main" val="233602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Cross-Sectional Data: A data collected on many variables of interest at the same time or duration of time is called cross-sectional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Data: Data collected on several variables (multiple dimensions) over several time intervals is called panel data (also known as longitudinal data).</a:t>
            </a:r>
          </a:p>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5</a:t>
            </a:fld>
            <a:endParaRPr lang="en-US"/>
          </a:p>
        </p:txBody>
      </p:sp>
    </p:spTree>
    <p:extLst>
      <p:ext uri="{BB962C8B-B14F-4D97-AF65-F5344CB8AC3E}">
        <p14:creationId xmlns:p14="http://schemas.microsoft.com/office/powerpoint/2010/main" val="356805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6</a:t>
            </a:fld>
            <a:endParaRPr lang="en-US"/>
          </a:p>
        </p:txBody>
      </p:sp>
    </p:spTree>
    <p:extLst>
      <p:ext uri="{BB962C8B-B14F-4D97-AF65-F5344CB8AC3E}">
        <p14:creationId xmlns:p14="http://schemas.microsoft.com/office/powerpoint/2010/main" val="350473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7</a:t>
            </a:fld>
            <a:endParaRPr lang="en-US"/>
          </a:p>
        </p:txBody>
      </p:sp>
    </p:spTree>
    <p:extLst>
      <p:ext uri="{BB962C8B-B14F-4D97-AF65-F5344CB8AC3E}">
        <p14:creationId xmlns:p14="http://schemas.microsoft.com/office/powerpoint/2010/main" val="249885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 Mode</a:t>
            </a:r>
          </a:p>
          <a:p>
            <a:pPr lvl="1"/>
            <a:r>
              <a:rPr lang="en-US" sz="2400" dirty="0"/>
              <a:t>Observation that occurs most frequently</a:t>
            </a:r>
          </a:p>
          <a:p>
            <a:pPr lvl="1"/>
            <a:r>
              <a:rPr lang="en-US" sz="2400" dirty="0"/>
              <a:t>Useful when data consist of a small number of unique values</a:t>
            </a:r>
          </a:p>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9</a:t>
            </a:fld>
            <a:endParaRPr lang="en-US"/>
          </a:p>
        </p:txBody>
      </p:sp>
    </p:spTree>
    <p:extLst>
      <p:ext uri="{BB962C8B-B14F-4D97-AF65-F5344CB8AC3E}">
        <p14:creationId xmlns:p14="http://schemas.microsoft.com/office/powerpoint/2010/main" val="2252383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13</a:t>
            </a:fld>
            <a:endParaRPr lang="en-US"/>
          </a:p>
        </p:txBody>
      </p:sp>
    </p:spTree>
    <p:extLst>
      <p:ext uri="{BB962C8B-B14F-4D97-AF65-F5344CB8AC3E}">
        <p14:creationId xmlns:p14="http://schemas.microsoft.com/office/powerpoint/2010/main" val="115547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9DD1CA-C721-4110-AD1C-2773F933311E}" type="slidenum">
              <a:rPr lang="en-US" smtClean="0"/>
              <a:t>15</a:t>
            </a:fld>
            <a:endParaRPr lang="en-US"/>
          </a:p>
        </p:txBody>
      </p:sp>
    </p:spTree>
    <p:extLst>
      <p:ext uri="{BB962C8B-B14F-4D97-AF65-F5344CB8AC3E}">
        <p14:creationId xmlns:p14="http://schemas.microsoft.com/office/powerpoint/2010/main" val="54355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MM5425</a:t>
            </a:r>
          </a:p>
        </p:txBody>
      </p:sp>
      <p:sp>
        <p:nvSpPr>
          <p:cNvPr id="5" name="Footer Placeholder 4"/>
          <p:cNvSpPr>
            <a:spLocks noGrp="1"/>
          </p:cNvSpPr>
          <p:nvPr>
            <p:ph type="ftr" sz="quarter" idx="11"/>
          </p:nvPr>
        </p:nvSpPr>
        <p:spPr/>
        <p:txBody>
          <a:bodyPr/>
          <a:lstStyle/>
          <a:p>
            <a:r>
              <a:rPr lang="en-US"/>
              <a:t>WK2_Data_Sampling</a:t>
            </a:r>
          </a:p>
        </p:txBody>
      </p:sp>
      <p:sp>
        <p:nvSpPr>
          <p:cNvPr id="6" name="Slide Number Placeholder 5"/>
          <p:cNvSpPr>
            <a:spLocks noGrp="1"/>
          </p:cNvSpPr>
          <p:nvPr>
            <p:ph type="sldNum" sz="quarter" idx="12"/>
          </p:nvPr>
        </p:nvSpPr>
        <p:spPr/>
        <p:txBody>
          <a:bodyPr/>
          <a:lstStyle/>
          <a:p>
            <a:fld id="{142C4D1D-1D0E-4F17-828B-0D8748354C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0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MM5425</a:t>
            </a:r>
          </a:p>
        </p:txBody>
      </p:sp>
      <p:sp>
        <p:nvSpPr>
          <p:cNvPr id="5" name="Footer Placeholder 4"/>
          <p:cNvSpPr>
            <a:spLocks noGrp="1"/>
          </p:cNvSpPr>
          <p:nvPr>
            <p:ph type="ftr" sz="quarter" idx="11"/>
          </p:nvPr>
        </p:nvSpPr>
        <p:spPr/>
        <p:txBody>
          <a:bodyPr/>
          <a:lstStyle/>
          <a:p>
            <a:r>
              <a:rPr lang="en-US"/>
              <a:t>WK2_Data_Sampling</a:t>
            </a:r>
          </a:p>
        </p:txBody>
      </p:sp>
      <p:sp>
        <p:nvSpPr>
          <p:cNvPr id="6" name="Slide Number Placeholder 5"/>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332314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MM5425</a:t>
            </a:r>
          </a:p>
        </p:txBody>
      </p:sp>
      <p:sp>
        <p:nvSpPr>
          <p:cNvPr id="5" name="Footer Placeholder 4"/>
          <p:cNvSpPr>
            <a:spLocks noGrp="1"/>
          </p:cNvSpPr>
          <p:nvPr>
            <p:ph type="ftr" sz="quarter" idx="11"/>
          </p:nvPr>
        </p:nvSpPr>
        <p:spPr/>
        <p:txBody>
          <a:bodyPr/>
          <a:lstStyle/>
          <a:p>
            <a:r>
              <a:rPr lang="en-US"/>
              <a:t>WK2_Data_Sampling</a:t>
            </a:r>
          </a:p>
        </p:txBody>
      </p:sp>
      <p:sp>
        <p:nvSpPr>
          <p:cNvPr id="6" name="Slide Number Placeholder 5"/>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210939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MM5425</a:t>
            </a:r>
          </a:p>
        </p:txBody>
      </p:sp>
      <p:sp>
        <p:nvSpPr>
          <p:cNvPr id="5" name="Footer Placeholder 4"/>
          <p:cNvSpPr>
            <a:spLocks noGrp="1"/>
          </p:cNvSpPr>
          <p:nvPr>
            <p:ph type="ftr" sz="quarter" idx="11"/>
          </p:nvPr>
        </p:nvSpPr>
        <p:spPr/>
        <p:txBody>
          <a:bodyPr/>
          <a:lstStyle/>
          <a:p>
            <a:r>
              <a:rPr lang="en-US"/>
              <a:t>WK2_Data_Sampling</a:t>
            </a:r>
          </a:p>
        </p:txBody>
      </p:sp>
      <p:sp>
        <p:nvSpPr>
          <p:cNvPr id="6" name="Slide Number Placeholder 5"/>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50242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MM5425</a:t>
            </a:r>
          </a:p>
        </p:txBody>
      </p:sp>
      <p:sp>
        <p:nvSpPr>
          <p:cNvPr id="5" name="Footer Placeholder 4"/>
          <p:cNvSpPr>
            <a:spLocks noGrp="1"/>
          </p:cNvSpPr>
          <p:nvPr>
            <p:ph type="ftr" sz="quarter" idx="11"/>
          </p:nvPr>
        </p:nvSpPr>
        <p:spPr/>
        <p:txBody>
          <a:bodyPr/>
          <a:lstStyle/>
          <a:p>
            <a:r>
              <a:rPr lang="en-US"/>
              <a:t>WK2_Data_Sampling</a:t>
            </a:r>
          </a:p>
        </p:txBody>
      </p:sp>
      <p:sp>
        <p:nvSpPr>
          <p:cNvPr id="6" name="Slide Number Placeholder 5"/>
          <p:cNvSpPr>
            <a:spLocks noGrp="1"/>
          </p:cNvSpPr>
          <p:nvPr>
            <p:ph type="sldNum" sz="quarter" idx="12"/>
          </p:nvPr>
        </p:nvSpPr>
        <p:spPr/>
        <p:txBody>
          <a:bodyPr/>
          <a:lstStyle/>
          <a:p>
            <a:fld id="{142C4D1D-1D0E-4F17-828B-0D8748354C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MM5425</a:t>
            </a:r>
          </a:p>
        </p:txBody>
      </p:sp>
      <p:sp>
        <p:nvSpPr>
          <p:cNvPr id="6" name="Footer Placeholder 5"/>
          <p:cNvSpPr>
            <a:spLocks noGrp="1"/>
          </p:cNvSpPr>
          <p:nvPr>
            <p:ph type="ftr" sz="quarter" idx="11"/>
          </p:nvPr>
        </p:nvSpPr>
        <p:spPr/>
        <p:txBody>
          <a:bodyPr/>
          <a:lstStyle/>
          <a:p>
            <a:r>
              <a:rPr lang="en-US"/>
              <a:t>WK2_Data_Sampling</a:t>
            </a:r>
          </a:p>
        </p:txBody>
      </p:sp>
      <p:sp>
        <p:nvSpPr>
          <p:cNvPr id="7" name="Slide Number Placeholder 6"/>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381421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MM5425</a:t>
            </a:r>
          </a:p>
        </p:txBody>
      </p:sp>
      <p:sp>
        <p:nvSpPr>
          <p:cNvPr id="8" name="Footer Placeholder 7"/>
          <p:cNvSpPr>
            <a:spLocks noGrp="1"/>
          </p:cNvSpPr>
          <p:nvPr>
            <p:ph type="ftr" sz="quarter" idx="11"/>
          </p:nvPr>
        </p:nvSpPr>
        <p:spPr/>
        <p:txBody>
          <a:bodyPr/>
          <a:lstStyle/>
          <a:p>
            <a:r>
              <a:rPr lang="en-US"/>
              <a:t>WK2_Data_Sampling</a:t>
            </a:r>
          </a:p>
        </p:txBody>
      </p:sp>
      <p:sp>
        <p:nvSpPr>
          <p:cNvPr id="9" name="Slide Number Placeholder 8"/>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132525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MM5425</a:t>
            </a:r>
          </a:p>
        </p:txBody>
      </p:sp>
      <p:sp>
        <p:nvSpPr>
          <p:cNvPr id="4" name="Footer Placeholder 3"/>
          <p:cNvSpPr>
            <a:spLocks noGrp="1"/>
          </p:cNvSpPr>
          <p:nvPr>
            <p:ph type="ftr" sz="quarter" idx="11"/>
          </p:nvPr>
        </p:nvSpPr>
        <p:spPr/>
        <p:txBody>
          <a:bodyPr/>
          <a:lstStyle/>
          <a:p>
            <a:r>
              <a:rPr lang="en-US"/>
              <a:t>WK2_Data_Sampling</a:t>
            </a:r>
          </a:p>
        </p:txBody>
      </p:sp>
      <p:sp>
        <p:nvSpPr>
          <p:cNvPr id="5" name="Slide Number Placeholder 4"/>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45015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MM5425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WK2_Data_Sampling</a:t>
            </a:r>
          </a:p>
        </p:txBody>
      </p:sp>
      <p:sp>
        <p:nvSpPr>
          <p:cNvPr id="9" name="Slide Number Placeholder 8"/>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163499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MM5425</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WK2_Data_Sampling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2C4D1D-1D0E-4F17-828B-0D8748354C4B}" type="slidenum">
              <a:rPr lang="en-US" smtClean="0"/>
              <a:t>‹#›</a:t>
            </a:fld>
            <a:endParaRPr lang="en-US"/>
          </a:p>
        </p:txBody>
      </p:sp>
    </p:spTree>
    <p:extLst>
      <p:ext uri="{BB962C8B-B14F-4D97-AF65-F5344CB8AC3E}">
        <p14:creationId xmlns:p14="http://schemas.microsoft.com/office/powerpoint/2010/main" val="43552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MM5425</a:t>
            </a:r>
          </a:p>
        </p:txBody>
      </p:sp>
      <p:sp>
        <p:nvSpPr>
          <p:cNvPr id="6" name="Footer Placeholder 5"/>
          <p:cNvSpPr>
            <a:spLocks noGrp="1"/>
          </p:cNvSpPr>
          <p:nvPr>
            <p:ph type="ftr" sz="quarter" idx="11"/>
          </p:nvPr>
        </p:nvSpPr>
        <p:spPr/>
        <p:txBody>
          <a:bodyPr/>
          <a:lstStyle/>
          <a:p>
            <a:r>
              <a:rPr lang="en-US"/>
              <a:t>WK2_Data_Sampling</a:t>
            </a:r>
          </a:p>
        </p:txBody>
      </p:sp>
      <p:sp>
        <p:nvSpPr>
          <p:cNvPr id="7" name="Slide Number Placeholder 6"/>
          <p:cNvSpPr>
            <a:spLocks noGrp="1"/>
          </p:cNvSpPr>
          <p:nvPr>
            <p:ph type="sldNum" sz="quarter" idx="12"/>
          </p:nvPr>
        </p:nvSpPr>
        <p:spPr/>
        <p:txBody>
          <a:bodyPr/>
          <a:lstStyle/>
          <a:p>
            <a:fld id="{142C4D1D-1D0E-4F17-828B-0D8748354C4B}" type="slidenum">
              <a:rPr lang="en-US" smtClean="0"/>
              <a:t>‹#›</a:t>
            </a:fld>
            <a:endParaRPr lang="en-US"/>
          </a:p>
        </p:txBody>
      </p:sp>
    </p:spTree>
    <p:extLst>
      <p:ext uri="{BB962C8B-B14F-4D97-AF65-F5344CB8AC3E}">
        <p14:creationId xmlns:p14="http://schemas.microsoft.com/office/powerpoint/2010/main" val="122855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MM5425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WK2_Data_Sampling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2C4D1D-1D0E-4F17-828B-0D8748354C4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521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6600" dirty="0">
                <a:latin typeface="+mn-lt"/>
              </a:rPr>
              <a:t>MM5425 </a:t>
            </a:r>
            <a:r>
              <a:rPr lang="zh-CN" altLang="en-US" sz="6600" dirty="0">
                <a:latin typeface="+mn-lt"/>
              </a:rPr>
              <a:t>商业分析</a:t>
            </a:r>
            <a:endParaRPr lang="en-US" sz="6600" dirty="0">
              <a:latin typeface="+mn-lt"/>
            </a:endParaRPr>
          </a:p>
        </p:txBody>
      </p:sp>
      <p:sp>
        <p:nvSpPr>
          <p:cNvPr id="6" name="Text Placeholder 5"/>
          <p:cNvSpPr>
            <a:spLocks noGrp="1"/>
          </p:cNvSpPr>
          <p:nvPr>
            <p:ph type="subTitle" idx="1"/>
          </p:nvPr>
        </p:nvSpPr>
        <p:spPr/>
        <p:txBody>
          <a:bodyPr/>
          <a:lstStyle/>
          <a:p>
            <a:r>
              <a:rPr lang="en-US" dirty="0"/>
              <a:t>Week 2 lecture – Sampling</a:t>
            </a:r>
          </a:p>
        </p:txBody>
      </p:sp>
    </p:spTree>
    <p:extLst>
      <p:ext uri="{BB962C8B-B14F-4D97-AF65-F5344CB8AC3E}">
        <p14:creationId xmlns:p14="http://schemas.microsoft.com/office/powerpoint/2010/main" val="177328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66E7-077F-4D20-864D-035054D18341}"/>
              </a:ext>
            </a:extLst>
          </p:cNvPr>
          <p:cNvSpPr>
            <a:spLocks noGrp="1"/>
          </p:cNvSpPr>
          <p:nvPr>
            <p:ph type="title"/>
          </p:nvPr>
        </p:nvSpPr>
        <p:spPr>
          <a:xfrm>
            <a:off x="1097279" y="286603"/>
            <a:ext cx="10678409" cy="1450757"/>
          </a:xfrm>
        </p:spPr>
        <p:txBody>
          <a:bodyPr>
            <a:normAutofit/>
          </a:bodyPr>
          <a:lstStyle/>
          <a:p>
            <a:r>
              <a:rPr lang="zh-CN" altLang="en-US" dirty="0"/>
              <a:t>最小值，最大值，百分位数，四分位数</a:t>
            </a:r>
            <a:endParaRPr lang="en-US" dirty="0"/>
          </a:p>
        </p:txBody>
      </p:sp>
      <p:sp>
        <p:nvSpPr>
          <p:cNvPr id="3" name="Content Placeholder 2">
            <a:extLst>
              <a:ext uri="{FF2B5EF4-FFF2-40B4-BE49-F238E27FC236}">
                <a16:creationId xmlns:a16="http://schemas.microsoft.com/office/drawing/2014/main" id="{EB335377-3B69-483F-AD48-AF6524430AC0}"/>
              </a:ext>
            </a:extLst>
          </p:cNvPr>
          <p:cNvSpPr>
            <a:spLocks noGrp="1"/>
          </p:cNvSpPr>
          <p:nvPr>
            <p:ph idx="1"/>
          </p:nvPr>
        </p:nvSpPr>
        <p:spPr/>
        <p:txBody>
          <a:bodyPr>
            <a:normAutofit/>
          </a:bodyPr>
          <a:lstStyle/>
          <a:p>
            <a:pPr>
              <a:buFont typeface="Arial" panose="020B0604020202020204" pitchFamily="34" charset="0"/>
              <a:buChar char="•"/>
            </a:pPr>
            <a:r>
              <a:rPr lang="en-US" sz="2400" dirty="0"/>
              <a:t> </a:t>
            </a:r>
            <a:r>
              <a:rPr lang="zh-CN" altLang="en-US" sz="2400" dirty="0"/>
              <a:t>最小值 </a:t>
            </a:r>
            <a:r>
              <a:rPr lang="en-US" sz="2400" b="1" dirty="0"/>
              <a:t>Minimum</a:t>
            </a:r>
            <a:r>
              <a:rPr lang="en-US" sz="2400" dirty="0"/>
              <a:t> </a:t>
            </a:r>
            <a:r>
              <a:rPr lang="zh-CN" altLang="en-US" sz="2400" dirty="0"/>
              <a:t>和 最大值</a:t>
            </a:r>
            <a:r>
              <a:rPr lang="en-US" sz="2400" dirty="0"/>
              <a:t> </a:t>
            </a:r>
            <a:r>
              <a:rPr lang="en-US" sz="2400" b="1" dirty="0"/>
              <a:t>Maximum</a:t>
            </a:r>
          </a:p>
          <a:p>
            <a:pPr>
              <a:buFont typeface="Arial" panose="020B0604020202020204" pitchFamily="34" charset="0"/>
              <a:buChar char="•"/>
            </a:pPr>
            <a:r>
              <a:rPr lang="en-US" sz="2400" dirty="0"/>
              <a:t> </a:t>
            </a:r>
            <a:r>
              <a:rPr lang="zh-CN" altLang="en-US" sz="2000" b="0" i="0" dirty="0">
                <a:effectLst/>
                <a:latin typeface="Roboto" panose="02000000000000000000" pitchFamily="2" charset="0"/>
              </a:rPr>
              <a:t>对于任意百分比 </a:t>
            </a:r>
            <a:r>
              <a:rPr lang="en-US" altLang="zh-CN" sz="2000" b="0" i="0" dirty="0">
                <a:effectLst/>
                <a:latin typeface="Roboto" panose="02000000000000000000" pitchFamily="2" charset="0"/>
              </a:rPr>
              <a:t>p</a:t>
            </a:r>
            <a:r>
              <a:rPr lang="zh-CN" altLang="en-US" sz="2000" b="0" i="0" dirty="0">
                <a:effectLst/>
                <a:latin typeface="Roboto" panose="02000000000000000000" pitchFamily="2" charset="0"/>
              </a:rPr>
              <a:t>，第 </a:t>
            </a:r>
            <a:r>
              <a:rPr lang="en-US" altLang="zh-CN" sz="2000" b="0" i="0" dirty="0">
                <a:effectLst/>
                <a:latin typeface="Roboto" panose="02000000000000000000" pitchFamily="2" charset="0"/>
              </a:rPr>
              <a:t>p </a:t>
            </a:r>
            <a:r>
              <a:rPr lang="zh-CN" altLang="en-US" sz="2000" b="0" i="0" dirty="0">
                <a:effectLst/>
                <a:latin typeface="Roboto" panose="02000000000000000000" pitchFamily="2" charset="0"/>
              </a:rPr>
              <a:t>个百分位数（</a:t>
            </a:r>
            <a:r>
              <a:rPr lang="en-US" altLang="zh-CN" sz="2000" b="0" i="0" dirty="0" err="1">
                <a:effectLst/>
                <a:latin typeface="Roboto" panose="02000000000000000000" pitchFamily="2" charset="0"/>
              </a:rPr>
              <a:t>pth</a:t>
            </a:r>
            <a:r>
              <a:rPr lang="zh-CN" altLang="en-US" sz="2000" b="0" i="0" dirty="0">
                <a:effectLst/>
                <a:latin typeface="Roboto" panose="02000000000000000000" pitchFamily="2" charset="0"/>
              </a:rPr>
              <a:t>，</a:t>
            </a:r>
            <a:r>
              <a:rPr lang="en-US" altLang="zh-CN" sz="2000" b="0" i="0" dirty="0">
                <a:effectLst/>
                <a:latin typeface="Roboto" panose="02000000000000000000" pitchFamily="2" charset="0"/>
              </a:rPr>
              <a:t> percentile</a:t>
            </a:r>
            <a:r>
              <a:rPr lang="zh-CN" altLang="en-US" sz="2000" b="0" i="0" dirty="0">
                <a:effectLst/>
                <a:latin typeface="Roboto" panose="02000000000000000000" pitchFamily="2" charset="0"/>
              </a:rPr>
              <a:t>）是这样一个数值：有 </a:t>
            </a:r>
            <a:r>
              <a:rPr lang="en-US" altLang="zh-CN" sz="2000" b="0" i="0" dirty="0">
                <a:effectLst/>
                <a:latin typeface="Roboto" panose="02000000000000000000" pitchFamily="2" charset="0"/>
              </a:rPr>
              <a:t>p% </a:t>
            </a:r>
            <a:r>
              <a:rPr lang="zh-CN" altLang="en-US" sz="2000" b="0" i="0" dirty="0">
                <a:effectLst/>
                <a:latin typeface="Roboto" panose="02000000000000000000" pitchFamily="2" charset="0"/>
              </a:rPr>
              <a:t>的数据小于它。</a:t>
            </a:r>
            <a:br>
              <a:rPr lang="zh-CN" altLang="en-US" sz="2000" dirty="0"/>
            </a:br>
            <a:r>
              <a:rPr lang="zh-CN" altLang="en-US" sz="2000" b="0" i="0" dirty="0">
                <a:effectLst/>
                <a:latin typeface="Roboto" panose="02000000000000000000" pitchFamily="2" charset="0"/>
              </a:rPr>
              <a:t>例如，第</a:t>
            </a:r>
            <a:r>
              <a:rPr lang="en-US" altLang="zh-CN" sz="2000" b="0" i="0" dirty="0">
                <a:effectLst/>
                <a:latin typeface="Roboto" panose="02000000000000000000" pitchFamily="2" charset="0"/>
              </a:rPr>
              <a:t>90</a:t>
            </a:r>
            <a:r>
              <a:rPr lang="en-HK" altLang="zh-CN" sz="2000" b="0" i="0" dirty="0">
                <a:effectLst/>
                <a:latin typeface="Roboto" panose="02000000000000000000" pitchFamily="2" charset="0"/>
              </a:rPr>
              <a:t>%</a:t>
            </a:r>
            <a:r>
              <a:rPr lang="zh-CN" altLang="en-US" sz="2000" b="0" i="0" dirty="0">
                <a:effectLst/>
                <a:latin typeface="Roboto" panose="02000000000000000000" pitchFamily="2" charset="0"/>
              </a:rPr>
              <a:t>分位数表示有</a:t>
            </a:r>
            <a:r>
              <a:rPr lang="en-US" altLang="zh-CN" sz="2000" b="0" i="0" dirty="0">
                <a:effectLst/>
                <a:latin typeface="Roboto" panose="02000000000000000000" pitchFamily="2" charset="0"/>
              </a:rPr>
              <a:t>90%</a:t>
            </a:r>
            <a:r>
              <a:rPr lang="zh-CN" altLang="en-US" sz="2000" b="0" i="0" dirty="0">
                <a:effectLst/>
                <a:latin typeface="Roboto" panose="02000000000000000000" pitchFamily="2" charset="0"/>
              </a:rPr>
              <a:t>的数据小于该数值。</a:t>
            </a:r>
            <a:r>
              <a:rPr lang="en-US" sz="2400" dirty="0"/>
              <a:t> </a:t>
            </a:r>
          </a:p>
          <a:p>
            <a:pPr>
              <a:buFont typeface="Arial" panose="020B0604020202020204" pitchFamily="34" charset="0"/>
              <a:buChar char="•"/>
            </a:pPr>
            <a:r>
              <a:rPr lang="en-US" sz="2400" dirty="0"/>
              <a:t> </a:t>
            </a:r>
            <a:r>
              <a:rPr lang="zh-CN" altLang="en-US" sz="2000" b="0" i="0" dirty="0">
                <a:effectLst/>
                <a:latin typeface="Roboto" panose="02000000000000000000" pitchFamily="2" charset="0"/>
              </a:rPr>
              <a:t>四分位数将数据分为四组，每组（大约）包含全部观测值的四分之一。</a:t>
            </a:r>
            <a:endParaRPr lang="en-US" sz="2400" dirty="0"/>
          </a:p>
          <a:p>
            <a:pPr lvl="1"/>
            <a:r>
              <a:rPr lang="zh-CN" altLang="en-US" sz="2000" b="0" i="0" dirty="0">
                <a:effectLst/>
                <a:latin typeface="Roboto" panose="02000000000000000000" pitchFamily="2" charset="0"/>
              </a:rPr>
              <a:t>第一、第二和第三四分位数分别对应于 </a:t>
            </a:r>
            <a:r>
              <a:rPr lang="en-US" altLang="zh-CN" sz="2000" b="0" i="0" dirty="0">
                <a:effectLst/>
                <a:latin typeface="Roboto" panose="02000000000000000000" pitchFamily="2" charset="0"/>
              </a:rPr>
              <a:t>p = 25%</a:t>
            </a:r>
            <a:r>
              <a:rPr lang="zh-CN" altLang="en-US" sz="2000" b="0" i="0" dirty="0">
                <a:effectLst/>
                <a:latin typeface="Roboto" panose="02000000000000000000" pitchFamily="2" charset="0"/>
              </a:rPr>
              <a:t>、</a:t>
            </a:r>
            <a:r>
              <a:rPr lang="en-US" altLang="zh-CN" sz="2000" b="0" i="0" dirty="0">
                <a:effectLst/>
                <a:latin typeface="Roboto" panose="02000000000000000000" pitchFamily="2" charset="0"/>
              </a:rPr>
              <a:t>p = 50% </a:t>
            </a:r>
            <a:r>
              <a:rPr lang="zh-CN" altLang="en-US" sz="2000" b="0" i="0" dirty="0">
                <a:effectLst/>
                <a:latin typeface="Roboto" panose="02000000000000000000" pitchFamily="2" charset="0"/>
              </a:rPr>
              <a:t>和 </a:t>
            </a:r>
            <a:r>
              <a:rPr lang="en-US" altLang="zh-CN" sz="2000" b="0" i="0" dirty="0">
                <a:effectLst/>
                <a:latin typeface="Roboto" panose="02000000000000000000" pitchFamily="2" charset="0"/>
              </a:rPr>
              <a:t>p = 75% </a:t>
            </a:r>
            <a:r>
              <a:rPr lang="zh-CN" altLang="en-US" sz="2000" b="0" i="0" dirty="0">
                <a:effectLst/>
                <a:latin typeface="Roboto" panose="02000000000000000000" pitchFamily="2" charset="0"/>
              </a:rPr>
              <a:t>的百分位数。</a:t>
            </a:r>
            <a:endParaRPr lang="en-US" sz="2000" dirty="0"/>
          </a:p>
        </p:txBody>
      </p:sp>
      <p:sp>
        <p:nvSpPr>
          <p:cNvPr id="4" name="Date Placeholder 3">
            <a:extLst>
              <a:ext uri="{FF2B5EF4-FFF2-40B4-BE49-F238E27FC236}">
                <a16:creationId xmlns:a16="http://schemas.microsoft.com/office/drawing/2014/main" id="{41BBBB7C-7B6D-467E-AD5D-62C5A0A7F6D2}"/>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2AE419B2-4A15-4D14-9B17-5A100A30CF06}"/>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2990FF69-1E5B-422C-9638-A53FAC563821}"/>
              </a:ext>
            </a:extLst>
          </p:cNvPr>
          <p:cNvSpPr>
            <a:spLocks noGrp="1"/>
          </p:cNvSpPr>
          <p:nvPr>
            <p:ph type="sldNum" sz="quarter" idx="12"/>
          </p:nvPr>
        </p:nvSpPr>
        <p:spPr/>
        <p:txBody>
          <a:bodyPr/>
          <a:lstStyle/>
          <a:p>
            <a:fld id="{142C4D1D-1D0E-4F17-828B-0D8748354C4B}" type="slidenum">
              <a:rPr lang="en-US" smtClean="0"/>
              <a:t>10</a:t>
            </a:fld>
            <a:endParaRPr lang="en-US"/>
          </a:p>
        </p:txBody>
      </p:sp>
      <p:pic>
        <p:nvPicPr>
          <p:cNvPr id="9" name="Picture 8">
            <a:extLst>
              <a:ext uri="{FF2B5EF4-FFF2-40B4-BE49-F238E27FC236}">
                <a16:creationId xmlns:a16="http://schemas.microsoft.com/office/drawing/2014/main" id="{D8C02F02-A370-47A1-8137-399BADCAEDB5}"/>
              </a:ext>
            </a:extLst>
          </p:cNvPr>
          <p:cNvPicPr>
            <a:picLocks noChangeAspect="1"/>
          </p:cNvPicPr>
          <p:nvPr/>
        </p:nvPicPr>
        <p:blipFill rotWithShape="1">
          <a:blip r:embed="rId2"/>
          <a:srcRect l="14048"/>
          <a:stretch/>
        </p:blipFill>
        <p:spPr>
          <a:xfrm>
            <a:off x="4900581" y="4294598"/>
            <a:ext cx="2744925" cy="2437845"/>
          </a:xfrm>
          <a:prstGeom prst="rect">
            <a:avLst/>
          </a:prstGeom>
        </p:spPr>
      </p:pic>
    </p:spTree>
    <p:extLst>
      <p:ext uri="{BB962C8B-B14F-4D97-AF65-F5344CB8AC3E}">
        <p14:creationId xmlns:p14="http://schemas.microsoft.com/office/powerpoint/2010/main" val="238726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8167-93BF-4977-9D6F-9429CE2C725E}"/>
              </a:ext>
            </a:extLst>
          </p:cNvPr>
          <p:cNvSpPr>
            <a:spLocks noGrp="1"/>
          </p:cNvSpPr>
          <p:nvPr>
            <p:ph type="title"/>
          </p:nvPr>
        </p:nvSpPr>
        <p:spPr/>
        <p:txBody>
          <a:bodyPr/>
          <a:lstStyle/>
          <a:p>
            <a:r>
              <a:rPr lang="zh-CN" altLang="en-US" b="1" i="0" dirty="0">
                <a:effectLst/>
                <a:latin typeface="Roboto" panose="02000000000000000000" pitchFamily="2" charset="0"/>
              </a:rPr>
              <a:t>离散程度的度量</a:t>
            </a:r>
            <a:endParaRPr lang="en-US" dirty="0"/>
          </a:p>
        </p:txBody>
      </p:sp>
      <p:sp>
        <p:nvSpPr>
          <p:cNvPr id="3" name="Content Placeholder 2">
            <a:extLst>
              <a:ext uri="{FF2B5EF4-FFF2-40B4-BE49-F238E27FC236}">
                <a16:creationId xmlns:a16="http://schemas.microsoft.com/office/drawing/2014/main" id="{C107DAD6-9676-464F-B938-1720F484CE05}"/>
              </a:ext>
            </a:extLst>
          </p:cNvPr>
          <p:cNvSpPr>
            <a:spLocks noGrp="1"/>
          </p:cNvSpPr>
          <p:nvPr>
            <p:ph idx="1"/>
          </p:nvPr>
        </p:nvSpPr>
        <p:spPr>
          <a:xfrm>
            <a:off x="1097280" y="1845734"/>
            <a:ext cx="5933681" cy="4023360"/>
          </a:xfrm>
        </p:spPr>
        <p:txBody>
          <a:bodyPr>
            <a:normAutofit fontScale="85000" lnSpcReduction="20000"/>
          </a:bodyPr>
          <a:lstStyle/>
          <a:p>
            <a:pPr>
              <a:buFont typeface="Arial" panose="020B0604020202020204" pitchFamily="34" charset="0"/>
              <a:buChar char="•"/>
            </a:pPr>
            <a:r>
              <a:rPr lang="zh-CN" altLang="en-US" sz="2000" b="0" i="0" dirty="0">
                <a:effectLst/>
                <a:latin typeface="Roboto" panose="02000000000000000000" pitchFamily="2" charset="0"/>
              </a:rPr>
              <a:t>极差（</a:t>
            </a:r>
            <a:r>
              <a:rPr lang="en-HK" sz="2000" b="0" i="0" dirty="0">
                <a:effectLst/>
                <a:latin typeface="Roboto" panose="02000000000000000000" pitchFamily="2" charset="0"/>
              </a:rPr>
              <a:t>Range）</a:t>
            </a:r>
            <a:r>
              <a:rPr lang="zh-CN" altLang="en-US" sz="2000" b="0" i="0" dirty="0">
                <a:effectLst/>
                <a:latin typeface="Roboto" panose="02000000000000000000" pitchFamily="2" charset="0"/>
              </a:rPr>
              <a:t>是最大值减去最小值</a:t>
            </a:r>
            <a:r>
              <a:rPr lang="en-US" sz="2400" dirty="0"/>
              <a:t>.</a:t>
            </a:r>
          </a:p>
          <a:p>
            <a:pPr>
              <a:buFont typeface="Arial" panose="020B0604020202020204" pitchFamily="34" charset="0"/>
              <a:buChar char="•"/>
            </a:pPr>
            <a:r>
              <a:rPr lang="en-US" sz="2400" dirty="0"/>
              <a:t> </a:t>
            </a:r>
            <a:r>
              <a:rPr lang="zh-CN" altLang="en-US" sz="2000" b="0" i="0" dirty="0">
                <a:effectLst/>
                <a:latin typeface="Roboto" panose="02000000000000000000" pitchFamily="2" charset="0"/>
              </a:rPr>
              <a:t>方差是衡量数据离均值有多远的指标。它等于每个数据与均值之差的平方的平均值</a:t>
            </a: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t> </a:t>
            </a:r>
            <a:r>
              <a:rPr lang="zh-CN" altLang="en-US" sz="2000" b="0" i="0" dirty="0">
                <a:effectLst/>
                <a:latin typeface="Roboto" panose="02000000000000000000" pitchFamily="2" charset="0"/>
              </a:rPr>
              <a:t>标准差是衡量数据离均值有多远的指标，</a:t>
            </a:r>
            <a:endParaRPr lang="en-US" sz="2400" dirty="0"/>
          </a:p>
          <a:p>
            <a:pPr lvl="1"/>
            <a:r>
              <a:rPr lang="en-US" sz="2000" dirty="0"/>
              <a:t> =</a:t>
            </a:r>
            <a:r>
              <a:rPr lang="zh-CN" altLang="en-US" sz="2000" b="0" i="0" dirty="0">
                <a:effectLst/>
                <a:latin typeface="Roboto" panose="02000000000000000000" pitchFamily="2" charset="0"/>
              </a:rPr>
              <a:t>方差的平方根</a:t>
            </a:r>
            <a:r>
              <a:rPr lang="en-US" sz="2000" dirty="0"/>
              <a:t>: </a:t>
            </a:r>
            <a:r>
              <a:rPr lang="el-GR" dirty="0"/>
              <a:t>σ</a:t>
            </a:r>
            <a:endParaRPr lang="en-US" sz="2000" dirty="0"/>
          </a:p>
          <a:p>
            <a:pPr>
              <a:buFont typeface="Arial" panose="020B0604020202020204" pitchFamily="34" charset="0"/>
              <a:buChar char="•"/>
            </a:pPr>
            <a:r>
              <a:rPr lang="en-US" sz="2600" dirty="0"/>
              <a:t> </a:t>
            </a:r>
            <a:r>
              <a:rPr lang="zh-CN" altLang="en-US" dirty="0">
                <a:latin typeface="Roboto" panose="02000000000000000000" pitchFamily="2" charset="0"/>
              </a:rPr>
              <a:t>变异系数（</a:t>
            </a:r>
            <a:r>
              <a:rPr lang="en-HK" dirty="0">
                <a:latin typeface="Roboto" panose="02000000000000000000" pitchFamily="2" charset="0"/>
              </a:rPr>
              <a:t>Coefficient of Variation, CV）</a:t>
            </a:r>
          </a:p>
          <a:p>
            <a:pPr>
              <a:buFont typeface="Arial" panose="020B0604020202020204" pitchFamily="34" charset="0"/>
              <a:buChar char="•"/>
            </a:pPr>
            <a:r>
              <a:rPr lang="zh-CN" altLang="en-US" dirty="0">
                <a:latin typeface="Roboto" panose="02000000000000000000" pitchFamily="2" charset="0"/>
              </a:rPr>
              <a:t>也称为相对标准差，是标准差与均值的比值，通常用百分数表示。它用于比较不同单位或不同均值的数据集的离散程度</a:t>
            </a:r>
            <a:endParaRPr lang="en-HK" altLang="zh-CN" dirty="0">
              <a:latin typeface="Roboto" panose="02000000000000000000" pitchFamily="2" charset="0"/>
            </a:endParaRPr>
          </a:p>
          <a:p>
            <a:pPr marL="0" indent="0">
              <a:buNone/>
            </a:pPr>
            <a:r>
              <a:rPr lang="en-US" altLang="zh-CN" b="0" i="0" dirty="0">
                <a:effectLst/>
                <a:latin typeface="KaTeX_Main"/>
              </a:rPr>
              <a:t>	</a:t>
            </a:r>
            <a:r>
              <a:rPr lang="zh-CN" altLang="en-US" dirty="0">
                <a:latin typeface="Roboto" panose="02000000000000000000" pitchFamily="2" charset="0"/>
              </a:rPr>
              <a:t>变异系数（</a:t>
            </a:r>
            <a:r>
              <a:rPr lang="en-US" altLang="zh-CN" dirty="0">
                <a:latin typeface="Roboto" panose="02000000000000000000" pitchFamily="2" charset="0"/>
              </a:rPr>
              <a:t>CV</a:t>
            </a:r>
            <a:r>
              <a:rPr lang="zh-CN" altLang="en-US" dirty="0">
                <a:latin typeface="Roboto" panose="02000000000000000000" pitchFamily="2" charset="0"/>
              </a:rPr>
              <a:t>）</a:t>
            </a:r>
            <a:r>
              <a:rPr lang="en-US" altLang="zh-CN" dirty="0">
                <a:latin typeface="Roboto" panose="02000000000000000000" pitchFamily="2" charset="0"/>
              </a:rPr>
              <a:t>=</a:t>
            </a:r>
            <a:r>
              <a:rPr lang="zh-CN" altLang="en-US" dirty="0">
                <a:latin typeface="Roboto" panose="02000000000000000000" pitchFamily="2" charset="0"/>
              </a:rPr>
              <a:t>标准差​</a:t>
            </a:r>
            <a:r>
              <a:rPr lang="en-HK" altLang="zh-CN" dirty="0">
                <a:latin typeface="Roboto" panose="02000000000000000000" pitchFamily="2" charset="0"/>
              </a:rPr>
              <a:t>/</a:t>
            </a:r>
            <a:r>
              <a:rPr lang="zh-CN" altLang="en-US" dirty="0">
                <a:latin typeface="Roboto" panose="02000000000000000000" pitchFamily="2" charset="0"/>
              </a:rPr>
              <a:t>均值</a:t>
            </a:r>
            <a:r>
              <a:rPr lang="en-US" altLang="zh-CN" dirty="0">
                <a:latin typeface="Roboto" panose="02000000000000000000" pitchFamily="2" charset="0"/>
              </a:rPr>
              <a:t>×100%</a:t>
            </a:r>
            <a:endParaRPr lang="en-US" dirty="0">
              <a:latin typeface="Roboto" panose="02000000000000000000" pitchFamily="2" charset="0"/>
            </a:endParaRPr>
          </a:p>
        </p:txBody>
      </p:sp>
      <p:sp>
        <p:nvSpPr>
          <p:cNvPr id="4" name="Date Placeholder 3">
            <a:extLst>
              <a:ext uri="{FF2B5EF4-FFF2-40B4-BE49-F238E27FC236}">
                <a16:creationId xmlns:a16="http://schemas.microsoft.com/office/drawing/2014/main" id="{3C2A708E-1173-4EEF-9C98-3658D77A5F59}"/>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CE5769FB-DB6A-43D1-BC93-C9EB0C007BC8}"/>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70CAA77D-470F-4BE1-BCFC-158BF77DB65D}"/>
              </a:ext>
            </a:extLst>
          </p:cNvPr>
          <p:cNvSpPr>
            <a:spLocks noGrp="1"/>
          </p:cNvSpPr>
          <p:nvPr>
            <p:ph type="sldNum" sz="quarter" idx="12"/>
          </p:nvPr>
        </p:nvSpPr>
        <p:spPr/>
        <p:txBody>
          <a:bodyPr/>
          <a:lstStyle/>
          <a:p>
            <a:fld id="{142C4D1D-1D0E-4F17-828B-0D8748354C4B}" type="slidenum">
              <a:rPr lang="en-US" smtClean="0"/>
              <a:t>11</a:t>
            </a:fld>
            <a:endParaRPr lang="en-US"/>
          </a:p>
        </p:txBody>
      </p:sp>
      <p:pic>
        <p:nvPicPr>
          <p:cNvPr id="8" name="Picture 7">
            <a:extLst>
              <a:ext uri="{FF2B5EF4-FFF2-40B4-BE49-F238E27FC236}">
                <a16:creationId xmlns:a16="http://schemas.microsoft.com/office/drawing/2014/main" id="{2A28B442-BD17-4952-B4CA-325BE67D055B}"/>
              </a:ext>
            </a:extLst>
          </p:cNvPr>
          <p:cNvPicPr>
            <a:picLocks noChangeAspect="1"/>
          </p:cNvPicPr>
          <p:nvPr/>
        </p:nvPicPr>
        <p:blipFill rotWithShape="1">
          <a:blip r:embed="rId2"/>
          <a:srcRect b="60480"/>
          <a:stretch/>
        </p:blipFill>
        <p:spPr>
          <a:xfrm>
            <a:off x="4500904" y="2600462"/>
            <a:ext cx="2026872" cy="1149281"/>
          </a:xfrm>
          <a:prstGeom prst="rect">
            <a:avLst/>
          </a:prstGeom>
        </p:spPr>
      </p:pic>
      <p:pic>
        <p:nvPicPr>
          <p:cNvPr id="7" name="Picture 6">
            <a:extLst>
              <a:ext uri="{FF2B5EF4-FFF2-40B4-BE49-F238E27FC236}">
                <a16:creationId xmlns:a16="http://schemas.microsoft.com/office/drawing/2014/main" id="{67E9ED2B-FDA0-4AAF-BDFE-A561BDF14C3B}"/>
              </a:ext>
            </a:extLst>
          </p:cNvPr>
          <p:cNvPicPr>
            <a:picLocks noChangeAspect="1"/>
          </p:cNvPicPr>
          <p:nvPr/>
        </p:nvPicPr>
        <p:blipFill>
          <a:blip r:embed="rId3"/>
          <a:stretch>
            <a:fillRect/>
          </a:stretch>
        </p:blipFill>
        <p:spPr>
          <a:xfrm>
            <a:off x="7214203" y="2258449"/>
            <a:ext cx="4822804" cy="2177341"/>
          </a:xfrm>
          <a:prstGeom prst="rect">
            <a:avLst/>
          </a:prstGeom>
          <a:ln>
            <a:solidFill>
              <a:srgbClr val="00B0F0"/>
            </a:solidFill>
          </a:ln>
        </p:spPr>
      </p:pic>
      <p:sp>
        <p:nvSpPr>
          <p:cNvPr id="9" name="Rectangle 8">
            <a:extLst>
              <a:ext uri="{FF2B5EF4-FFF2-40B4-BE49-F238E27FC236}">
                <a16:creationId xmlns:a16="http://schemas.microsoft.com/office/drawing/2014/main" id="{B200D9A0-AD69-44C9-9812-D11C5ED3683D}"/>
              </a:ext>
            </a:extLst>
          </p:cNvPr>
          <p:cNvSpPr/>
          <p:nvPr/>
        </p:nvSpPr>
        <p:spPr>
          <a:xfrm>
            <a:off x="9900458" y="1753951"/>
            <a:ext cx="1953307"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Mean = 15.5</a:t>
            </a:r>
          </a:p>
          <a:p>
            <a:pPr algn="ctr"/>
            <a:r>
              <a:rPr lang="el-GR" dirty="0"/>
              <a:t>σ</a:t>
            </a:r>
            <a:r>
              <a:rPr lang="en-US" dirty="0"/>
              <a:t>  = ?</a:t>
            </a:r>
          </a:p>
        </p:txBody>
      </p:sp>
      <p:sp>
        <p:nvSpPr>
          <p:cNvPr id="11" name="Rectangle 10">
            <a:extLst>
              <a:ext uri="{FF2B5EF4-FFF2-40B4-BE49-F238E27FC236}">
                <a16:creationId xmlns:a16="http://schemas.microsoft.com/office/drawing/2014/main" id="{E78FFC6B-1DD8-4622-B7D6-DB0D0D51A675}"/>
              </a:ext>
            </a:extLst>
          </p:cNvPr>
          <p:cNvSpPr/>
          <p:nvPr/>
        </p:nvSpPr>
        <p:spPr>
          <a:xfrm>
            <a:off x="10118066" y="4435790"/>
            <a:ext cx="1953307"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Mean = 15.5</a:t>
            </a:r>
          </a:p>
          <a:p>
            <a:pPr algn="ctr"/>
            <a:r>
              <a:rPr lang="el-GR" dirty="0"/>
              <a:t>σ</a:t>
            </a:r>
            <a:r>
              <a:rPr lang="en-US" dirty="0"/>
              <a:t>  = ?</a:t>
            </a:r>
          </a:p>
        </p:txBody>
      </p:sp>
      <p:sp>
        <p:nvSpPr>
          <p:cNvPr id="12" name="Rectangle 11">
            <a:extLst>
              <a:ext uri="{FF2B5EF4-FFF2-40B4-BE49-F238E27FC236}">
                <a16:creationId xmlns:a16="http://schemas.microsoft.com/office/drawing/2014/main" id="{17C988CA-56A9-439A-A679-25CF83F73BBF}"/>
              </a:ext>
            </a:extLst>
          </p:cNvPr>
          <p:cNvSpPr/>
          <p:nvPr/>
        </p:nvSpPr>
        <p:spPr>
          <a:xfrm>
            <a:off x="5293407" y="3429000"/>
            <a:ext cx="802593" cy="378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N-1</a:t>
            </a:r>
          </a:p>
        </p:txBody>
      </p:sp>
    </p:spTree>
    <p:extLst>
      <p:ext uri="{BB962C8B-B14F-4D97-AF65-F5344CB8AC3E}">
        <p14:creationId xmlns:p14="http://schemas.microsoft.com/office/powerpoint/2010/main" val="41653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C544-126A-47E4-8BC6-02A3872D5311}"/>
              </a:ext>
            </a:extLst>
          </p:cNvPr>
          <p:cNvSpPr>
            <a:spLocks noGrp="1"/>
          </p:cNvSpPr>
          <p:nvPr>
            <p:ph type="title"/>
          </p:nvPr>
        </p:nvSpPr>
        <p:spPr/>
        <p:txBody>
          <a:bodyPr/>
          <a:lstStyle/>
          <a:p>
            <a:r>
              <a:rPr lang="zh-CN" altLang="en-US" dirty="0"/>
              <a:t>协方差 </a:t>
            </a:r>
            <a:r>
              <a:rPr lang="en-US" dirty="0"/>
              <a:t>Covariance</a:t>
            </a:r>
          </a:p>
        </p:txBody>
      </p:sp>
      <p:sp>
        <p:nvSpPr>
          <p:cNvPr id="3" name="Content Placeholder 2">
            <a:extLst>
              <a:ext uri="{FF2B5EF4-FFF2-40B4-BE49-F238E27FC236}">
                <a16:creationId xmlns:a16="http://schemas.microsoft.com/office/drawing/2014/main" id="{DA27E147-2280-4A91-AF77-7477155C4DDB}"/>
              </a:ext>
            </a:extLst>
          </p:cNvPr>
          <p:cNvSpPr>
            <a:spLocks noGrp="1"/>
          </p:cNvSpPr>
          <p:nvPr>
            <p:ph idx="1"/>
          </p:nvPr>
        </p:nvSpPr>
        <p:spPr/>
        <p:txBody>
          <a:bodyPr>
            <a:normAutofit/>
          </a:bodyPr>
          <a:lstStyle/>
          <a:p>
            <a:r>
              <a:rPr lang="zh-CN" altLang="en-US" sz="2000" b="0" i="0" dirty="0">
                <a:effectLst/>
                <a:latin typeface="Roboto" panose="02000000000000000000" pitchFamily="2" charset="0"/>
              </a:rPr>
              <a:t>衡量两个（连续型）变量 </a:t>
            </a:r>
            <a:r>
              <a:rPr lang="en-US" altLang="zh-CN" sz="2000" b="0" i="0" dirty="0">
                <a:effectLst/>
                <a:latin typeface="Roboto" panose="02000000000000000000" pitchFamily="2" charset="0"/>
              </a:rPr>
              <a:t>X </a:t>
            </a:r>
            <a:r>
              <a:rPr lang="zh-CN" altLang="en-US" sz="2000" b="0" i="0" dirty="0">
                <a:effectLst/>
                <a:latin typeface="Roboto" panose="02000000000000000000" pitchFamily="2" charset="0"/>
              </a:rPr>
              <a:t>和 </a:t>
            </a:r>
            <a:r>
              <a:rPr lang="en-US" altLang="zh-CN" sz="2000" b="0" i="0" dirty="0">
                <a:effectLst/>
                <a:latin typeface="Roboto" panose="02000000000000000000" pitchFamily="2" charset="0"/>
              </a:rPr>
              <a:t>Y </a:t>
            </a:r>
            <a:r>
              <a:rPr lang="zh-CN" altLang="en-US" sz="2000" b="0" i="0" dirty="0">
                <a:effectLst/>
                <a:latin typeface="Roboto" panose="02000000000000000000" pitchFamily="2" charset="0"/>
              </a:rPr>
              <a:t>之间线性关联的指标是</a:t>
            </a:r>
            <a:r>
              <a:rPr lang="zh-CN" altLang="en-US" sz="2000" b="1" i="0" dirty="0">
                <a:effectLst/>
                <a:latin typeface="Roboto" panose="02000000000000000000" pitchFamily="2" charset="0"/>
              </a:rPr>
              <a:t>相关系数 </a:t>
            </a:r>
            <a:endParaRPr lang="en-US" sz="2400" dirty="0"/>
          </a:p>
          <a:p>
            <a:endParaRPr lang="en-US" sz="2400" dirty="0"/>
          </a:p>
        </p:txBody>
      </p:sp>
      <p:sp>
        <p:nvSpPr>
          <p:cNvPr id="4" name="Date Placeholder 3">
            <a:extLst>
              <a:ext uri="{FF2B5EF4-FFF2-40B4-BE49-F238E27FC236}">
                <a16:creationId xmlns:a16="http://schemas.microsoft.com/office/drawing/2014/main" id="{11FC53DA-A05B-492D-9401-1FE44690B548}"/>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2933BE50-693F-4864-8DC2-D0B771F35CF0}"/>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8C8A734C-B252-49B1-924E-D228025BD712}"/>
              </a:ext>
            </a:extLst>
          </p:cNvPr>
          <p:cNvSpPr>
            <a:spLocks noGrp="1"/>
          </p:cNvSpPr>
          <p:nvPr>
            <p:ph type="sldNum" sz="quarter" idx="12"/>
          </p:nvPr>
        </p:nvSpPr>
        <p:spPr/>
        <p:txBody>
          <a:bodyPr/>
          <a:lstStyle/>
          <a:p>
            <a:fld id="{142C4D1D-1D0E-4F17-828B-0D8748354C4B}" type="slidenum">
              <a:rPr lang="en-US" smtClean="0"/>
              <a:t>12</a:t>
            </a:fld>
            <a:endParaRPr lang="en-US"/>
          </a:p>
        </p:txBody>
      </p:sp>
      <p:pic>
        <p:nvPicPr>
          <p:cNvPr id="9" name="Picture 8">
            <a:extLst>
              <a:ext uri="{FF2B5EF4-FFF2-40B4-BE49-F238E27FC236}">
                <a16:creationId xmlns:a16="http://schemas.microsoft.com/office/drawing/2014/main" id="{BB9D9923-49F2-428A-9BF2-7E68348DDAC6}"/>
              </a:ext>
            </a:extLst>
          </p:cNvPr>
          <p:cNvPicPr>
            <a:picLocks noChangeAspect="1"/>
          </p:cNvPicPr>
          <p:nvPr/>
        </p:nvPicPr>
        <p:blipFill>
          <a:blip r:embed="rId2"/>
          <a:stretch>
            <a:fillRect/>
          </a:stretch>
        </p:blipFill>
        <p:spPr>
          <a:xfrm>
            <a:off x="3569551" y="3648699"/>
            <a:ext cx="5193523" cy="1392549"/>
          </a:xfrm>
          <a:prstGeom prst="rect">
            <a:avLst/>
          </a:prstGeom>
        </p:spPr>
      </p:pic>
      <p:sp>
        <p:nvSpPr>
          <p:cNvPr id="10" name="Rectangle 9">
            <a:extLst>
              <a:ext uri="{FF2B5EF4-FFF2-40B4-BE49-F238E27FC236}">
                <a16:creationId xmlns:a16="http://schemas.microsoft.com/office/drawing/2014/main" id="{81023215-DF66-4955-91B5-D238255A3419}"/>
              </a:ext>
            </a:extLst>
          </p:cNvPr>
          <p:cNvSpPr/>
          <p:nvPr/>
        </p:nvSpPr>
        <p:spPr>
          <a:xfrm>
            <a:off x="1097280" y="2805803"/>
            <a:ext cx="3871509" cy="461665"/>
          </a:xfrm>
          <a:prstGeom prst="rect">
            <a:avLst/>
          </a:prstGeom>
        </p:spPr>
        <p:txBody>
          <a:bodyPr wrap="none">
            <a:spAutoFit/>
          </a:bodyPr>
          <a:lstStyle/>
          <a:p>
            <a:r>
              <a:rPr lang="zh-CN" altLang="en-US" sz="2400" dirty="0">
                <a:solidFill>
                  <a:schemeClr val="tx1">
                    <a:lumMod val="75000"/>
                    <a:lumOff val="25000"/>
                  </a:schemeClr>
                </a:solidFill>
              </a:rPr>
              <a:t>例如</a:t>
            </a:r>
            <a:r>
              <a:rPr lang="en-US" sz="2400" dirty="0">
                <a:solidFill>
                  <a:schemeClr val="tx1">
                    <a:lumMod val="75000"/>
                    <a:lumOff val="25000"/>
                  </a:schemeClr>
                </a:solidFill>
              </a:rPr>
              <a:t>, </a:t>
            </a:r>
            <a:r>
              <a:rPr lang="zh-CN" altLang="en-US" sz="2400" dirty="0">
                <a:solidFill>
                  <a:schemeClr val="tx1">
                    <a:lumMod val="75000"/>
                    <a:lumOff val="25000"/>
                  </a:schemeClr>
                </a:solidFill>
              </a:rPr>
              <a:t>协方差 </a:t>
            </a:r>
            <a:r>
              <a:rPr lang="en-US" sz="2400" dirty="0">
                <a:solidFill>
                  <a:schemeClr val="tx1">
                    <a:lumMod val="75000"/>
                    <a:lumOff val="25000"/>
                  </a:schemeClr>
                </a:solidFill>
              </a:rPr>
              <a:t>COVARIANCE.S:</a:t>
            </a:r>
          </a:p>
        </p:txBody>
      </p:sp>
    </p:spTree>
    <p:extLst>
      <p:ext uri="{BB962C8B-B14F-4D97-AF65-F5344CB8AC3E}">
        <p14:creationId xmlns:p14="http://schemas.microsoft.com/office/powerpoint/2010/main" val="292661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49C0-5790-4525-8FC5-A0CC8FA3D3C4}"/>
              </a:ext>
            </a:extLst>
          </p:cNvPr>
          <p:cNvSpPr>
            <a:spLocks noGrp="1"/>
          </p:cNvSpPr>
          <p:nvPr>
            <p:ph type="title"/>
          </p:nvPr>
        </p:nvSpPr>
        <p:spPr/>
        <p:txBody>
          <a:bodyPr/>
          <a:lstStyle/>
          <a:p>
            <a:r>
              <a:rPr lang="zh-CN" altLang="en-US" dirty="0"/>
              <a:t>分布形状的测量</a:t>
            </a:r>
            <a:endParaRPr lang="en-US" dirty="0"/>
          </a:p>
        </p:txBody>
      </p:sp>
      <p:sp>
        <p:nvSpPr>
          <p:cNvPr id="3" name="Content Placeholder 2">
            <a:extLst>
              <a:ext uri="{FF2B5EF4-FFF2-40B4-BE49-F238E27FC236}">
                <a16:creationId xmlns:a16="http://schemas.microsoft.com/office/drawing/2014/main" id="{CC632703-84F4-4E64-B956-212772CC131D}"/>
              </a:ext>
            </a:extLst>
          </p:cNvPr>
          <p:cNvSpPr>
            <a:spLocks noGrp="1"/>
          </p:cNvSpPr>
          <p:nvPr>
            <p:ph idx="1"/>
          </p:nvPr>
        </p:nvSpPr>
        <p:spPr/>
        <p:txBody>
          <a:bodyPr>
            <a:normAutofit/>
          </a:bodyPr>
          <a:lstStyle/>
          <a:p>
            <a:pPr>
              <a:buFont typeface="Arial" panose="020B0604020202020204" pitchFamily="34" charset="0"/>
              <a:buChar char="•"/>
            </a:pPr>
            <a:r>
              <a:rPr lang="en-US" sz="2800" dirty="0"/>
              <a:t> </a:t>
            </a:r>
            <a:r>
              <a:rPr lang="zh-CN" altLang="en-US" sz="2800" dirty="0"/>
              <a:t>偏度 </a:t>
            </a:r>
            <a:r>
              <a:rPr lang="en-US" sz="2800" dirty="0"/>
              <a:t>Skewness</a:t>
            </a:r>
          </a:p>
          <a:p>
            <a:pPr lvl="1">
              <a:buFont typeface="Arial" panose="020B0604020202020204" pitchFamily="34" charset="0"/>
              <a:buChar char="•"/>
            </a:pPr>
            <a:r>
              <a:rPr lang="zh-CN" altLang="en-US" sz="2400" dirty="0"/>
              <a:t>测量数据集中对称分布或不对称的扭曲程度</a:t>
            </a:r>
            <a:endParaRPr lang="en-HK" altLang="zh-CN" sz="2400" dirty="0"/>
          </a:p>
          <a:p>
            <a:pPr lvl="1">
              <a:buFont typeface="Arial" panose="020B0604020202020204" pitchFamily="34" charset="0"/>
              <a:buChar char="•"/>
            </a:pPr>
            <a:endParaRPr lang="en-HK" sz="2400" dirty="0"/>
          </a:p>
          <a:p>
            <a:pPr lvl="1">
              <a:buFont typeface="Arial" panose="020B0604020202020204" pitchFamily="34" charset="0"/>
              <a:buChar char="•"/>
            </a:pPr>
            <a:endParaRPr lang="en-US" sz="2400" dirty="0"/>
          </a:p>
          <a:p>
            <a:pPr marL="201168" lvl="1" indent="0">
              <a:spcAft>
                <a:spcPts val="600"/>
              </a:spcAft>
              <a:buNone/>
            </a:pPr>
            <a:endParaRPr lang="en-US" sz="2400" dirty="0"/>
          </a:p>
          <a:p>
            <a:pPr>
              <a:buFont typeface="Arial" panose="020B0604020202020204" pitchFamily="34" charset="0"/>
              <a:buChar char="•"/>
            </a:pPr>
            <a:r>
              <a:rPr lang="en-US" sz="2800" dirty="0"/>
              <a:t> </a:t>
            </a:r>
            <a:r>
              <a:rPr lang="zh-CN" altLang="en-US" sz="2800" dirty="0"/>
              <a:t>峰度 </a:t>
            </a:r>
            <a:r>
              <a:rPr lang="en-US" sz="2800" dirty="0"/>
              <a:t>Kurtosis:</a:t>
            </a:r>
          </a:p>
          <a:p>
            <a:pPr lvl="1"/>
            <a:r>
              <a:rPr lang="zh-CN" altLang="en-US" sz="2400" dirty="0"/>
              <a:t>指分布的峰度或平坦度，峰度越低，分布越平坦</a:t>
            </a:r>
            <a:endParaRPr lang="en-US" sz="2400" dirty="0"/>
          </a:p>
        </p:txBody>
      </p:sp>
      <p:sp>
        <p:nvSpPr>
          <p:cNvPr id="4" name="Date Placeholder 3">
            <a:extLst>
              <a:ext uri="{FF2B5EF4-FFF2-40B4-BE49-F238E27FC236}">
                <a16:creationId xmlns:a16="http://schemas.microsoft.com/office/drawing/2014/main" id="{FD0234BF-FBE8-4430-8846-D94F41264985}"/>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77DD9AAE-8A7D-46D7-8392-50EA03D824C3}"/>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3BA986C0-2017-4EAC-9D06-2D6A150F963B}"/>
              </a:ext>
            </a:extLst>
          </p:cNvPr>
          <p:cNvSpPr>
            <a:spLocks noGrp="1"/>
          </p:cNvSpPr>
          <p:nvPr>
            <p:ph type="sldNum" sz="quarter" idx="12"/>
          </p:nvPr>
        </p:nvSpPr>
        <p:spPr/>
        <p:txBody>
          <a:bodyPr/>
          <a:lstStyle/>
          <a:p>
            <a:fld id="{142C4D1D-1D0E-4F17-828B-0D8748354C4B}" type="slidenum">
              <a:rPr lang="en-US" smtClean="0"/>
              <a:t>13</a:t>
            </a:fld>
            <a:endParaRPr lang="en-US"/>
          </a:p>
        </p:txBody>
      </p:sp>
      <p:pic>
        <p:nvPicPr>
          <p:cNvPr id="8" name="Picture 7">
            <a:extLst>
              <a:ext uri="{FF2B5EF4-FFF2-40B4-BE49-F238E27FC236}">
                <a16:creationId xmlns:a16="http://schemas.microsoft.com/office/drawing/2014/main" id="{CF901B4A-4A5E-4738-BAD4-C472F43D7A30}"/>
              </a:ext>
            </a:extLst>
          </p:cNvPr>
          <p:cNvPicPr>
            <a:picLocks noChangeAspect="1"/>
          </p:cNvPicPr>
          <p:nvPr/>
        </p:nvPicPr>
        <p:blipFill>
          <a:blip r:embed="rId3"/>
          <a:stretch>
            <a:fillRect/>
          </a:stretch>
        </p:blipFill>
        <p:spPr>
          <a:xfrm>
            <a:off x="4976255" y="4972050"/>
            <a:ext cx="3882124" cy="1810296"/>
          </a:xfrm>
          <a:prstGeom prst="rect">
            <a:avLst/>
          </a:prstGeom>
          <a:ln>
            <a:solidFill>
              <a:schemeClr val="tx2"/>
            </a:solidFill>
          </a:ln>
        </p:spPr>
      </p:pic>
      <p:pic>
        <p:nvPicPr>
          <p:cNvPr id="9" name="Picture 8">
            <a:extLst>
              <a:ext uri="{FF2B5EF4-FFF2-40B4-BE49-F238E27FC236}">
                <a16:creationId xmlns:a16="http://schemas.microsoft.com/office/drawing/2014/main" id="{86DAB5D9-E666-4BCE-B82A-65E388EACAB7}"/>
              </a:ext>
            </a:extLst>
          </p:cNvPr>
          <p:cNvPicPr>
            <a:picLocks noChangeAspect="1"/>
          </p:cNvPicPr>
          <p:nvPr/>
        </p:nvPicPr>
        <p:blipFill>
          <a:blip r:embed="rId4"/>
          <a:stretch>
            <a:fillRect/>
          </a:stretch>
        </p:blipFill>
        <p:spPr>
          <a:xfrm>
            <a:off x="3875314" y="2727470"/>
            <a:ext cx="5525861" cy="1648987"/>
          </a:xfrm>
          <a:prstGeom prst="rect">
            <a:avLst/>
          </a:prstGeom>
        </p:spPr>
      </p:pic>
    </p:spTree>
    <p:extLst>
      <p:ext uri="{BB962C8B-B14F-4D97-AF65-F5344CB8AC3E}">
        <p14:creationId xmlns:p14="http://schemas.microsoft.com/office/powerpoint/2010/main" val="32097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FB39-2A63-4992-B5E5-D7194823AB90}"/>
              </a:ext>
            </a:extLst>
          </p:cNvPr>
          <p:cNvSpPr>
            <a:spLocks noGrp="1"/>
          </p:cNvSpPr>
          <p:nvPr>
            <p:ph type="title"/>
          </p:nvPr>
        </p:nvSpPr>
        <p:spPr/>
        <p:txBody>
          <a:bodyPr/>
          <a:lstStyle/>
          <a:p>
            <a:r>
              <a:rPr lang="zh-CN" altLang="en-US" dirty="0"/>
              <a:t>相关性 </a:t>
            </a:r>
            <a:r>
              <a:rPr lang="en-US" dirty="0"/>
              <a:t>Correlation</a:t>
            </a:r>
          </a:p>
        </p:txBody>
      </p:sp>
      <p:sp>
        <p:nvSpPr>
          <p:cNvPr id="3" name="Content Placeholder 2">
            <a:extLst>
              <a:ext uri="{FF2B5EF4-FFF2-40B4-BE49-F238E27FC236}">
                <a16:creationId xmlns:a16="http://schemas.microsoft.com/office/drawing/2014/main" id="{C401A11D-93C7-473F-A717-9B0708E256D6}"/>
              </a:ext>
            </a:extLst>
          </p:cNvPr>
          <p:cNvSpPr>
            <a:spLocks noGrp="1"/>
          </p:cNvSpPr>
          <p:nvPr>
            <p:ph idx="1"/>
          </p:nvPr>
        </p:nvSpPr>
        <p:spPr/>
        <p:txBody>
          <a:bodyPr>
            <a:normAutofit/>
          </a:bodyPr>
          <a:lstStyle/>
          <a:p>
            <a:pPr>
              <a:buFont typeface="Arial" panose="020B0604020202020204" pitchFamily="34" charset="0"/>
              <a:buChar char="•"/>
            </a:pPr>
            <a:r>
              <a:rPr lang="en-US" sz="2800" dirty="0"/>
              <a:t> </a:t>
            </a:r>
            <a:r>
              <a:rPr lang="zh-CN" altLang="en-US" sz="2800" dirty="0"/>
              <a:t>两个变量 </a:t>
            </a:r>
            <a:r>
              <a:rPr lang="en-US" altLang="zh-CN" sz="2800" dirty="0"/>
              <a:t>X </a:t>
            </a:r>
            <a:r>
              <a:rPr lang="zh-CN" altLang="en-US" sz="2800" dirty="0"/>
              <a:t>和 </a:t>
            </a:r>
            <a:r>
              <a:rPr lang="en-US" altLang="zh-CN" sz="2800" dirty="0"/>
              <a:t>Y </a:t>
            </a:r>
            <a:r>
              <a:rPr lang="zh-CN" altLang="en-US" sz="2800" dirty="0"/>
              <a:t>之间的线性关联的度量</a:t>
            </a:r>
            <a:r>
              <a:rPr lang="en-US" sz="2800" dirty="0"/>
              <a:t>Y</a:t>
            </a:r>
            <a:r>
              <a:rPr lang="zh-CN" altLang="en-US" sz="2800" dirty="0"/>
              <a:t>。</a:t>
            </a:r>
            <a:endParaRPr lang="en-US" sz="2800" dirty="0"/>
          </a:p>
          <a:p>
            <a:pPr>
              <a:buFont typeface="Arial" panose="020B0604020202020204" pitchFamily="34" charset="0"/>
              <a:buChar char="•"/>
            </a:pPr>
            <a:r>
              <a:rPr lang="en-US" sz="2800" dirty="0"/>
              <a:t> </a:t>
            </a:r>
            <a:r>
              <a:rPr lang="zh-CN" altLang="en-US" sz="2800" dirty="0"/>
              <a:t>与协方差不同，每个变量的变化规模不会影响相关性</a:t>
            </a:r>
            <a:endParaRPr lang="en-HK" altLang="zh-CN" sz="2800" dirty="0"/>
          </a:p>
          <a:p>
            <a:pPr>
              <a:buFont typeface="Arial" panose="020B0604020202020204" pitchFamily="34" charset="0"/>
              <a:buChar char="•"/>
            </a:pPr>
            <a:r>
              <a:rPr lang="en-US" sz="2800" dirty="0"/>
              <a:t> </a:t>
            </a:r>
            <a:r>
              <a:rPr lang="zh-CN" altLang="en-US" sz="2800" dirty="0"/>
              <a:t>相关值始终在 </a:t>
            </a:r>
            <a:r>
              <a:rPr lang="en-US" altLang="zh-CN" sz="2800" dirty="0"/>
              <a:t>-1 </a:t>
            </a:r>
            <a:r>
              <a:rPr lang="zh-CN" altLang="en-US" sz="2800" dirty="0"/>
              <a:t>和 </a:t>
            </a:r>
            <a:r>
              <a:rPr lang="en-US" altLang="zh-CN" sz="2800" dirty="0"/>
              <a:t>+1 </a:t>
            </a:r>
            <a:r>
              <a:rPr lang="zh-CN" altLang="en-US" sz="2800" dirty="0"/>
              <a:t>之间。</a:t>
            </a:r>
            <a:endParaRPr lang="en-US" sz="2800" dirty="0"/>
          </a:p>
        </p:txBody>
      </p:sp>
      <p:sp>
        <p:nvSpPr>
          <p:cNvPr id="4" name="Date Placeholder 3">
            <a:extLst>
              <a:ext uri="{FF2B5EF4-FFF2-40B4-BE49-F238E27FC236}">
                <a16:creationId xmlns:a16="http://schemas.microsoft.com/office/drawing/2014/main" id="{487D9A2B-269A-4A3C-8E71-841B7E9B1596}"/>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F3E64740-984F-425D-9DF4-B5479B26520E}"/>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E72C10C1-4E82-45B2-8DBB-C1AD50FD2763}"/>
              </a:ext>
            </a:extLst>
          </p:cNvPr>
          <p:cNvSpPr>
            <a:spLocks noGrp="1"/>
          </p:cNvSpPr>
          <p:nvPr>
            <p:ph type="sldNum" sz="quarter" idx="12"/>
          </p:nvPr>
        </p:nvSpPr>
        <p:spPr/>
        <p:txBody>
          <a:bodyPr/>
          <a:lstStyle/>
          <a:p>
            <a:fld id="{142C4D1D-1D0E-4F17-828B-0D8748354C4B}" type="slidenum">
              <a:rPr lang="en-US" smtClean="0"/>
              <a:t>14</a:t>
            </a:fld>
            <a:endParaRPr lang="en-US"/>
          </a:p>
        </p:txBody>
      </p:sp>
      <p:pic>
        <p:nvPicPr>
          <p:cNvPr id="10" name="Picture 9">
            <a:extLst>
              <a:ext uri="{FF2B5EF4-FFF2-40B4-BE49-F238E27FC236}">
                <a16:creationId xmlns:a16="http://schemas.microsoft.com/office/drawing/2014/main" id="{683A55DB-7B68-4182-A317-2C54F3424388}"/>
              </a:ext>
            </a:extLst>
          </p:cNvPr>
          <p:cNvPicPr>
            <a:picLocks noChangeAspect="1"/>
          </p:cNvPicPr>
          <p:nvPr/>
        </p:nvPicPr>
        <p:blipFill rotWithShape="1">
          <a:blip r:embed="rId2"/>
          <a:srcRect b="59389"/>
          <a:stretch/>
        </p:blipFill>
        <p:spPr>
          <a:xfrm>
            <a:off x="3877303" y="3857414"/>
            <a:ext cx="3505374" cy="1260152"/>
          </a:xfrm>
          <a:prstGeom prst="rect">
            <a:avLst/>
          </a:prstGeom>
        </p:spPr>
      </p:pic>
    </p:spTree>
    <p:extLst>
      <p:ext uri="{BB962C8B-B14F-4D97-AF65-F5344CB8AC3E}">
        <p14:creationId xmlns:p14="http://schemas.microsoft.com/office/powerpoint/2010/main" val="291650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A609-9CB8-46C4-BBE4-ADE5FCF5FBFA}"/>
              </a:ext>
            </a:extLst>
          </p:cNvPr>
          <p:cNvSpPr>
            <a:spLocks noGrp="1"/>
          </p:cNvSpPr>
          <p:nvPr>
            <p:ph type="title"/>
          </p:nvPr>
        </p:nvSpPr>
        <p:spPr/>
        <p:txBody>
          <a:bodyPr/>
          <a:lstStyle/>
          <a:p>
            <a:r>
              <a:rPr lang="zh-CN" altLang="en-US" dirty="0"/>
              <a:t>相关性</a:t>
            </a:r>
            <a:r>
              <a:rPr lang="en-US" dirty="0"/>
              <a:t>Correlation</a:t>
            </a:r>
          </a:p>
        </p:txBody>
      </p:sp>
      <p:sp>
        <p:nvSpPr>
          <p:cNvPr id="3" name="Content Placeholder 2">
            <a:extLst>
              <a:ext uri="{FF2B5EF4-FFF2-40B4-BE49-F238E27FC236}">
                <a16:creationId xmlns:a16="http://schemas.microsoft.com/office/drawing/2014/main" id="{CA545277-3BB1-4F1C-9F31-B97CED31E586}"/>
              </a:ext>
            </a:extLst>
          </p:cNvPr>
          <p:cNvSpPr>
            <a:spLocks noGrp="1"/>
          </p:cNvSpPr>
          <p:nvPr>
            <p:ph idx="1"/>
          </p:nvPr>
        </p:nvSpPr>
        <p:spPr/>
        <p:txBody>
          <a:bodyPr>
            <a:normAutofit/>
          </a:bodyPr>
          <a:lstStyle/>
          <a:p>
            <a:r>
              <a:rPr lang="zh-CN" altLang="en-US" sz="2800" u="sng" dirty="0"/>
              <a:t>注意</a:t>
            </a:r>
            <a:r>
              <a:rPr lang="en-US" sz="2800" u="sng" dirty="0"/>
              <a:t>:</a:t>
            </a:r>
            <a:r>
              <a:rPr lang="en-US" sz="2800" dirty="0"/>
              <a:t> </a:t>
            </a:r>
            <a:r>
              <a:rPr lang="zh-CN" altLang="en-US" sz="2800" dirty="0"/>
              <a:t>相关关系</a:t>
            </a:r>
            <a:r>
              <a:rPr lang="en-US" sz="2800" dirty="0"/>
              <a:t> ≠ </a:t>
            </a:r>
            <a:r>
              <a:rPr lang="zh-CN" altLang="en-US" sz="2800" dirty="0"/>
              <a:t>因果关系</a:t>
            </a:r>
            <a:endParaRPr lang="en-US" sz="2800" dirty="0"/>
          </a:p>
          <a:p>
            <a:pPr lvl="1"/>
            <a:r>
              <a:rPr lang="zh-CN" altLang="en-US" sz="2400" dirty="0"/>
              <a:t>我们可以看到一个地区的银行分支机构数量和总存款额呈正相关关系，这是否意味着开设更多的分支机构会带来更多的存款</a:t>
            </a:r>
            <a:r>
              <a:rPr lang="en-US" sz="2400" dirty="0"/>
              <a:t>?</a:t>
            </a:r>
          </a:p>
          <a:p>
            <a:pPr lvl="1"/>
            <a:endParaRPr lang="en-US" sz="2400" dirty="0"/>
          </a:p>
          <a:p>
            <a:endParaRPr lang="en-US" sz="2800" dirty="0"/>
          </a:p>
        </p:txBody>
      </p:sp>
      <p:sp>
        <p:nvSpPr>
          <p:cNvPr id="4" name="Date Placeholder 3">
            <a:extLst>
              <a:ext uri="{FF2B5EF4-FFF2-40B4-BE49-F238E27FC236}">
                <a16:creationId xmlns:a16="http://schemas.microsoft.com/office/drawing/2014/main" id="{CB4C8BF5-E6C1-4320-9B0D-91F6627C8E31}"/>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97354ABF-430A-46E5-A44B-2B6F2712163E}"/>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8723615A-9C09-434A-B67B-35CC35925D23}"/>
              </a:ext>
            </a:extLst>
          </p:cNvPr>
          <p:cNvSpPr>
            <a:spLocks noGrp="1"/>
          </p:cNvSpPr>
          <p:nvPr>
            <p:ph type="sldNum" sz="quarter" idx="12"/>
          </p:nvPr>
        </p:nvSpPr>
        <p:spPr/>
        <p:txBody>
          <a:bodyPr/>
          <a:lstStyle/>
          <a:p>
            <a:fld id="{142C4D1D-1D0E-4F17-828B-0D8748354C4B}" type="slidenum">
              <a:rPr lang="en-US" smtClean="0"/>
              <a:t>15</a:t>
            </a:fld>
            <a:endParaRPr lang="en-US"/>
          </a:p>
        </p:txBody>
      </p:sp>
      <p:pic>
        <p:nvPicPr>
          <p:cNvPr id="8" name="Picture 7">
            <a:extLst>
              <a:ext uri="{FF2B5EF4-FFF2-40B4-BE49-F238E27FC236}">
                <a16:creationId xmlns:a16="http://schemas.microsoft.com/office/drawing/2014/main" id="{0A57F90F-02E5-4F1F-9A4D-0B5CFD78FE88}"/>
              </a:ext>
            </a:extLst>
          </p:cNvPr>
          <p:cNvPicPr>
            <a:picLocks noChangeAspect="1"/>
          </p:cNvPicPr>
          <p:nvPr/>
        </p:nvPicPr>
        <p:blipFill rotWithShape="1">
          <a:blip r:embed="rId3"/>
          <a:srcRect b="34562"/>
          <a:stretch/>
        </p:blipFill>
        <p:spPr>
          <a:xfrm>
            <a:off x="1260906" y="3301930"/>
            <a:ext cx="10160651" cy="2862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515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636D91-F86F-41CB-97BF-8E0504E50553}"/>
              </a:ext>
            </a:extLst>
          </p:cNvPr>
          <p:cNvSpPr>
            <a:spLocks noGrp="1"/>
          </p:cNvSpPr>
          <p:nvPr>
            <p:ph type="title"/>
          </p:nvPr>
        </p:nvSpPr>
        <p:spPr/>
        <p:txBody>
          <a:bodyPr>
            <a:normAutofit/>
          </a:bodyPr>
          <a:lstStyle/>
          <a:p>
            <a:r>
              <a:rPr lang="zh-CN" altLang="en-US" sz="7200" dirty="0"/>
              <a:t>抽样与估计</a:t>
            </a:r>
            <a:endParaRPr lang="en-US" sz="7200" dirty="0"/>
          </a:p>
        </p:txBody>
      </p:sp>
      <p:sp>
        <p:nvSpPr>
          <p:cNvPr id="8" name="Text Placeholder 7">
            <a:extLst>
              <a:ext uri="{FF2B5EF4-FFF2-40B4-BE49-F238E27FC236}">
                <a16:creationId xmlns:a16="http://schemas.microsoft.com/office/drawing/2014/main" id="{189301E2-C146-4F87-A75C-B79430EAEA1D}"/>
              </a:ext>
            </a:extLst>
          </p:cNvPr>
          <p:cNvSpPr>
            <a:spLocks noGrp="1"/>
          </p:cNvSpPr>
          <p:nvPr>
            <p:ph type="body" idx="1"/>
          </p:nvPr>
        </p:nvSpPr>
        <p:spPr/>
        <p:txBody>
          <a:bodyPr/>
          <a:lstStyle/>
          <a:p>
            <a:r>
              <a:rPr lang="en-US" dirty="0"/>
              <a:t>Sample vs population</a:t>
            </a:r>
          </a:p>
        </p:txBody>
      </p:sp>
      <p:sp>
        <p:nvSpPr>
          <p:cNvPr id="4" name="Date Placeholder 3">
            <a:extLst>
              <a:ext uri="{FF2B5EF4-FFF2-40B4-BE49-F238E27FC236}">
                <a16:creationId xmlns:a16="http://schemas.microsoft.com/office/drawing/2014/main" id="{27ED5F95-9F79-414F-AAAD-CA9C7A11E023}"/>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6BB82BDF-B33C-41A7-AA6F-AA105B2A75C7}"/>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9A6929B4-80E6-451E-9C1A-EE782C1B954D}"/>
              </a:ext>
            </a:extLst>
          </p:cNvPr>
          <p:cNvSpPr>
            <a:spLocks noGrp="1"/>
          </p:cNvSpPr>
          <p:nvPr>
            <p:ph type="sldNum" sz="quarter" idx="12"/>
          </p:nvPr>
        </p:nvSpPr>
        <p:spPr/>
        <p:txBody>
          <a:bodyPr/>
          <a:lstStyle/>
          <a:p>
            <a:fld id="{142C4D1D-1D0E-4F17-828B-0D8748354C4B}" type="slidenum">
              <a:rPr lang="en-US" smtClean="0"/>
              <a:t>16</a:t>
            </a:fld>
            <a:endParaRPr lang="en-US"/>
          </a:p>
        </p:txBody>
      </p:sp>
    </p:spTree>
    <p:extLst>
      <p:ext uri="{BB962C8B-B14F-4D97-AF65-F5344CB8AC3E}">
        <p14:creationId xmlns:p14="http://schemas.microsoft.com/office/powerpoint/2010/main" val="126398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A17811-EC6E-489B-AD3B-FD4000CD09D2}"/>
              </a:ext>
            </a:extLst>
          </p:cNvPr>
          <p:cNvSpPr>
            <a:spLocks noGrp="1"/>
          </p:cNvSpPr>
          <p:nvPr>
            <p:ph type="title"/>
          </p:nvPr>
        </p:nvSpPr>
        <p:spPr/>
        <p:txBody>
          <a:bodyPr/>
          <a:lstStyle/>
          <a:p>
            <a:r>
              <a:rPr lang="zh-CN" altLang="en-US" dirty="0"/>
              <a:t>实例</a:t>
            </a:r>
            <a:r>
              <a:rPr lang="en-US" dirty="0"/>
              <a:t>: </a:t>
            </a:r>
            <a:r>
              <a:rPr lang="zh-CN" altLang="en-US" dirty="0"/>
              <a:t>质量控制</a:t>
            </a:r>
            <a:endParaRPr lang="en-US" dirty="0"/>
          </a:p>
        </p:txBody>
      </p:sp>
      <p:sp>
        <p:nvSpPr>
          <p:cNvPr id="8" name="Content Placeholder 7">
            <a:extLst>
              <a:ext uri="{FF2B5EF4-FFF2-40B4-BE49-F238E27FC236}">
                <a16:creationId xmlns:a16="http://schemas.microsoft.com/office/drawing/2014/main" id="{C78BB276-0A8F-4627-80D9-13EB29C7B0D7}"/>
              </a:ext>
            </a:extLst>
          </p:cNvPr>
          <p:cNvSpPr>
            <a:spLocks noGrp="1"/>
          </p:cNvSpPr>
          <p:nvPr>
            <p:ph idx="1"/>
          </p:nvPr>
        </p:nvSpPr>
        <p:spPr>
          <a:xfrm>
            <a:off x="6441103" y="2080563"/>
            <a:ext cx="5024857" cy="2018009"/>
          </a:xfrm>
        </p:spPr>
        <p:txBody>
          <a:bodyPr>
            <a:normAutofit/>
          </a:bodyPr>
          <a:lstStyle/>
          <a:p>
            <a:r>
              <a:rPr lang="zh-CN" altLang="en-US" sz="2800" dirty="0"/>
              <a:t>一个大型仓库存储着数千种产品。在产品发货给客户之前，确保其质量至关重要。假设缺陷率不超过 </a:t>
            </a:r>
            <a:r>
              <a:rPr lang="en-US" altLang="zh-CN" sz="2800" dirty="0"/>
              <a:t>2%</a:t>
            </a:r>
            <a:endParaRPr lang="en-US" sz="2800" dirty="0"/>
          </a:p>
        </p:txBody>
      </p:sp>
      <p:sp>
        <p:nvSpPr>
          <p:cNvPr id="4" name="Date Placeholder 3">
            <a:extLst>
              <a:ext uri="{FF2B5EF4-FFF2-40B4-BE49-F238E27FC236}">
                <a16:creationId xmlns:a16="http://schemas.microsoft.com/office/drawing/2014/main" id="{B9DC3C84-CB4A-4F16-AA9D-8BB185603021}"/>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4BB36667-7F48-452D-9CBC-B78344C0F480}"/>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E27B3796-53C5-464D-B160-6FAA63B57DD4}"/>
              </a:ext>
            </a:extLst>
          </p:cNvPr>
          <p:cNvSpPr>
            <a:spLocks noGrp="1"/>
          </p:cNvSpPr>
          <p:nvPr>
            <p:ph type="sldNum" sz="quarter" idx="12"/>
          </p:nvPr>
        </p:nvSpPr>
        <p:spPr/>
        <p:txBody>
          <a:bodyPr/>
          <a:lstStyle/>
          <a:p>
            <a:fld id="{142C4D1D-1D0E-4F17-828B-0D8748354C4B}" type="slidenum">
              <a:rPr lang="en-US" smtClean="0"/>
              <a:t>17</a:t>
            </a:fld>
            <a:endParaRPr lang="en-US"/>
          </a:p>
        </p:txBody>
      </p:sp>
      <p:pic>
        <p:nvPicPr>
          <p:cNvPr id="10" name="Picture 9">
            <a:extLst>
              <a:ext uri="{FF2B5EF4-FFF2-40B4-BE49-F238E27FC236}">
                <a16:creationId xmlns:a16="http://schemas.microsoft.com/office/drawing/2014/main" id="{7C1AC1DE-F92D-4D76-BE8E-2B437921D50D}"/>
              </a:ext>
            </a:extLst>
          </p:cNvPr>
          <p:cNvPicPr>
            <a:picLocks noChangeAspect="1"/>
          </p:cNvPicPr>
          <p:nvPr/>
        </p:nvPicPr>
        <p:blipFill>
          <a:blip r:embed="rId2"/>
          <a:stretch>
            <a:fillRect/>
          </a:stretch>
        </p:blipFill>
        <p:spPr>
          <a:xfrm>
            <a:off x="1255000" y="2080563"/>
            <a:ext cx="4472048" cy="3500643"/>
          </a:xfrm>
          <a:prstGeom prst="rect">
            <a:avLst/>
          </a:prstGeom>
        </p:spPr>
      </p:pic>
      <p:sp>
        <p:nvSpPr>
          <p:cNvPr id="12" name="TextBox 11">
            <a:extLst>
              <a:ext uri="{FF2B5EF4-FFF2-40B4-BE49-F238E27FC236}">
                <a16:creationId xmlns:a16="http://schemas.microsoft.com/office/drawing/2014/main" id="{02093729-BDA2-4D50-8749-F4B2BEC97EF4}"/>
              </a:ext>
            </a:extLst>
          </p:cNvPr>
          <p:cNvSpPr txBox="1"/>
          <p:nvPr/>
        </p:nvSpPr>
        <p:spPr>
          <a:xfrm>
            <a:off x="6263809" y="4515486"/>
            <a:ext cx="5362133" cy="461665"/>
          </a:xfrm>
          <a:prstGeom prst="rect">
            <a:avLst/>
          </a:prstGeom>
          <a:noFill/>
        </p:spPr>
        <p:txBody>
          <a:bodyPr wrap="square">
            <a:spAutoFit/>
          </a:bodyPr>
          <a:lstStyle/>
          <a:p>
            <a:r>
              <a:rPr lang="zh-CN" altLang="en-US" sz="2400" b="1" u="sng" dirty="0">
                <a:highlight>
                  <a:srgbClr val="FFFF00"/>
                </a:highlight>
              </a:rPr>
              <a:t>问题</a:t>
            </a:r>
            <a:r>
              <a:rPr lang="en-US" sz="2400" b="1" dirty="0">
                <a:highlight>
                  <a:srgbClr val="FFFF00"/>
                </a:highlight>
              </a:rPr>
              <a:t>: </a:t>
            </a:r>
            <a:r>
              <a:rPr lang="zh-CN" altLang="en-US" sz="2400" dirty="0">
                <a:highlight>
                  <a:srgbClr val="FFFF00"/>
                </a:highlight>
              </a:rPr>
              <a:t>如何进行检验以确保产品质量</a:t>
            </a:r>
            <a:r>
              <a:rPr lang="en-US" sz="2400" dirty="0">
                <a:highlight>
                  <a:srgbClr val="FFFF00"/>
                </a:highlight>
              </a:rPr>
              <a:t>?</a:t>
            </a:r>
          </a:p>
        </p:txBody>
      </p:sp>
    </p:spTree>
    <p:extLst>
      <p:ext uri="{BB962C8B-B14F-4D97-AF65-F5344CB8AC3E}">
        <p14:creationId xmlns:p14="http://schemas.microsoft.com/office/powerpoint/2010/main" val="63346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0A08-C2F6-4BD9-A980-E7DBE73B4E78}"/>
              </a:ext>
            </a:extLst>
          </p:cNvPr>
          <p:cNvSpPr>
            <a:spLocks noGrp="1"/>
          </p:cNvSpPr>
          <p:nvPr>
            <p:ph type="title"/>
          </p:nvPr>
        </p:nvSpPr>
        <p:spPr/>
        <p:txBody>
          <a:bodyPr/>
          <a:lstStyle/>
          <a:p>
            <a:r>
              <a:rPr lang="zh-CN" altLang="en-US" dirty="0"/>
              <a:t>取样</a:t>
            </a:r>
            <a:r>
              <a:rPr lang="en-US" dirty="0"/>
              <a:t>Sampling</a:t>
            </a:r>
          </a:p>
        </p:txBody>
      </p:sp>
      <p:sp>
        <p:nvSpPr>
          <p:cNvPr id="3" name="Content Placeholder 2">
            <a:extLst>
              <a:ext uri="{FF2B5EF4-FFF2-40B4-BE49-F238E27FC236}">
                <a16:creationId xmlns:a16="http://schemas.microsoft.com/office/drawing/2014/main" id="{D296C4DA-509B-4689-AFBC-54E5DC3C7661}"/>
              </a:ext>
            </a:extLst>
          </p:cNvPr>
          <p:cNvSpPr>
            <a:spLocks noGrp="1"/>
          </p:cNvSpPr>
          <p:nvPr>
            <p:ph idx="1"/>
          </p:nvPr>
        </p:nvSpPr>
        <p:spPr>
          <a:xfrm>
            <a:off x="1154083" y="1982862"/>
            <a:ext cx="10693928" cy="4023360"/>
          </a:xfrm>
        </p:spPr>
        <p:txBody>
          <a:bodyPr>
            <a:normAutofit/>
          </a:bodyPr>
          <a:lstStyle/>
          <a:p>
            <a:pPr>
              <a:buFont typeface="Wingdings" panose="05000000000000000000" pitchFamily="2" charset="2"/>
              <a:buChar char="§"/>
            </a:pPr>
            <a:r>
              <a:rPr lang="en-US" sz="2800" dirty="0"/>
              <a:t> </a:t>
            </a:r>
            <a:r>
              <a:rPr lang="zh-CN" altLang="en-US" sz="2800" dirty="0"/>
              <a:t>总体是所有可能观测值的集合。</a:t>
            </a:r>
            <a:endParaRPr lang="en-US" sz="2800" dirty="0"/>
          </a:p>
          <a:p>
            <a:pPr>
              <a:buFont typeface="Wingdings" panose="05000000000000000000" pitchFamily="2" charset="2"/>
              <a:buChar char="§"/>
            </a:pPr>
            <a:r>
              <a:rPr lang="en-US" sz="2800" dirty="0"/>
              <a:t> </a:t>
            </a:r>
            <a:r>
              <a:rPr lang="zh-CN" altLang="en-US" sz="2800" dirty="0"/>
              <a:t>样本是从总体中抽取的子集。</a:t>
            </a:r>
            <a:endParaRPr lang="en-US" sz="2800" dirty="0"/>
          </a:p>
          <a:p>
            <a:pPr>
              <a:buFont typeface="Wingdings" panose="05000000000000000000" pitchFamily="2" charset="2"/>
              <a:buChar char="§"/>
            </a:pPr>
            <a:r>
              <a:rPr lang="en-US" sz="2800" dirty="0"/>
              <a:t> </a:t>
            </a:r>
            <a:r>
              <a:rPr lang="zh-CN" altLang="en-US" sz="2800" dirty="0"/>
              <a:t>抽样是从总体中选择观察</a:t>
            </a:r>
            <a:r>
              <a:rPr lang="en-US" altLang="zh-CN" sz="2800" dirty="0"/>
              <a:t>/</a:t>
            </a:r>
            <a:r>
              <a:rPr lang="zh-CN" altLang="en-US" sz="2800" dirty="0"/>
              <a:t>记录子集的过程，以推断各种总体参数，例如平均值、比例、标准差等</a:t>
            </a:r>
            <a:endParaRPr lang="en-US" sz="2800" dirty="0"/>
          </a:p>
        </p:txBody>
      </p:sp>
      <p:sp>
        <p:nvSpPr>
          <p:cNvPr id="4" name="Date Placeholder 3">
            <a:extLst>
              <a:ext uri="{FF2B5EF4-FFF2-40B4-BE49-F238E27FC236}">
                <a16:creationId xmlns:a16="http://schemas.microsoft.com/office/drawing/2014/main" id="{707B034B-9934-4311-AC73-99B2DD3D5B46}"/>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227D2BA6-BC56-4E92-887C-311FD0FD1B76}"/>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33B37E83-C9B7-4002-BB95-44300BC95D04}"/>
              </a:ext>
            </a:extLst>
          </p:cNvPr>
          <p:cNvSpPr>
            <a:spLocks noGrp="1"/>
          </p:cNvSpPr>
          <p:nvPr>
            <p:ph type="sldNum" sz="quarter" idx="12"/>
          </p:nvPr>
        </p:nvSpPr>
        <p:spPr/>
        <p:txBody>
          <a:bodyPr/>
          <a:lstStyle/>
          <a:p>
            <a:fld id="{142C4D1D-1D0E-4F17-828B-0D8748354C4B}" type="slidenum">
              <a:rPr lang="en-US" smtClean="0"/>
              <a:t>18</a:t>
            </a:fld>
            <a:endParaRPr lang="en-US"/>
          </a:p>
        </p:txBody>
      </p:sp>
      <p:pic>
        <p:nvPicPr>
          <p:cNvPr id="9" name="Picture 4">
            <a:extLst>
              <a:ext uri="{FF2B5EF4-FFF2-40B4-BE49-F238E27FC236}">
                <a16:creationId xmlns:a16="http://schemas.microsoft.com/office/drawing/2014/main" id="{D56E2590-E4DA-4CAC-84E6-F09295C36D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54" r="1" b="17294"/>
          <a:stretch/>
        </p:blipFill>
        <p:spPr bwMode="auto">
          <a:xfrm>
            <a:off x="6545126" y="3735243"/>
            <a:ext cx="4492791" cy="2370476"/>
          </a:xfrm>
          <a:prstGeom prst="rect">
            <a:avLst/>
          </a:prstGeom>
          <a:noFill/>
          <a:ln w="317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65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EC79-C236-4030-9686-A4DED4A7BCC1}"/>
              </a:ext>
            </a:extLst>
          </p:cNvPr>
          <p:cNvSpPr>
            <a:spLocks noGrp="1"/>
          </p:cNvSpPr>
          <p:nvPr>
            <p:ph type="title"/>
          </p:nvPr>
        </p:nvSpPr>
        <p:spPr/>
        <p:txBody>
          <a:bodyPr/>
          <a:lstStyle/>
          <a:p>
            <a:r>
              <a:rPr lang="zh-CN" altLang="en-US" dirty="0"/>
              <a:t>中心极限定理</a:t>
            </a:r>
            <a:r>
              <a:rPr lang="en-US" dirty="0"/>
              <a:t>(CLT)</a:t>
            </a:r>
          </a:p>
        </p:txBody>
      </p:sp>
      <p:sp>
        <p:nvSpPr>
          <p:cNvPr id="3" name="Content Placeholder 2">
            <a:extLst>
              <a:ext uri="{FF2B5EF4-FFF2-40B4-BE49-F238E27FC236}">
                <a16:creationId xmlns:a16="http://schemas.microsoft.com/office/drawing/2014/main" id="{706E6935-E740-4C45-A070-61F1630345BB}"/>
              </a:ext>
            </a:extLst>
          </p:cNvPr>
          <p:cNvSpPr>
            <a:spLocks noGrp="1"/>
          </p:cNvSpPr>
          <p:nvPr>
            <p:ph idx="1"/>
          </p:nvPr>
        </p:nvSpPr>
        <p:spPr/>
        <p:txBody>
          <a:bodyPr>
            <a:normAutofit/>
          </a:bodyPr>
          <a:lstStyle/>
          <a:p>
            <a:pPr>
              <a:buFont typeface="Wingdings" panose="05000000000000000000" pitchFamily="2" charset="2"/>
              <a:buChar char="§"/>
            </a:pPr>
            <a:r>
              <a:rPr lang="en-US" sz="2800" dirty="0"/>
              <a:t> </a:t>
            </a:r>
            <a:r>
              <a:rPr lang="zh-CN" altLang="en-US" sz="2800" dirty="0"/>
              <a:t>中心极限定理指出，对于从总体中抽取的大样本，均值的抽样分布遵循近似正态分布。</a:t>
            </a:r>
            <a:endParaRPr lang="en-US" sz="2800" dirty="0"/>
          </a:p>
          <a:p>
            <a:pPr>
              <a:buFont typeface="Wingdings" panose="05000000000000000000" pitchFamily="2" charset="2"/>
              <a:buChar char="§"/>
            </a:pPr>
            <a:r>
              <a:rPr lang="en-US" sz="2800" dirty="0"/>
              <a:t> </a:t>
            </a:r>
            <a:r>
              <a:rPr lang="zh-CN" altLang="en-US" sz="2800" dirty="0"/>
              <a:t>中心极限定理是 </a:t>
            </a:r>
            <a:r>
              <a:rPr lang="en-US" altLang="zh-CN" sz="2800" dirty="0"/>
              <a:t>Z </a:t>
            </a:r>
            <a:r>
              <a:rPr lang="zh-CN" altLang="en-US" sz="2800" dirty="0"/>
              <a:t>检验和 </a:t>
            </a:r>
            <a:r>
              <a:rPr lang="en-US" altLang="zh-CN" sz="2800" dirty="0"/>
              <a:t>t </a:t>
            </a:r>
            <a:r>
              <a:rPr lang="zh-CN" altLang="en-US" sz="2800" dirty="0"/>
              <a:t>检验等假设检验的基础。在很多情况下，我们只能获得一个样本，而对总体的推断必须基于样本统计量。</a:t>
            </a:r>
            <a:endParaRPr lang="en-US" sz="2800" dirty="0"/>
          </a:p>
          <a:p>
            <a:pPr>
              <a:buFont typeface="Wingdings" panose="05000000000000000000" pitchFamily="2" charset="2"/>
              <a:buChar char="§"/>
            </a:pPr>
            <a:r>
              <a:rPr lang="en-US" sz="2800" dirty="0"/>
              <a:t> </a:t>
            </a:r>
            <a:r>
              <a:rPr lang="en-US" altLang="zh-CN" sz="2800" dirty="0"/>
              <a:t>CLT </a:t>
            </a:r>
            <a:r>
              <a:rPr lang="zh-CN" altLang="en-US" sz="2800" dirty="0"/>
              <a:t>的一个重要假设是随机变量必须独立且同分布。</a:t>
            </a:r>
            <a:endParaRPr lang="en-US" sz="2800" dirty="0"/>
          </a:p>
        </p:txBody>
      </p:sp>
      <p:sp>
        <p:nvSpPr>
          <p:cNvPr id="4" name="Date Placeholder 3">
            <a:extLst>
              <a:ext uri="{FF2B5EF4-FFF2-40B4-BE49-F238E27FC236}">
                <a16:creationId xmlns:a16="http://schemas.microsoft.com/office/drawing/2014/main" id="{913A741F-AFFB-4D60-8B21-40496263FC92}"/>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DE3D7F8D-F5AA-46D0-906E-23E10456EA64}"/>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CA162DFB-347F-4D32-B4CB-B60470C61694}"/>
              </a:ext>
            </a:extLst>
          </p:cNvPr>
          <p:cNvSpPr>
            <a:spLocks noGrp="1"/>
          </p:cNvSpPr>
          <p:nvPr>
            <p:ph type="sldNum" sz="quarter" idx="12"/>
          </p:nvPr>
        </p:nvSpPr>
        <p:spPr/>
        <p:txBody>
          <a:bodyPr/>
          <a:lstStyle/>
          <a:p>
            <a:fld id="{142C4D1D-1D0E-4F17-828B-0D8748354C4B}" type="slidenum">
              <a:rPr lang="en-US" smtClean="0"/>
              <a:t>19</a:t>
            </a:fld>
            <a:endParaRPr lang="en-US"/>
          </a:p>
        </p:txBody>
      </p:sp>
    </p:spTree>
    <p:extLst>
      <p:ext uri="{BB962C8B-B14F-4D97-AF65-F5344CB8AC3E}">
        <p14:creationId xmlns:p14="http://schemas.microsoft.com/office/powerpoint/2010/main" val="25886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0FCF-05FA-4479-AD41-294B95920034}"/>
              </a:ext>
            </a:extLst>
          </p:cNvPr>
          <p:cNvSpPr>
            <a:spLocks noGrp="1"/>
          </p:cNvSpPr>
          <p:nvPr>
            <p:ph type="title"/>
          </p:nvPr>
        </p:nvSpPr>
        <p:spPr/>
        <p:txBody>
          <a:bodyPr/>
          <a:lstStyle/>
          <a:p>
            <a:r>
              <a:rPr lang="zh-CN" altLang="en-US" dirty="0"/>
              <a:t>第二课 内容</a:t>
            </a:r>
            <a:endParaRPr lang="en-HK" dirty="0"/>
          </a:p>
        </p:txBody>
      </p:sp>
      <p:sp>
        <p:nvSpPr>
          <p:cNvPr id="3" name="Content Placeholder 2">
            <a:extLst>
              <a:ext uri="{FF2B5EF4-FFF2-40B4-BE49-F238E27FC236}">
                <a16:creationId xmlns:a16="http://schemas.microsoft.com/office/drawing/2014/main" id="{40B99438-0320-44E9-BEC6-ADA46FFE1F43}"/>
              </a:ext>
            </a:extLst>
          </p:cNvPr>
          <p:cNvSpPr>
            <a:spLocks noGrp="1"/>
          </p:cNvSpPr>
          <p:nvPr>
            <p:ph idx="1"/>
          </p:nvPr>
        </p:nvSpPr>
        <p:spPr>
          <a:xfrm>
            <a:off x="1329542" y="2050698"/>
            <a:ext cx="8902478" cy="4095749"/>
          </a:xfrm>
        </p:spPr>
        <p:txBody>
          <a:bodyPr>
            <a:normAutofit/>
          </a:bodyPr>
          <a:lstStyle/>
          <a:p>
            <a:pPr marL="514350" indent="-540000">
              <a:lnSpc>
                <a:spcPct val="100000"/>
              </a:lnSpc>
              <a:spcBef>
                <a:spcPts val="0"/>
              </a:spcBef>
              <a:spcAft>
                <a:spcPts val="1200"/>
              </a:spcAft>
              <a:buFont typeface="Wingdings" panose="05000000000000000000" pitchFamily="2" charset="2"/>
              <a:buChar char="§"/>
            </a:pPr>
            <a:r>
              <a:rPr lang="zh-CN" altLang="en-US" sz="2800" dirty="0">
                <a:cs typeface="Times New Roman" panose="02020603050405020304" pitchFamily="18" charset="0"/>
              </a:rPr>
              <a:t>描述性统计 </a:t>
            </a:r>
            <a:r>
              <a:rPr lang="en-US" sz="2800" dirty="0">
                <a:cs typeface="Times New Roman" panose="02020603050405020304" pitchFamily="18" charset="0"/>
              </a:rPr>
              <a:t>Descriptive Statistics</a:t>
            </a:r>
          </a:p>
          <a:p>
            <a:pPr marL="514350" indent="-540000">
              <a:lnSpc>
                <a:spcPct val="150000"/>
              </a:lnSpc>
              <a:spcBef>
                <a:spcPts val="600"/>
              </a:spcBef>
              <a:spcAft>
                <a:spcPts val="600"/>
              </a:spcAft>
              <a:buFont typeface="Wingdings" panose="05000000000000000000" pitchFamily="2" charset="2"/>
              <a:buChar char="§"/>
            </a:pPr>
            <a:r>
              <a:rPr lang="zh-CN" altLang="en-US" sz="2800" dirty="0">
                <a:cs typeface="Times New Roman" panose="02020603050405020304" pitchFamily="18" charset="0"/>
              </a:rPr>
              <a:t>抽样与估计 </a:t>
            </a:r>
            <a:r>
              <a:rPr lang="en-US" sz="2800" dirty="0">
                <a:cs typeface="Times New Roman" panose="02020603050405020304" pitchFamily="18" charset="0"/>
              </a:rPr>
              <a:t>Sampling and Estimation</a:t>
            </a:r>
          </a:p>
          <a:p>
            <a:pPr marL="514350" indent="-540000">
              <a:lnSpc>
                <a:spcPct val="150000"/>
              </a:lnSpc>
              <a:spcBef>
                <a:spcPts val="600"/>
              </a:spcBef>
              <a:spcAft>
                <a:spcPts val="600"/>
              </a:spcAft>
              <a:buFont typeface="+mj-lt"/>
              <a:buAutoNum type="romanUcPeriod"/>
            </a:pPr>
            <a:endParaRPr lang="en-US" sz="2800" dirty="0">
              <a:cs typeface="Times New Roman" panose="02020603050405020304" pitchFamily="18" charset="0"/>
            </a:endParaRPr>
          </a:p>
        </p:txBody>
      </p:sp>
      <p:sp>
        <p:nvSpPr>
          <p:cNvPr id="6" name="Slide Number Placeholder 3"/>
          <p:cNvSpPr>
            <a:spLocks noGrp="1"/>
          </p:cNvSpPr>
          <p:nvPr>
            <p:ph type="sldNum" sz="quarter" idx="10"/>
          </p:nvPr>
        </p:nvSpPr>
        <p:spPr/>
        <p:txBody>
          <a:bodyPr/>
          <a:lstStyle/>
          <a:p>
            <a:pPr>
              <a:defRPr/>
            </a:pPr>
            <a:fld id="{9DE2ACB2-EB2A-481C-AEDE-E2C40832CD1C}" type="slidenum">
              <a:rPr lang="en-US" smtClean="0"/>
              <a:pPr>
                <a:defRPr/>
              </a:pPr>
              <a:t>2</a:t>
            </a:fld>
            <a:endParaRPr lang="en-US" dirty="0"/>
          </a:p>
        </p:txBody>
      </p:sp>
      <p:sp>
        <p:nvSpPr>
          <p:cNvPr id="4" name="Date Placeholder 3">
            <a:extLst>
              <a:ext uri="{FF2B5EF4-FFF2-40B4-BE49-F238E27FC236}">
                <a16:creationId xmlns:a16="http://schemas.microsoft.com/office/drawing/2014/main" id="{09157125-0D8B-4682-9CAE-C6A819E1D4E8}"/>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9B3757E3-E30A-4294-9F6D-BBC3B047F37A}"/>
              </a:ext>
            </a:extLst>
          </p:cNvPr>
          <p:cNvSpPr>
            <a:spLocks noGrp="1"/>
          </p:cNvSpPr>
          <p:nvPr>
            <p:ph type="ftr" sz="quarter" idx="11"/>
          </p:nvPr>
        </p:nvSpPr>
        <p:spPr/>
        <p:txBody>
          <a:bodyPr/>
          <a:lstStyle/>
          <a:p>
            <a:r>
              <a:rPr lang="en-US"/>
              <a:t>WK2_Data_Sampling</a:t>
            </a:r>
          </a:p>
        </p:txBody>
      </p:sp>
    </p:spTree>
    <p:extLst>
      <p:ext uri="{BB962C8B-B14F-4D97-AF65-F5344CB8AC3E}">
        <p14:creationId xmlns:p14="http://schemas.microsoft.com/office/powerpoint/2010/main" val="159725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0484-8F83-4AC5-BAEE-F2F7BFF4EF21}"/>
              </a:ext>
            </a:extLst>
          </p:cNvPr>
          <p:cNvSpPr>
            <a:spLocks noGrp="1"/>
          </p:cNvSpPr>
          <p:nvPr>
            <p:ph type="title"/>
          </p:nvPr>
        </p:nvSpPr>
        <p:spPr/>
        <p:txBody>
          <a:bodyPr/>
          <a:lstStyle/>
          <a:p>
            <a:r>
              <a:rPr lang="zh-CN" altLang="en-US" dirty="0"/>
              <a:t>正态分布 </a:t>
            </a:r>
            <a:r>
              <a:rPr lang="en-US" dirty="0"/>
              <a:t>Normal Distribution</a:t>
            </a:r>
          </a:p>
        </p:txBody>
      </p:sp>
      <p:sp>
        <p:nvSpPr>
          <p:cNvPr id="3" name="Content Placeholder 2">
            <a:extLst>
              <a:ext uri="{FF2B5EF4-FFF2-40B4-BE49-F238E27FC236}">
                <a16:creationId xmlns:a16="http://schemas.microsoft.com/office/drawing/2014/main" id="{4A3D428C-3B53-4677-A935-BBB4B4450AF0}"/>
              </a:ext>
            </a:extLst>
          </p:cNvPr>
          <p:cNvSpPr>
            <a:spLocks noGrp="1"/>
          </p:cNvSpPr>
          <p:nvPr>
            <p:ph idx="1"/>
          </p:nvPr>
        </p:nvSpPr>
        <p:spPr>
          <a:xfrm>
            <a:off x="1097279" y="1845734"/>
            <a:ext cx="10254343" cy="4023360"/>
          </a:xfrm>
        </p:spPr>
        <p:txBody>
          <a:bodyPr>
            <a:normAutofit/>
          </a:bodyPr>
          <a:lstStyle/>
          <a:p>
            <a:pPr>
              <a:buFont typeface="Wingdings" panose="05000000000000000000" pitchFamily="2" charset="2"/>
              <a:buChar char="§"/>
            </a:pPr>
            <a:r>
              <a:rPr lang="en-US" sz="2800" dirty="0"/>
              <a:t> </a:t>
            </a:r>
            <a:r>
              <a:rPr lang="zh-CN" altLang="en-US" sz="2800" dirty="0"/>
              <a:t>正态分布仅由两个参数完全表征：平均值 </a:t>
            </a:r>
            <a:r>
              <a:rPr lang="en-US" altLang="zh-CN" sz="2800" dirty="0"/>
              <a:t>μ </a:t>
            </a:r>
            <a:r>
              <a:rPr lang="zh-CN" altLang="en-US" sz="2800" dirty="0"/>
              <a:t>和标准差 </a:t>
            </a:r>
            <a:r>
              <a:rPr lang="en-US" altLang="zh-CN" sz="2800" dirty="0"/>
              <a:t>σ</a:t>
            </a:r>
            <a:r>
              <a:rPr lang="zh-CN" altLang="en-US" sz="2800" dirty="0"/>
              <a:t>。</a:t>
            </a:r>
            <a:endParaRPr lang="en-US" sz="2800" dirty="0"/>
          </a:p>
          <a:p>
            <a:pPr lvl="1">
              <a:buFont typeface="Wingdings" panose="05000000000000000000" pitchFamily="2" charset="2"/>
              <a:buChar char="§"/>
            </a:pPr>
            <a:r>
              <a:rPr lang="en-US" sz="2600" dirty="0"/>
              <a:t> </a:t>
            </a:r>
            <a:r>
              <a:rPr lang="zh-CN" altLang="en-US" sz="2600" dirty="0"/>
              <a:t>标准正态分布的 </a:t>
            </a:r>
            <a:r>
              <a:rPr lang="en-US" altLang="zh-CN" sz="2600" dirty="0"/>
              <a:t>μ = 0 </a:t>
            </a:r>
            <a:r>
              <a:rPr lang="zh-CN" altLang="en-US" sz="2600" dirty="0"/>
              <a:t>和 </a:t>
            </a:r>
            <a:r>
              <a:rPr lang="en-US" altLang="zh-CN" sz="2600" dirty="0"/>
              <a:t>σ = 1</a:t>
            </a:r>
            <a:r>
              <a:rPr lang="zh-CN" altLang="en-US" sz="2600" dirty="0"/>
              <a:t>（图中的红线）。</a:t>
            </a:r>
            <a:endParaRPr lang="en-US" sz="2600" dirty="0"/>
          </a:p>
          <a:p>
            <a:endParaRPr lang="en-US" sz="2800" dirty="0"/>
          </a:p>
        </p:txBody>
      </p:sp>
      <p:sp>
        <p:nvSpPr>
          <p:cNvPr id="4" name="Date Placeholder 3">
            <a:extLst>
              <a:ext uri="{FF2B5EF4-FFF2-40B4-BE49-F238E27FC236}">
                <a16:creationId xmlns:a16="http://schemas.microsoft.com/office/drawing/2014/main" id="{0CC91464-A456-42B9-818C-86290C2545C6}"/>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69E3FBCC-E8C9-4FE3-95C7-7AEDAA1B0348}"/>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8F022676-5644-4B2A-BB66-F0E2DC522C34}"/>
              </a:ext>
            </a:extLst>
          </p:cNvPr>
          <p:cNvSpPr>
            <a:spLocks noGrp="1"/>
          </p:cNvSpPr>
          <p:nvPr>
            <p:ph type="sldNum" sz="quarter" idx="12"/>
          </p:nvPr>
        </p:nvSpPr>
        <p:spPr/>
        <p:txBody>
          <a:bodyPr/>
          <a:lstStyle/>
          <a:p>
            <a:fld id="{142C4D1D-1D0E-4F17-828B-0D8748354C4B}" type="slidenum">
              <a:rPr lang="en-US" smtClean="0"/>
              <a:t>20</a:t>
            </a:fld>
            <a:endParaRPr lang="en-US"/>
          </a:p>
        </p:txBody>
      </p:sp>
      <p:pic>
        <p:nvPicPr>
          <p:cNvPr id="8" name="Picture 7">
            <a:extLst>
              <a:ext uri="{FF2B5EF4-FFF2-40B4-BE49-F238E27FC236}">
                <a16:creationId xmlns:a16="http://schemas.microsoft.com/office/drawing/2014/main" id="{D01E532C-1275-4055-9780-CEDAE01CCFC1}"/>
              </a:ext>
            </a:extLst>
          </p:cNvPr>
          <p:cNvPicPr>
            <a:picLocks noChangeAspect="1"/>
          </p:cNvPicPr>
          <p:nvPr/>
        </p:nvPicPr>
        <p:blipFill>
          <a:blip r:embed="rId2"/>
          <a:stretch>
            <a:fillRect/>
          </a:stretch>
        </p:blipFill>
        <p:spPr>
          <a:xfrm>
            <a:off x="3052190" y="3035006"/>
            <a:ext cx="5697201" cy="3129434"/>
          </a:xfrm>
          <a:prstGeom prst="rect">
            <a:avLst/>
          </a:prstGeom>
        </p:spPr>
      </p:pic>
    </p:spTree>
    <p:extLst>
      <p:ext uri="{BB962C8B-B14F-4D97-AF65-F5344CB8AC3E}">
        <p14:creationId xmlns:p14="http://schemas.microsoft.com/office/powerpoint/2010/main" val="2765832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543-672A-4D34-9FCF-603061FE8C13}"/>
              </a:ext>
            </a:extLst>
          </p:cNvPr>
          <p:cNvSpPr>
            <a:spLocks noGrp="1"/>
          </p:cNvSpPr>
          <p:nvPr>
            <p:ph type="title"/>
          </p:nvPr>
        </p:nvSpPr>
        <p:spPr/>
        <p:txBody>
          <a:bodyPr/>
          <a:lstStyle/>
          <a:p>
            <a:r>
              <a:rPr lang="zh-CN" altLang="en-US" dirty="0"/>
              <a:t>正态分布曲线下的面积</a:t>
            </a:r>
            <a:r>
              <a:rPr lang="en-US" dirty="0"/>
              <a:t> </a:t>
            </a:r>
          </a:p>
        </p:txBody>
      </p:sp>
      <p:sp>
        <p:nvSpPr>
          <p:cNvPr id="3" name="Content Placeholder 2">
            <a:extLst>
              <a:ext uri="{FF2B5EF4-FFF2-40B4-BE49-F238E27FC236}">
                <a16:creationId xmlns:a16="http://schemas.microsoft.com/office/drawing/2014/main" id="{F429A0C9-CFE2-4EF9-BB15-FF691ADD3FBA}"/>
              </a:ext>
            </a:extLst>
          </p:cNvPr>
          <p:cNvSpPr>
            <a:spLocks noGrp="1"/>
          </p:cNvSpPr>
          <p:nvPr>
            <p:ph idx="1"/>
          </p:nvPr>
        </p:nvSpPr>
        <p:spPr>
          <a:xfrm>
            <a:off x="1097279" y="1845734"/>
            <a:ext cx="10376561" cy="4023360"/>
          </a:xfrm>
        </p:spPr>
        <p:txBody>
          <a:bodyPr>
            <a:normAutofit/>
          </a:bodyPr>
          <a:lstStyle/>
          <a:p>
            <a:r>
              <a:rPr lang="el-GR" sz="2800" dirty="0"/>
              <a:t>6σ</a:t>
            </a:r>
            <a:r>
              <a:rPr lang="zh-CN" altLang="en-US" sz="2800" dirty="0"/>
              <a:t>法则 </a:t>
            </a:r>
            <a:r>
              <a:rPr lang="en-US" sz="2800" dirty="0"/>
              <a:t>6σ rule</a:t>
            </a:r>
          </a:p>
          <a:p>
            <a:pPr algn="l">
              <a:buFont typeface="Arial" panose="020B0604020202020204" pitchFamily="34" charset="0"/>
              <a:buChar char="•"/>
            </a:pPr>
            <a:r>
              <a:rPr lang="en-US" altLang="zh-CN" sz="2400" b="1" i="0" dirty="0">
                <a:effectLst/>
                <a:latin typeface="Roboto" panose="02000000000000000000" pitchFamily="2" charset="0"/>
              </a:rPr>
              <a:t>68%</a:t>
            </a:r>
            <a:r>
              <a:rPr lang="zh-CN" altLang="en-US" sz="2400" b="0" i="0" dirty="0">
                <a:effectLst/>
                <a:latin typeface="Roboto" panose="02000000000000000000" pitchFamily="2" charset="0"/>
              </a:rPr>
              <a:t> 的数据位于均值的正负一个标准差范围内（</a:t>
            </a:r>
            <a:r>
              <a:rPr lang="en-US" altLang="zh-CN" sz="2400" b="0" i="0" dirty="0">
                <a:effectLst/>
                <a:latin typeface="Roboto" panose="02000000000000000000" pitchFamily="2" charset="0"/>
              </a:rPr>
              <a:t>z</a:t>
            </a:r>
            <a:r>
              <a:rPr lang="zh-CN" altLang="en-US" sz="2400" b="0" i="0" dirty="0">
                <a:effectLst/>
                <a:latin typeface="Roboto" panose="02000000000000000000" pitchFamily="2" charset="0"/>
              </a:rPr>
              <a:t>分数在 </a:t>
            </a:r>
            <a:r>
              <a:rPr lang="en-US" altLang="zh-CN" sz="2400" b="0" i="0" dirty="0">
                <a:effectLst/>
                <a:latin typeface="Roboto" panose="02000000000000000000" pitchFamily="2" charset="0"/>
              </a:rPr>
              <a:t>-1 </a:t>
            </a:r>
            <a:r>
              <a:rPr lang="zh-CN" altLang="en-US" sz="2400" b="0" i="0" dirty="0">
                <a:effectLst/>
                <a:latin typeface="Roboto" panose="02000000000000000000" pitchFamily="2" charset="0"/>
              </a:rPr>
              <a:t>到 </a:t>
            </a:r>
            <a:r>
              <a:rPr lang="en-US" altLang="zh-CN" sz="2400" b="0" i="0" dirty="0">
                <a:effectLst/>
                <a:latin typeface="Roboto" panose="02000000000000000000" pitchFamily="2" charset="0"/>
              </a:rPr>
              <a:t>1 </a:t>
            </a:r>
            <a:r>
              <a:rPr lang="zh-CN" altLang="en-US" sz="2400" b="0" i="0" dirty="0">
                <a:effectLst/>
                <a:latin typeface="Roboto" panose="02000000000000000000" pitchFamily="2" charset="0"/>
              </a:rPr>
              <a:t>之间）。</a:t>
            </a:r>
          </a:p>
          <a:p>
            <a:pPr algn="l">
              <a:buFont typeface="Arial" panose="020B0604020202020204" pitchFamily="34" charset="0"/>
              <a:buChar char="•"/>
            </a:pPr>
            <a:r>
              <a:rPr lang="en-US" altLang="zh-CN" sz="2400" b="1" i="0" dirty="0">
                <a:effectLst/>
                <a:latin typeface="Roboto" panose="02000000000000000000" pitchFamily="2" charset="0"/>
              </a:rPr>
              <a:t>95%</a:t>
            </a:r>
            <a:r>
              <a:rPr lang="zh-CN" altLang="en-US" sz="2400" b="0" i="0" dirty="0">
                <a:effectLst/>
                <a:latin typeface="Roboto" panose="02000000000000000000" pitchFamily="2" charset="0"/>
              </a:rPr>
              <a:t> 的数据位于均值的正负两个标准差范围内（</a:t>
            </a:r>
            <a:r>
              <a:rPr lang="en-US" altLang="zh-CN" sz="2400" b="0" i="0" dirty="0">
                <a:effectLst/>
                <a:latin typeface="Roboto" panose="02000000000000000000" pitchFamily="2" charset="0"/>
              </a:rPr>
              <a:t>z</a:t>
            </a:r>
            <a:r>
              <a:rPr lang="zh-CN" altLang="en-US" sz="2400" b="0" i="0" dirty="0">
                <a:effectLst/>
                <a:latin typeface="Roboto" panose="02000000000000000000" pitchFamily="2" charset="0"/>
              </a:rPr>
              <a:t>分数在 </a:t>
            </a:r>
            <a:r>
              <a:rPr lang="en-US" altLang="zh-CN" sz="2400" b="0" i="0" dirty="0">
                <a:effectLst/>
                <a:latin typeface="Roboto" panose="02000000000000000000" pitchFamily="2" charset="0"/>
              </a:rPr>
              <a:t>-2 </a:t>
            </a:r>
            <a:r>
              <a:rPr lang="zh-CN" altLang="en-US" sz="2400" b="0" i="0" dirty="0">
                <a:effectLst/>
                <a:latin typeface="Roboto" panose="02000000000000000000" pitchFamily="2" charset="0"/>
              </a:rPr>
              <a:t>到 </a:t>
            </a:r>
            <a:r>
              <a:rPr lang="en-US" altLang="zh-CN" sz="2400" b="0" i="0" dirty="0">
                <a:effectLst/>
                <a:latin typeface="Roboto" panose="02000000000000000000" pitchFamily="2" charset="0"/>
              </a:rPr>
              <a:t>2 </a:t>
            </a:r>
            <a:r>
              <a:rPr lang="zh-CN" altLang="en-US" sz="2400" b="0" i="0" dirty="0">
                <a:effectLst/>
                <a:latin typeface="Roboto" panose="02000000000000000000" pitchFamily="2" charset="0"/>
              </a:rPr>
              <a:t>之间）。</a:t>
            </a:r>
          </a:p>
          <a:p>
            <a:pPr algn="l">
              <a:buFont typeface="Arial" panose="020B0604020202020204" pitchFamily="34" charset="0"/>
              <a:buChar char="•"/>
            </a:pPr>
            <a:r>
              <a:rPr lang="en-US" altLang="zh-CN" sz="2400" b="1" i="0" dirty="0">
                <a:effectLst/>
                <a:latin typeface="Roboto" panose="02000000000000000000" pitchFamily="2" charset="0"/>
              </a:rPr>
              <a:t>99.7%</a:t>
            </a:r>
            <a:r>
              <a:rPr lang="zh-CN" altLang="en-US" sz="2400" b="0" i="0" dirty="0">
                <a:effectLst/>
                <a:latin typeface="Roboto" panose="02000000000000000000" pitchFamily="2" charset="0"/>
              </a:rPr>
              <a:t> 的数据位于均值的正负三个标准差范围内（</a:t>
            </a:r>
            <a:r>
              <a:rPr lang="en-US" altLang="zh-CN" sz="2400" b="0" i="0" dirty="0">
                <a:effectLst/>
                <a:latin typeface="Roboto" panose="02000000000000000000" pitchFamily="2" charset="0"/>
              </a:rPr>
              <a:t>z</a:t>
            </a:r>
            <a:r>
              <a:rPr lang="zh-CN" altLang="en-US" sz="2400" b="0" i="0" dirty="0">
                <a:effectLst/>
                <a:latin typeface="Roboto" panose="02000000000000000000" pitchFamily="2" charset="0"/>
              </a:rPr>
              <a:t>分数在 </a:t>
            </a:r>
            <a:r>
              <a:rPr lang="en-US" altLang="zh-CN" sz="2400" b="0" i="0" dirty="0">
                <a:effectLst/>
                <a:latin typeface="Roboto" panose="02000000000000000000" pitchFamily="2" charset="0"/>
              </a:rPr>
              <a:t>-3 </a:t>
            </a:r>
            <a:r>
              <a:rPr lang="zh-CN" altLang="en-US" sz="2400" b="0" i="0" dirty="0">
                <a:effectLst/>
                <a:latin typeface="Roboto" panose="02000000000000000000" pitchFamily="2" charset="0"/>
              </a:rPr>
              <a:t>到 </a:t>
            </a:r>
            <a:r>
              <a:rPr lang="en-US" altLang="zh-CN" sz="2400" b="0" i="0" dirty="0">
                <a:effectLst/>
                <a:latin typeface="Roboto" panose="02000000000000000000" pitchFamily="2" charset="0"/>
              </a:rPr>
              <a:t>3 </a:t>
            </a:r>
            <a:r>
              <a:rPr lang="zh-CN" altLang="en-US" sz="2400" b="0" i="0" dirty="0">
                <a:effectLst/>
                <a:latin typeface="Roboto" panose="02000000000000000000" pitchFamily="2" charset="0"/>
              </a:rPr>
              <a:t>之间）。</a:t>
            </a:r>
          </a:p>
        </p:txBody>
      </p:sp>
      <p:sp>
        <p:nvSpPr>
          <p:cNvPr id="4" name="Date Placeholder 3">
            <a:extLst>
              <a:ext uri="{FF2B5EF4-FFF2-40B4-BE49-F238E27FC236}">
                <a16:creationId xmlns:a16="http://schemas.microsoft.com/office/drawing/2014/main" id="{16BFA313-C0A6-456C-BCC1-9B82C0EE1469}"/>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C96892E4-54CC-4414-A486-AF6630722CDC}"/>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C16707F1-9580-4418-B1AE-AA6493D26D47}"/>
              </a:ext>
            </a:extLst>
          </p:cNvPr>
          <p:cNvSpPr>
            <a:spLocks noGrp="1"/>
          </p:cNvSpPr>
          <p:nvPr>
            <p:ph type="sldNum" sz="quarter" idx="12"/>
          </p:nvPr>
        </p:nvSpPr>
        <p:spPr/>
        <p:txBody>
          <a:bodyPr/>
          <a:lstStyle/>
          <a:p>
            <a:fld id="{142C4D1D-1D0E-4F17-828B-0D8748354C4B}" type="slidenum">
              <a:rPr lang="en-US" smtClean="0"/>
              <a:t>21</a:t>
            </a:fld>
            <a:endParaRPr lang="en-US"/>
          </a:p>
        </p:txBody>
      </p:sp>
      <p:pic>
        <p:nvPicPr>
          <p:cNvPr id="8" name="Picture 7">
            <a:extLst>
              <a:ext uri="{FF2B5EF4-FFF2-40B4-BE49-F238E27FC236}">
                <a16:creationId xmlns:a16="http://schemas.microsoft.com/office/drawing/2014/main" id="{5443DD97-4D61-43B3-AC60-839DC943F487}"/>
              </a:ext>
            </a:extLst>
          </p:cNvPr>
          <p:cNvPicPr>
            <a:picLocks noChangeAspect="1"/>
          </p:cNvPicPr>
          <p:nvPr/>
        </p:nvPicPr>
        <p:blipFill>
          <a:blip r:embed="rId2"/>
          <a:stretch>
            <a:fillRect/>
          </a:stretch>
        </p:blipFill>
        <p:spPr>
          <a:xfrm>
            <a:off x="2814860" y="3901285"/>
            <a:ext cx="5807591" cy="2820477"/>
          </a:xfrm>
          <a:prstGeom prst="rect">
            <a:avLst/>
          </a:prstGeom>
          <a:ln>
            <a:solidFill>
              <a:srgbClr val="0070C0"/>
            </a:solidFill>
          </a:ln>
        </p:spPr>
      </p:pic>
    </p:spTree>
    <p:extLst>
      <p:ext uri="{BB962C8B-B14F-4D97-AF65-F5344CB8AC3E}">
        <p14:creationId xmlns:p14="http://schemas.microsoft.com/office/powerpoint/2010/main" val="2271810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B5E-817B-450F-A117-36D671CF2C96}"/>
              </a:ext>
            </a:extLst>
          </p:cNvPr>
          <p:cNvSpPr>
            <a:spLocks noGrp="1"/>
          </p:cNvSpPr>
          <p:nvPr>
            <p:ph type="title"/>
          </p:nvPr>
        </p:nvSpPr>
        <p:spPr/>
        <p:txBody>
          <a:bodyPr/>
          <a:lstStyle/>
          <a:p>
            <a:r>
              <a:rPr lang="zh-CN" altLang="en-US" dirty="0"/>
              <a:t>一些解释示例</a:t>
            </a:r>
            <a:r>
              <a:rPr lang="en-US" dirty="0"/>
              <a:t>:</a:t>
            </a:r>
          </a:p>
        </p:txBody>
      </p:sp>
      <p:sp>
        <p:nvSpPr>
          <p:cNvPr id="3" name="Content Placeholder 2">
            <a:extLst>
              <a:ext uri="{FF2B5EF4-FFF2-40B4-BE49-F238E27FC236}">
                <a16:creationId xmlns:a16="http://schemas.microsoft.com/office/drawing/2014/main" id="{9DC7FDD4-B161-4DE7-AD32-A41BD1208952}"/>
              </a:ext>
            </a:extLst>
          </p:cNvPr>
          <p:cNvSpPr>
            <a:spLocks noGrp="1"/>
          </p:cNvSpPr>
          <p:nvPr>
            <p:ph idx="1"/>
          </p:nvPr>
        </p:nvSpPr>
        <p:spPr>
          <a:xfrm>
            <a:off x="861829" y="1949907"/>
            <a:ext cx="5898568" cy="4023360"/>
          </a:xfrm>
        </p:spPr>
        <p:txBody>
          <a:bodyPr>
            <a:normAutofit fontScale="70000" lnSpcReduction="20000"/>
          </a:bodyPr>
          <a:lstStyle/>
          <a:p>
            <a:pPr marL="0" indent="0">
              <a:buNone/>
            </a:pPr>
            <a:r>
              <a:rPr lang="zh-CN" altLang="en-US" sz="2400" dirty="0"/>
              <a:t>假设我们有一个正态分布，平均值为 </a:t>
            </a:r>
            <a:r>
              <a:rPr lang="en-US" altLang="zh-CN" sz="2400" dirty="0"/>
              <a:t>100</a:t>
            </a:r>
            <a:r>
              <a:rPr lang="zh-CN" altLang="en-US" sz="2400" dirty="0"/>
              <a:t>，标准差为 </a:t>
            </a:r>
            <a:r>
              <a:rPr lang="en-US" altLang="zh-CN" sz="2400" dirty="0"/>
              <a:t>10</a:t>
            </a:r>
            <a:r>
              <a:rPr lang="zh-CN" altLang="en-US" sz="2400" dirty="0"/>
              <a:t>，</a:t>
            </a:r>
            <a:endParaRPr lang="en-HK" altLang="zh-CN" sz="2400" dirty="0"/>
          </a:p>
          <a:p>
            <a:pPr marL="0" indent="0">
              <a:buNone/>
            </a:pPr>
            <a:r>
              <a:rPr lang="zh-CN" altLang="en-US" sz="2400" dirty="0"/>
              <a:t>我们可以推断出特定值的异常程度</a:t>
            </a:r>
            <a:r>
              <a:rPr lang="en-US" sz="2400" dirty="0"/>
              <a:t>.</a:t>
            </a:r>
          </a:p>
          <a:p>
            <a:pPr marL="0" indent="0">
              <a:buNone/>
            </a:pPr>
            <a:endParaRPr lang="en-US" sz="2400" dirty="0"/>
          </a:p>
          <a:p>
            <a:pPr lvl="1"/>
            <a:r>
              <a:rPr lang="zh-CN" altLang="en-US" sz="2000" dirty="0"/>
              <a:t>只有</a:t>
            </a:r>
            <a:r>
              <a:rPr lang="en-US" altLang="zh-CN" sz="2000" dirty="0"/>
              <a:t>0.1%</a:t>
            </a:r>
            <a:r>
              <a:rPr lang="zh-CN" altLang="en-US" sz="2000" dirty="0"/>
              <a:t>的分数高于</a:t>
            </a:r>
            <a:r>
              <a:rPr lang="en-US" altLang="zh-CN" sz="2000" dirty="0"/>
              <a:t>130</a:t>
            </a:r>
            <a:r>
              <a:rPr lang="zh-CN" altLang="en-US" sz="2000" dirty="0"/>
              <a:t>。</a:t>
            </a:r>
          </a:p>
          <a:p>
            <a:pPr marL="201168" lvl="1" indent="0">
              <a:buNone/>
            </a:pPr>
            <a:r>
              <a:rPr lang="en-US" altLang="zh-CN" sz="2000" dirty="0"/>
              <a:t>	130</a:t>
            </a:r>
            <a:r>
              <a:rPr lang="zh-CN" altLang="en-US" sz="2000" dirty="0"/>
              <a:t>是均值</a:t>
            </a:r>
            <a:r>
              <a:rPr lang="en-US" altLang="zh-CN" sz="2000" dirty="0"/>
              <a:t>100</a:t>
            </a:r>
            <a:r>
              <a:rPr lang="zh-CN" altLang="en-US" sz="2000" dirty="0"/>
              <a:t>加上</a:t>
            </a:r>
            <a:r>
              <a:rPr lang="en-US" altLang="zh-CN" sz="2000" dirty="0"/>
              <a:t>3</a:t>
            </a:r>
            <a:r>
              <a:rPr lang="zh-CN" altLang="en-US" sz="2000" dirty="0"/>
              <a:t>个标准差（</a:t>
            </a:r>
            <a:r>
              <a:rPr lang="en-US" altLang="zh-CN" sz="2000" dirty="0"/>
              <a:t>10×3</a:t>
            </a:r>
            <a:r>
              <a:rPr lang="zh-CN" altLang="en-US" sz="2000" dirty="0"/>
              <a:t>），在正态分布中，超过</a:t>
            </a:r>
            <a:r>
              <a:rPr lang="en-HK" altLang="zh-CN" sz="2000" dirty="0"/>
              <a:t>	</a:t>
            </a:r>
            <a:r>
              <a:rPr lang="zh-CN" altLang="en-US" sz="2000" dirty="0"/>
              <a:t>均值</a:t>
            </a:r>
            <a:r>
              <a:rPr lang="en-US" altLang="zh-CN" sz="2000" dirty="0"/>
              <a:t>3</a:t>
            </a:r>
            <a:r>
              <a:rPr lang="zh-CN" altLang="en-US" sz="2000" dirty="0"/>
              <a:t>个标准差的概率约为</a:t>
            </a:r>
            <a:r>
              <a:rPr lang="en-US" altLang="zh-CN" sz="2000" dirty="0"/>
              <a:t>0.1%</a:t>
            </a:r>
            <a:r>
              <a:rPr lang="zh-CN" altLang="en-US" sz="2000" dirty="0"/>
              <a:t>。</a:t>
            </a:r>
          </a:p>
          <a:p>
            <a:pPr lvl="1"/>
            <a:endParaRPr lang="zh-CN" altLang="en-US" sz="2000" dirty="0"/>
          </a:p>
          <a:p>
            <a:pPr lvl="1"/>
            <a:r>
              <a:rPr lang="zh-CN" altLang="en-US" sz="2000" dirty="0"/>
              <a:t>约</a:t>
            </a:r>
            <a:r>
              <a:rPr lang="en-US" altLang="zh-CN" sz="2000" dirty="0"/>
              <a:t>95%</a:t>
            </a:r>
            <a:r>
              <a:rPr lang="zh-CN" altLang="en-US" sz="2000" dirty="0"/>
              <a:t>的分数在</a:t>
            </a:r>
            <a:r>
              <a:rPr lang="en-US" altLang="zh-CN" sz="2000" dirty="0"/>
              <a:t>80</a:t>
            </a:r>
            <a:r>
              <a:rPr lang="zh-CN" altLang="en-US" sz="2000" dirty="0"/>
              <a:t>到</a:t>
            </a:r>
            <a:r>
              <a:rPr lang="en-US" altLang="zh-CN" sz="2000" dirty="0"/>
              <a:t>120</a:t>
            </a:r>
            <a:r>
              <a:rPr lang="zh-CN" altLang="en-US" sz="2000" dirty="0"/>
              <a:t>之间。</a:t>
            </a:r>
          </a:p>
          <a:p>
            <a:pPr marL="201168" lvl="1" indent="0">
              <a:buNone/>
            </a:pPr>
            <a:r>
              <a:rPr lang="en-US" altLang="zh-CN" sz="2000" dirty="0"/>
              <a:t>	80</a:t>
            </a:r>
            <a:r>
              <a:rPr lang="zh-CN" altLang="en-US" sz="2000" dirty="0"/>
              <a:t>和</a:t>
            </a:r>
            <a:r>
              <a:rPr lang="en-US" altLang="zh-CN" sz="2000" dirty="0"/>
              <a:t>120</a:t>
            </a:r>
            <a:r>
              <a:rPr lang="zh-CN" altLang="en-US" sz="2000" dirty="0"/>
              <a:t>分别是均值的</a:t>
            </a:r>
            <a:r>
              <a:rPr lang="en-US" altLang="zh-CN" sz="2000" dirty="0"/>
              <a:t>±2</a:t>
            </a:r>
            <a:r>
              <a:rPr lang="zh-CN" altLang="en-US" sz="2000" dirty="0"/>
              <a:t>个标准差，正态分布中约</a:t>
            </a:r>
            <a:r>
              <a:rPr lang="en-US" altLang="zh-CN" sz="2000" dirty="0"/>
              <a:t>95%</a:t>
            </a:r>
            <a:r>
              <a:rPr lang="zh-CN" altLang="en-US" sz="2000" dirty="0"/>
              <a:t>的数据在</a:t>
            </a:r>
            <a:r>
              <a:rPr lang="en-HK" altLang="zh-CN" sz="2000" dirty="0"/>
              <a:t>	</a:t>
            </a:r>
            <a:r>
              <a:rPr lang="zh-CN" altLang="en-US" sz="2000" dirty="0"/>
              <a:t>这个范围内。</a:t>
            </a:r>
          </a:p>
          <a:p>
            <a:pPr lvl="1"/>
            <a:endParaRPr lang="zh-CN" altLang="en-US" sz="2000" dirty="0"/>
          </a:p>
          <a:p>
            <a:pPr lvl="1"/>
            <a:r>
              <a:rPr lang="zh-CN" altLang="en-US" sz="2000" dirty="0"/>
              <a:t>只有约</a:t>
            </a:r>
            <a:r>
              <a:rPr lang="en-US" altLang="zh-CN" sz="2000" dirty="0"/>
              <a:t>5%</a:t>
            </a:r>
            <a:r>
              <a:rPr lang="zh-CN" altLang="en-US" sz="2000" dirty="0"/>
              <a:t>的分数距离</a:t>
            </a:r>
            <a:r>
              <a:rPr lang="en-US" altLang="zh-CN" sz="2000" dirty="0"/>
              <a:t>100</a:t>
            </a:r>
            <a:r>
              <a:rPr lang="zh-CN" altLang="en-US" sz="2000" dirty="0"/>
              <a:t>超过</a:t>
            </a:r>
            <a:r>
              <a:rPr lang="en-US" altLang="zh-CN" sz="2000" dirty="0"/>
              <a:t>20</a:t>
            </a:r>
            <a:r>
              <a:rPr lang="zh-CN" altLang="en-US" sz="2000" dirty="0"/>
              <a:t>分。</a:t>
            </a:r>
          </a:p>
          <a:p>
            <a:pPr marL="201168" lvl="1" indent="0">
              <a:buNone/>
            </a:pPr>
            <a:r>
              <a:rPr lang="en-HK" altLang="zh-CN" sz="2000" dirty="0"/>
              <a:t>	</a:t>
            </a:r>
            <a:r>
              <a:rPr lang="zh-CN" altLang="en-US" sz="2000" dirty="0"/>
              <a:t>距离均值</a:t>
            </a:r>
            <a:r>
              <a:rPr lang="en-US" altLang="zh-CN" sz="2000" dirty="0"/>
              <a:t>20</a:t>
            </a:r>
            <a:r>
              <a:rPr lang="zh-CN" altLang="en-US" sz="2000" dirty="0"/>
              <a:t>分即</a:t>
            </a:r>
            <a:r>
              <a:rPr lang="en-US" altLang="zh-CN" sz="2000" dirty="0"/>
              <a:t>±2</a:t>
            </a:r>
            <a:r>
              <a:rPr lang="zh-CN" altLang="en-US" sz="2000" dirty="0"/>
              <a:t>个标准差，约有</a:t>
            </a:r>
            <a:r>
              <a:rPr lang="en-US" altLang="zh-CN" sz="2000" dirty="0"/>
              <a:t>5%</a:t>
            </a:r>
            <a:r>
              <a:rPr lang="zh-CN" altLang="en-US" sz="2000" dirty="0"/>
              <a:t>的数据在这个范围</a:t>
            </a:r>
            <a:r>
              <a:rPr lang="en-HK" altLang="zh-CN" sz="2000" dirty="0"/>
              <a:t>	</a:t>
            </a:r>
            <a:r>
              <a:rPr lang="zh-CN" altLang="en-US" sz="2000" dirty="0"/>
              <a:t>之外。</a:t>
            </a:r>
          </a:p>
          <a:p>
            <a:pPr lvl="1"/>
            <a:endParaRPr lang="zh-CN" altLang="en-US" sz="2000" dirty="0"/>
          </a:p>
          <a:p>
            <a:pPr lvl="1"/>
            <a:r>
              <a:rPr lang="en-US" altLang="zh-CN" sz="2000" dirty="0"/>
              <a:t>34%</a:t>
            </a:r>
            <a:r>
              <a:rPr lang="zh-CN" altLang="en-US" sz="2000" dirty="0"/>
              <a:t>的分数在</a:t>
            </a:r>
            <a:r>
              <a:rPr lang="en-US" altLang="zh-CN" sz="2000" dirty="0"/>
              <a:t>100</a:t>
            </a:r>
            <a:r>
              <a:rPr lang="zh-CN" altLang="en-US" sz="2000" dirty="0"/>
              <a:t>到</a:t>
            </a:r>
            <a:r>
              <a:rPr lang="en-US" altLang="zh-CN" sz="2000" dirty="0"/>
              <a:t>110</a:t>
            </a:r>
            <a:r>
              <a:rPr lang="zh-CN" altLang="en-US" sz="2000" dirty="0"/>
              <a:t>之间。</a:t>
            </a:r>
          </a:p>
          <a:p>
            <a:pPr marL="201168" lvl="1" indent="0">
              <a:buNone/>
            </a:pPr>
            <a:r>
              <a:rPr lang="en-US" altLang="zh-CN" sz="2000" dirty="0"/>
              <a:t>	100</a:t>
            </a:r>
            <a:r>
              <a:rPr lang="zh-CN" altLang="en-US" sz="2000" dirty="0"/>
              <a:t>到</a:t>
            </a:r>
            <a:r>
              <a:rPr lang="en-US" altLang="zh-CN" sz="2000" dirty="0"/>
              <a:t>110</a:t>
            </a:r>
            <a:r>
              <a:rPr lang="zh-CN" altLang="en-US" sz="2000" dirty="0"/>
              <a:t>是均值到</a:t>
            </a:r>
            <a:r>
              <a:rPr lang="en-US" altLang="zh-CN" sz="2000" dirty="0"/>
              <a:t>+1</a:t>
            </a:r>
            <a:r>
              <a:rPr lang="zh-CN" altLang="en-US" sz="2000" dirty="0"/>
              <a:t>个标准差，正态分布中约有</a:t>
            </a:r>
            <a:r>
              <a:rPr lang="en-US" altLang="zh-CN" sz="2000" dirty="0"/>
              <a:t>34%</a:t>
            </a:r>
            <a:r>
              <a:rPr lang="zh-CN" altLang="en-US" sz="2000" dirty="0"/>
              <a:t>的数据在这</a:t>
            </a:r>
            <a:r>
              <a:rPr lang="en-HK" altLang="zh-CN" sz="2000" dirty="0"/>
              <a:t>	</a:t>
            </a:r>
            <a:r>
              <a:rPr lang="zh-CN" altLang="en-US" sz="2000" dirty="0"/>
              <a:t>个区间。</a:t>
            </a:r>
            <a:endParaRPr lang="en-US" sz="2000" dirty="0"/>
          </a:p>
        </p:txBody>
      </p:sp>
      <p:sp>
        <p:nvSpPr>
          <p:cNvPr id="4" name="Date Placeholder 3">
            <a:extLst>
              <a:ext uri="{FF2B5EF4-FFF2-40B4-BE49-F238E27FC236}">
                <a16:creationId xmlns:a16="http://schemas.microsoft.com/office/drawing/2014/main" id="{BAA194BF-3BD6-4AAB-9971-AA5C0D66D7DE}"/>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2F88AA91-E69F-4FE8-8D53-C4F81528BC37}"/>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58E444F3-A556-4926-8D69-4623BB074D16}"/>
              </a:ext>
            </a:extLst>
          </p:cNvPr>
          <p:cNvSpPr>
            <a:spLocks noGrp="1"/>
          </p:cNvSpPr>
          <p:nvPr>
            <p:ph type="sldNum" sz="quarter" idx="12"/>
          </p:nvPr>
        </p:nvSpPr>
        <p:spPr/>
        <p:txBody>
          <a:bodyPr/>
          <a:lstStyle/>
          <a:p>
            <a:fld id="{142C4D1D-1D0E-4F17-828B-0D8748354C4B}" type="slidenum">
              <a:rPr lang="en-US" smtClean="0"/>
              <a:t>22</a:t>
            </a:fld>
            <a:endParaRPr lang="en-US"/>
          </a:p>
        </p:txBody>
      </p:sp>
      <p:pic>
        <p:nvPicPr>
          <p:cNvPr id="7" name="Picture 6">
            <a:extLst>
              <a:ext uri="{FF2B5EF4-FFF2-40B4-BE49-F238E27FC236}">
                <a16:creationId xmlns:a16="http://schemas.microsoft.com/office/drawing/2014/main" id="{B93F4161-FCCA-4154-92AC-7E3B5B7D4800}"/>
              </a:ext>
            </a:extLst>
          </p:cNvPr>
          <p:cNvPicPr>
            <a:picLocks noChangeAspect="1"/>
          </p:cNvPicPr>
          <p:nvPr/>
        </p:nvPicPr>
        <p:blipFill>
          <a:blip r:embed="rId2"/>
          <a:stretch>
            <a:fillRect/>
          </a:stretch>
        </p:blipFill>
        <p:spPr>
          <a:xfrm>
            <a:off x="7131392" y="2919104"/>
            <a:ext cx="4348219" cy="2684423"/>
          </a:xfrm>
          <a:prstGeom prst="rect">
            <a:avLst/>
          </a:prstGeom>
          <a:ln>
            <a:solidFill>
              <a:srgbClr val="0070C0"/>
            </a:solidFill>
          </a:ln>
        </p:spPr>
      </p:pic>
    </p:spTree>
    <p:extLst>
      <p:ext uri="{BB962C8B-B14F-4D97-AF65-F5344CB8AC3E}">
        <p14:creationId xmlns:p14="http://schemas.microsoft.com/office/powerpoint/2010/main" val="382953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709C-523C-487A-90A0-B96290C2AFD2}"/>
              </a:ext>
            </a:extLst>
          </p:cNvPr>
          <p:cNvSpPr>
            <a:spLocks noGrp="1"/>
          </p:cNvSpPr>
          <p:nvPr>
            <p:ph type="title"/>
          </p:nvPr>
        </p:nvSpPr>
        <p:spPr/>
        <p:txBody>
          <a:bodyPr/>
          <a:lstStyle/>
          <a:p>
            <a:r>
              <a:rPr lang="en-US" altLang="zh-CN" dirty="0"/>
              <a:t>Z</a:t>
            </a:r>
            <a:r>
              <a:rPr lang="zh-CN" altLang="en-US" dirty="0"/>
              <a:t>检验 </a:t>
            </a:r>
            <a:r>
              <a:rPr lang="en-US" dirty="0"/>
              <a:t>Z-Test</a:t>
            </a:r>
          </a:p>
        </p:txBody>
      </p:sp>
      <p:sp>
        <p:nvSpPr>
          <p:cNvPr id="3" name="Content Placeholder 2">
            <a:extLst>
              <a:ext uri="{FF2B5EF4-FFF2-40B4-BE49-F238E27FC236}">
                <a16:creationId xmlns:a16="http://schemas.microsoft.com/office/drawing/2014/main" id="{4A112E9F-9B28-4572-B8E7-37069E1A1DD0}"/>
              </a:ext>
            </a:extLst>
          </p:cNvPr>
          <p:cNvSpPr>
            <a:spLocks noGrp="1"/>
          </p:cNvSpPr>
          <p:nvPr>
            <p:ph idx="1"/>
          </p:nvPr>
        </p:nvSpPr>
        <p:spPr/>
        <p:txBody>
          <a:bodyPr>
            <a:normAutofit/>
          </a:bodyPr>
          <a:lstStyle/>
          <a:p>
            <a:pPr>
              <a:buFont typeface="Wingdings" panose="05000000000000000000" pitchFamily="2" charset="2"/>
              <a:buChar char="§"/>
            </a:pPr>
            <a:r>
              <a:rPr lang="en-US" sz="2800" dirty="0"/>
              <a:t> </a:t>
            </a:r>
            <a:r>
              <a:rPr lang="zh-CN" altLang="en-US" sz="2800" dirty="0"/>
              <a:t>计算 </a:t>
            </a:r>
            <a:r>
              <a:rPr lang="en-US" altLang="zh-CN" sz="2800" dirty="0"/>
              <a:t>Z </a:t>
            </a:r>
            <a:r>
              <a:rPr lang="zh-CN" altLang="en-US" sz="2800" dirty="0"/>
              <a:t>值（</a:t>
            </a:r>
            <a:r>
              <a:rPr lang="en-US" altLang="zh-CN" sz="2800" dirty="0"/>
              <a:t>z </a:t>
            </a:r>
            <a:r>
              <a:rPr lang="zh-CN" altLang="en-US" sz="2800" dirty="0"/>
              <a:t>检验）的公式为</a:t>
            </a:r>
            <a:r>
              <a:rPr lang="en-US" sz="2800" dirty="0"/>
              <a:t>:</a:t>
            </a:r>
          </a:p>
          <a:p>
            <a:endParaRPr lang="en-US" sz="2800" dirty="0"/>
          </a:p>
          <a:p>
            <a:r>
              <a:rPr lang="zh-CN" altLang="en-US" sz="2400" dirty="0"/>
              <a:t>其中：</a:t>
            </a:r>
          </a:p>
          <a:p>
            <a:pPr lvl="1"/>
            <a:r>
              <a:rPr lang="en-US" altLang="zh-CN" sz="2200" dirty="0"/>
              <a:t>¯</a:t>
            </a:r>
            <a:r>
              <a:rPr lang="zh-CN" altLang="en-US" sz="2200" dirty="0"/>
              <a:t>𝑋 为样本均值</a:t>
            </a:r>
          </a:p>
          <a:p>
            <a:pPr lvl="1"/>
            <a:r>
              <a:rPr lang="zh-CN" altLang="en-US" sz="2200" dirty="0"/>
              <a:t>𝜇 为总体均值</a:t>
            </a:r>
          </a:p>
          <a:p>
            <a:pPr lvl="1"/>
            <a:r>
              <a:rPr lang="zh-CN" altLang="en-US" sz="2200" dirty="0"/>
              <a:t>𝜎 为总体标准差</a:t>
            </a:r>
          </a:p>
          <a:p>
            <a:pPr lvl="1"/>
            <a:r>
              <a:rPr lang="en-US" altLang="zh-CN" sz="2200" dirty="0"/>
              <a:t>n </a:t>
            </a:r>
            <a:r>
              <a:rPr lang="zh-CN" altLang="en-US" sz="2200" dirty="0"/>
              <a:t>为观测值个数</a:t>
            </a:r>
            <a:endParaRPr lang="en-US" sz="2000" dirty="0"/>
          </a:p>
        </p:txBody>
      </p:sp>
      <p:sp>
        <p:nvSpPr>
          <p:cNvPr id="4" name="Date Placeholder 3">
            <a:extLst>
              <a:ext uri="{FF2B5EF4-FFF2-40B4-BE49-F238E27FC236}">
                <a16:creationId xmlns:a16="http://schemas.microsoft.com/office/drawing/2014/main" id="{B2D636A1-8FC4-4323-A43A-428C374BDF0B}"/>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9654B1CA-5DAA-4C8E-AD49-51EAA2A50638}"/>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DE47A1E8-5D31-48CD-86B7-EFCFE4F4240C}"/>
              </a:ext>
            </a:extLst>
          </p:cNvPr>
          <p:cNvSpPr>
            <a:spLocks noGrp="1"/>
          </p:cNvSpPr>
          <p:nvPr>
            <p:ph type="sldNum" sz="quarter" idx="12"/>
          </p:nvPr>
        </p:nvSpPr>
        <p:spPr/>
        <p:txBody>
          <a:bodyPr/>
          <a:lstStyle/>
          <a:p>
            <a:fld id="{142C4D1D-1D0E-4F17-828B-0D8748354C4B}" type="slidenum">
              <a:rPr lang="en-US" smtClean="0"/>
              <a:t>23</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6550EA9-3A9A-4867-86DC-85382231404D}"/>
                  </a:ext>
                </a:extLst>
              </p:cNvPr>
              <p:cNvSpPr/>
              <p:nvPr/>
            </p:nvSpPr>
            <p:spPr>
              <a:xfrm>
                <a:off x="3455484" y="2259799"/>
                <a:ext cx="1941543" cy="728982"/>
              </a:xfrm>
              <a:prstGeom prst="rect">
                <a:avLst/>
              </a:prstGeom>
            </p:spPr>
            <p:txBody>
              <a:bodyPr wrap="square">
                <a:spAutoFit/>
              </a:bodyPr>
              <a:lstStyle/>
              <a:p>
                <a:r>
                  <a:rPr lang="en-US" sz="2400" dirty="0"/>
                  <a:t>Z-score = </a:t>
                </a:r>
                <a14:m>
                  <m:oMath xmlns:m="http://schemas.openxmlformats.org/officeDocument/2006/math">
                    <m:f>
                      <m:fPr>
                        <m:ctrlPr>
                          <a:rPr lang="en-US" sz="2400" b="0" i="1" smtClean="0">
                            <a:latin typeface="Cambria Math" panose="02040503050406030204" pitchFamily="18" charset="0"/>
                          </a:rPr>
                        </m:ctrlPr>
                      </m:fPr>
                      <m:num>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𝜇</m:t>
                        </m:r>
                      </m:num>
                      <m:den>
                        <m:r>
                          <a:rPr lang="en-US" sz="2400" b="0" i="1" smtClean="0">
                            <a:latin typeface="Cambria Math" panose="02040503050406030204" pitchFamily="18" charset="0"/>
                            <a:ea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a14:m>
                <a:endParaRPr lang="en-US" sz="2400" dirty="0"/>
              </a:p>
            </p:txBody>
          </p:sp>
        </mc:Choice>
        <mc:Fallback xmlns="">
          <p:sp>
            <p:nvSpPr>
              <p:cNvPr id="7" name="Rectangle 6">
                <a:extLst>
                  <a:ext uri="{FF2B5EF4-FFF2-40B4-BE49-F238E27FC236}">
                    <a16:creationId xmlns:a16="http://schemas.microsoft.com/office/drawing/2014/main" id="{46550EA9-3A9A-4867-86DC-85382231404D}"/>
                  </a:ext>
                </a:extLst>
              </p:cNvPr>
              <p:cNvSpPr>
                <a:spLocks noRot="1" noChangeAspect="1" noMove="1" noResize="1" noEditPoints="1" noAdjustHandles="1" noChangeArrowheads="1" noChangeShapeType="1" noTextEdit="1"/>
              </p:cNvSpPr>
              <p:nvPr/>
            </p:nvSpPr>
            <p:spPr>
              <a:xfrm>
                <a:off x="3455484" y="2259799"/>
                <a:ext cx="1941543" cy="728982"/>
              </a:xfrm>
              <a:prstGeom prst="rect">
                <a:avLst/>
              </a:prstGeom>
              <a:blipFill>
                <a:blip r:embed="rId3"/>
                <a:stretch>
                  <a:fillRect l="-5031" b="-252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9A32517-60CD-4A20-90A2-F024359730EF}"/>
              </a:ext>
            </a:extLst>
          </p:cNvPr>
          <p:cNvSpPr txBox="1"/>
          <p:nvPr/>
        </p:nvSpPr>
        <p:spPr>
          <a:xfrm>
            <a:off x="948637" y="5120641"/>
            <a:ext cx="10606414" cy="954107"/>
          </a:xfrm>
          <a:prstGeom prst="rect">
            <a:avLst/>
          </a:prstGeom>
          <a:noFill/>
        </p:spPr>
        <p:txBody>
          <a:bodyPr wrap="square">
            <a:spAutoFit/>
          </a:bodyPr>
          <a:lstStyle/>
          <a:p>
            <a:pPr marL="342900" indent="-342900">
              <a:buClr>
                <a:srgbClr val="00B0F0"/>
              </a:buClr>
              <a:buFont typeface="Wingdings" panose="05000000000000000000" pitchFamily="2" charset="2"/>
              <a:buChar char="§"/>
            </a:pPr>
            <a:endParaRPr lang="zh-CN" altLang="en-US" sz="2800" dirty="0"/>
          </a:p>
          <a:p>
            <a:pPr marL="342900" indent="-342900">
              <a:buClr>
                <a:srgbClr val="00B0F0"/>
              </a:buClr>
              <a:buFont typeface="Wingdings" panose="05000000000000000000" pitchFamily="2" charset="2"/>
              <a:buChar char="§"/>
            </a:pPr>
            <a:r>
              <a:rPr lang="en-US" altLang="zh-CN" sz="2800" dirty="0"/>
              <a:t>z </a:t>
            </a:r>
            <a:r>
              <a:rPr lang="zh-CN" altLang="en-US" sz="2800" dirty="0"/>
              <a:t>检验假设检验统计量（</a:t>
            </a:r>
            <a:r>
              <a:rPr lang="en-US" altLang="zh-CN" sz="2800" dirty="0"/>
              <a:t>z </a:t>
            </a:r>
            <a:r>
              <a:rPr lang="zh-CN" altLang="en-US" sz="2800" dirty="0"/>
              <a:t>分数）遵循 </a:t>
            </a:r>
            <a:r>
              <a:rPr lang="en-US" altLang="zh-CN" sz="2800" dirty="0"/>
              <a:t>(0,1) </a:t>
            </a:r>
            <a:r>
              <a:rPr lang="zh-CN" altLang="en-US" sz="2800" dirty="0"/>
              <a:t>的标准正态分布</a:t>
            </a:r>
            <a:endParaRPr lang="en-US" sz="2800" dirty="0"/>
          </a:p>
        </p:txBody>
      </p:sp>
    </p:spTree>
    <p:extLst>
      <p:ext uri="{BB962C8B-B14F-4D97-AF65-F5344CB8AC3E}">
        <p14:creationId xmlns:p14="http://schemas.microsoft.com/office/powerpoint/2010/main" val="153730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6344-EBEE-4813-9743-50488BA89D0E}"/>
              </a:ext>
            </a:extLst>
          </p:cNvPr>
          <p:cNvSpPr>
            <a:spLocks noGrp="1"/>
          </p:cNvSpPr>
          <p:nvPr>
            <p:ph type="title"/>
          </p:nvPr>
        </p:nvSpPr>
        <p:spPr/>
        <p:txBody>
          <a:bodyPr/>
          <a:lstStyle/>
          <a:p>
            <a:r>
              <a:rPr lang="zh-CN" altLang="en-US" dirty="0"/>
              <a:t>置信区间</a:t>
            </a:r>
            <a:r>
              <a:rPr lang="en-US" dirty="0"/>
              <a:t>Confidence Interval (CI)</a:t>
            </a:r>
          </a:p>
        </p:txBody>
      </p:sp>
      <p:sp>
        <p:nvSpPr>
          <p:cNvPr id="3" name="Content Placeholder 2">
            <a:extLst>
              <a:ext uri="{FF2B5EF4-FFF2-40B4-BE49-F238E27FC236}">
                <a16:creationId xmlns:a16="http://schemas.microsoft.com/office/drawing/2014/main" id="{5DEB84A1-D3B2-4503-848E-F4D6F77BDA62}"/>
              </a:ext>
            </a:extLst>
          </p:cNvPr>
          <p:cNvSpPr>
            <a:spLocks noGrp="1"/>
          </p:cNvSpPr>
          <p:nvPr>
            <p:ph idx="1"/>
          </p:nvPr>
        </p:nvSpPr>
        <p:spPr/>
        <p:txBody>
          <a:bodyPr>
            <a:normAutofit/>
          </a:bodyPr>
          <a:lstStyle/>
          <a:p>
            <a:pPr>
              <a:buFont typeface="Wingdings" panose="05000000000000000000" pitchFamily="2" charset="2"/>
              <a:buChar char="§"/>
            </a:pPr>
            <a:r>
              <a:rPr lang="zh-CN" altLang="en-US" sz="2200" dirty="0"/>
              <a:t>假设我们想要找到总体均值的 </a:t>
            </a:r>
            <a:r>
              <a:rPr lang="en-US" altLang="zh-CN" sz="2200" dirty="0"/>
              <a:t>(1- </a:t>
            </a:r>
            <a:r>
              <a:rPr lang="zh-CN" altLang="en-US" sz="2200" dirty="0"/>
              <a:t>𝛼</a:t>
            </a:r>
            <a:r>
              <a:rPr lang="en-US" altLang="zh-CN" sz="2200" dirty="0"/>
              <a:t>)100% </a:t>
            </a:r>
            <a:r>
              <a:rPr lang="zh-CN" altLang="en-US" sz="2200" dirty="0"/>
              <a:t>置信区间。我们可以将（在区间内未观察到真实总体均值的概率）均匀分布在分布的两侧 </a:t>
            </a:r>
            <a:r>
              <a:rPr lang="en-US" altLang="zh-CN" sz="2200" dirty="0"/>
              <a:t>(</a:t>
            </a:r>
            <a:r>
              <a:rPr lang="zh-CN" altLang="en-US" sz="2200" dirty="0"/>
              <a:t>𝛼 </a:t>
            </a:r>
            <a:r>
              <a:rPr lang="en-US" altLang="zh-CN" sz="2200" dirty="0"/>
              <a:t>/2)</a:t>
            </a:r>
            <a:r>
              <a:rPr lang="en-US" sz="2200" dirty="0"/>
              <a:t>.</a:t>
            </a:r>
          </a:p>
          <a:p>
            <a:pPr>
              <a:buFont typeface="Wingdings" panose="05000000000000000000" pitchFamily="2" charset="2"/>
              <a:buChar char="§"/>
            </a:pPr>
            <a:r>
              <a:rPr lang="zh-CN" altLang="en-US" sz="2200" dirty="0"/>
              <a:t>当总体标准差已知时，总体平均值的 </a:t>
            </a:r>
            <a:r>
              <a:rPr lang="en-US" altLang="zh-CN" sz="2200" dirty="0"/>
              <a:t>(1 – a) 100% </a:t>
            </a:r>
            <a:r>
              <a:rPr lang="zh-CN" altLang="en-US" sz="2200" dirty="0"/>
              <a:t>置信区间可以推导出如下公式</a:t>
            </a:r>
            <a:endParaRPr lang="en-US" sz="2200" dirty="0"/>
          </a:p>
        </p:txBody>
      </p:sp>
      <p:sp>
        <p:nvSpPr>
          <p:cNvPr id="4" name="Date Placeholder 3">
            <a:extLst>
              <a:ext uri="{FF2B5EF4-FFF2-40B4-BE49-F238E27FC236}">
                <a16:creationId xmlns:a16="http://schemas.microsoft.com/office/drawing/2014/main" id="{0B9CAAE4-AE05-4E39-844D-6CA93C7E24EC}"/>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E0C1CF11-2199-4D18-8AB9-928E87A367F1}"/>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87D826BE-DAF0-4BEE-9E78-46D222B33834}"/>
              </a:ext>
            </a:extLst>
          </p:cNvPr>
          <p:cNvSpPr>
            <a:spLocks noGrp="1"/>
          </p:cNvSpPr>
          <p:nvPr>
            <p:ph type="sldNum" sz="quarter" idx="12"/>
          </p:nvPr>
        </p:nvSpPr>
        <p:spPr/>
        <p:txBody>
          <a:bodyPr/>
          <a:lstStyle/>
          <a:p>
            <a:fld id="{142C4D1D-1D0E-4F17-828B-0D8748354C4B}" type="slidenum">
              <a:rPr lang="en-US" smtClean="0"/>
              <a:t>24</a:t>
            </a:fld>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C0F85D8-677A-49D9-BA51-85722CCBC0C6}"/>
                  </a:ext>
                </a:extLst>
              </p:cNvPr>
              <p:cNvSpPr txBox="1"/>
              <p:nvPr/>
            </p:nvSpPr>
            <p:spPr>
              <a:xfrm>
                <a:off x="1280742" y="3143391"/>
                <a:ext cx="3140901" cy="728982"/>
              </a:xfrm>
              <a:prstGeom prst="rect">
                <a:avLst/>
              </a:prstGeom>
              <a:noFill/>
            </p:spPr>
            <p:txBody>
              <a:bodyPr wrap="square">
                <a:spAutoFit/>
              </a:bodyPr>
              <a:lstStyle/>
              <a:p>
                <a14:m>
                  <m:oMath xmlns:m="http://schemas.openxmlformats.org/officeDocument/2006/math">
                    <m:f>
                      <m:fPr>
                        <m:ctrlPr>
                          <a:rPr lang="en-US" sz="2400" i="1" smtClean="0">
                            <a:latin typeface="Cambria Math" panose="02040503050406030204" pitchFamily="18" charset="0"/>
                          </a:rPr>
                        </m:ctrlPr>
                      </m:fPr>
                      <m:num>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 − </m:t>
                        </m:r>
                        <m:r>
                          <a:rPr lang="en-US" sz="2400" i="1">
                            <a:latin typeface="Cambria Math" panose="02040503050406030204" pitchFamily="18" charset="0"/>
                            <a:ea typeface="Cambria Math" panose="02040503050406030204" pitchFamily="18" charset="0"/>
                          </a:rPr>
                          <m:t>𝜇</m:t>
                        </m:r>
                      </m:num>
                      <m:den>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oMath>
                </a14:m>
                <a:r>
                  <a:rPr lang="en-US" sz="2400" dirty="0"/>
                  <a:t>)  </a:t>
                </a:r>
              </a:p>
            </p:txBody>
          </p:sp>
        </mc:Choice>
        <mc:Fallback>
          <p:sp>
            <p:nvSpPr>
              <p:cNvPr id="8" name="TextBox 7">
                <a:extLst>
                  <a:ext uri="{FF2B5EF4-FFF2-40B4-BE49-F238E27FC236}">
                    <a16:creationId xmlns:a16="http://schemas.microsoft.com/office/drawing/2014/main" id="{2C0F85D8-677A-49D9-BA51-85722CCBC0C6}"/>
                  </a:ext>
                </a:extLst>
              </p:cNvPr>
              <p:cNvSpPr txBox="1">
                <a:spLocks noRot="1" noChangeAspect="1" noMove="1" noResize="1" noEditPoints="1" noAdjustHandles="1" noChangeArrowheads="1" noChangeShapeType="1" noTextEdit="1"/>
              </p:cNvSpPr>
              <p:nvPr/>
            </p:nvSpPr>
            <p:spPr>
              <a:xfrm>
                <a:off x="1280742" y="3143391"/>
                <a:ext cx="3140901" cy="728982"/>
              </a:xfrm>
              <a:prstGeom prst="rect">
                <a:avLst/>
              </a:prstGeom>
              <a:blipFill>
                <a:blip r:embed="rId2"/>
                <a:stretch>
                  <a:fillRect r="-5049" b="-2521"/>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DF96090-67EE-4A4F-9B00-F4EC681A93CB}"/>
                  </a:ext>
                </a:extLst>
              </p:cNvPr>
              <p:cNvSpPr txBox="1"/>
              <p:nvPr/>
            </p:nvSpPr>
            <p:spPr>
              <a:xfrm>
                <a:off x="5690789" y="3326610"/>
                <a:ext cx="5170849" cy="5074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b="0" i="0" smtClean="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oMath>
                </a14:m>
                <a:r>
                  <a:rPr lang="en-US" sz="2400" dirty="0"/>
                  <a:t> , </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oMath>
                </a14:m>
                <a:r>
                  <a:rPr lang="en-US" sz="2400" dirty="0"/>
                  <a:t> ) </a:t>
                </a:r>
              </a:p>
            </p:txBody>
          </p:sp>
        </mc:Choice>
        <mc:Fallback>
          <p:sp>
            <p:nvSpPr>
              <p:cNvPr id="11" name="TextBox 10">
                <a:extLst>
                  <a:ext uri="{FF2B5EF4-FFF2-40B4-BE49-F238E27FC236}">
                    <a16:creationId xmlns:a16="http://schemas.microsoft.com/office/drawing/2014/main" id="{FDF96090-67EE-4A4F-9B00-F4EC681A93CB}"/>
                  </a:ext>
                </a:extLst>
              </p:cNvPr>
              <p:cNvSpPr txBox="1">
                <a:spLocks noRot="1" noChangeAspect="1" noMove="1" noResize="1" noEditPoints="1" noAdjustHandles="1" noChangeArrowheads="1" noChangeShapeType="1" noTextEdit="1"/>
              </p:cNvSpPr>
              <p:nvPr/>
            </p:nvSpPr>
            <p:spPr>
              <a:xfrm>
                <a:off x="5690789" y="3326610"/>
                <a:ext cx="5170849" cy="507447"/>
              </a:xfrm>
              <a:prstGeom prst="rect">
                <a:avLst/>
              </a:prstGeom>
              <a:blipFill>
                <a:blip r:embed="rId3"/>
                <a:stretch>
                  <a:fillRect l="-1763" t="-3488" b="-19767"/>
                </a:stretch>
              </a:blipFill>
            </p:spPr>
            <p:txBody>
              <a:bodyPr/>
              <a:lstStyle/>
              <a:p>
                <a:r>
                  <a:rPr lang="en-HK">
                    <a:noFill/>
                  </a:rPr>
                  <a:t> </a:t>
                </a:r>
              </a:p>
            </p:txBody>
          </p:sp>
        </mc:Fallback>
      </mc:AlternateContent>
      <p:sp>
        <p:nvSpPr>
          <p:cNvPr id="12" name="Arrow: Right 11">
            <a:extLst>
              <a:ext uri="{FF2B5EF4-FFF2-40B4-BE49-F238E27FC236}">
                <a16:creationId xmlns:a16="http://schemas.microsoft.com/office/drawing/2014/main" id="{687A94CC-F707-439B-BB99-B733B5A81F9C}"/>
              </a:ext>
            </a:extLst>
          </p:cNvPr>
          <p:cNvSpPr/>
          <p:nvPr/>
        </p:nvSpPr>
        <p:spPr>
          <a:xfrm>
            <a:off x="4721328" y="3467433"/>
            <a:ext cx="613775" cy="112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4A34B30-4BAF-4F69-9A1E-D646F32CAE2C}"/>
              </a:ext>
            </a:extLst>
          </p:cNvPr>
          <p:cNvPicPr>
            <a:picLocks noChangeAspect="1"/>
          </p:cNvPicPr>
          <p:nvPr/>
        </p:nvPicPr>
        <p:blipFill>
          <a:blip r:embed="rId4"/>
          <a:stretch>
            <a:fillRect/>
          </a:stretch>
        </p:blipFill>
        <p:spPr>
          <a:xfrm>
            <a:off x="4721328" y="4071409"/>
            <a:ext cx="3326712" cy="1797685"/>
          </a:xfrm>
          <a:prstGeom prst="rect">
            <a:avLst/>
          </a:prstGeom>
        </p:spPr>
      </p:pic>
    </p:spTree>
    <p:extLst>
      <p:ext uri="{BB962C8B-B14F-4D97-AF65-F5344CB8AC3E}">
        <p14:creationId xmlns:p14="http://schemas.microsoft.com/office/powerpoint/2010/main" val="669608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A5D9-B45C-4384-B8A0-5D5BAE119F90}"/>
              </a:ext>
            </a:extLst>
          </p:cNvPr>
          <p:cNvSpPr>
            <a:spLocks noGrp="1"/>
          </p:cNvSpPr>
          <p:nvPr>
            <p:ph type="title"/>
          </p:nvPr>
        </p:nvSpPr>
        <p:spPr/>
        <p:txBody>
          <a:bodyPr/>
          <a:lstStyle/>
          <a:p>
            <a:r>
              <a:rPr lang="zh-CN" altLang="en-US" b="0" i="0" dirty="0">
                <a:effectLst/>
                <a:latin typeface="Roboto" panose="02000000000000000000" pitchFamily="2" charset="0"/>
              </a:rPr>
              <a:t>常用的显著性水平值</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0D9309-C814-487C-8900-35D63095E39C}"/>
                  </a:ext>
                </a:extLst>
              </p:cNvPr>
              <p:cNvSpPr>
                <a:spLocks noGrp="1"/>
              </p:cNvSpPr>
              <p:nvPr>
                <p:ph idx="1"/>
              </p:nvPr>
            </p:nvSpPr>
            <p:spPr/>
            <p:txBody>
              <a:bodyPr>
                <a:normAutofit/>
              </a:bodyPr>
              <a:lstStyle/>
              <a:p>
                <a:pPr>
                  <a:buFont typeface="Wingdings" panose="05000000000000000000" pitchFamily="2" charset="2"/>
                  <a:buChar char="§"/>
                </a:pPr>
                <a:r>
                  <a:rPr lang="zh-CN" altLang="en-US" sz="2400" dirty="0"/>
                  <a:t>总体平均值取值在和之间的概率为 </a:t>
                </a:r>
                <a:r>
                  <a:rPr lang="en-US" altLang="zh-CN" sz="2400" dirty="0"/>
                  <a:t>(1 - </a:t>
                </a:r>
                <a:r>
                  <a:rPr lang="zh-CN" altLang="en-US" sz="2400" dirty="0"/>
                  <a:t>𝛼</a:t>
                </a:r>
                <a:r>
                  <a:rPr lang="en-US" altLang="zh-CN" sz="2400" dirty="0"/>
                  <a:t>) </a:t>
                </a:r>
              </a:p>
              <a:p>
                <a:pPr marL="0" indent="0">
                  <a:buNone/>
                </a:pPr>
                <a:r>
                  <a:rPr lang="en-US" altLang="zh-CN" sz="2400" dirty="0"/>
                  <a:t>	</a:t>
                </a:r>
                <a:r>
                  <a:rPr lang="zh-CN" altLang="en-US" sz="2400" dirty="0"/>
                  <a:t>介于 </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oMath>
                </a14:m>
                <a:r>
                  <a:rPr lang="en-US" sz="2400" dirty="0"/>
                  <a:t>  and </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b="0" i="0"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oMath>
                </a14:m>
                <a:r>
                  <a:rPr lang="en-US" sz="2400" dirty="0"/>
                  <a:t> .</a:t>
                </a:r>
              </a:p>
              <a:p>
                <a:pPr>
                  <a:buFont typeface="Wingdings" panose="05000000000000000000" pitchFamily="2" charset="2"/>
                  <a:buChar char="§"/>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oMath>
                </a14:m>
                <a:r>
                  <a:rPr lang="en-US" sz="2400" dirty="0"/>
                  <a:t> </a:t>
                </a:r>
                <a:r>
                  <a:rPr lang="zh-CN" altLang="en-US" sz="2400" dirty="0"/>
                  <a:t>对于不同的 𝛼 值，如下所示</a:t>
                </a:r>
                <a:r>
                  <a:rPr lang="en-US" sz="2400" dirty="0"/>
                  <a:t>:</a:t>
                </a:r>
              </a:p>
            </p:txBody>
          </p:sp>
        </mc:Choice>
        <mc:Fallback>
          <p:sp>
            <p:nvSpPr>
              <p:cNvPr id="3" name="Content Placeholder 2">
                <a:extLst>
                  <a:ext uri="{FF2B5EF4-FFF2-40B4-BE49-F238E27FC236}">
                    <a16:creationId xmlns:a16="http://schemas.microsoft.com/office/drawing/2014/main" id="{A30D9309-C814-487C-8900-35D63095E39C}"/>
                  </a:ext>
                </a:extLst>
              </p:cNvPr>
              <p:cNvSpPr>
                <a:spLocks noGrp="1" noRot="1" noChangeAspect="1" noMove="1" noResize="1" noEditPoints="1" noAdjustHandles="1" noChangeArrowheads="1" noChangeShapeType="1" noTextEdit="1"/>
              </p:cNvSpPr>
              <p:nvPr>
                <p:ph idx="1"/>
              </p:nvPr>
            </p:nvSpPr>
            <p:spPr>
              <a:blipFill>
                <a:blip r:embed="rId2"/>
                <a:stretch>
                  <a:fillRect l="-1697" t="-2727"/>
                </a:stretch>
              </a:blipFill>
            </p:spPr>
            <p:txBody>
              <a:bodyPr/>
              <a:lstStyle/>
              <a:p>
                <a:r>
                  <a:rPr lang="en-HK">
                    <a:noFill/>
                  </a:rPr>
                  <a:t> </a:t>
                </a:r>
              </a:p>
            </p:txBody>
          </p:sp>
        </mc:Fallback>
      </mc:AlternateContent>
      <p:sp>
        <p:nvSpPr>
          <p:cNvPr id="4" name="Date Placeholder 3">
            <a:extLst>
              <a:ext uri="{FF2B5EF4-FFF2-40B4-BE49-F238E27FC236}">
                <a16:creationId xmlns:a16="http://schemas.microsoft.com/office/drawing/2014/main" id="{A525A0F1-3B09-448C-B0DA-9E6EAB571A53}"/>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7BAE5DC6-7135-4601-93DC-8DA0B3C09B6E}"/>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4D50314B-D719-47F7-9A03-881D819F985C}"/>
              </a:ext>
            </a:extLst>
          </p:cNvPr>
          <p:cNvSpPr>
            <a:spLocks noGrp="1"/>
          </p:cNvSpPr>
          <p:nvPr>
            <p:ph type="sldNum" sz="quarter" idx="12"/>
          </p:nvPr>
        </p:nvSpPr>
        <p:spPr/>
        <p:txBody>
          <a:bodyPr/>
          <a:lstStyle/>
          <a:p>
            <a:fld id="{142C4D1D-1D0E-4F17-828B-0D8748354C4B}" type="slidenum">
              <a:rPr lang="en-US" smtClean="0"/>
              <a:t>25</a:t>
            </a:fld>
            <a:endParaRPr lang="en-US"/>
          </a:p>
        </p:txBody>
      </p:sp>
      <p:pic>
        <p:nvPicPr>
          <p:cNvPr id="8" name="Picture 7">
            <a:extLst>
              <a:ext uri="{FF2B5EF4-FFF2-40B4-BE49-F238E27FC236}">
                <a16:creationId xmlns:a16="http://schemas.microsoft.com/office/drawing/2014/main" id="{8D3139D1-D2ED-4A10-B879-A94DDCFB4ACC}"/>
              </a:ext>
            </a:extLst>
          </p:cNvPr>
          <p:cNvPicPr>
            <a:picLocks noChangeAspect="1"/>
          </p:cNvPicPr>
          <p:nvPr/>
        </p:nvPicPr>
        <p:blipFill>
          <a:blip r:embed="rId3"/>
          <a:stretch>
            <a:fillRect/>
          </a:stretch>
        </p:blipFill>
        <p:spPr>
          <a:xfrm>
            <a:off x="2083195" y="3429000"/>
            <a:ext cx="8025610" cy="2735440"/>
          </a:xfrm>
          <a:prstGeom prst="rect">
            <a:avLst/>
          </a:prstGeom>
        </p:spPr>
      </p:pic>
    </p:spTree>
    <p:extLst>
      <p:ext uri="{BB962C8B-B14F-4D97-AF65-F5344CB8AC3E}">
        <p14:creationId xmlns:p14="http://schemas.microsoft.com/office/powerpoint/2010/main" val="378906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7FC0-FBD3-435D-A815-DD1388CB5C15}"/>
              </a:ext>
            </a:extLst>
          </p:cNvPr>
          <p:cNvSpPr>
            <a:spLocks noGrp="1"/>
          </p:cNvSpPr>
          <p:nvPr>
            <p:ph type="title"/>
          </p:nvPr>
        </p:nvSpPr>
        <p:spPr/>
        <p:txBody>
          <a:bodyPr>
            <a:normAutofit/>
          </a:bodyPr>
          <a:lstStyle/>
          <a:p>
            <a:r>
              <a:rPr lang="zh-CN" altLang="en-US" sz="4400" dirty="0"/>
              <a:t>样本量估计 </a:t>
            </a:r>
            <a:r>
              <a:rPr lang="en-US" sz="4400" dirty="0"/>
              <a:t>Sample Size Estimation</a:t>
            </a:r>
          </a:p>
        </p:txBody>
      </p:sp>
      <p:sp>
        <p:nvSpPr>
          <p:cNvPr id="3" name="Content Placeholder 2">
            <a:extLst>
              <a:ext uri="{FF2B5EF4-FFF2-40B4-BE49-F238E27FC236}">
                <a16:creationId xmlns:a16="http://schemas.microsoft.com/office/drawing/2014/main" id="{1FD1CCA5-B69B-48EE-8211-C7202BBE5991}"/>
              </a:ext>
            </a:extLst>
          </p:cNvPr>
          <p:cNvSpPr>
            <a:spLocks noGrp="1"/>
          </p:cNvSpPr>
          <p:nvPr>
            <p:ph idx="1"/>
          </p:nvPr>
        </p:nvSpPr>
        <p:spPr/>
        <p:txBody>
          <a:bodyPr>
            <a:normAutofit/>
          </a:bodyPr>
          <a:lstStyle/>
          <a:p>
            <a:r>
              <a:rPr lang="zh-CN" altLang="en-US" sz="2800" dirty="0"/>
              <a:t>为了找到总体均值的 </a:t>
            </a:r>
            <a:r>
              <a:rPr lang="en-US" altLang="zh-CN" sz="2800" dirty="0"/>
              <a:t>(1-</a:t>
            </a:r>
            <a:r>
              <a:rPr lang="zh-CN" altLang="en-US" sz="2800" dirty="0"/>
              <a:t>𝛼</a:t>
            </a:r>
            <a:r>
              <a:rPr lang="en-US" altLang="zh-CN" sz="2800" dirty="0"/>
              <a:t>)100% </a:t>
            </a:r>
            <a:r>
              <a:rPr lang="zh-CN" altLang="en-US" sz="2800" dirty="0"/>
              <a:t>置信区间，样本量可以写成</a:t>
            </a:r>
            <a:r>
              <a:rPr lang="en-US" sz="2800" dirty="0"/>
              <a:t>:</a:t>
            </a:r>
          </a:p>
          <a:p>
            <a:endParaRPr lang="en-US" sz="2800" dirty="0"/>
          </a:p>
        </p:txBody>
      </p:sp>
      <p:sp>
        <p:nvSpPr>
          <p:cNvPr id="4" name="Date Placeholder 3">
            <a:extLst>
              <a:ext uri="{FF2B5EF4-FFF2-40B4-BE49-F238E27FC236}">
                <a16:creationId xmlns:a16="http://schemas.microsoft.com/office/drawing/2014/main" id="{6341F883-B654-4264-915F-3BA9CFF4C9C1}"/>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ECC799BE-1E20-4B56-B99C-C5F4B48FFEEE}"/>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CAE5F5E9-1FAE-41B2-BB9B-03F0A01821AE}"/>
              </a:ext>
            </a:extLst>
          </p:cNvPr>
          <p:cNvSpPr>
            <a:spLocks noGrp="1"/>
          </p:cNvSpPr>
          <p:nvPr>
            <p:ph type="sldNum" sz="quarter" idx="12"/>
          </p:nvPr>
        </p:nvSpPr>
        <p:spPr/>
        <p:txBody>
          <a:bodyPr/>
          <a:lstStyle/>
          <a:p>
            <a:fld id="{142C4D1D-1D0E-4F17-828B-0D8748354C4B}" type="slidenum">
              <a:rPr lang="en-US" smtClean="0"/>
              <a:t>26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8F68A3-5A9F-4ECE-A146-A166D7DF3113}"/>
                  </a:ext>
                </a:extLst>
              </p:cNvPr>
              <p:cNvSpPr txBox="1"/>
              <p:nvPr/>
            </p:nvSpPr>
            <p:spPr>
              <a:xfrm>
                <a:off x="4214391" y="3429000"/>
                <a:ext cx="2473323" cy="747833"/>
              </a:xfrm>
              <a:prstGeom prst="rect">
                <a:avLst/>
              </a:prstGeom>
              <a:noFill/>
            </p:spPr>
            <p:txBody>
              <a:bodyPr wrap="square" lIns="0" tIns="0" rIns="0" bIns="0" rtlCol="0">
                <a:spAutoFit/>
              </a:bodyPr>
              <a:lstStyle/>
              <a:p>
                <a:r>
                  <a:rPr lang="en-US" sz="2800" dirty="0"/>
                  <a:t>n </a:t>
                </a:r>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f>
                          <m:fPr>
                            <m:ctrlPr>
                              <a:rPr lang="en-US" sz="2800" i="1">
                                <a:latin typeface="Cambria Math" panose="02040503050406030204" pitchFamily="18" charset="0"/>
                              </a:rPr>
                            </m:ctrlPr>
                          </m:fPr>
                          <m:num>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𝑍</m:t>
                                </m:r>
                              </m:e>
                              <m:sub>
                                <m:f>
                                  <m:fPr>
                                    <m:type m:val="skw"/>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𝛼</m:t>
                                    </m:r>
                                  </m:num>
                                  <m:den>
                                    <m:r>
                                      <a:rPr lang="en-US" sz="2800" b="0" i="1" smtClean="0">
                                        <a:latin typeface="Cambria Math" panose="02040503050406030204" pitchFamily="18" charset="0"/>
                                      </a:rPr>
                                      <m:t>2</m:t>
                                    </m:r>
                                  </m:den>
                                </m:f>
                              </m:sub>
                            </m:sSub>
                            <m:r>
                              <a:rPr lang="en-US" sz="2800" i="1">
                                <a:latin typeface="Cambria Math" panose="02040503050406030204" pitchFamily="18" charset="0"/>
                              </a:rPr>
                              <m:t> ∗ </m:t>
                            </m:r>
                            <m:r>
                              <a:rPr lang="en-US" sz="2800" i="1">
                                <a:latin typeface="Cambria Math" panose="02040503050406030204" pitchFamily="18" charset="0"/>
                                <a:ea typeface="Cambria Math" panose="02040503050406030204" pitchFamily="18" charset="0"/>
                              </a:rPr>
                              <m:t>𝜎</m:t>
                            </m:r>
                          </m:num>
                          <m:den>
                            <m:bar>
                              <m:barPr>
                                <m:pos m:val="top"/>
                                <m:ctrlPr>
                                  <a:rPr lang="en-US" sz="2800" i="1">
                                    <a:latin typeface="Cambria Math" panose="02040503050406030204" pitchFamily="18" charset="0"/>
                                  </a:rPr>
                                </m:ctrlPr>
                              </m:barPr>
                              <m:e>
                                <m:r>
                                  <a:rPr lang="en-US" sz="2800" i="1">
                                    <a:latin typeface="Cambria Math" panose="02040503050406030204" pitchFamily="18" charset="0"/>
                                  </a:rPr>
                                  <m:t>𝑋</m:t>
                                </m:r>
                              </m:e>
                            </m:bar>
                            <m:r>
                              <a:rPr lang="en-US" sz="2800" i="1">
                                <a:latin typeface="Cambria Math" panose="02040503050406030204" pitchFamily="18" charset="0"/>
                              </a:rPr>
                              <m:t> − </m:t>
                            </m:r>
                            <m:r>
                              <a:rPr lang="en-US" sz="2800" i="1">
                                <a:latin typeface="Cambria Math" panose="02040503050406030204" pitchFamily="18" charset="0"/>
                                <a:ea typeface="Cambria Math" panose="02040503050406030204" pitchFamily="18" charset="0"/>
                              </a:rPr>
                              <m:t>𝜇</m:t>
                            </m:r>
                          </m:den>
                        </m:f>
                        <m:r>
                          <a:rPr lang="en-US" sz="2800" i="1">
                            <a:latin typeface="Cambria Math" panose="02040503050406030204" pitchFamily="18" charset="0"/>
                          </a:rPr>
                          <m:t>)</m:t>
                        </m:r>
                      </m:e>
                      <m:sup>
                        <m:r>
                          <a:rPr lang="en-US" sz="2800" b="0" i="1" smtClean="0">
                            <a:latin typeface="Cambria Math" panose="02040503050406030204" pitchFamily="18" charset="0"/>
                          </a:rPr>
                          <m:t>2</m:t>
                        </m:r>
                      </m:sup>
                    </m:sSup>
                  </m:oMath>
                </a14:m>
                <a:endParaRPr lang="en-US" sz="2800" dirty="0"/>
              </a:p>
            </p:txBody>
          </p:sp>
        </mc:Choice>
        <mc:Fallback xmlns="">
          <p:sp>
            <p:nvSpPr>
              <p:cNvPr id="9" name="TextBox 8">
                <a:extLst>
                  <a:ext uri="{FF2B5EF4-FFF2-40B4-BE49-F238E27FC236}">
                    <a16:creationId xmlns:a16="http://schemas.microsoft.com/office/drawing/2014/main" id="{8B8F68A3-5A9F-4ECE-A146-A166D7DF3113}"/>
                  </a:ext>
                </a:extLst>
              </p:cNvPr>
              <p:cNvSpPr txBox="1">
                <a:spLocks noRot="1" noChangeAspect="1" noMove="1" noResize="1" noEditPoints="1" noAdjustHandles="1" noChangeArrowheads="1" noChangeShapeType="1" noTextEdit="1"/>
              </p:cNvSpPr>
              <p:nvPr/>
            </p:nvSpPr>
            <p:spPr>
              <a:xfrm>
                <a:off x="4214391" y="3429000"/>
                <a:ext cx="2473323" cy="747833"/>
              </a:xfrm>
              <a:prstGeom prst="rect">
                <a:avLst/>
              </a:prstGeom>
              <a:blipFill>
                <a:blip r:embed="rId3"/>
                <a:stretch>
                  <a:fillRect l="-8621" b="-10656"/>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4E8BB12-96DB-4249-B244-8B2647E109C4}"/>
              </a:ext>
            </a:extLst>
          </p:cNvPr>
          <p:cNvPicPr>
            <a:picLocks noChangeAspect="1"/>
          </p:cNvPicPr>
          <p:nvPr/>
        </p:nvPicPr>
        <p:blipFill>
          <a:blip r:embed="rId4"/>
          <a:stretch>
            <a:fillRect/>
          </a:stretch>
        </p:blipFill>
        <p:spPr>
          <a:xfrm>
            <a:off x="6985362" y="3221516"/>
            <a:ext cx="4608528" cy="2490352"/>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3C3E159-CAE5-4BD3-8115-9629D73265B5}"/>
                  </a:ext>
                </a:extLst>
              </p:cNvPr>
              <p:cNvSpPr/>
              <p:nvPr/>
            </p:nvSpPr>
            <p:spPr>
              <a:xfrm>
                <a:off x="1320954" y="3429000"/>
                <a:ext cx="1941543" cy="834972"/>
              </a:xfrm>
              <a:prstGeom prst="rect">
                <a:avLst/>
              </a:prstGeom>
            </p:spPr>
            <p:txBody>
              <a:bodyPr wrap="square">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f>
                          <m:fPr>
                            <m:type m:val="skw"/>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2</m:t>
                            </m:r>
                          </m:den>
                        </m:f>
                      </m:sub>
                    </m:sSub>
                  </m:oMath>
                </a14:m>
                <a:r>
                  <a:rPr lang="en-US" sz="2800" dirty="0"/>
                  <a:t>= </a:t>
                </a:r>
                <a14:m>
                  <m:oMath xmlns:m="http://schemas.openxmlformats.org/officeDocument/2006/math">
                    <m:f>
                      <m:fPr>
                        <m:ctrlPr>
                          <a:rPr lang="en-US" sz="2800" b="0" i="1" smtClean="0">
                            <a:latin typeface="Cambria Math" panose="02040503050406030204" pitchFamily="18" charset="0"/>
                          </a:rPr>
                        </m:ctrlPr>
                      </m:fPr>
                      <m:num>
                        <m:bar>
                          <m:barPr>
                            <m:pos m:val="top"/>
                            <m:ctrlPr>
                              <a:rPr lang="en-US" sz="2800" i="1">
                                <a:latin typeface="Cambria Math" panose="02040503050406030204" pitchFamily="18" charset="0"/>
                              </a:rPr>
                            </m:ctrlPr>
                          </m:barPr>
                          <m:e>
                            <m:r>
                              <a:rPr lang="en-US" sz="2800" i="1">
                                <a:latin typeface="Cambria Math" panose="02040503050406030204" pitchFamily="18" charset="0"/>
                              </a:rPr>
                              <m:t>𝑋</m:t>
                            </m:r>
                          </m:e>
                        </m:bar>
                        <m:r>
                          <a:rPr lang="en-US" sz="2800" b="0" i="1" smtClean="0">
                            <a:latin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𝜇</m:t>
                        </m:r>
                      </m:num>
                      <m:den>
                        <m:r>
                          <a:rPr lang="en-US" sz="2800" b="0" i="1" smtClean="0">
                            <a:latin typeface="Cambria Math" panose="02040503050406030204" pitchFamily="18" charset="0"/>
                            <a:ea typeface="Cambria Math" panose="02040503050406030204" pitchFamily="18" charset="0"/>
                          </a:rPr>
                          <m:t>𝜎</m:t>
                        </m:r>
                        <m:r>
                          <a:rPr lang="en-US" sz="2800" i="1">
                            <a:latin typeface="Cambria Math" panose="02040503050406030204" pitchFamily="18" charset="0"/>
                          </a:rPr>
                          <m:t>/</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𝑛</m:t>
                            </m:r>
                          </m:e>
                        </m:rad>
                      </m:den>
                    </m:f>
                  </m:oMath>
                </a14:m>
                <a:endParaRPr lang="en-US" sz="2800" dirty="0"/>
              </a:p>
            </p:txBody>
          </p:sp>
        </mc:Choice>
        <mc:Fallback xmlns="">
          <p:sp>
            <p:nvSpPr>
              <p:cNvPr id="12" name="Rectangle 11">
                <a:extLst>
                  <a:ext uri="{FF2B5EF4-FFF2-40B4-BE49-F238E27FC236}">
                    <a16:creationId xmlns:a16="http://schemas.microsoft.com/office/drawing/2014/main" id="{83C3E159-CAE5-4BD3-8115-9629D73265B5}"/>
                  </a:ext>
                </a:extLst>
              </p:cNvPr>
              <p:cNvSpPr>
                <a:spLocks noRot="1" noChangeAspect="1" noMove="1" noResize="1" noEditPoints="1" noAdjustHandles="1" noChangeArrowheads="1" noChangeShapeType="1" noTextEdit="1"/>
              </p:cNvSpPr>
              <p:nvPr/>
            </p:nvSpPr>
            <p:spPr>
              <a:xfrm>
                <a:off x="1320954" y="3429000"/>
                <a:ext cx="1941543" cy="834972"/>
              </a:xfrm>
              <a:prstGeom prst="rect">
                <a:avLst/>
              </a:prstGeom>
              <a:blipFill>
                <a:blip r:embed="rId5"/>
                <a:stretch>
                  <a:fillRect b="-2941"/>
                </a:stretch>
              </a:blipFill>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89524847-F23D-4B09-937A-F804E24E79AA}"/>
              </a:ext>
            </a:extLst>
          </p:cNvPr>
          <p:cNvSpPr/>
          <p:nvPr/>
        </p:nvSpPr>
        <p:spPr>
          <a:xfrm>
            <a:off x="3435542" y="3802916"/>
            <a:ext cx="382621" cy="95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47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4AEE-0A22-436B-B8E1-0403A92D5A3C}"/>
              </a:ext>
            </a:extLst>
          </p:cNvPr>
          <p:cNvSpPr>
            <a:spLocks noGrp="1"/>
          </p:cNvSpPr>
          <p:nvPr>
            <p:ph type="title"/>
          </p:nvPr>
        </p:nvSpPr>
        <p:spPr/>
        <p:txBody>
          <a:bodyPr/>
          <a:lstStyle/>
          <a:p>
            <a:r>
              <a:rPr lang="zh-CN" altLang="en-US" dirty="0"/>
              <a:t>例子</a:t>
            </a:r>
            <a:r>
              <a:rPr lang="en-US" dirty="0"/>
              <a: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92BC01-864F-4944-8B04-DE7575969F2C}"/>
                  </a:ext>
                </a:extLst>
              </p:cNvPr>
              <p:cNvSpPr>
                <a:spLocks noGrp="1"/>
              </p:cNvSpPr>
              <p:nvPr>
                <p:ph idx="1"/>
              </p:nvPr>
            </p:nvSpPr>
            <p:spPr/>
            <p:txBody>
              <a:bodyPr>
                <a:normAutofit/>
              </a:bodyPr>
              <a:lstStyle/>
              <a:p>
                <a:r>
                  <a:rPr lang="zh-CN" altLang="en-US" sz="2400" dirty="0"/>
                  <a:t>一家医院希望估算医生开具出院证明后，患者出院所需的时间。计算置信度为 </a:t>
                </a:r>
                <a:r>
                  <a:rPr lang="en-US" altLang="zh-CN" sz="2400" dirty="0"/>
                  <a:t>95% </a:t>
                </a:r>
                <a:r>
                  <a:rPr lang="zh-CN" altLang="en-US" sz="2400" dirty="0"/>
                  <a:t>的样本量，最大估计误差为 </a:t>
                </a:r>
                <a:r>
                  <a:rPr lang="en-US" altLang="zh-CN" sz="2400" dirty="0"/>
                  <a:t>5 </a:t>
                </a:r>
                <a:r>
                  <a:rPr lang="zh-CN" altLang="en-US" sz="2400" dirty="0"/>
                  <a:t>分钟。假设总体标准差为 </a:t>
                </a:r>
                <a:r>
                  <a:rPr lang="en-US" altLang="zh-CN" sz="2400" dirty="0"/>
                  <a:t>30 </a:t>
                </a:r>
                <a:r>
                  <a:rPr lang="zh-CN" altLang="en-US" sz="2400" dirty="0"/>
                  <a:t>分钟</a:t>
                </a:r>
                <a:r>
                  <a:rPr lang="en-US" sz="2400" dirty="0"/>
                  <a:t>.</a:t>
                </a:r>
              </a:p>
              <a:p>
                <a:r>
                  <a:rPr lang="zh-CN" altLang="en-US" sz="2400" u="sng" dirty="0"/>
                  <a:t>解答</a:t>
                </a:r>
                <a:r>
                  <a:rPr lang="en-US" sz="2400" dirty="0"/>
                  <a:t> </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oMath>
                </a14:m>
                <a:r>
                  <a:rPr lang="en-US" sz="2400" dirty="0"/>
                  <a:t> = 5, σ = 30,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oMath>
                </a14:m>
                <a:r>
                  <a:rPr lang="en-US" sz="2400" dirty="0"/>
                  <a:t> = 0.05,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f>
                          <m:fPr>
                            <m:type m:val="skw"/>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rPr>
                              <m:t>2</m:t>
                            </m:r>
                          </m:den>
                        </m:f>
                      </m:sub>
                    </m:sSub>
                    <m:r>
                      <a:rPr lang="en-US" sz="2400" i="1">
                        <a:latin typeface="Cambria Math" panose="02040503050406030204" pitchFamily="18" charset="0"/>
                      </a:rPr>
                      <m:t> </m:t>
                    </m:r>
                  </m:oMath>
                </a14:m>
                <a:r>
                  <a:rPr lang="en-US" sz="2400" dirty="0"/>
                  <a:t>|= 1.96 for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US" sz="2400" dirty="0"/>
                  <a:t> = 0.05 </a:t>
                </a:r>
              </a:p>
              <a:p>
                <a:r>
                  <a:rPr lang="zh-CN" altLang="en-US" sz="2400" dirty="0"/>
                  <a:t>我们得到</a:t>
                </a:r>
                <a:endParaRPr lang="en-US" sz="2400" dirty="0"/>
              </a:p>
            </p:txBody>
          </p:sp>
        </mc:Choice>
        <mc:Fallback>
          <p:sp>
            <p:nvSpPr>
              <p:cNvPr id="3" name="Content Placeholder 2">
                <a:extLst>
                  <a:ext uri="{FF2B5EF4-FFF2-40B4-BE49-F238E27FC236}">
                    <a16:creationId xmlns:a16="http://schemas.microsoft.com/office/drawing/2014/main" id="{7392BC01-864F-4944-8B04-DE7575969F2C}"/>
                  </a:ext>
                </a:extLst>
              </p:cNvPr>
              <p:cNvSpPr>
                <a:spLocks noGrp="1" noRot="1" noChangeAspect="1" noMove="1" noResize="1" noEditPoints="1" noAdjustHandles="1" noChangeArrowheads="1" noChangeShapeType="1" noTextEdit="1"/>
              </p:cNvSpPr>
              <p:nvPr>
                <p:ph idx="1"/>
              </p:nvPr>
            </p:nvSpPr>
            <p:spPr>
              <a:blipFill>
                <a:blip r:embed="rId2"/>
                <a:stretch>
                  <a:fillRect l="-909" t="-2121" r="-303"/>
                </a:stretch>
              </a:blipFill>
            </p:spPr>
            <p:txBody>
              <a:bodyPr/>
              <a:lstStyle/>
              <a:p>
                <a:r>
                  <a:rPr lang="en-HK">
                    <a:noFill/>
                  </a:rPr>
                  <a:t> </a:t>
                </a:r>
              </a:p>
            </p:txBody>
          </p:sp>
        </mc:Fallback>
      </mc:AlternateContent>
      <p:sp>
        <p:nvSpPr>
          <p:cNvPr id="4" name="Date Placeholder 3">
            <a:extLst>
              <a:ext uri="{FF2B5EF4-FFF2-40B4-BE49-F238E27FC236}">
                <a16:creationId xmlns:a16="http://schemas.microsoft.com/office/drawing/2014/main" id="{6E02EBF6-018D-48DE-8E4A-9F5564E62D59}"/>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11BEC847-9225-478D-9700-54979F3887FB}"/>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C8C92322-C8A1-4F98-976A-14528E72054F}"/>
              </a:ext>
            </a:extLst>
          </p:cNvPr>
          <p:cNvSpPr>
            <a:spLocks noGrp="1"/>
          </p:cNvSpPr>
          <p:nvPr>
            <p:ph type="sldNum" sz="quarter" idx="12"/>
          </p:nvPr>
        </p:nvSpPr>
        <p:spPr/>
        <p:txBody>
          <a:bodyPr/>
          <a:lstStyle/>
          <a:p>
            <a:fld id="{142C4D1D-1D0E-4F17-828B-0D8748354C4B}" type="slidenum">
              <a:rPr lang="en-US" smtClean="0"/>
              <a:t>27</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B38FF9F-82DA-4CAF-94D5-2DD7E0EE5496}"/>
                  </a:ext>
                </a:extLst>
              </p:cNvPr>
              <p:cNvSpPr txBox="1"/>
              <p:nvPr/>
            </p:nvSpPr>
            <p:spPr>
              <a:xfrm>
                <a:off x="1747011" y="4186394"/>
                <a:ext cx="4379469" cy="643381"/>
              </a:xfrm>
              <a:prstGeom prst="rect">
                <a:avLst/>
              </a:prstGeom>
              <a:noFill/>
            </p:spPr>
            <p:txBody>
              <a:bodyPr wrap="none" lIns="0" tIns="0" rIns="0" bIns="0" rtlCol="0">
                <a:spAutoFit/>
              </a:bodyPr>
              <a:lstStyle/>
              <a:p>
                <a:r>
                  <a:rPr lang="en-US" sz="2400" dirty="0"/>
                  <a:t>n </a:t>
                </a:r>
                <a14:m>
                  <m:oMath xmlns:m="http://schemas.openxmlformats.org/officeDocument/2006/math">
                    <m:r>
                      <a:rPr lang="en-US" sz="240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f>
                                  <m:fPr>
                                    <m:type m:val="skw"/>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rPr>
                                      <m:t>2</m:t>
                                    </m:r>
                                  </m:den>
                                </m:f>
                              </m:sub>
                            </m:sSub>
                            <m:r>
                              <m:rPr>
                                <m:nor/>
                              </m:rPr>
                              <a:rPr lang="en-US" sz="2400" dirty="0"/>
                              <m:t>∗</m:t>
                            </m:r>
                            <m:r>
                              <m:rPr>
                                <m:nor/>
                              </m:rPr>
                              <a:rPr lang="en-US" sz="2400" b="0" i="0" dirty="0" smtClean="0"/>
                              <m:t> </m:t>
                            </m:r>
                            <m:r>
                              <m:rPr>
                                <m:nor/>
                              </m:rPr>
                              <a:rPr lang="en-US" sz="2400" dirty="0"/>
                              <m:t>σ</m:t>
                            </m:r>
                          </m:num>
                          <m:den>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 − </m:t>
                            </m:r>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rPr>
                          <m:t>)</m:t>
                        </m:r>
                      </m:e>
                      <m:sup>
                        <m:r>
                          <a:rPr lang="en-US" sz="2400" b="0" i="1" smtClean="0">
                            <a:latin typeface="Cambria Math" panose="02040503050406030204" pitchFamily="18" charset="0"/>
                          </a:rPr>
                          <m:t>2</m:t>
                        </m:r>
                      </m:sup>
                    </m:sSup>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1.96 </m:t>
                            </m:r>
                            <m:r>
                              <m:rPr>
                                <m:nor/>
                              </m:rPr>
                              <a:rPr lang="en-US" sz="2400" dirty="0"/>
                              <m:t>∗</m:t>
                            </m:r>
                            <m:r>
                              <a:rPr lang="en-US" sz="2400" b="0" i="1" dirty="0" smtClean="0">
                                <a:latin typeface="Cambria Math" panose="02040503050406030204" pitchFamily="18" charset="0"/>
                              </a:rPr>
                              <m:t> 30</m:t>
                            </m:r>
                          </m:num>
                          <m:den>
                            <m:r>
                              <a:rPr lang="en-US" sz="2400" b="0" i="1" dirty="0" smtClean="0">
                                <a:latin typeface="Cambria Math" panose="02040503050406030204" pitchFamily="18" charset="0"/>
                              </a:rPr>
                              <m:t>5</m:t>
                            </m:r>
                          </m:den>
                        </m:f>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b="0" i="1" smtClean="0">
                        <a:latin typeface="Cambria Math" panose="02040503050406030204" pitchFamily="18" charset="0"/>
                      </a:rPr>
                      <m:t> </m:t>
                    </m:r>
                  </m:oMath>
                </a14:m>
                <a:r>
                  <a:rPr lang="en-US" sz="2400" dirty="0"/>
                  <a:t>= 138  </a:t>
                </a:r>
              </a:p>
            </p:txBody>
          </p:sp>
        </mc:Choice>
        <mc:Fallback>
          <p:sp>
            <p:nvSpPr>
              <p:cNvPr id="7" name="TextBox 6">
                <a:extLst>
                  <a:ext uri="{FF2B5EF4-FFF2-40B4-BE49-F238E27FC236}">
                    <a16:creationId xmlns:a16="http://schemas.microsoft.com/office/drawing/2014/main" id="{6B38FF9F-82DA-4CAF-94D5-2DD7E0EE5496}"/>
                  </a:ext>
                </a:extLst>
              </p:cNvPr>
              <p:cNvSpPr txBox="1">
                <a:spLocks noRot="1" noChangeAspect="1" noMove="1" noResize="1" noEditPoints="1" noAdjustHandles="1" noChangeArrowheads="1" noChangeShapeType="1" noTextEdit="1"/>
              </p:cNvSpPr>
              <p:nvPr/>
            </p:nvSpPr>
            <p:spPr>
              <a:xfrm>
                <a:off x="1747011" y="4186394"/>
                <a:ext cx="4379469" cy="643381"/>
              </a:xfrm>
              <a:prstGeom prst="rect">
                <a:avLst/>
              </a:prstGeom>
              <a:blipFill>
                <a:blip r:embed="rId3"/>
                <a:stretch>
                  <a:fillRect l="-4318" r="-3203" b="-9524"/>
                </a:stretch>
              </a:blipFill>
            </p:spPr>
            <p:txBody>
              <a:bodyPr/>
              <a:lstStyle/>
              <a:p>
                <a:r>
                  <a:rPr lang="en-HK">
                    <a:noFill/>
                  </a:rPr>
                  <a:t> </a:t>
                </a:r>
              </a:p>
            </p:txBody>
          </p:sp>
        </mc:Fallback>
      </mc:AlternateContent>
      <p:pic>
        <p:nvPicPr>
          <p:cNvPr id="8" name="Picture 7">
            <a:extLst>
              <a:ext uri="{FF2B5EF4-FFF2-40B4-BE49-F238E27FC236}">
                <a16:creationId xmlns:a16="http://schemas.microsoft.com/office/drawing/2014/main" id="{5AD9784F-7A66-4F97-B181-729BA8030392}"/>
              </a:ext>
            </a:extLst>
          </p:cNvPr>
          <p:cNvPicPr>
            <a:picLocks noChangeAspect="1"/>
          </p:cNvPicPr>
          <p:nvPr/>
        </p:nvPicPr>
        <p:blipFill>
          <a:blip r:embed="rId4"/>
          <a:stretch>
            <a:fillRect/>
          </a:stretch>
        </p:blipFill>
        <p:spPr>
          <a:xfrm>
            <a:off x="7447327" y="3429000"/>
            <a:ext cx="3708353" cy="2468777"/>
          </a:xfrm>
          <a:prstGeom prst="rect">
            <a:avLst/>
          </a:prstGeom>
          <a:ln>
            <a:solidFill>
              <a:srgbClr val="00B0F0"/>
            </a:solidFill>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C9593E-DE13-435F-8E4C-0C29FFA8E148}"/>
                  </a:ext>
                </a:extLst>
              </p:cNvPr>
              <p:cNvSpPr txBox="1"/>
              <p:nvPr/>
            </p:nvSpPr>
            <p:spPr>
              <a:xfrm>
                <a:off x="9204557" y="5646922"/>
                <a:ext cx="95465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0.05 </a:t>
                </a:r>
              </a:p>
            </p:txBody>
          </p:sp>
        </mc:Choice>
        <mc:Fallback xmlns="">
          <p:sp>
            <p:nvSpPr>
              <p:cNvPr id="10" name="TextBox 9">
                <a:extLst>
                  <a:ext uri="{FF2B5EF4-FFF2-40B4-BE49-F238E27FC236}">
                    <a16:creationId xmlns:a16="http://schemas.microsoft.com/office/drawing/2014/main" id="{B1C9593E-DE13-435F-8E4C-0C29FFA8E148}"/>
                  </a:ext>
                </a:extLst>
              </p:cNvPr>
              <p:cNvSpPr txBox="1">
                <a:spLocks noRot="1" noChangeAspect="1" noMove="1" noResize="1" noEditPoints="1" noAdjustHandles="1" noChangeArrowheads="1" noChangeShapeType="1" noTextEdit="1"/>
              </p:cNvSpPr>
              <p:nvPr/>
            </p:nvSpPr>
            <p:spPr>
              <a:xfrm>
                <a:off x="9204557" y="5646922"/>
                <a:ext cx="954652" cy="369332"/>
              </a:xfrm>
              <a:prstGeom prst="rect">
                <a:avLst/>
              </a:prstGeom>
              <a:blipFill>
                <a:blip r:embed="rId5"/>
                <a:stretch>
                  <a:fillRect t="-8197" r="-10191" b="-24590"/>
                </a:stretch>
              </a:blipFill>
            </p:spPr>
            <p:txBody>
              <a:bodyPr/>
              <a:lstStyle/>
              <a:p>
                <a:r>
                  <a:rPr lang="en-US">
                    <a:noFill/>
                  </a:rPr>
                  <a:t> </a:t>
                </a:r>
              </a:p>
            </p:txBody>
          </p:sp>
        </mc:Fallback>
      </mc:AlternateContent>
    </p:spTree>
    <p:extLst>
      <p:ext uri="{BB962C8B-B14F-4D97-AF65-F5344CB8AC3E}">
        <p14:creationId xmlns:p14="http://schemas.microsoft.com/office/powerpoint/2010/main" val="73007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B77A-5EEC-40C1-8048-EA6BE5539A5B}"/>
              </a:ext>
            </a:extLst>
          </p:cNvPr>
          <p:cNvSpPr>
            <a:spLocks noGrp="1"/>
          </p:cNvSpPr>
          <p:nvPr>
            <p:ph type="title"/>
          </p:nvPr>
        </p:nvSpPr>
        <p:spPr/>
        <p:txBody>
          <a:bodyPr>
            <a:normAutofit/>
          </a:bodyPr>
          <a:lstStyle/>
          <a:p>
            <a:r>
              <a:rPr lang="zh-CN" altLang="en-US" sz="4000" b="1" dirty="0"/>
              <a:t>标准差未知时总体均值的置信区间</a:t>
            </a:r>
            <a:endParaRPr lang="en-US" sz="4000" dirty="0"/>
          </a:p>
        </p:txBody>
      </p:sp>
      <p:sp>
        <p:nvSpPr>
          <p:cNvPr id="3" name="Content Placeholder 2">
            <a:extLst>
              <a:ext uri="{FF2B5EF4-FFF2-40B4-BE49-F238E27FC236}">
                <a16:creationId xmlns:a16="http://schemas.microsoft.com/office/drawing/2014/main" id="{7B13EE2C-E118-4C92-A6D6-2512A69FD0D3}"/>
              </a:ext>
            </a:extLst>
          </p:cNvPr>
          <p:cNvSpPr>
            <a:spLocks noGrp="1"/>
          </p:cNvSpPr>
          <p:nvPr>
            <p:ph idx="1"/>
          </p:nvPr>
        </p:nvSpPr>
        <p:spPr/>
        <p:txBody>
          <a:bodyPr>
            <a:normAutofit/>
          </a:bodyPr>
          <a:lstStyle/>
          <a:p>
            <a:pPr>
              <a:buFont typeface="Wingdings" panose="05000000000000000000" pitchFamily="2" charset="2"/>
              <a:buChar char="§"/>
            </a:pPr>
            <a:r>
              <a:rPr lang="en-US" sz="2400" dirty="0"/>
              <a:t> </a:t>
            </a:r>
            <a:r>
              <a:rPr lang="zh-CN" altLang="en-US" sz="2400" dirty="0"/>
              <a:t>当总体平均值未知时，服从正态分布的总体平均值的 </a:t>
            </a:r>
            <a:r>
              <a:rPr lang="en-US" altLang="zh-CN" sz="2400" dirty="0"/>
              <a:t>(1 - </a:t>
            </a:r>
            <a:r>
              <a:rPr lang="zh-CN" altLang="en-US" sz="2400" dirty="0"/>
              <a:t>𝛼</a:t>
            </a:r>
            <a:r>
              <a:rPr lang="en-US" altLang="zh-CN" sz="2400" dirty="0"/>
              <a:t>)100% </a:t>
            </a:r>
            <a:r>
              <a:rPr lang="zh-CN" altLang="en-US" sz="2400" dirty="0"/>
              <a:t>置信区间为</a:t>
            </a:r>
            <a:endParaRPr lang="en-US" sz="2400" dirty="0"/>
          </a:p>
        </p:txBody>
      </p:sp>
      <p:sp>
        <p:nvSpPr>
          <p:cNvPr id="4" name="Date Placeholder 3">
            <a:extLst>
              <a:ext uri="{FF2B5EF4-FFF2-40B4-BE49-F238E27FC236}">
                <a16:creationId xmlns:a16="http://schemas.microsoft.com/office/drawing/2014/main" id="{4C5BE244-4AD9-4C6E-91A8-0815708D20BD}"/>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E402D1F8-2C92-4C83-9D88-BD22072AC976}"/>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E4A6D825-3901-46DE-A34D-9F47250D7C29}"/>
              </a:ext>
            </a:extLst>
          </p:cNvPr>
          <p:cNvSpPr>
            <a:spLocks noGrp="1"/>
          </p:cNvSpPr>
          <p:nvPr>
            <p:ph type="sldNum" sz="quarter" idx="12"/>
          </p:nvPr>
        </p:nvSpPr>
        <p:spPr/>
        <p:txBody>
          <a:bodyPr/>
          <a:lstStyle/>
          <a:p>
            <a:fld id="{142C4D1D-1D0E-4F17-828B-0D8748354C4B}" type="slidenum">
              <a:rPr lang="en-US" smtClean="0"/>
              <a:t>28</a:t>
            </a:fld>
            <a:endParaRPr lang="en-US"/>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E6686E03-4B9A-4130-A108-47AE6EAE44CE}"/>
                  </a:ext>
                </a:extLst>
              </p:cNvPr>
              <p:cNvSpPr/>
              <p:nvPr/>
            </p:nvSpPr>
            <p:spPr>
              <a:xfrm>
                <a:off x="3381315" y="2921553"/>
                <a:ext cx="4899868" cy="507447"/>
              </a:xfrm>
              <a:prstGeom prst="rect">
                <a:avLst/>
              </a:prstGeom>
            </p:spPr>
            <p:txBody>
              <a:bodyPr wrap="none">
                <a:spAutoFit/>
              </a:bodyPr>
              <a:lstStyle/>
              <a:p>
                <a:r>
                  <a:rPr lang="en-US" sz="2400" dirty="0"/>
                  <a:t>(</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a:latin typeface="Cambria Math" panose="02040503050406030204" pitchFamily="18" charset="0"/>
                      </a:rPr>
                      <m:t> −</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𝑡</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oMath>
                </a14:m>
                <a:r>
                  <a:rPr lang="en-US" sz="2400" dirty="0"/>
                  <a:t> , </a:t>
                </a:r>
                <a14:m>
                  <m:oMath xmlns:m="http://schemas.openxmlformats.org/officeDocument/2006/math">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𝑡</m:t>
                        </m:r>
                      </m:e>
                      <m:sub>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𝑆</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𝑛</m:t>
                        </m:r>
                      </m:e>
                    </m:rad>
                  </m:oMath>
                </a14:m>
                <a:r>
                  <a:rPr lang="en-US" sz="2400" dirty="0"/>
                  <a:t> )</a:t>
                </a:r>
              </a:p>
            </p:txBody>
          </p:sp>
        </mc:Choice>
        <mc:Fallback>
          <p:sp>
            <p:nvSpPr>
              <p:cNvPr id="7" name="Rectangle 6">
                <a:extLst>
                  <a:ext uri="{FF2B5EF4-FFF2-40B4-BE49-F238E27FC236}">
                    <a16:creationId xmlns:a16="http://schemas.microsoft.com/office/drawing/2014/main" id="{E6686E03-4B9A-4130-A108-47AE6EAE44CE}"/>
                  </a:ext>
                </a:extLst>
              </p:cNvPr>
              <p:cNvSpPr>
                <a:spLocks noRot="1" noChangeAspect="1" noMove="1" noResize="1" noEditPoints="1" noAdjustHandles="1" noChangeArrowheads="1" noChangeShapeType="1" noTextEdit="1"/>
              </p:cNvSpPr>
              <p:nvPr/>
            </p:nvSpPr>
            <p:spPr>
              <a:xfrm>
                <a:off x="3381315" y="2921553"/>
                <a:ext cx="4899868" cy="507447"/>
              </a:xfrm>
              <a:prstGeom prst="rect">
                <a:avLst/>
              </a:prstGeom>
              <a:blipFill>
                <a:blip r:embed="rId2"/>
                <a:stretch>
                  <a:fillRect l="-1993" t="-4762" r="-996" b="-21429"/>
                </a:stretch>
              </a:blipFill>
            </p:spPr>
            <p:txBody>
              <a:bodyPr/>
              <a:lstStyle/>
              <a:p>
                <a:r>
                  <a:rPr lang="en-HK">
                    <a:noFill/>
                  </a:rPr>
                  <a:t> </a:t>
                </a:r>
              </a:p>
            </p:txBody>
          </p:sp>
        </mc:Fallback>
      </mc:AlternateContent>
      <p:sp>
        <p:nvSpPr>
          <p:cNvPr id="8" name="Rectangle 7">
            <a:extLst>
              <a:ext uri="{FF2B5EF4-FFF2-40B4-BE49-F238E27FC236}">
                <a16:creationId xmlns:a16="http://schemas.microsoft.com/office/drawing/2014/main" id="{12973959-25EA-4D35-8915-0A0163D7F92F}"/>
              </a:ext>
            </a:extLst>
          </p:cNvPr>
          <p:cNvSpPr/>
          <p:nvPr/>
        </p:nvSpPr>
        <p:spPr>
          <a:xfrm>
            <a:off x="917411" y="4173672"/>
            <a:ext cx="10840024" cy="830997"/>
          </a:xfrm>
          <a:prstGeom prst="rect">
            <a:avLst/>
          </a:prstGeom>
        </p:spPr>
        <p:txBody>
          <a:bodyPr wrap="square">
            <a:spAutoFit/>
          </a:bodyPr>
          <a:lstStyle/>
          <a:p>
            <a:pPr marL="342900" indent="-342900">
              <a:buFont typeface="Wingdings" panose="05000000000000000000" pitchFamily="2" charset="2"/>
              <a:buChar char="§"/>
            </a:pPr>
            <a:r>
              <a:rPr lang="zh-CN" altLang="en-US" sz="2400" dirty="0"/>
              <a:t>在上面的等式中，值 𝑡</a:t>
            </a:r>
            <a:r>
              <a:rPr lang="en-US" altLang="zh-CN" sz="2400" dirty="0"/>
              <a:t>_(</a:t>
            </a:r>
            <a:r>
              <a:rPr lang="zh-CN" altLang="en-US" sz="2400" dirty="0"/>
              <a:t>𝛼</a:t>
            </a:r>
            <a:r>
              <a:rPr lang="en-US" altLang="zh-CN" sz="2400" dirty="0"/>
              <a:t>/2) , </a:t>
            </a:r>
            <a:r>
              <a:rPr lang="en-US" sz="2400" dirty="0"/>
              <a:t>n - 1 </a:t>
            </a:r>
            <a:r>
              <a:rPr lang="zh-CN" altLang="en-US" sz="2400" dirty="0"/>
              <a:t>是自由度为 </a:t>
            </a:r>
            <a:r>
              <a:rPr lang="en-US" altLang="zh-CN" sz="2400" dirty="0"/>
              <a:t>(</a:t>
            </a:r>
            <a:r>
              <a:rPr lang="en-US" sz="2400" dirty="0"/>
              <a:t>n - 1) </a:t>
            </a:r>
            <a:r>
              <a:rPr lang="zh-CN" altLang="en-US" sz="2400" dirty="0"/>
              <a:t>时 </a:t>
            </a:r>
            <a:r>
              <a:rPr lang="en-US" sz="2400" dirty="0"/>
              <a:t>t </a:t>
            </a:r>
            <a:r>
              <a:rPr lang="zh-CN" altLang="en-US" sz="2400" dirty="0"/>
              <a:t>分布下的 </a:t>
            </a:r>
            <a:r>
              <a:rPr lang="en-US" sz="2400" dirty="0"/>
              <a:t>t </a:t>
            </a:r>
            <a:r>
              <a:rPr lang="zh-CN" altLang="en-US" sz="2400" dirty="0"/>
              <a:t>值。</a:t>
            </a:r>
            <a:endParaRPr lang="en-HK" altLang="zh-CN" sz="2400" dirty="0"/>
          </a:p>
          <a:p>
            <a:pPr marL="342900" indent="-342900">
              <a:buFont typeface="Wingdings" panose="05000000000000000000" pitchFamily="2" charset="2"/>
              <a:buChar char="§"/>
            </a:pPr>
            <a:r>
              <a:rPr lang="zh-CN" altLang="en-US" sz="2400" dirty="0"/>
              <a:t>自由度为 </a:t>
            </a:r>
            <a:r>
              <a:rPr lang="en-US" altLang="zh-CN" sz="2400" dirty="0"/>
              <a:t>(n - 1)</a:t>
            </a:r>
            <a:r>
              <a:rPr lang="zh-CN" altLang="en-US" sz="2400" dirty="0"/>
              <a:t>，因为标准差是根据样本估计的</a:t>
            </a:r>
            <a:endParaRPr lang="en-US" sz="2400" dirty="0"/>
          </a:p>
        </p:txBody>
      </p:sp>
    </p:spTree>
    <p:extLst>
      <p:ext uri="{BB962C8B-B14F-4D97-AF65-F5344CB8AC3E}">
        <p14:creationId xmlns:p14="http://schemas.microsoft.com/office/powerpoint/2010/main" val="2589785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9222-18DC-4916-A9B0-47658728A7FC}"/>
              </a:ext>
            </a:extLst>
          </p:cNvPr>
          <p:cNvSpPr>
            <a:spLocks noGrp="1"/>
          </p:cNvSpPr>
          <p:nvPr>
            <p:ph type="title"/>
          </p:nvPr>
        </p:nvSpPr>
        <p:spPr/>
        <p:txBody>
          <a:bodyPr/>
          <a:lstStyle/>
          <a:p>
            <a:r>
              <a:rPr lang="zh-CN" altLang="en-US" dirty="0"/>
              <a:t>例子</a:t>
            </a:r>
            <a:r>
              <a:rPr lang="en-US" dirty="0"/>
              <a:t> 2</a:t>
            </a:r>
          </a:p>
        </p:txBody>
      </p:sp>
      <p:sp>
        <p:nvSpPr>
          <p:cNvPr id="3" name="Content Placeholder 2">
            <a:extLst>
              <a:ext uri="{FF2B5EF4-FFF2-40B4-BE49-F238E27FC236}">
                <a16:creationId xmlns:a16="http://schemas.microsoft.com/office/drawing/2014/main" id="{48E0ABDA-7BA4-48E9-AF8F-7077664C7903}"/>
              </a:ext>
            </a:extLst>
          </p:cNvPr>
          <p:cNvSpPr>
            <a:spLocks noGrp="1"/>
          </p:cNvSpPr>
          <p:nvPr>
            <p:ph idx="1"/>
          </p:nvPr>
        </p:nvSpPr>
        <p:spPr>
          <a:xfrm>
            <a:off x="1097280" y="1845734"/>
            <a:ext cx="10724606" cy="4023360"/>
          </a:xfrm>
        </p:spPr>
        <p:txBody>
          <a:bodyPr>
            <a:normAutofit/>
          </a:bodyPr>
          <a:lstStyle/>
          <a:p>
            <a:r>
              <a:rPr lang="zh-CN" altLang="en-US" sz="2200" dirty="0"/>
              <a:t>一家在线杂货店希望估算顾客的购物篮大小（顾客订购的商品数量），以便优化用于运送杂货的板条箱的大小。</a:t>
            </a:r>
            <a:endParaRPr lang="en-US" sz="2200" dirty="0"/>
          </a:p>
          <a:p>
            <a:r>
              <a:rPr lang="zh-CN" altLang="en-US" sz="2200" dirty="0"/>
              <a:t>从 </a:t>
            </a:r>
            <a:r>
              <a:rPr lang="en-US" altLang="zh-CN" sz="2200" dirty="0"/>
              <a:t>70 </a:t>
            </a:r>
            <a:r>
              <a:rPr lang="zh-CN" altLang="en-US" sz="2200" dirty="0"/>
              <a:t>位顾客的样本来看，平均购物篮规模估计为 </a:t>
            </a:r>
            <a:r>
              <a:rPr lang="en-US" altLang="zh-CN" sz="2200" dirty="0"/>
              <a:t>24</a:t>
            </a:r>
            <a:r>
              <a:rPr lang="zh-CN" altLang="en-US" sz="2200" dirty="0"/>
              <a:t>，样本估计的标准差为 </a:t>
            </a:r>
            <a:r>
              <a:rPr lang="en-US" altLang="zh-CN" sz="2200" dirty="0"/>
              <a:t>3.8</a:t>
            </a:r>
            <a:r>
              <a:rPr lang="zh-CN" altLang="en-US" sz="2200" dirty="0"/>
              <a:t>。</a:t>
            </a:r>
            <a:endParaRPr lang="en-US" sz="2200" dirty="0"/>
          </a:p>
          <a:p>
            <a:r>
              <a:rPr lang="zh-CN" altLang="en-US" sz="2200" dirty="0"/>
              <a:t>计算客户订单购物篮大小的 </a:t>
            </a:r>
            <a:r>
              <a:rPr lang="en-US" altLang="zh-CN" sz="2200" dirty="0"/>
              <a:t>95% </a:t>
            </a:r>
            <a:r>
              <a:rPr lang="zh-CN" altLang="en-US" sz="2200" dirty="0"/>
              <a:t>置信区间。</a:t>
            </a:r>
            <a:endParaRPr lang="en-US" sz="2200" dirty="0"/>
          </a:p>
        </p:txBody>
      </p:sp>
      <p:sp>
        <p:nvSpPr>
          <p:cNvPr id="4" name="Date Placeholder 3">
            <a:extLst>
              <a:ext uri="{FF2B5EF4-FFF2-40B4-BE49-F238E27FC236}">
                <a16:creationId xmlns:a16="http://schemas.microsoft.com/office/drawing/2014/main" id="{646890E1-D380-487E-8248-07B957632D0F}"/>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A21ADD04-8AC4-4C01-B2D7-3B69466D6A43}"/>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1F4A2D42-4C01-4BEE-92F1-66C00C275944}"/>
              </a:ext>
            </a:extLst>
          </p:cNvPr>
          <p:cNvSpPr>
            <a:spLocks noGrp="1"/>
          </p:cNvSpPr>
          <p:nvPr>
            <p:ph type="sldNum" sz="quarter" idx="12"/>
          </p:nvPr>
        </p:nvSpPr>
        <p:spPr/>
        <p:txBody>
          <a:bodyPr/>
          <a:lstStyle/>
          <a:p>
            <a:fld id="{142C4D1D-1D0E-4F17-828B-0D8748354C4B}" type="slidenum">
              <a:rPr lang="en-US" smtClean="0"/>
              <a:t>29</a:t>
            </a:fld>
            <a:endParaRPr lang="en-US"/>
          </a:p>
        </p:txBody>
      </p:sp>
      <p:sp>
        <p:nvSpPr>
          <p:cNvPr id="7" name="Rectangle 6">
            <a:extLst>
              <a:ext uri="{FF2B5EF4-FFF2-40B4-BE49-F238E27FC236}">
                <a16:creationId xmlns:a16="http://schemas.microsoft.com/office/drawing/2014/main" id="{566042AF-E64F-4417-AC4B-1D642C403B78}"/>
              </a:ext>
            </a:extLst>
          </p:cNvPr>
          <p:cNvSpPr/>
          <p:nvPr/>
        </p:nvSpPr>
        <p:spPr>
          <a:xfrm>
            <a:off x="1437012" y="3760510"/>
            <a:ext cx="700833" cy="400110"/>
          </a:xfrm>
          <a:prstGeom prst="rect">
            <a:avLst/>
          </a:prstGeom>
        </p:spPr>
        <p:txBody>
          <a:bodyPr wrap="none">
            <a:spAutoFit/>
          </a:bodyPr>
          <a:lstStyle/>
          <a:p>
            <a:r>
              <a:rPr lang="zh-CN" altLang="en-US" sz="2000" b="1" dirty="0">
                <a:solidFill>
                  <a:srgbClr val="C10000"/>
                </a:solidFill>
                <a:latin typeface="BookmanOldStyle-Bold"/>
              </a:rPr>
              <a:t>解答</a:t>
            </a:r>
            <a:endParaRPr lang="en-US" sz="2000"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6A8A68EF-DFED-41F7-86EC-9302F9665C87}"/>
                  </a:ext>
                </a:extLst>
              </p:cNvPr>
              <p:cNvSpPr/>
              <p:nvPr/>
            </p:nvSpPr>
            <p:spPr>
              <a:xfrm>
                <a:off x="3175867" y="3866915"/>
                <a:ext cx="4310219" cy="418641"/>
              </a:xfrm>
              <a:prstGeom prst="rect">
                <a:avLst/>
              </a:prstGeom>
            </p:spPr>
            <p:txBody>
              <a:bodyPr wrap="none">
                <a:spAutoFit/>
              </a:bodyPr>
              <a:lstStyle/>
              <a:p>
                <a14:m>
                  <m:oMath xmlns:m="http://schemas.openxmlformats.org/officeDocument/2006/math">
                    <m:bar>
                      <m:barPr>
                        <m:pos m:val="top"/>
                        <m:ctrlPr>
                          <a:rPr lang="en-US" i="1" smtClean="0">
                            <a:latin typeface="Cambria Math" panose="02040503050406030204" pitchFamily="18" charset="0"/>
                          </a:rPr>
                        </m:ctrlPr>
                      </m:barPr>
                      <m:e>
                        <m:r>
                          <a:rPr lang="en-US" i="1">
                            <a:latin typeface="Cambria Math" panose="02040503050406030204" pitchFamily="18" charset="0"/>
                          </a:rPr>
                          <m:t>𝑋</m:t>
                        </m:r>
                      </m:e>
                    </m:bar>
                    <m:r>
                      <a:rPr lang="en-US" i="1">
                        <a:latin typeface="Cambria Math" panose="02040503050406030204" pitchFamily="18" charset="0"/>
                      </a:rPr>
                      <m:t>=</m:t>
                    </m:r>
                    <m:r>
                      <a:rPr lang="en-US" b="0" i="1" smtClean="0">
                        <a:latin typeface="Cambria Math" panose="02040503050406030204" pitchFamily="18" charset="0"/>
                      </a:rPr>
                      <m:t>24</m:t>
                    </m:r>
                    <m:r>
                      <a:rPr lang="en-US" i="1">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=70,  </m:t>
                    </m:r>
                    <m:r>
                      <a:rPr lang="en-US" b="0" i="1" smtClean="0">
                        <a:latin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3.8</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0.025, 69</m:t>
                        </m:r>
                      </m:sub>
                    </m:sSub>
                  </m:oMath>
                </a14:m>
                <a:r>
                  <a:rPr lang="en-US" dirty="0"/>
                  <a:t>= 1.995</a:t>
                </a:r>
              </a:p>
            </p:txBody>
          </p:sp>
        </mc:Choice>
        <mc:Fallback>
          <p:sp>
            <p:nvSpPr>
              <p:cNvPr id="8" name="Rectangle 7">
                <a:extLst>
                  <a:ext uri="{FF2B5EF4-FFF2-40B4-BE49-F238E27FC236}">
                    <a16:creationId xmlns:a16="http://schemas.microsoft.com/office/drawing/2014/main" id="{6A8A68EF-DFED-41F7-86EC-9302F9665C87}"/>
                  </a:ext>
                </a:extLst>
              </p:cNvPr>
              <p:cNvSpPr>
                <a:spLocks noRot="1" noChangeAspect="1" noMove="1" noResize="1" noEditPoints="1" noAdjustHandles="1" noChangeArrowheads="1" noChangeShapeType="1" noTextEdit="1"/>
              </p:cNvSpPr>
              <p:nvPr/>
            </p:nvSpPr>
            <p:spPr>
              <a:xfrm>
                <a:off x="3175867" y="3866915"/>
                <a:ext cx="4310219" cy="418641"/>
              </a:xfrm>
              <a:prstGeom prst="rect">
                <a:avLst/>
              </a:prstGeom>
              <a:blipFill>
                <a:blip r:embed="rId3"/>
                <a:stretch>
                  <a:fillRect r="-141" b="-20290"/>
                </a:stretch>
              </a:blipFill>
            </p:spPr>
            <p:txBody>
              <a:bodyPr/>
              <a:lstStyle/>
              <a:p>
                <a:r>
                  <a:rPr lang="en-HK">
                    <a:noFill/>
                  </a:rPr>
                  <a:t> </a:t>
                </a:r>
              </a:p>
            </p:txBody>
          </p:sp>
        </mc:Fallback>
      </mc:AlternateContent>
      <p:sp>
        <p:nvSpPr>
          <p:cNvPr id="9" name="Rectangle 8">
            <a:extLst>
              <a:ext uri="{FF2B5EF4-FFF2-40B4-BE49-F238E27FC236}">
                <a16:creationId xmlns:a16="http://schemas.microsoft.com/office/drawing/2014/main" id="{14479F13-387A-44CC-8D13-52356E34613A}"/>
              </a:ext>
            </a:extLst>
          </p:cNvPr>
          <p:cNvSpPr/>
          <p:nvPr/>
        </p:nvSpPr>
        <p:spPr>
          <a:xfrm>
            <a:off x="1497972" y="4339743"/>
            <a:ext cx="5184433" cy="400110"/>
          </a:xfrm>
          <a:prstGeom prst="rect">
            <a:avLst/>
          </a:prstGeom>
        </p:spPr>
        <p:txBody>
          <a:bodyPr wrap="none">
            <a:spAutoFit/>
          </a:bodyPr>
          <a:lstStyle/>
          <a:p>
            <a:r>
              <a:rPr lang="zh-CN" altLang="en-US" sz="2000" dirty="0"/>
              <a:t>使用公式计算的购物篮子大小的置信区间为</a:t>
            </a:r>
            <a:r>
              <a:rPr lang="en-US" sz="2000" dirty="0"/>
              <a:t>: </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082EAAD4-9F30-4663-AFF0-DEFF7421BD8F}"/>
                  </a:ext>
                </a:extLst>
              </p:cNvPr>
              <p:cNvSpPr/>
              <p:nvPr/>
            </p:nvSpPr>
            <p:spPr>
              <a:xfrm>
                <a:off x="2508139" y="4822063"/>
                <a:ext cx="8205388" cy="931409"/>
              </a:xfrm>
              <a:prstGeom prst="rect">
                <a:avLst/>
              </a:prstGeom>
            </p:spPr>
            <p:txBody>
              <a:bodyPr wrap="none">
                <a:spAutoFit/>
              </a:bodyPr>
              <a:lstStyle/>
              <a:p>
                <a:r>
                  <a:rPr lang="en-US" sz="2200" dirty="0"/>
                  <a:t>(</a:t>
                </a:r>
                <a14:m>
                  <m:oMath xmlns:m="http://schemas.openxmlformats.org/officeDocument/2006/math">
                    <m:bar>
                      <m:barPr>
                        <m:pos m:val="top"/>
                        <m:ctrlPr>
                          <a:rPr lang="en-US" sz="2200" i="1">
                            <a:latin typeface="Cambria Math" panose="02040503050406030204" pitchFamily="18" charset="0"/>
                          </a:rPr>
                        </m:ctrlPr>
                      </m:barPr>
                      <m:e>
                        <m:r>
                          <a:rPr lang="en-US" sz="2200" i="1">
                            <a:latin typeface="Cambria Math" panose="02040503050406030204" pitchFamily="18" charset="0"/>
                          </a:rPr>
                          <m:t>𝑋</m:t>
                        </m:r>
                      </m:e>
                    </m:bar>
                    <m:r>
                      <a:rPr lang="en-US" sz="2200">
                        <a:latin typeface="Cambria Math" panose="02040503050406030204" pitchFamily="18" charset="0"/>
                      </a:rPr>
                      <m:t> −</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𝑡</m:t>
                        </m:r>
                      </m:e>
                      <m:sub>
                        <m:r>
                          <a:rPr lang="en-US" sz="2200" i="1">
                            <a:latin typeface="Cambria Math" panose="02040503050406030204" pitchFamily="18" charset="0"/>
                            <a:ea typeface="Cambria Math" panose="02040503050406030204" pitchFamily="18" charset="0"/>
                          </a:rPr>
                          <m:t>𝛼</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rPr>
                      <m:t>∗</m:t>
                    </m:r>
                    <m:r>
                      <a:rPr lang="en-US" sz="2200" b="0" i="1" smtClean="0">
                        <a:latin typeface="Cambria Math" panose="02040503050406030204" pitchFamily="18" charset="0"/>
                      </a:rPr>
                      <m:t>𝑆</m:t>
                    </m:r>
                    <m:r>
                      <a:rPr lang="en-US" sz="2200" i="1">
                        <a:latin typeface="Cambria Math" panose="02040503050406030204" pitchFamily="18" charset="0"/>
                        <a:ea typeface="Cambria Math" panose="02040503050406030204" pitchFamily="18" charset="0"/>
                      </a:rPr>
                      <m:t>/</m:t>
                    </m:r>
                    <m:rad>
                      <m:radPr>
                        <m:degHide m:val="on"/>
                        <m:ctrlPr>
                          <a:rPr lang="en-US" sz="2200" i="1">
                            <a:latin typeface="Cambria Math" panose="02040503050406030204" pitchFamily="18" charset="0"/>
                            <a:ea typeface="Cambria Math" panose="02040503050406030204" pitchFamily="18" charset="0"/>
                          </a:rPr>
                        </m:ctrlPr>
                      </m:radPr>
                      <m:deg/>
                      <m:e>
                        <m:r>
                          <a:rPr lang="en-US" sz="2200" i="1">
                            <a:latin typeface="Cambria Math" panose="02040503050406030204" pitchFamily="18" charset="0"/>
                            <a:ea typeface="Cambria Math" panose="02040503050406030204" pitchFamily="18" charset="0"/>
                          </a:rPr>
                          <m:t>𝑛</m:t>
                        </m:r>
                      </m:e>
                    </m:rad>
                  </m:oMath>
                </a14:m>
                <a:r>
                  <a:rPr lang="en-US" sz="2200" dirty="0"/>
                  <a:t> , </a:t>
                </a:r>
                <a14:m>
                  <m:oMath xmlns:m="http://schemas.openxmlformats.org/officeDocument/2006/math">
                    <m:bar>
                      <m:barPr>
                        <m:pos m:val="top"/>
                        <m:ctrlPr>
                          <a:rPr lang="en-US" sz="2200" i="1">
                            <a:latin typeface="Cambria Math" panose="02040503050406030204" pitchFamily="18" charset="0"/>
                          </a:rPr>
                        </m:ctrlPr>
                      </m:barPr>
                      <m:e>
                        <m:r>
                          <a:rPr lang="en-US" sz="2200" i="1">
                            <a:latin typeface="Cambria Math" panose="02040503050406030204" pitchFamily="18" charset="0"/>
                          </a:rPr>
                          <m:t>𝑋</m:t>
                        </m:r>
                      </m:e>
                    </m:bar>
                    <m:r>
                      <a:rPr lang="en-US" sz="2200">
                        <a:latin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𝑡</m:t>
                        </m:r>
                      </m:e>
                      <m:sub>
                        <m:r>
                          <a:rPr lang="en-US" sz="2200" i="1">
                            <a:latin typeface="Cambria Math" panose="02040503050406030204" pitchFamily="18" charset="0"/>
                            <a:ea typeface="Cambria Math" panose="02040503050406030204" pitchFamily="18" charset="0"/>
                          </a:rPr>
                          <m:t>𝛼</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rPr>
                      <m:t>∗</m:t>
                    </m:r>
                    <m:r>
                      <a:rPr lang="en-US" sz="2200" b="0" i="1" smtClean="0">
                        <a:latin typeface="Cambria Math" panose="02040503050406030204" pitchFamily="18" charset="0"/>
                      </a:rPr>
                      <m:t>𝑆</m:t>
                    </m:r>
                    <m:r>
                      <a:rPr lang="en-US" sz="2200" i="1">
                        <a:latin typeface="Cambria Math" panose="02040503050406030204" pitchFamily="18" charset="0"/>
                        <a:ea typeface="Cambria Math" panose="02040503050406030204" pitchFamily="18" charset="0"/>
                      </a:rPr>
                      <m:t>/</m:t>
                    </m:r>
                    <m:rad>
                      <m:radPr>
                        <m:degHide m:val="on"/>
                        <m:ctrlPr>
                          <a:rPr lang="en-US" sz="2200" i="1">
                            <a:latin typeface="Cambria Math" panose="02040503050406030204" pitchFamily="18" charset="0"/>
                            <a:ea typeface="Cambria Math" panose="02040503050406030204" pitchFamily="18" charset="0"/>
                          </a:rPr>
                        </m:ctrlPr>
                      </m:radPr>
                      <m:deg/>
                      <m:e>
                        <m:r>
                          <a:rPr lang="en-US" sz="2200" i="1">
                            <a:latin typeface="Cambria Math" panose="02040503050406030204" pitchFamily="18" charset="0"/>
                            <a:ea typeface="Cambria Math" panose="02040503050406030204" pitchFamily="18" charset="0"/>
                          </a:rPr>
                          <m:t>𝑛</m:t>
                        </m:r>
                      </m:e>
                    </m:rad>
                  </m:oMath>
                </a14:m>
                <a:r>
                  <a:rPr lang="en-US" sz="2200" dirty="0"/>
                  <a:t> ) = (24-1.995</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panose="02040503050406030204" pitchFamily="18" charset="0"/>
                          </a:rPr>
                          <m:t>3.8</m:t>
                        </m:r>
                      </m:num>
                      <m:den>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70</m:t>
                            </m:r>
                          </m:e>
                        </m:rad>
                      </m:den>
                    </m:f>
                    <m:r>
                      <a:rPr lang="en-US" sz="2200" b="0" i="1" smtClean="0">
                        <a:latin typeface="Cambria Math" panose="02040503050406030204" pitchFamily="18" charset="0"/>
                      </a:rPr>
                      <m:t>, 24+1</m:t>
                    </m:r>
                    <m:r>
                      <m:rPr>
                        <m:nor/>
                      </m:rPr>
                      <a:rPr lang="en-US" sz="2200" dirty="0"/>
                      <m:t>.995</m:t>
                    </m:r>
                    <m:f>
                      <m:fPr>
                        <m:ctrlPr>
                          <a:rPr lang="en-US" sz="2200" i="1">
                            <a:latin typeface="Cambria Math" panose="02040503050406030204" pitchFamily="18" charset="0"/>
                          </a:rPr>
                        </m:ctrlPr>
                      </m:fPr>
                      <m:num>
                        <m:r>
                          <a:rPr lang="en-US" sz="2200" i="1">
                            <a:latin typeface="Cambria Math" panose="02040503050406030204" pitchFamily="18" charset="0"/>
                          </a:rPr>
                          <m:t>3.8</m:t>
                        </m:r>
                      </m:num>
                      <m:den>
                        <m:rad>
                          <m:radPr>
                            <m:degHide m:val="on"/>
                            <m:ctrlPr>
                              <a:rPr lang="en-US" sz="2200" i="1">
                                <a:latin typeface="Cambria Math" panose="02040503050406030204" pitchFamily="18" charset="0"/>
                              </a:rPr>
                            </m:ctrlPr>
                          </m:radPr>
                          <m:deg/>
                          <m:e>
                            <m:r>
                              <a:rPr lang="en-US" sz="2200" i="1">
                                <a:latin typeface="Cambria Math" panose="02040503050406030204" pitchFamily="18" charset="0"/>
                              </a:rPr>
                              <m:t>70</m:t>
                            </m:r>
                          </m:e>
                        </m:rad>
                      </m:den>
                    </m:f>
                  </m:oMath>
                </a14:m>
                <a:r>
                  <a:rPr lang="en-US" sz="2200" dirty="0"/>
                  <a:t>)</a:t>
                </a:r>
              </a:p>
              <a:p>
                <a:r>
                  <a:rPr lang="en-US" sz="2200" dirty="0"/>
                  <a:t>					= (23.09, 24.91)</a:t>
                </a:r>
              </a:p>
            </p:txBody>
          </p:sp>
        </mc:Choice>
        <mc:Fallback>
          <p:sp>
            <p:nvSpPr>
              <p:cNvPr id="10" name="Rectangle 9">
                <a:extLst>
                  <a:ext uri="{FF2B5EF4-FFF2-40B4-BE49-F238E27FC236}">
                    <a16:creationId xmlns:a16="http://schemas.microsoft.com/office/drawing/2014/main" id="{082EAAD4-9F30-4663-AFF0-DEFF7421BD8F}"/>
                  </a:ext>
                </a:extLst>
              </p:cNvPr>
              <p:cNvSpPr>
                <a:spLocks noRot="1" noChangeAspect="1" noMove="1" noResize="1" noEditPoints="1" noAdjustHandles="1" noChangeArrowheads="1" noChangeShapeType="1" noTextEdit="1"/>
              </p:cNvSpPr>
              <p:nvPr/>
            </p:nvSpPr>
            <p:spPr>
              <a:xfrm>
                <a:off x="2508139" y="4822063"/>
                <a:ext cx="8205388" cy="931409"/>
              </a:xfrm>
              <a:prstGeom prst="rect">
                <a:avLst/>
              </a:prstGeom>
              <a:blipFill>
                <a:blip r:embed="rId4"/>
                <a:stretch>
                  <a:fillRect l="-966" r="-74" b="-12418"/>
                </a:stretch>
              </a:blipFill>
            </p:spPr>
            <p:txBody>
              <a:bodyPr/>
              <a:lstStyle/>
              <a:p>
                <a:r>
                  <a:rPr lang="en-HK">
                    <a:noFill/>
                  </a:rPr>
                  <a:t> </a:t>
                </a:r>
              </a:p>
            </p:txBody>
          </p:sp>
        </mc:Fallback>
      </mc:AlternateContent>
    </p:spTree>
    <p:extLst>
      <p:ext uri="{BB962C8B-B14F-4D97-AF65-F5344CB8AC3E}">
        <p14:creationId xmlns:p14="http://schemas.microsoft.com/office/powerpoint/2010/main" val="260379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E9FE12-2337-4FA8-BA26-9DEB8E49C5AC}"/>
              </a:ext>
            </a:extLst>
          </p:cNvPr>
          <p:cNvSpPr>
            <a:spLocks noGrp="1"/>
          </p:cNvSpPr>
          <p:nvPr>
            <p:ph type="title"/>
          </p:nvPr>
        </p:nvSpPr>
        <p:spPr/>
        <p:txBody>
          <a:bodyPr/>
          <a:lstStyle/>
          <a:p>
            <a:r>
              <a:rPr lang="zh-CN" altLang="en-US" dirty="0"/>
              <a:t>抽样性统计</a:t>
            </a:r>
            <a:endParaRPr lang="en-US" dirty="0"/>
          </a:p>
        </p:txBody>
      </p:sp>
      <p:sp>
        <p:nvSpPr>
          <p:cNvPr id="8" name="Text Placeholder 7">
            <a:extLst>
              <a:ext uri="{FF2B5EF4-FFF2-40B4-BE49-F238E27FC236}">
                <a16:creationId xmlns:a16="http://schemas.microsoft.com/office/drawing/2014/main" id="{60F3D2EE-6003-4651-9445-839DCB333730}"/>
              </a:ext>
            </a:extLst>
          </p:cNvPr>
          <p:cNvSpPr>
            <a:spLocks noGrp="1"/>
          </p:cNvSpPr>
          <p:nvPr>
            <p:ph type="body" idx="1"/>
          </p:nvPr>
        </p:nvSpPr>
        <p:spPr/>
        <p:txBody>
          <a:bodyPr/>
          <a:lstStyle/>
          <a:p>
            <a:r>
              <a:rPr lang="en-US" dirty="0"/>
              <a:t>Show and tell</a:t>
            </a:r>
          </a:p>
        </p:txBody>
      </p:sp>
      <p:sp>
        <p:nvSpPr>
          <p:cNvPr id="4" name="Date Placeholder 3">
            <a:extLst>
              <a:ext uri="{FF2B5EF4-FFF2-40B4-BE49-F238E27FC236}">
                <a16:creationId xmlns:a16="http://schemas.microsoft.com/office/drawing/2014/main" id="{8214BA08-FCD8-4EDE-BD72-35C12FCBB187}"/>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5B7323C9-9EF9-4268-A854-EDDBFCAD994E}"/>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1A855D2A-2195-41D6-9D92-CAD86D324C62}"/>
              </a:ext>
            </a:extLst>
          </p:cNvPr>
          <p:cNvSpPr>
            <a:spLocks noGrp="1"/>
          </p:cNvSpPr>
          <p:nvPr>
            <p:ph type="sldNum" sz="quarter" idx="12"/>
          </p:nvPr>
        </p:nvSpPr>
        <p:spPr/>
        <p:txBody>
          <a:bodyPr/>
          <a:lstStyle/>
          <a:p>
            <a:fld id="{142C4D1D-1D0E-4F17-828B-0D8748354C4B}" type="slidenum">
              <a:rPr lang="en-US" smtClean="0"/>
              <a:t>3</a:t>
            </a:fld>
            <a:endParaRPr lang="en-US"/>
          </a:p>
        </p:txBody>
      </p:sp>
    </p:spTree>
    <p:extLst>
      <p:ext uri="{BB962C8B-B14F-4D97-AF65-F5344CB8AC3E}">
        <p14:creationId xmlns:p14="http://schemas.microsoft.com/office/powerpoint/2010/main" val="61286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E247DDF-B335-44E4-BFF3-C65EC427CEB2}"/>
              </a:ext>
            </a:extLst>
          </p:cNvPr>
          <p:cNvSpPr>
            <a:spLocks noGrp="1"/>
          </p:cNvSpPr>
          <p:nvPr>
            <p:ph type="dt" sz="half" idx="10"/>
          </p:nvPr>
        </p:nvSpPr>
        <p:spPr/>
        <p:txBody>
          <a:bodyPr/>
          <a:lstStyle/>
          <a:p>
            <a:r>
              <a:rPr lang="en-US"/>
              <a:t>MM5425</a:t>
            </a:r>
          </a:p>
        </p:txBody>
      </p:sp>
      <p:sp>
        <p:nvSpPr>
          <p:cNvPr id="5" name="Slide Number Placeholder 3"/>
          <p:cNvSpPr>
            <a:spLocks noGrp="1"/>
          </p:cNvSpPr>
          <p:nvPr>
            <p:ph type="sldNum" sz="quarter" idx="12"/>
          </p:nvPr>
        </p:nvSpPr>
        <p:spPr/>
        <p:txBody>
          <a:bodyPr/>
          <a:lstStyle/>
          <a:p>
            <a:pPr>
              <a:defRPr/>
            </a:pPr>
            <a:fld id="{9DE2ACB2-EB2A-481C-AEDE-E2C40832CD1C}" type="slidenum">
              <a:rPr lang="en-US" smtClean="0"/>
              <a:pPr>
                <a:defRPr/>
              </a:pPr>
              <a:t>30</a:t>
            </a:fld>
            <a:endParaRPr lang="en-US" dirty="0"/>
          </a:p>
        </p:txBody>
      </p:sp>
      <p:pic>
        <p:nvPicPr>
          <p:cNvPr id="13" name="Picture 12">
            <a:extLst>
              <a:ext uri="{FF2B5EF4-FFF2-40B4-BE49-F238E27FC236}">
                <a16:creationId xmlns:a16="http://schemas.microsoft.com/office/drawing/2014/main" id="{C96A698F-4A55-49D7-93B8-93DC423BAB14}"/>
              </a:ext>
            </a:extLst>
          </p:cNvPr>
          <p:cNvPicPr>
            <a:picLocks noChangeAspect="1"/>
          </p:cNvPicPr>
          <p:nvPr/>
        </p:nvPicPr>
        <p:blipFill>
          <a:blip r:embed="rId2"/>
          <a:stretch>
            <a:fillRect/>
          </a:stretch>
        </p:blipFill>
        <p:spPr>
          <a:xfrm>
            <a:off x="2594672" y="2261501"/>
            <a:ext cx="6580289" cy="1167499"/>
          </a:xfrm>
          <a:prstGeom prst="rect">
            <a:avLst/>
          </a:prstGeom>
        </p:spPr>
      </p:pic>
      <p:sp>
        <p:nvSpPr>
          <p:cNvPr id="14" name="Footer Placeholder 13">
            <a:extLst>
              <a:ext uri="{FF2B5EF4-FFF2-40B4-BE49-F238E27FC236}">
                <a16:creationId xmlns:a16="http://schemas.microsoft.com/office/drawing/2014/main" id="{FB351B62-B3DA-4B2A-8A01-3551300B2B42}"/>
              </a:ext>
            </a:extLst>
          </p:cNvPr>
          <p:cNvSpPr>
            <a:spLocks noGrp="1"/>
          </p:cNvSpPr>
          <p:nvPr>
            <p:ph type="ftr" sz="quarter" idx="11"/>
          </p:nvPr>
        </p:nvSpPr>
        <p:spPr/>
        <p:txBody>
          <a:bodyPr/>
          <a:lstStyle/>
          <a:p>
            <a:r>
              <a:rPr lang="en-US"/>
              <a:t>WK1_Introduction</a:t>
            </a:r>
          </a:p>
        </p:txBody>
      </p:sp>
      <p:sp>
        <p:nvSpPr>
          <p:cNvPr id="9" name="TextBox 8">
            <a:extLst>
              <a:ext uri="{FF2B5EF4-FFF2-40B4-BE49-F238E27FC236}">
                <a16:creationId xmlns:a16="http://schemas.microsoft.com/office/drawing/2014/main" id="{AB0960C1-9E50-405B-9998-FCEDB6F4A269}"/>
              </a:ext>
            </a:extLst>
          </p:cNvPr>
          <p:cNvSpPr txBox="1"/>
          <p:nvPr/>
        </p:nvSpPr>
        <p:spPr>
          <a:xfrm>
            <a:off x="386443" y="5420473"/>
            <a:ext cx="11805557" cy="861774"/>
          </a:xfrm>
          <a:prstGeom prst="rect">
            <a:avLst/>
          </a:prstGeom>
          <a:noFill/>
        </p:spPr>
        <p:txBody>
          <a:bodyPr wrap="square">
            <a:spAutoFit/>
          </a:bodyPr>
          <a:lstStyle/>
          <a:p>
            <a:r>
              <a:rPr lang="en-US" altLang="zh-CN" sz="1600" b="1" dirty="0"/>
              <a:t>Reference</a:t>
            </a:r>
            <a:r>
              <a:rPr lang="zh-CN" altLang="en-US" sz="1600" b="1" dirty="0"/>
              <a:t>：</a:t>
            </a:r>
            <a:endParaRPr lang="en-US" sz="1600" b="1" dirty="0"/>
          </a:p>
          <a:p>
            <a:r>
              <a:rPr lang="en-US" sz="1600" dirty="0"/>
              <a:t>Business Statistics: A First Course, 8th edition, David M. Levine, </a:t>
            </a:r>
            <a:r>
              <a:rPr lang="en-US" sz="1600" dirty="0" err="1"/>
              <a:t>YorkDavid</a:t>
            </a:r>
            <a:r>
              <a:rPr lang="en-US" sz="1600" dirty="0"/>
              <a:t> F. Stephan, </a:t>
            </a:r>
            <a:r>
              <a:rPr lang="en-US" sz="1600" dirty="0" err="1"/>
              <a:t>TechnologyKathryn</a:t>
            </a:r>
            <a:r>
              <a:rPr lang="en-US" sz="1600" dirty="0"/>
              <a:t> A. </a:t>
            </a:r>
            <a:r>
              <a:rPr lang="en-US" sz="1600" dirty="0" err="1"/>
              <a:t>Szabat</a:t>
            </a:r>
            <a:r>
              <a:rPr lang="en-US" sz="1600" dirty="0"/>
              <a:t>, Pearson 2020</a:t>
            </a:r>
          </a:p>
          <a:p>
            <a:r>
              <a:rPr lang="en-US" sz="1600" dirty="0"/>
              <a:t>Business analytics: The science of data-driven decision making / U. Dinesh Kumar, New Delhi Wiley India, 2022</a:t>
            </a:r>
          </a:p>
        </p:txBody>
      </p:sp>
    </p:spTree>
    <p:extLst>
      <p:ext uri="{BB962C8B-B14F-4D97-AF65-F5344CB8AC3E}">
        <p14:creationId xmlns:p14="http://schemas.microsoft.com/office/powerpoint/2010/main" val="311548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7DEB06-BD43-4383-8765-6200062A55DA}"/>
              </a:ext>
            </a:extLst>
          </p:cNvPr>
          <p:cNvSpPr>
            <a:spLocks noGrp="1"/>
          </p:cNvSpPr>
          <p:nvPr>
            <p:ph type="title"/>
          </p:nvPr>
        </p:nvSpPr>
        <p:spPr/>
        <p:txBody>
          <a:bodyPr/>
          <a:lstStyle/>
          <a:p>
            <a:r>
              <a:rPr lang="zh-CN" altLang="en-US" dirty="0"/>
              <a:t>数据</a:t>
            </a:r>
            <a:endParaRPr lang="en-US" dirty="0"/>
          </a:p>
        </p:txBody>
      </p:sp>
      <p:sp>
        <p:nvSpPr>
          <p:cNvPr id="8" name="Content Placeholder 7">
            <a:extLst>
              <a:ext uri="{FF2B5EF4-FFF2-40B4-BE49-F238E27FC236}">
                <a16:creationId xmlns:a16="http://schemas.microsoft.com/office/drawing/2014/main" id="{87BAE21F-E7CD-49C4-B859-7AF1BF25349F}"/>
              </a:ext>
            </a:extLst>
          </p:cNvPr>
          <p:cNvSpPr>
            <a:spLocks noGrp="1"/>
          </p:cNvSpPr>
          <p:nvPr>
            <p:ph idx="1"/>
          </p:nvPr>
        </p:nvSpPr>
        <p:spPr>
          <a:xfrm>
            <a:off x="1097280" y="1845733"/>
            <a:ext cx="10058400" cy="4357173"/>
          </a:xfrm>
        </p:spPr>
        <p:txBody>
          <a:bodyPr>
            <a:normAutofit/>
          </a:bodyPr>
          <a:lstStyle/>
          <a:p>
            <a:pPr>
              <a:buFont typeface="Wingdings" panose="05000000000000000000" pitchFamily="2" charset="2"/>
              <a:buChar char="§"/>
            </a:pPr>
            <a:r>
              <a:rPr lang="en-US" altLang="zh-CN" sz="2400" dirty="0"/>
              <a:t> </a:t>
            </a:r>
            <a:r>
              <a:rPr lang="zh-CN" altLang="en-US" sz="2400" dirty="0"/>
              <a:t>结构化数据</a:t>
            </a:r>
            <a:r>
              <a:rPr lang="en-US" altLang="zh-CN" sz="2400" dirty="0"/>
              <a:t>:</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r>
              <a:rPr lang="en-US" sz="2400" dirty="0"/>
              <a:t> </a:t>
            </a:r>
            <a:r>
              <a:rPr lang="zh-CN" altLang="en-US" sz="2400" dirty="0"/>
              <a:t>非结构化数据</a:t>
            </a:r>
            <a:r>
              <a:rPr lang="en-US" sz="2400" dirty="0"/>
              <a:t>:</a:t>
            </a:r>
          </a:p>
          <a:p>
            <a:pPr lvl="1"/>
            <a:r>
              <a:rPr lang="zh-CN" altLang="en-US" sz="2000" dirty="0"/>
              <a:t>电子邮件 </a:t>
            </a:r>
            <a:r>
              <a:rPr lang="en-US" sz="2000" dirty="0"/>
              <a:t>Emails</a:t>
            </a:r>
          </a:p>
          <a:p>
            <a:pPr lvl="1"/>
            <a:r>
              <a:rPr lang="zh-CN" altLang="en-US" sz="2000" dirty="0"/>
              <a:t>社交媒体发帖 </a:t>
            </a:r>
            <a:r>
              <a:rPr lang="en-US" sz="2000" dirty="0"/>
              <a:t>Social media posts</a:t>
            </a:r>
          </a:p>
          <a:p>
            <a:pPr lvl="1"/>
            <a:r>
              <a:rPr lang="zh-CN" altLang="en-US" sz="2000" dirty="0"/>
              <a:t>客户点评 </a:t>
            </a:r>
            <a:r>
              <a:rPr lang="en-US" sz="2000" dirty="0"/>
              <a:t>Customer reviews</a:t>
            </a:r>
          </a:p>
          <a:p>
            <a:pPr lvl="1"/>
            <a:r>
              <a:rPr lang="zh-CN" altLang="en-US" sz="2000" dirty="0"/>
              <a:t>图片和视频 </a:t>
            </a:r>
            <a:r>
              <a:rPr lang="en-US" sz="2000" dirty="0"/>
              <a:t>Images and videos</a:t>
            </a:r>
          </a:p>
        </p:txBody>
      </p:sp>
      <p:sp>
        <p:nvSpPr>
          <p:cNvPr id="4" name="Date Placeholder 3">
            <a:extLst>
              <a:ext uri="{FF2B5EF4-FFF2-40B4-BE49-F238E27FC236}">
                <a16:creationId xmlns:a16="http://schemas.microsoft.com/office/drawing/2014/main" id="{F953381C-6808-4150-8063-91A316954EBB}"/>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F3361A55-D1CE-4BB9-B632-0EC804F1CEA0}"/>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B3410945-C193-4F71-BA56-C8875DC70B01}"/>
              </a:ext>
            </a:extLst>
          </p:cNvPr>
          <p:cNvSpPr>
            <a:spLocks noGrp="1"/>
          </p:cNvSpPr>
          <p:nvPr>
            <p:ph type="sldNum" sz="quarter" idx="12"/>
          </p:nvPr>
        </p:nvSpPr>
        <p:spPr/>
        <p:txBody>
          <a:bodyPr/>
          <a:lstStyle/>
          <a:p>
            <a:fld id="{142C4D1D-1D0E-4F17-828B-0D8748354C4B}" type="slidenum">
              <a:rPr lang="en-US" smtClean="0"/>
              <a:t>4</a:t>
            </a:fld>
            <a:endParaRPr lang="en-US"/>
          </a:p>
        </p:txBody>
      </p:sp>
      <p:pic>
        <p:nvPicPr>
          <p:cNvPr id="9" name="Picture 8">
            <a:extLst>
              <a:ext uri="{FF2B5EF4-FFF2-40B4-BE49-F238E27FC236}">
                <a16:creationId xmlns:a16="http://schemas.microsoft.com/office/drawing/2014/main" id="{BFB95D06-84CE-4315-911A-BC5FCF1C1205}"/>
              </a:ext>
            </a:extLst>
          </p:cNvPr>
          <p:cNvPicPr>
            <a:picLocks noChangeAspect="1"/>
          </p:cNvPicPr>
          <p:nvPr/>
        </p:nvPicPr>
        <p:blipFill>
          <a:blip r:embed="rId2"/>
          <a:stretch>
            <a:fillRect/>
          </a:stretch>
        </p:blipFill>
        <p:spPr>
          <a:xfrm>
            <a:off x="3686185" y="2266152"/>
            <a:ext cx="5606954" cy="1758167"/>
          </a:xfrm>
          <a:prstGeom prst="rect">
            <a:avLst/>
          </a:prstGeom>
        </p:spPr>
      </p:pic>
    </p:spTree>
    <p:extLst>
      <p:ext uri="{BB962C8B-B14F-4D97-AF65-F5344CB8AC3E}">
        <p14:creationId xmlns:p14="http://schemas.microsoft.com/office/powerpoint/2010/main" val="374152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380444-6DB9-4B94-81B3-345F6ADE5E92}"/>
              </a:ext>
            </a:extLst>
          </p:cNvPr>
          <p:cNvSpPr>
            <a:spLocks noGrp="1"/>
          </p:cNvSpPr>
          <p:nvPr>
            <p:ph type="title"/>
          </p:nvPr>
        </p:nvSpPr>
        <p:spPr/>
        <p:txBody>
          <a:bodyPr/>
          <a:lstStyle/>
          <a:p>
            <a:r>
              <a:rPr lang="zh-CN" altLang="en-US" dirty="0"/>
              <a:t>数据的类型</a:t>
            </a:r>
            <a:endParaRPr lang="en-US" dirty="0"/>
          </a:p>
        </p:txBody>
      </p:sp>
      <p:sp>
        <p:nvSpPr>
          <p:cNvPr id="8" name="Content Placeholder 7">
            <a:extLst>
              <a:ext uri="{FF2B5EF4-FFF2-40B4-BE49-F238E27FC236}">
                <a16:creationId xmlns:a16="http://schemas.microsoft.com/office/drawing/2014/main" id="{8A23A808-FE31-49DD-B107-F218BA1988B8}"/>
              </a:ext>
            </a:extLst>
          </p:cNvPr>
          <p:cNvSpPr>
            <a:spLocks noGrp="1"/>
          </p:cNvSpPr>
          <p:nvPr>
            <p:ph idx="1"/>
          </p:nvPr>
        </p:nvSpPr>
        <p:spPr/>
        <p:txBody>
          <a:bodyPr>
            <a:normAutofit/>
          </a:bodyPr>
          <a:lstStyle/>
          <a:p>
            <a:pPr>
              <a:buFont typeface="Wingdings" panose="05000000000000000000" pitchFamily="2" charset="2"/>
              <a:buChar char="Ø"/>
            </a:pPr>
            <a:r>
              <a:rPr lang="zh-CN" altLang="en-US" sz="2400" b="1" dirty="0"/>
              <a:t>时间序列数据：针对单一变量收集的数据，例如零售店的月销售收入。  </a:t>
            </a:r>
          </a:p>
          <a:p>
            <a:pPr>
              <a:buFont typeface="Wingdings" panose="05000000000000000000" pitchFamily="2" charset="2"/>
              <a:buChar char="Ø"/>
            </a:pPr>
            <a:r>
              <a:rPr lang="zh-CN" altLang="en-US" sz="2400" b="1" dirty="0"/>
              <a:t>名义型数据：指的是名称或类别变量。例如公司中的部门名称（人力资源、财务等）或产品类别（电子产品、服装等）。  </a:t>
            </a:r>
          </a:p>
          <a:p>
            <a:pPr>
              <a:buFont typeface="Wingdings" panose="05000000000000000000" pitchFamily="2" charset="2"/>
              <a:buChar char="Ø"/>
            </a:pPr>
            <a:r>
              <a:rPr lang="zh-CN" altLang="en-US" sz="2400" b="1" dirty="0"/>
              <a:t>有序型数据：指的是数据值来自有序集合的变量。例如员工绩效（优秀、良好、差）或客户满意度（非常满意、中立、不满意）。  </a:t>
            </a:r>
          </a:p>
          <a:p>
            <a:pPr>
              <a:buFont typeface="Wingdings" panose="05000000000000000000" pitchFamily="2" charset="2"/>
              <a:buChar char="Ø"/>
            </a:pPr>
            <a:r>
              <a:rPr lang="zh-CN" altLang="en-US" sz="2400" b="1" dirty="0"/>
              <a:t>区间型数据：指的是数据值选自区间集合的变量。例如以摄氏度测量的温度或智商（</a:t>
            </a:r>
            <a:r>
              <a:rPr lang="en-US" altLang="zh-CN" sz="2400" b="1" dirty="0"/>
              <a:t>IQ</a:t>
            </a:r>
            <a:r>
              <a:rPr lang="zh-CN" altLang="en-US" sz="2400" b="1" dirty="0"/>
              <a:t>）得分就是区间型量表的例子。</a:t>
            </a:r>
            <a:endParaRPr lang="en-HK" altLang="zh-CN" sz="2400" b="1" dirty="0"/>
          </a:p>
          <a:p>
            <a:pPr>
              <a:buFont typeface="Wingdings" panose="05000000000000000000" pitchFamily="2" charset="2"/>
              <a:buChar char="Ø"/>
            </a:pPr>
            <a:r>
              <a:rPr lang="zh-CN" altLang="en-US" sz="2400" b="1" dirty="0"/>
              <a:t>其他类型数据</a:t>
            </a:r>
            <a:endParaRPr lang="en-US" sz="2400" dirty="0"/>
          </a:p>
        </p:txBody>
      </p:sp>
      <p:sp>
        <p:nvSpPr>
          <p:cNvPr id="4" name="Date Placeholder 3">
            <a:extLst>
              <a:ext uri="{FF2B5EF4-FFF2-40B4-BE49-F238E27FC236}">
                <a16:creationId xmlns:a16="http://schemas.microsoft.com/office/drawing/2014/main" id="{3386748A-5BDD-42EE-9A3A-C7DEB0B430EE}"/>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1FA482EC-4D6C-437D-B733-C2F3A6BDC8FB}"/>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236400C9-F395-442B-B3B9-9F88BDA6A837}"/>
              </a:ext>
            </a:extLst>
          </p:cNvPr>
          <p:cNvSpPr>
            <a:spLocks noGrp="1"/>
          </p:cNvSpPr>
          <p:nvPr>
            <p:ph type="sldNum" sz="quarter" idx="12"/>
          </p:nvPr>
        </p:nvSpPr>
        <p:spPr/>
        <p:txBody>
          <a:bodyPr/>
          <a:lstStyle/>
          <a:p>
            <a:fld id="{142C4D1D-1D0E-4F17-828B-0D8748354C4B}" type="slidenum">
              <a:rPr lang="en-US" smtClean="0"/>
              <a:t>5</a:t>
            </a:fld>
            <a:endParaRPr lang="en-US"/>
          </a:p>
        </p:txBody>
      </p:sp>
    </p:spTree>
    <p:extLst>
      <p:ext uri="{BB962C8B-B14F-4D97-AF65-F5344CB8AC3E}">
        <p14:creationId xmlns:p14="http://schemas.microsoft.com/office/powerpoint/2010/main" val="98632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0A3527-B683-4DA2-8CDD-40DC0F7CF503}"/>
              </a:ext>
            </a:extLst>
          </p:cNvPr>
          <p:cNvSpPr>
            <a:spLocks noGrp="1"/>
          </p:cNvSpPr>
          <p:nvPr>
            <p:ph type="title"/>
          </p:nvPr>
        </p:nvSpPr>
        <p:spPr/>
        <p:txBody>
          <a:bodyPr/>
          <a:lstStyle/>
          <a:p>
            <a:r>
              <a:rPr lang="zh-CN" altLang="en-US" dirty="0"/>
              <a:t>销售分析</a:t>
            </a:r>
            <a:endParaRPr lang="en-US" dirty="0"/>
          </a:p>
        </p:txBody>
      </p:sp>
      <p:sp>
        <p:nvSpPr>
          <p:cNvPr id="8" name="Content Placeholder 7">
            <a:extLst>
              <a:ext uri="{FF2B5EF4-FFF2-40B4-BE49-F238E27FC236}">
                <a16:creationId xmlns:a16="http://schemas.microsoft.com/office/drawing/2014/main" id="{1E611364-D8BC-4170-8EC4-A2725A15813F}"/>
              </a:ext>
            </a:extLst>
          </p:cNvPr>
          <p:cNvSpPr>
            <a:spLocks noGrp="1"/>
          </p:cNvSpPr>
          <p:nvPr>
            <p:ph idx="1"/>
          </p:nvPr>
        </p:nvSpPr>
        <p:spPr>
          <a:xfrm>
            <a:off x="1097279" y="1845734"/>
            <a:ext cx="10567851" cy="4023360"/>
          </a:xfrm>
        </p:spPr>
        <p:txBody>
          <a:bodyPr>
            <a:normAutofit/>
          </a:bodyPr>
          <a:lstStyle/>
          <a:p>
            <a:r>
              <a:rPr lang="zh-CN" altLang="en-US" sz="2400" dirty="0"/>
              <a:t>当你将要讨论包含公司每日交易的文件时，你会怎么做</a:t>
            </a:r>
            <a:r>
              <a:rPr lang="en-US" sz="2400" dirty="0"/>
              <a:t>?</a:t>
            </a:r>
          </a:p>
        </p:txBody>
      </p:sp>
      <p:sp>
        <p:nvSpPr>
          <p:cNvPr id="4" name="Date Placeholder 3">
            <a:extLst>
              <a:ext uri="{FF2B5EF4-FFF2-40B4-BE49-F238E27FC236}">
                <a16:creationId xmlns:a16="http://schemas.microsoft.com/office/drawing/2014/main" id="{D277735A-2173-46D4-B6D8-5B8060D74FAD}"/>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3743CCD1-6A50-41FE-A445-7EC4844CBFFE}"/>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FF4E17D7-41EA-469B-BF82-EE5BA878399B}"/>
              </a:ext>
            </a:extLst>
          </p:cNvPr>
          <p:cNvSpPr>
            <a:spLocks noGrp="1"/>
          </p:cNvSpPr>
          <p:nvPr>
            <p:ph type="sldNum" sz="quarter" idx="12"/>
          </p:nvPr>
        </p:nvSpPr>
        <p:spPr/>
        <p:txBody>
          <a:bodyPr/>
          <a:lstStyle/>
          <a:p>
            <a:fld id="{142C4D1D-1D0E-4F17-828B-0D8748354C4B}" type="slidenum">
              <a:rPr lang="en-US" smtClean="0"/>
              <a:t>6</a:t>
            </a:fld>
            <a:endParaRPr lang="en-US"/>
          </a:p>
        </p:txBody>
      </p:sp>
      <p:pic>
        <p:nvPicPr>
          <p:cNvPr id="10" name="Picture 9">
            <a:extLst>
              <a:ext uri="{FF2B5EF4-FFF2-40B4-BE49-F238E27FC236}">
                <a16:creationId xmlns:a16="http://schemas.microsoft.com/office/drawing/2014/main" id="{ACCF2D83-24E1-47D0-A571-3809E4034215}"/>
              </a:ext>
            </a:extLst>
          </p:cNvPr>
          <p:cNvPicPr>
            <a:picLocks noChangeAspect="1"/>
          </p:cNvPicPr>
          <p:nvPr/>
        </p:nvPicPr>
        <p:blipFill rotWithShape="1">
          <a:blip r:embed="rId3"/>
          <a:srcRect b="33946"/>
          <a:stretch/>
        </p:blipFill>
        <p:spPr>
          <a:xfrm>
            <a:off x="178696" y="2785028"/>
            <a:ext cx="11895567" cy="3379411"/>
          </a:xfrm>
          <a:prstGeom prst="rect">
            <a:avLst/>
          </a:prstGeom>
        </p:spPr>
      </p:pic>
    </p:spTree>
    <p:extLst>
      <p:ext uri="{BB962C8B-B14F-4D97-AF65-F5344CB8AC3E}">
        <p14:creationId xmlns:p14="http://schemas.microsoft.com/office/powerpoint/2010/main" val="106613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5CDF-A390-4245-91F6-FF64780F3F68}"/>
              </a:ext>
            </a:extLst>
          </p:cNvPr>
          <p:cNvSpPr>
            <a:spLocks noGrp="1"/>
          </p:cNvSpPr>
          <p:nvPr>
            <p:ph type="title"/>
          </p:nvPr>
        </p:nvSpPr>
        <p:spPr/>
        <p:txBody>
          <a:bodyPr/>
          <a:lstStyle/>
          <a:p>
            <a:r>
              <a:rPr lang="zh-CN" altLang="en-US" dirty="0"/>
              <a:t>如何撰写一份好的报告 </a:t>
            </a:r>
            <a:endParaRPr lang="en-US" dirty="0"/>
          </a:p>
        </p:txBody>
      </p:sp>
      <p:sp>
        <p:nvSpPr>
          <p:cNvPr id="3" name="Content Placeholder 2">
            <a:extLst>
              <a:ext uri="{FF2B5EF4-FFF2-40B4-BE49-F238E27FC236}">
                <a16:creationId xmlns:a16="http://schemas.microsoft.com/office/drawing/2014/main" id="{4DCF5395-A7D7-4398-8954-1B9B73A22BC7}"/>
              </a:ext>
            </a:extLst>
          </p:cNvPr>
          <p:cNvSpPr>
            <a:spLocks noGrp="1"/>
          </p:cNvSpPr>
          <p:nvPr>
            <p:ph idx="1"/>
          </p:nvPr>
        </p:nvSpPr>
        <p:spPr>
          <a:xfrm>
            <a:off x="1097280" y="1998134"/>
            <a:ext cx="10058400" cy="4023360"/>
          </a:xfrm>
        </p:spPr>
        <p:txBody>
          <a:bodyPr>
            <a:normAutofit lnSpcReduction="10000"/>
          </a:bodyPr>
          <a:lstStyle/>
          <a:p>
            <a:r>
              <a:rPr lang="en-US" sz="2800" dirty="0"/>
              <a:t>• </a:t>
            </a:r>
            <a:r>
              <a:rPr lang="zh-CN" altLang="en-US" sz="2800" dirty="0"/>
              <a:t>内容 </a:t>
            </a:r>
            <a:r>
              <a:rPr lang="en-US" sz="2800" dirty="0"/>
              <a:t>Contents</a:t>
            </a:r>
          </a:p>
          <a:p>
            <a:pPr lvl="1"/>
            <a:r>
              <a:rPr lang="zh-CN" altLang="en-US" sz="2400" dirty="0"/>
              <a:t>统计数据 </a:t>
            </a:r>
            <a:r>
              <a:rPr lang="en-US" sz="2400" dirty="0"/>
              <a:t>Statistics </a:t>
            </a:r>
          </a:p>
          <a:p>
            <a:r>
              <a:rPr lang="en-US" sz="2800" dirty="0"/>
              <a:t>• </a:t>
            </a:r>
            <a:r>
              <a:rPr lang="zh-CN" altLang="en-US" sz="2800" dirty="0"/>
              <a:t>演示</a:t>
            </a:r>
            <a:r>
              <a:rPr lang="en-HK" altLang="zh-CN" sz="2800" dirty="0"/>
              <a:t>/</a:t>
            </a:r>
            <a:r>
              <a:rPr lang="zh-CN" altLang="en-US" sz="2800" dirty="0"/>
              <a:t>展示</a:t>
            </a:r>
            <a:endParaRPr lang="en-US" sz="2800" dirty="0"/>
          </a:p>
          <a:p>
            <a:pPr lvl="1"/>
            <a:r>
              <a:rPr lang="en-US" sz="2400" dirty="0"/>
              <a:t> </a:t>
            </a:r>
            <a:r>
              <a:rPr lang="zh-CN" altLang="en-US" sz="2400" dirty="0"/>
              <a:t>图表 </a:t>
            </a:r>
            <a:r>
              <a:rPr lang="en-US" sz="2400" dirty="0"/>
              <a:t>Charts </a:t>
            </a:r>
          </a:p>
          <a:p>
            <a:r>
              <a:rPr lang="en-US" sz="2800" dirty="0"/>
              <a:t>• </a:t>
            </a:r>
            <a:r>
              <a:rPr lang="zh-CN" altLang="en-US" sz="2800" dirty="0"/>
              <a:t>逻辑</a:t>
            </a:r>
            <a:r>
              <a:rPr lang="en-US" sz="2800" dirty="0"/>
              <a:t>Logic </a:t>
            </a:r>
          </a:p>
          <a:p>
            <a:pPr lvl="1"/>
            <a:r>
              <a:rPr lang="en-US" sz="2400" dirty="0"/>
              <a:t>PEST: </a:t>
            </a:r>
            <a:r>
              <a:rPr lang="zh-CN" altLang="en-US" sz="2400" dirty="0"/>
              <a:t>环境的政治、经济、技术和社会因素</a:t>
            </a:r>
            <a:endParaRPr lang="en-US" sz="2400" dirty="0"/>
          </a:p>
          <a:p>
            <a:pPr lvl="1"/>
            <a:r>
              <a:rPr lang="en-US" sz="2400" dirty="0"/>
              <a:t>4P: </a:t>
            </a:r>
            <a:r>
              <a:rPr lang="zh-CN" altLang="en-US" sz="2400" dirty="0"/>
              <a:t>产品</a:t>
            </a:r>
            <a:r>
              <a:rPr lang="en-US" sz="2400" dirty="0"/>
              <a:t>Product, </a:t>
            </a:r>
            <a:r>
              <a:rPr lang="zh-CN" altLang="en-US" sz="2400" dirty="0"/>
              <a:t>价格</a:t>
            </a:r>
            <a:r>
              <a:rPr lang="en-US" sz="2400" dirty="0"/>
              <a:t>Price, </a:t>
            </a:r>
            <a:r>
              <a:rPr lang="zh-CN" altLang="en-US" sz="2400" dirty="0"/>
              <a:t>地点</a:t>
            </a:r>
            <a:r>
              <a:rPr lang="en-US" sz="2400" dirty="0"/>
              <a:t>Place, </a:t>
            </a:r>
            <a:r>
              <a:rPr lang="zh-CN" altLang="en-US" sz="2400" dirty="0"/>
              <a:t>促销</a:t>
            </a:r>
            <a:r>
              <a:rPr lang="en-US" sz="2400" dirty="0"/>
              <a:t>Promotion </a:t>
            </a:r>
          </a:p>
          <a:p>
            <a:pPr lvl="1"/>
            <a:r>
              <a:rPr lang="en-US" sz="2400" dirty="0"/>
              <a:t>5W2H: Why, What, Who, When, Where, How, How much </a:t>
            </a:r>
          </a:p>
          <a:p>
            <a:pPr lvl="1"/>
            <a:r>
              <a:rPr lang="zh-CN" altLang="en-US" sz="2400" dirty="0"/>
              <a:t>等等 </a:t>
            </a:r>
            <a:r>
              <a:rPr lang="en-US" sz="2400" dirty="0"/>
              <a:t>Etc..</a:t>
            </a:r>
          </a:p>
          <a:p>
            <a:endParaRPr lang="en-US" sz="2800" dirty="0"/>
          </a:p>
        </p:txBody>
      </p:sp>
      <p:sp>
        <p:nvSpPr>
          <p:cNvPr id="4" name="Date Placeholder 3">
            <a:extLst>
              <a:ext uri="{FF2B5EF4-FFF2-40B4-BE49-F238E27FC236}">
                <a16:creationId xmlns:a16="http://schemas.microsoft.com/office/drawing/2014/main" id="{547BCBD8-4F1A-44CE-A848-B2026B717C05}"/>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98DB9DBE-6C60-4B41-B70A-CECA510B883B}"/>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0AD2F96B-979B-4BF9-9E69-3383F3D31C33}"/>
              </a:ext>
            </a:extLst>
          </p:cNvPr>
          <p:cNvSpPr>
            <a:spLocks noGrp="1"/>
          </p:cNvSpPr>
          <p:nvPr>
            <p:ph type="sldNum" sz="quarter" idx="12"/>
          </p:nvPr>
        </p:nvSpPr>
        <p:spPr/>
        <p:txBody>
          <a:bodyPr/>
          <a:lstStyle/>
          <a:p>
            <a:fld id="{142C4D1D-1D0E-4F17-828B-0D8748354C4B}" type="slidenum">
              <a:rPr lang="en-US" smtClean="0"/>
              <a:t>7</a:t>
            </a:fld>
            <a:endParaRPr lang="en-US"/>
          </a:p>
        </p:txBody>
      </p:sp>
    </p:spTree>
    <p:extLst>
      <p:ext uri="{BB962C8B-B14F-4D97-AF65-F5344CB8AC3E}">
        <p14:creationId xmlns:p14="http://schemas.microsoft.com/office/powerpoint/2010/main" val="375720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FF3C-15D5-42F3-9E37-BC335214E6C7}"/>
              </a:ext>
            </a:extLst>
          </p:cNvPr>
          <p:cNvSpPr>
            <a:spLocks noGrp="1"/>
          </p:cNvSpPr>
          <p:nvPr>
            <p:ph type="title"/>
          </p:nvPr>
        </p:nvSpPr>
        <p:spPr/>
        <p:txBody>
          <a:bodyPr>
            <a:normAutofit fontScale="90000"/>
          </a:bodyPr>
          <a:lstStyle/>
          <a:p>
            <a:r>
              <a:rPr lang="en-US" dirty="0"/>
              <a:t>```think</a:t>
            </a:r>
            <a:br>
              <a:rPr lang="en-US" dirty="0"/>
            </a:br>
            <a:br>
              <a:rPr lang="en-US" dirty="0"/>
            </a:br>
            <a:br>
              <a:rPr lang="en-US" dirty="0"/>
            </a:br>
            <a:br>
              <a:rPr lang="en-US" dirty="0"/>
            </a:br>
            <a:r>
              <a:rPr lang="en-US" dirty="0"/>
              <a:t>**Translating terms accurately**</a:t>
            </a:r>
            <a:br>
              <a:rPr lang="en-US" dirty="0"/>
            </a:br>
            <a:br>
              <a:rPr lang="en-US" dirty="0"/>
            </a:br>
            <a:r>
              <a:rPr lang="en-US" dirty="0"/>
              <a:t>The user wants a translation into Chinese, and I think “Statistics for Numerical Variables” translates to “</a:t>
            </a:r>
            <a:r>
              <a:rPr lang="zh-CN" altLang="en-US" dirty="0"/>
              <a:t>数值变量的统计</a:t>
            </a:r>
            <a:r>
              <a:rPr lang="en-US" altLang="zh-CN" dirty="0"/>
              <a:t>.” </a:t>
            </a:r>
            <a:r>
              <a:rPr lang="en-US" dirty="0"/>
              <a:t>I‘ll keep it straightforward and concise, which seems to be what the user prefers. So, I’ll stick to that phrasing and avoid adding anything else. It‘s important to provide the translation that the user is specifically looking for! I’ll make sure to deliver this clearly.</a:t>
            </a:r>
            <a:br>
              <a:rPr lang="en-US" dirty="0"/>
            </a:br>
            <a:br>
              <a:rPr lang="en-US" dirty="0"/>
            </a:br>
            <a:br>
              <a:rPr lang="en-US" dirty="0"/>
            </a:br>
            <a:br>
              <a:rPr lang="en-US" dirty="0"/>
            </a:br>
            <a:r>
              <a:rPr lang="zh-CN" altLang="en-US" dirty="0"/>
              <a:t>数值变量</a:t>
            </a:r>
            <a:r>
              <a:rPr lang="en-HK" altLang="zh-CN" dirty="0"/>
              <a:t>/</a:t>
            </a:r>
            <a:r>
              <a:rPr lang="zh-CN" altLang="en-US" dirty="0"/>
              <a:t>定量变量的统计</a:t>
            </a:r>
            <a:endParaRPr lang="en-US" dirty="0"/>
          </a:p>
        </p:txBody>
      </p:sp>
      <p:sp>
        <p:nvSpPr>
          <p:cNvPr id="3" name="Content Placeholder 2">
            <a:extLst>
              <a:ext uri="{FF2B5EF4-FFF2-40B4-BE49-F238E27FC236}">
                <a16:creationId xmlns:a16="http://schemas.microsoft.com/office/drawing/2014/main" id="{662AE7A2-C435-424F-B14A-4F5AF87CD9D3}"/>
              </a:ext>
            </a:extLst>
          </p:cNvPr>
          <p:cNvSpPr>
            <a:spLocks noGrp="1"/>
          </p:cNvSpPr>
          <p:nvPr>
            <p:ph idx="1"/>
          </p:nvPr>
        </p:nvSpPr>
        <p:spPr>
          <a:xfrm>
            <a:off x="2730188" y="1791547"/>
            <a:ext cx="7461775" cy="4614051"/>
          </a:xfrm>
        </p:spPr>
        <p:txBody>
          <a:bodyPr>
            <a:normAutofit fontScale="40000" lnSpcReduction="20000"/>
          </a:bodyPr>
          <a:lstStyle/>
          <a:p>
            <a:r>
              <a:rPr lang="en-US" sz="2800" dirty="0"/>
              <a:t>• </a:t>
            </a:r>
            <a:r>
              <a:rPr lang="zh-CN" altLang="en-US" sz="2800" dirty="0"/>
              <a:t>单变量</a:t>
            </a:r>
            <a:endParaRPr lang="en-HK" altLang="zh-CN" sz="2800" dirty="0"/>
          </a:p>
          <a:p>
            <a:endParaRPr lang="en-HK" altLang="zh-CN" sz="2800" dirty="0"/>
          </a:p>
          <a:p>
            <a:pPr lvl="1">
              <a:buFont typeface="Wingdings" panose="05000000000000000000" pitchFamily="2" charset="2"/>
              <a:buChar char="Ø"/>
            </a:pPr>
            <a:r>
              <a:rPr lang="zh-CN" altLang="en-US" sz="2400" b="0" i="0" dirty="0">
                <a:effectLst/>
                <a:latin typeface="Roboto" panose="02000000000000000000" pitchFamily="2" charset="0"/>
              </a:rPr>
              <a:t>集中趋势的度量</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均值、中位数、众数</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最小值、最大值、百分位数和四分位数</a:t>
            </a:r>
            <a:endParaRPr lang="en-HK" altLang="zh-CN" sz="2400" b="0" i="0" dirty="0">
              <a:effectLst/>
              <a:latin typeface="Roboto" panose="02000000000000000000" pitchFamily="2" charset="0"/>
            </a:endParaRPr>
          </a:p>
          <a:p>
            <a:pPr marL="201168" lvl="1" indent="0">
              <a:buNone/>
            </a:pPr>
            <a:endParaRPr lang="en-HK" altLang="zh-CN" sz="2400" b="0" i="0" dirty="0">
              <a:effectLst/>
              <a:latin typeface="Roboto" panose="02000000000000000000" pitchFamily="2" charset="0"/>
            </a:endParaRPr>
          </a:p>
          <a:p>
            <a:pPr lvl="1">
              <a:buFont typeface="Wingdings" panose="05000000000000000000" pitchFamily="2" charset="2"/>
              <a:buChar char="Ø"/>
            </a:pPr>
            <a:r>
              <a:rPr lang="zh-CN" altLang="en-US" sz="2400" b="0" i="0" dirty="0">
                <a:effectLst/>
                <a:latin typeface="Roboto" panose="02000000000000000000" pitchFamily="2" charset="0"/>
              </a:rPr>
              <a:t>离散</a:t>
            </a:r>
            <a:r>
              <a:rPr lang="en-US" altLang="zh-CN" sz="2400" b="0" i="0" dirty="0">
                <a:effectLst/>
                <a:latin typeface="Roboto" panose="02000000000000000000" pitchFamily="2" charset="0"/>
              </a:rPr>
              <a:t>/</a:t>
            </a:r>
            <a:r>
              <a:rPr lang="zh-CN" altLang="en-US" sz="2400" b="0" i="0" dirty="0">
                <a:effectLst/>
                <a:latin typeface="Roboto" panose="02000000000000000000" pitchFamily="2" charset="0"/>
              </a:rPr>
              <a:t>变异程度的度量</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极差</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四分位距（</a:t>
            </a:r>
            <a:r>
              <a:rPr lang="en-US" altLang="zh-CN" sz="2400" b="0" i="0" dirty="0">
                <a:effectLst/>
                <a:latin typeface="Roboto" panose="02000000000000000000" pitchFamily="2" charset="0"/>
              </a:rPr>
              <a:t>IQR</a:t>
            </a:r>
            <a:r>
              <a:rPr lang="zh-CN" altLang="en-US" sz="2400" b="0" i="0" dirty="0">
                <a:effectLst/>
                <a:latin typeface="Roboto" panose="02000000000000000000" pitchFamily="2" charset="0"/>
              </a:rPr>
              <a:t>）</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方差</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标准差</a:t>
            </a:r>
            <a:endParaRPr lang="en-HK" altLang="zh-CN" sz="2400" b="0" i="0" dirty="0">
              <a:effectLst/>
              <a:latin typeface="Roboto" panose="02000000000000000000" pitchFamily="2" charset="0"/>
            </a:endParaRPr>
          </a:p>
          <a:p>
            <a:pPr marL="201168" lvl="1" indent="0">
              <a:buNone/>
            </a:pPr>
            <a:endParaRPr lang="en-HK" altLang="zh-CN" sz="2400" b="0" i="0" dirty="0">
              <a:effectLst/>
              <a:latin typeface="Roboto" panose="02000000000000000000" pitchFamily="2" charset="0"/>
            </a:endParaRPr>
          </a:p>
          <a:p>
            <a:pPr lvl="1">
              <a:buFont typeface="Wingdings" panose="05000000000000000000" pitchFamily="2" charset="2"/>
              <a:buChar char="Ø"/>
            </a:pPr>
            <a:r>
              <a:rPr lang="zh-CN" altLang="en-US" sz="2400" b="0" i="0" dirty="0">
                <a:effectLst/>
                <a:latin typeface="Roboto" panose="02000000000000000000" pitchFamily="2" charset="0"/>
              </a:rPr>
              <a:t>分布形态的度量</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偏度：当样本缺乏对称性时出现</a:t>
            </a:r>
            <a:endParaRPr lang="en-HK" altLang="zh-CN" sz="2400" b="0" i="0" dirty="0">
              <a:effectLst/>
              <a:latin typeface="Roboto" panose="02000000000000000000" pitchFamily="2" charset="0"/>
            </a:endParaRPr>
          </a:p>
          <a:p>
            <a:pPr marL="201168" lvl="1" indent="0">
              <a:buNone/>
            </a:pPr>
            <a:br>
              <a:rPr lang="zh-CN" altLang="en-US" sz="2400" dirty="0"/>
            </a:br>
            <a:r>
              <a:rPr lang="en-HK" altLang="zh-CN" sz="2400" dirty="0"/>
              <a:t>	</a:t>
            </a:r>
            <a:r>
              <a:rPr lang="zh-CN" altLang="en-US" sz="2400" b="0" i="0" dirty="0">
                <a:effectLst/>
                <a:latin typeface="Roboto" panose="02000000000000000000" pitchFamily="2" charset="0"/>
              </a:rPr>
              <a:t>峰度：主要关注极端观测值</a:t>
            </a:r>
            <a:endParaRPr lang="en-US" sz="2400" dirty="0"/>
          </a:p>
          <a:p>
            <a:r>
              <a:rPr lang="en-US" sz="2800" dirty="0"/>
              <a:t>• </a:t>
            </a:r>
            <a:r>
              <a:rPr lang="zh-CN" altLang="en-US" sz="2800" dirty="0"/>
              <a:t>多变量</a:t>
            </a:r>
            <a:endParaRPr lang="en-HK" altLang="zh-CN" sz="2800" dirty="0"/>
          </a:p>
          <a:p>
            <a:endParaRPr lang="en-US" sz="2800" dirty="0"/>
          </a:p>
          <a:p>
            <a:pPr lvl="1">
              <a:buFont typeface="Wingdings" panose="05000000000000000000" pitchFamily="2" charset="2"/>
              <a:buChar char="Ø"/>
            </a:pPr>
            <a:r>
              <a:rPr lang="zh-CN" altLang="en-US" sz="2400" dirty="0"/>
              <a:t>协方差与相关系数</a:t>
            </a:r>
            <a:endParaRPr lang="en-US" sz="2400" dirty="0"/>
          </a:p>
        </p:txBody>
      </p:sp>
      <p:sp>
        <p:nvSpPr>
          <p:cNvPr id="4" name="Date Placeholder 3">
            <a:extLst>
              <a:ext uri="{FF2B5EF4-FFF2-40B4-BE49-F238E27FC236}">
                <a16:creationId xmlns:a16="http://schemas.microsoft.com/office/drawing/2014/main" id="{7317741C-49F2-4ECC-A55A-CF943FC9898B}"/>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02BD9688-AD0A-4231-A8DD-1C4DE6FA6EBF}"/>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101B83FC-0683-4C16-9E71-FE616E3CC36E}"/>
              </a:ext>
            </a:extLst>
          </p:cNvPr>
          <p:cNvSpPr>
            <a:spLocks noGrp="1"/>
          </p:cNvSpPr>
          <p:nvPr>
            <p:ph type="sldNum" sz="quarter" idx="12"/>
          </p:nvPr>
        </p:nvSpPr>
        <p:spPr/>
        <p:txBody>
          <a:bodyPr/>
          <a:lstStyle/>
          <a:p>
            <a:fld id="{142C4D1D-1D0E-4F17-828B-0D8748354C4B}" type="slidenum">
              <a:rPr lang="en-US" smtClean="0"/>
              <a:t>8</a:t>
            </a:fld>
            <a:endParaRPr lang="en-US"/>
          </a:p>
        </p:txBody>
      </p:sp>
    </p:spTree>
    <p:extLst>
      <p:ext uri="{BB962C8B-B14F-4D97-AF65-F5344CB8AC3E}">
        <p14:creationId xmlns:p14="http://schemas.microsoft.com/office/powerpoint/2010/main" val="78122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D34D-9A19-477D-8A9B-0AFB83D79CEC}"/>
              </a:ext>
            </a:extLst>
          </p:cNvPr>
          <p:cNvSpPr>
            <a:spLocks noGrp="1"/>
          </p:cNvSpPr>
          <p:nvPr>
            <p:ph type="title"/>
          </p:nvPr>
        </p:nvSpPr>
        <p:spPr/>
        <p:txBody>
          <a:bodyPr/>
          <a:lstStyle/>
          <a:p>
            <a:r>
              <a:rPr lang="zh-CN" altLang="en-US" b="0" i="0" dirty="0">
                <a:effectLst/>
                <a:latin typeface="Roboto" panose="02000000000000000000" pitchFamily="2" charset="0"/>
              </a:rPr>
              <a:t>集中趋势的度量</a:t>
            </a:r>
            <a:endParaRPr lang="en-US" dirty="0"/>
          </a:p>
        </p:txBody>
      </p:sp>
      <p:sp>
        <p:nvSpPr>
          <p:cNvPr id="3" name="Content Placeholder 2">
            <a:extLst>
              <a:ext uri="{FF2B5EF4-FFF2-40B4-BE49-F238E27FC236}">
                <a16:creationId xmlns:a16="http://schemas.microsoft.com/office/drawing/2014/main" id="{C3F9AF23-51DB-4547-904E-451E852F17A7}"/>
              </a:ext>
            </a:extLst>
          </p:cNvPr>
          <p:cNvSpPr>
            <a:spLocks noGrp="1"/>
          </p:cNvSpPr>
          <p:nvPr>
            <p:ph idx="1"/>
          </p:nvPr>
        </p:nvSpPr>
        <p:spPr>
          <a:xfrm>
            <a:off x="1154083" y="1931458"/>
            <a:ext cx="10058400" cy="4404027"/>
          </a:xfrm>
        </p:spPr>
        <p:txBody>
          <a:bodyPr>
            <a:normAutofit fontScale="92500" lnSpcReduction="10000"/>
          </a:bodyPr>
          <a:lstStyle/>
          <a:p>
            <a:r>
              <a:rPr lang="en-US" sz="2800" dirty="0"/>
              <a:t>• </a:t>
            </a:r>
            <a:r>
              <a:rPr lang="zh-CN" altLang="en-US" sz="2800" dirty="0"/>
              <a:t>均值 </a:t>
            </a:r>
            <a:r>
              <a:rPr lang="en-US" sz="2800" dirty="0"/>
              <a:t>Mean</a:t>
            </a:r>
          </a:p>
          <a:p>
            <a:pPr lvl="1"/>
            <a:r>
              <a:rPr lang="en-US" sz="2400" dirty="0"/>
              <a:t>Excel function AVERAGE(</a:t>
            </a:r>
            <a:r>
              <a:rPr lang="zh-CN" altLang="en-US" sz="2400" dirty="0"/>
              <a:t>区间</a:t>
            </a:r>
            <a:r>
              <a:rPr lang="en-US" sz="2400" dirty="0"/>
              <a:t>)</a:t>
            </a:r>
          </a:p>
          <a:p>
            <a:pPr lvl="1"/>
            <a:r>
              <a:rPr lang="zh-CN" altLang="en-US" sz="2400" b="0" i="0" dirty="0">
                <a:effectLst/>
                <a:latin typeface="Roboto" panose="02000000000000000000" pitchFamily="2" charset="0"/>
              </a:rPr>
              <a:t>受异常大或异常小观测值影响 </a:t>
            </a:r>
            <a:r>
              <a:rPr lang="en-US" sz="2400" dirty="0"/>
              <a:t> (</a:t>
            </a:r>
            <a:r>
              <a:rPr lang="zh-CN" altLang="en-US" sz="2400" dirty="0"/>
              <a:t>异常值 </a:t>
            </a:r>
            <a:r>
              <a:rPr lang="en-US" sz="2400" dirty="0"/>
              <a:t>outliers)</a:t>
            </a:r>
          </a:p>
          <a:p>
            <a:endParaRPr lang="en-US" sz="2800" dirty="0"/>
          </a:p>
          <a:p>
            <a:r>
              <a:rPr lang="en-US" sz="2800" dirty="0"/>
              <a:t>• </a:t>
            </a:r>
            <a:r>
              <a:rPr lang="zh-CN" altLang="en-US" sz="2800" dirty="0"/>
              <a:t>中位数 </a:t>
            </a:r>
            <a:r>
              <a:rPr lang="en-US" sz="2800" dirty="0"/>
              <a:t>Median</a:t>
            </a:r>
          </a:p>
          <a:p>
            <a:pPr lvl="1"/>
            <a:r>
              <a:rPr lang="zh-CN" altLang="en-US" sz="2400" b="0" i="0" dirty="0">
                <a:effectLst/>
                <a:latin typeface="Roboto" panose="02000000000000000000" pitchFamily="2" charset="0"/>
              </a:rPr>
              <a:t>当数据按从小到大排序时，处于中间位置的数值称为</a:t>
            </a:r>
            <a:r>
              <a:rPr lang="zh-CN" altLang="en-US" sz="2400" b="1" i="0" dirty="0">
                <a:effectLst/>
                <a:latin typeface="Roboto" panose="02000000000000000000" pitchFamily="2" charset="0"/>
              </a:rPr>
              <a:t>中位数</a:t>
            </a:r>
            <a:r>
              <a:rPr lang="en-US" sz="2400" dirty="0"/>
              <a:t>. </a:t>
            </a:r>
          </a:p>
          <a:p>
            <a:pPr lvl="1"/>
            <a:r>
              <a:rPr lang="zh-CN" altLang="en-US" sz="2400" b="0" i="0" dirty="0">
                <a:effectLst/>
                <a:latin typeface="Roboto" panose="02000000000000000000" pitchFamily="2" charset="0"/>
              </a:rPr>
              <a:t>受极端值影响</a:t>
            </a:r>
            <a:endParaRPr lang="en-US" sz="2400" dirty="0"/>
          </a:p>
          <a:p>
            <a:pPr lvl="1"/>
            <a:r>
              <a:rPr lang="en-US" sz="2400" dirty="0"/>
              <a:t>Excel function MEDIAN(</a:t>
            </a:r>
            <a:r>
              <a:rPr lang="zh-CN" altLang="en-US" sz="2400" dirty="0"/>
              <a:t>区间</a:t>
            </a:r>
            <a:r>
              <a:rPr lang="en-US" sz="2400" dirty="0"/>
              <a:t>)</a:t>
            </a:r>
          </a:p>
          <a:p>
            <a:r>
              <a:rPr lang="en-US" sz="2800" dirty="0"/>
              <a:t>• </a:t>
            </a:r>
            <a:r>
              <a:rPr lang="zh-CN" altLang="en-US" sz="2800" dirty="0"/>
              <a:t>众数 </a:t>
            </a:r>
            <a:r>
              <a:rPr lang="en-US" sz="2800" dirty="0"/>
              <a:t>Mode</a:t>
            </a:r>
          </a:p>
          <a:p>
            <a:pPr lvl="1"/>
            <a:r>
              <a:rPr lang="zh-CN" altLang="en-US" sz="2400" b="0" i="0" dirty="0">
                <a:effectLst/>
                <a:latin typeface="Roboto" panose="02000000000000000000" pitchFamily="2" charset="0"/>
              </a:rPr>
              <a:t>出现频率最高的观测值称为</a:t>
            </a:r>
            <a:r>
              <a:rPr lang="zh-CN" altLang="en-US" sz="2400" b="1" i="0" dirty="0">
                <a:effectLst/>
                <a:latin typeface="Roboto" panose="02000000000000000000" pitchFamily="2" charset="0"/>
              </a:rPr>
              <a:t>众数</a:t>
            </a:r>
            <a:endParaRPr lang="en-US" sz="2400" dirty="0"/>
          </a:p>
          <a:p>
            <a:pPr lvl="1"/>
            <a:r>
              <a:rPr lang="en-US" sz="2400" dirty="0"/>
              <a:t>Excel function MODE(</a:t>
            </a:r>
            <a:r>
              <a:rPr lang="zh-CN" altLang="en-US" sz="2400" dirty="0"/>
              <a:t>区间</a:t>
            </a:r>
            <a:r>
              <a:rPr lang="en-US" sz="2400" dirty="0"/>
              <a:t>)</a:t>
            </a:r>
            <a:endParaRPr lang="en-US" sz="2800" dirty="0"/>
          </a:p>
        </p:txBody>
      </p:sp>
      <p:sp>
        <p:nvSpPr>
          <p:cNvPr id="4" name="Date Placeholder 3">
            <a:extLst>
              <a:ext uri="{FF2B5EF4-FFF2-40B4-BE49-F238E27FC236}">
                <a16:creationId xmlns:a16="http://schemas.microsoft.com/office/drawing/2014/main" id="{9A857C15-B8BD-4F16-BBCE-E410163AAC18}"/>
              </a:ext>
            </a:extLst>
          </p:cNvPr>
          <p:cNvSpPr>
            <a:spLocks noGrp="1"/>
          </p:cNvSpPr>
          <p:nvPr>
            <p:ph type="dt" sz="half" idx="10"/>
          </p:nvPr>
        </p:nvSpPr>
        <p:spPr/>
        <p:txBody>
          <a:bodyPr/>
          <a:lstStyle/>
          <a:p>
            <a:r>
              <a:rPr lang="en-US"/>
              <a:t>MM5425</a:t>
            </a:r>
          </a:p>
        </p:txBody>
      </p:sp>
      <p:sp>
        <p:nvSpPr>
          <p:cNvPr id="5" name="Footer Placeholder 4">
            <a:extLst>
              <a:ext uri="{FF2B5EF4-FFF2-40B4-BE49-F238E27FC236}">
                <a16:creationId xmlns:a16="http://schemas.microsoft.com/office/drawing/2014/main" id="{8AF23B43-F705-4E6A-93AA-DF35CD9CAB2C}"/>
              </a:ext>
            </a:extLst>
          </p:cNvPr>
          <p:cNvSpPr>
            <a:spLocks noGrp="1"/>
          </p:cNvSpPr>
          <p:nvPr>
            <p:ph type="ftr" sz="quarter" idx="11"/>
          </p:nvPr>
        </p:nvSpPr>
        <p:spPr/>
        <p:txBody>
          <a:bodyPr/>
          <a:lstStyle/>
          <a:p>
            <a:r>
              <a:rPr lang="en-US"/>
              <a:t>WK2_Data_Sampling</a:t>
            </a:r>
          </a:p>
        </p:txBody>
      </p:sp>
      <p:sp>
        <p:nvSpPr>
          <p:cNvPr id="6" name="Slide Number Placeholder 5">
            <a:extLst>
              <a:ext uri="{FF2B5EF4-FFF2-40B4-BE49-F238E27FC236}">
                <a16:creationId xmlns:a16="http://schemas.microsoft.com/office/drawing/2014/main" id="{05AEA1D9-C4AE-46F2-85F7-AB0A0A269024}"/>
              </a:ext>
            </a:extLst>
          </p:cNvPr>
          <p:cNvSpPr>
            <a:spLocks noGrp="1"/>
          </p:cNvSpPr>
          <p:nvPr>
            <p:ph type="sldNum" sz="quarter" idx="12"/>
          </p:nvPr>
        </p:nvSpPr>
        <p:spPr/>
        <p:txBody>
          <a:bodyPr/>
          <a:lstStyle/>
          <a:p>
            <a:fld id="{142C4D1D-1D0E-4F17-828B-0D8748354C4B}" type="slidenum">
              <a:rPr lang="en-US" smtClean="0"/>
              <a:t>9</a:t>
            </a:fld>
            <a:endParaRPr lang="en-US"/>
          </a:p>
        </p:txBody>
      </p:sp>
      <p:pic>
        <p:nvPicPr>
          <p:cNvPr id="8" name="Picture 7">
            <a:extLst>
              <a:ext uri="{FF2B5EF4-FFF2-40B4-BE49-F238E27FC236}">
                <a16:creationId xmlns:a16="http://schemas.microsoft.com/office/drawing/2014/main" id="{34186493-FB4E-46CF-A4A6-0CBAA675BD80}"/>
              </a:ext>
            </a:extLst>
          </p:cNvPr>
          <p:cNvPicPr>
            <a:picLocks noChangeAspect="1"/>
          </p:cNvPicPr>
          <p:nvPr/>
        </p:nvPicPr>
        <p:blipFill>
          <a:blip r:embed="rId3"/>
          <a:stretch>
            <a:fillRect/>
          </a:stretch>
        </p:blipFill>
        <p:spPr>
          <a:xfrm>
            <a:off x="4924698" y="2981888"/>
            <a:ext cx="1698171" cy="661459"/>
          </a:xfrm>
          <a:prstGeom prst="rect">
            <a:avLst/>
          </a:prstGeom>
        </p:spPr>
      </p:pic>
      <p:pic>
        <p:nvPicPr>
          <p:cNvPr id="10" name="Picture 9">
            <a:extLst>
              <a:ext uri="{FF2B5EF4-FFF2-40B4-BE49-F238E27FC236}">
                <a16:creationId xmlns:a16="http://schemas.microsoft.com/office/drawing/2014/main" id="{E9A5563B-1F17-4B13-855D-01C6801FF7DF}"/>
              </a:ext>
            </a:extLst>
          </p:cNvPr>
          <p:cNvPicPr>
            <a:picLocks noChangeAspect="1"/>
          </p:cNvPicPr>
          <p:nvPr/>
        </p:nvPicPr>
        <p:blipFill>
          <a:blip r:embed="rId4"/>
          <a:stretch>
            <a:fillRect/>
          </a:stretch>
        </p:blipFill>
        <p:spPr>
          <a:xfrm>
            <a:off x="8960989" y="3934902"/>
            <a:ext cx="2431503" cy="385545"/>
          </a:xfrm>
          <a:prstGeom prst="rect">
            <a:avLst/>
          </a:prstGeom>
        </p:spPr>
      </p:pic>
      <p:pic>
        <p:nvPicPr>
          <p:cNvPr id="12" name="Picture 11">
            <a:extLst>
              <a:ext uri="{FF2B5EF4-FFF2-40B4-BE49-F238E27FC236}">
                <a16:creationId xmlns:a16="http://schemas.microsoft.com/office/drawing/2014/main" id="{068A8460-EFA4-480F-9EFC-C53DE58237C1}"/>
              </a:ext>
            </a:extLst>
          </p:cNvPr>
          <p:cNvPicPr>
            <a:picLocks noChangeAspect="1"/>
          </p:cNvPicPr>
          <p:nvPr/>
        </p:nvPicPr>
        <p:blipFill>
          <a:blip r:embed="rId5"/>
          <a:stretch>
            <a:fillRect/>
          </a:stretch>
        </p:blipFill>
        <p:spPr>
          <a:xfrm>
            <a:off x="8848962" y="4444747"/>
            <a:ext cx="2543530" cy="342948"/>
          </a:xfrm>
          <a:prstGeom prst="rect">
            <a:avLst/>
          </a:prstGeom>
        </p:spPr>
      </p:pic>
    </p:spTree>
    <p:extLst>
      <p:ext uri="{BB962C8B-B14F-4D97-AF65-F5344CB8AC3E}">
        <p14:creationId xmlns:p14="http://schemas.microsoft.com/office/powerpoint/2010/main" val="11478803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11584</TotalTime>
  <Words>2234</Words>
  <Application>Microsoft Office PowerPoint</Application>
  <PresentationFormat>Widescreen</PresentationFormat>
  <Paragraphs>297</Paragraphs>
  <Slides>30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BookmanOldStyle-Bold</vt:lpstr>
      <vt:lpstr>KaTeX_Main</vt:lpstr>
      <vt:lpstr>Arial</vt:lpstr>
      <vt:lpstr>Calibri</vt:lpstr>
      <vt:lpstr>Calibri Light</vt:lpstr>
      <vt:lpstr>Cambria Math</vt:lpstr>
      <vt:lpstr>Roboto</vt:lpstr>
      <vt:lpstr>Times New Roman</vt:lpstr>
      <vt:lpstr>Wingdings</vt:lpstr>
      <vt:lpstr>Retrospect</vt:lpstr>
      <vt:lpstr>MM5425 商业分析</vt:lpstr>
      <vt:lpstr>第二课 内容</vt:lpstr>
      <vt:lpstr>抽样性统计</vt:lpstr>
      <vt:lpstr>数据</vt:lpstr>
      <vt:lpstr>数据的类型</vt:lpstr>
      <vt:lpstr>销售分析</vt:lpstr>
      <vt:lpstr>如何撰写一份好的报告 </vt:lpstr>
      <vt:lpstr>```think    **Translating terms accurately**  The user wants a translation into Chinese, and I think “Statistics for Numerical Variables” translates to “数值变量的统计.” I‘ll keep it straightforward and concise, which seems to be what the user prefers. So, I’ll stick to that phrasing and avoid adding anything else. It‘s important to provide the translation that the user is specifically looking for! I’ll make sure to deliver this clearly.    数值变量/定量变量的统计</vt:lpstr>
      <vt:lpstr>集中趋势的度量</vt:lpstr>
      <vt:lpstr>最小值，最大值，百分位数，四分位数</vt:lpstr>
      <vt:lpstr>离散程度的度量</vt:lpstr>
      <vt:lpstr>协方差 Covariance</vt:lpstr>
      <vt:lpstr>分布形状的测量</vt:lpstr>
      <vt:lpstr>相关性 Correlation</vt:lpstr>
      <vt:lpstr>相关性Correlation</vt:lpstr>
      <vt:lpstr>抽样与估计</vt:lpstr>
      <vt:lpstr>实例: 质量控制</vt:lpstr>
      <vt:lpstr>取样Sampling</vt:lpstr>
      <vt:lpstr>中心极限定理(CLT)</vt:lpstr>
      <vt:lpstr>正态分布 Normal Distribution</vt:lpstr>
      <vt:lpstr>正态分布曲线下的面积 </vt:lpstr>
      <vt:lpstr>一些解释示例:</vt:lpstr>
      <vt:lpstr>Z检验 Z-Test</vt:lpstr>
      <vt:lpstr>置信区间Confidence Interval (CI)</vt:lpstr>
      <vt:lpstr>常用的显著性水平值</vt:lpstr>
      <vt:lpstr>样本量估计 Sample Size Estimation</vt:lpstr>
      <vt:lpstr>例子 1:</vt:lpstr>
      <vt:lpstr>标准差未知时总体均值的置信区间</vt:lpstr>
      <vt:lpstr>例子 2</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Jiang</dc:creator>
  <cp:lastModifiedBy>XU, Michael Weihua [FB]</cp:lastModifiedBy>
  <cp:revision>326</cp:revision>
  <cp:lastPrinted>2024-01-24T03:01:52Z</cp:lastPrinted>
  <dcterms:created xsi:type="dcterms:W3CDTF">2016-07-31T11:05:02Z</dcterms:created>
  <dcterms:modified xsi:type="dcterms:W3CDTF">2025-10-21T12:06:52Z</dcterms:modified>
</cp:coreProperties>
</file>