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60" r:id="rId4"/>
    <p:sldId id="261" r:id="rId5"/>
    <p:sldId id="262" r:id="rId6"/>
    <p:sldId id="257" r:id="rId7"/>
    <p:sldId id="263" r:id="rId8"/>
    <p:sldId id="277" r:id="rId9"/>
    <p:sldId id="264" r:id="rId10"/>
    <p:sldId id="267" r:id="rId11"/>
    <p:sldId id="268" r:id="rId12"/>
    <p:sldId id="269" r:id="rId13"/>
    <p:sldId id="278" r:id="rId14"/>
    <p:sldId id="28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810" y="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C4C8-70C6-4F24-9FEF-AFDB9E0AAA2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84E1-3E3C-4DDE-A261-33DA94B3C1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 dirty="0"/>
              <a:t>P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3E1E1-765D-6941-8715-9DAC05605EAE}" type="slidenum">
              <a:rPr kumimoji="1" lang="zh-HK" altLang="en-US" smtClean="0"/>
              <a:pPr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9247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b64427d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b64427d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21800"/>
            <a:ext cx="85206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FD149-90A9-4AF4-AFCE-58F5CBEA2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AF74-8E32-4A94-A2D1-1C1B4ECC9C36}" type="datetimeFigureOut">
              <a:rPr lang="zh-CN" altLang="en-US" smtClean="0"/>
              <a:pPr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E8AC-638B-475B-806C-D71C551B5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20689"/>
            <a:ext cx="7992888" cy="489654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  (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egment) Analysis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- </a:t>
            </a:r>
            <a:r>
              <a:rPr lang="en-US" altLang="zh-CN" sz="3600" dirty="0"/>
              <a:t>Typical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problems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Illustration of a segmentation process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8"/>
            <a:ext cx="9144000" cy="1143000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altLang="zh-CN" sz="3200" b="1" dirty="0" smtClean="0"/>
              <a:t>Suppose </a:t>
            </a:r>
            <a:r>
              <a:rPr lang="en-US" altLang="zh-CN" sz="3200" b="1" dirty="0"/>
              <a:t>you are planning to open a travel agency 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in </a:t>
            </a:r>
            <a:r>
              <a:rPr lang="en-US" altLang="zh-CN" sz="3200" b="1" dirty="0"/>
              <a:t>Kowloon area, with big universities nearby</a:t>
            </a:r>
            <a:r>
              <a:rPr lang="en-US" altLang="zh-CN" sz="3200" b="1" dirty="0" smtClean="0"/>
              <a:t>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556792"/>
            <a:ext cx="7272808" cy="3997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buFontTx/>
              <a:buAutoNum type="arabicPeriod"/>
            </a:pPr>
            <a:r>
              <a:rPr lang="en-US" altLang="zh-CN" sz="2400" dirty="0" smtClean="0"/>
              <a:t>Define your market</a:t>
            </a:r>
          </a:p>
          <a:p>
            <a:pPr>
              <a:buFontTx/>
              <a:buAutoNum type="arabicPeriod"/>
            </a:pPr>
            <a:r>
              <a:rPr lang="en-US" altLang="zh-CN" sz="2400" dirty="0" smtClean="0"/>
              <a:t>Define the segmentation variables</a:t>
            </a:r>
          </a:p>
          <a:p>
            <a:pPr>
              <a:buFontTx/>
              <a:buAutoNum type="arabicPeriod"/>
            </a:pPr>
            <a:r>
              <a:rPr lang="en-US" altLang="zh-CN" sz="2400" dirty="0" smtClean="0"/>
              <a:t>Segment the market</a:t>
            </a:r>
          </a:p>
          <a:p>
            <a:pPr>
              <a:buFontTx/>
              <a:buAutoNum type="arabicPeriod"/>
            </a:pPr>
            <a:r>
              <a:rPr lang="en-US" altLang="zh-CN" sz="2400" dirty="0" smtClean="0"/>
              <a:t>Describe the segments</a:t>
            </a:r>
          </a:p>
          <a:p>
            <a:pPr>
              <a:buFontTx/>
              <a:buAutoNum type="arabicPeriod"/>
            </a:pPr>
            <a:r>
              <a:rPr lang="en-US" altLang="zh-CN" sz="2400" dirty="0" smtClean="0"/>
              <a:t>Select the target segment(s)</a:t>
            </a:r>
          </a:p>
          <a:p>
            <a:pPr>
              <a:buFontTx/>
              <a:buAutoNum type="arabicPeriod"/>
            </a:pPr>
            <a:r>
              <a:rPr lang="en-US" altLang="zh-CN" sz="2400" dirty="0" smtClean="0"/>
              <a:t>Targeting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B4189A9-A1D0-457D-A0DD-5B51165AB3FC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Step </a:t>
            </a:r>
            <a:r>
              <a:rPr lang="en-US" altLang="zh-CN" sz="3200" b="1" dirty="0"/>
              <a:t>1: Define your market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524000"/>
            <a:ext cx="8101012" cy="5046663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400" smtClean="0"/>
              <a:t>Who are prospective/potential customers?</a:t>
            </a:r>
          </a:p>
          <a:p>
            <a:pPr marL="609600" indent="-609600"/>
            <a:r>
              <a:rPr lang="en-US" altLang="zh-CN" sz="2400" smtClean="0"/>
              <a:t>Who are the travelers?</a:t>
            </a:r>
          </a:p>
          <a:p>
            <a:pPr marL="609600" indent="-609600"/>
            <a:r>
              <a:rPr lang="en-US" altLang="zh-CN" sz="2400" smtClean="0"/>
              <a:t>Who probably buy the tickets?</a:t>
            </a:r>
          </a:p>
          <a:p>
            <a:pPr marL="609600" indent="-609600"/>
            <a:r>
              <a:rPr lang="en-US" altLang="zh-CN" sz="2400" smtClean="0"/>
              <a:t>Who influence the travelers’ decisions?</a:t>
            </a:r>
          </a:p>
          <a:p>
            <a:pPr marL="609600" indent="-609600"/>
            <a:r>
              <a:rPr lang="en-US" altLang="zh-CN" sz="2400" smtClean="0"/>
              <a:t>Why probably make the purchase?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800" smtClean="0"/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smtClean="0"/>
              <a:t>A tentative list of potential customers</a:t>
            </a:r>
          </a:p>
          <a:p>
            <a:pPr marL="609600" indent="-609600"/>
            <a:r>
              <a:rPr lang="en-US" altLang="zh-CN" sz="2400" smtClean="0"/>
              <a:t>Travelers for leisure</a:t>
            </a:r>
          </a:p>
          <a:p>
            <a:pPr marL="609600" indent="-609600"/>
            <a:r>
              <a:rPr lang="en-US" altLang="zh-CN" sz="2400" smtClean="0"/>
              <a:t>Business travelers</a:t>
            </a:r>
          </a:p>
          <a:p>
            <a:pPr marL="609600" indent="-609600"/>
            <a:r>
              <a:rPr lang="en-US" altLang="zh-CN" sz="2400" smtClean="0"/>
              <a:t>University staff </a:t>
            </a:r>
          </a:p>
          <a:p>
            <a:pPr marL="609600" indent="-609600"/>
            <a:r>
              <a:rPr lang="en-US" altLang="zh-CN" sz="2400" smtClean="0"/>
              <a:t>Travel organizers within organizations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9CB997E-12CE-4A05-A0BE-217022458FE0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Step </a:t>
            </a:r>
            <a:r>
              <a:rPr lang="en-US" altLang="zh-CN" sz="3200" b="1" dirty="0"/>
              <a:t>2: Identifying segmentation bases &amp; prioritize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844675"/>
            <a:ext cx="8101012" cy="50133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What are the segmentation variables?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Characteristics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Behavior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Attitude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Restrictions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zh-CN" sz="8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A tentative list of variables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Purpose of traveling: business, leisure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Wants: comfort, excitement, convenience…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Age, income and price sensitivity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Travel by airplane or by car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 smtClean="0"/>
              <a:t>Time schedule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55FF8AA-01C6-4DD4-99A9-6AE88B172841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Step </a:t>
            </a:r>
            <a:r>
              <a:rPr lang="en-US" altLang="zh-CN" sz="3200" b="1" dirty="0"/>
              <a:t>3: segment </a:t>
            </a:r>
            <a:r>
              <a:rPr lang="en-US" altLang="zh-CN" sz="3200" b="1" dirty="0" smtClean="0"/>
              <a:t>the market in a table format</a:t>
            </a:r>
            <a:endParaRPr lang="en-US" altLang="zh-CN" sz="3200" b="1" dirty="0"/>
          </a:p>
        </p:txBody>
      </p:sp>
      <p:sp>
        <p:nvSpPr>
          <p:cNvPr id="6456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28516AE-94E9-4589-9C21-04D8B4CB1F83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0100"/>
              </p:ext>
            </p:extLst>
          </p:nvPr>
        </p:nvGraphicFramePr>
        <p:xfrm>
          <a:off x="132781" y="2276872"/>
          <a:ext cx="8878437" cy="356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93">
                  <a:extLst>
                    <a:ext uri="{9D8B030D-6E8A-4147-A177-3AD203B41FA5}">
                      <a16:colId xmlns:a16="http://schemas.microsoft.com/office/drawing/2014/main" val="1446419664"/>
                    </a:ext>
                  </a:extLst>
                </a:gridCol>
                <a:gridCol w="986493">
                  <a:extLst>
                    <a:ext uri="{9D8B030D-6E8A-4147-A177-3AD203B41FA5}">
                      <a16:colId xmlns:a16="http://schemas.microsoft.com/office/drawing/2014/main" val="3533951984"/>
                    </a:ext>
                  </a:extLst>
                </a:gridCol>
                <a:gridCol w="810049">
                  <a:extLst>
                    <a:ext uri="{9D8B030D-6E8A-4147-A177-3AD203B41FA5}">
                      <a16:colId xmlns:a16="http://schemas.microsoft.com/office/drawing/2014/main" val="27131741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0939347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77436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924233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433694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02206946"/>
                    </a:ext>
                  </a:extLst>
                </a:gridCol>
                <a:gridCol w="838818">
                  <a:extLst>
                    <a:ext uri="{9D8B030D-6E8A-4147-A177-3AD203B41FA5}">
                      <a16:colId xmlns:a16="http://schemas.microsoft.com/office/drawing/2014/main" val="331622334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Segmt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purpose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wants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income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65433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business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leisure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comfort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excitement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convenience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high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medium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low</a:t>
                      </a:r>
                    </a:p>
                  </a:txBody>
                  <a:tcPr marL="36000" marR="360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63948"/>
                  </a:ext>
                </a:extLst>
              </a:tr>
              <a:tr h="4615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342014"/>
                  </a:ext>
                </a:extLst>
              </a:tr>
              <a:tr h="4615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19511"/>
                  </a:ext>
                </a:extLst>
              </a:tr>
              <a:tr h="4615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39296"/>
                  </a:ext>
                </a:extLst>
              </a:tr>
              <a:tr h="4615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37292"/>
                  </a:ext>
                </a:extLst>
              </a:tr>
              <a:tr h="4615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28362"/>
                  </a:ext>
                </a:extLst>
              </a:tr>
              <a:tr h="4615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71001"/>
                  </a:ext>
                </a:extLst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4896036" y="-2022751"/>
            <a:ext cx="288032" cy="784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9992" y="1412776"/>
            <a:ext cx="3745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 segmentation bases/dimensions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9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Step </a:t>
            </a:r>
            <a:r>
              <a:rPr lang="en-US" altLang="zh-CN" sz="3200" b="1" dirty="0"/>
              <a:t>3: segment  the market</a:t>
            </a:r>
          </a:p>
        </p:txBody>
      </p:sp>
      <p:sp>
        <p:nvSpPr>
          <p:cNvPr id="6456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28516AE-94E9-4589-9C21-04D8B4CB1F83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77549"/>
              </p:ext>
            </p:extLst>
          </p:nvPr>
        </p:nvGraphicFramePr>
        <p:xfrm>
          <a:off x="132781" y="1877818"/>
          <a:ext cx="8878437" cy="246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93">
                  <a:extLst>
                    <a:ext uri="{9D8B030D-6E8A-4147-A177-3AD203B41FA5}">
                      <a16:colId xmlns:a16="http://schemas.microsoft.com/office/drawing/2014/main" val="1446419664"/>
                    </a:ext>
                  </a:extLst>
                </a:gridCol>
                <a:gridCol w="986493">
                  <a:extLst>
                    <a:ext uri="{9D8B030D-6E8A-4147-A177-3AD203B41FA5}">
                      <a16:colId xmlns:a16="http://schemas.microsoft.com/office/drawing/2014/main" val="3533951984"/>
                    </a:ext>
                  </a:extLst>
                </a:gridCol>
                <a:gridCol w="810049">
                  <a:extLst>
                    <a:ext uri="{9D8B030D-6E8A-4147-A177-3AD203B41FA5}">
                      <a16:colId xmlns:a16="http://schemas.microsoft.com/office/drawing/2014/main" val="27131741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0939347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77436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924233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433694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02206946"/>
                    </a:ext>
                  </a:extLst>
                </a:gridCol>
                <a:gridCol w="838818">
                  <a:extLst>
                    <a:ext uri="{9D8B030D-6E8A-4147-A177-3AD203B41FA5}">
                      <a16:colId xmlns:a16="http://schemas.microsoft.com/office/drawing/2014/main" val="3316223342"/>
                    </a:ext>
                  </a:extLst>
                </a:gridCol>
              </a:tblGrid>
              <a:tr h="4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Segmt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wants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65433"/>
                  </a:ext>
                </a:extLst>
              </a:tr>
              <a:tr h="3906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business</a:t>
                      </a: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leisure</a:t>
                      </a:r>
                    </a:p>
                  </a:txBody>
                  <a:tcPr marL="36000" marR="360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comfort</a:t>
                      </a: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excitement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convenience</a:t>
                      </a:r>
                    </a:p>
                  </a:txBody>
                  <a:tcPr marL="36000" marR="360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high</a:t>
                      </a:r>
                    </a:p>
                  </a:txBody>
                  <a:tcPr marL="36000" marR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medium</a:t>
                      </a:r>
                    </a:p>
                  </a:txBody>
                  <a:tcPr marL="36000" marR="360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low</a:t>
                      </a:r>
                    </a:p>
                  </a:txBody>
                  <a:tcPr marL="36000" marR="360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63948"/>
                  </a:ext>
                </a:extLst>
              </a:tr>
              <a:tr h="5086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working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42014"/>
                  </a:ext>
                </a:extLst>
              </a:tr>
              <a:tr h="6005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being at home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√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819511"/>
                  </a:ext>
                </a:extLst>
              </a:tr>
              <a:tr h="500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venturing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23929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2708920"/>
            <a:ext cx="6209911" cy="3033628"/>
            <a:chOff x="0" y="2708920"/>
            <a:chExt cx="6209911" cy="3033628"/>
          </a:xfrm>
        </p:grpSpPr>
        <p:cxnSp>
          <p:nvCxnSpPr>
            <p:cNvPr id="3" name="Straight Arrow Connector 2"/>
            <p:cNvCxnSpPr>
              <a:stCxn id="4" idx="1"/>
              <a:endCxn id="5" idx="4"/>
            </p:cNvCxnSpPr>
            <p:nvPr/>
          </p:nvCxnSpPr>
          <p:spPr>
            <a:xfrm flipH="1" flipV="1">
              <a:off x="612068" y="4581128"/>
              <a:ext cx="1511660" cy="9767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123728" y="5373216"/>
              <a:ext cx="4086183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You pick a name for each of the segments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0" y="2708920"/>
              <a:ext cx="1224136" cy="18722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5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6443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Step </a:t>
            </a:r>
            <a:r>
              <a:rPr lang="en-US" altLang="zh-CN" sz="3200" b="1" dirty="0"/>
              <a:t>4: describe the </a:t>
            </a:r>
            <a:r>
              <a:rPr lang="en-US" altLang="zh-CN" sz="3200" b="1" dirty="0" smtClean="0"/>
              <a:t>segments in more details</a:t>
            </a:r>
            <a:endParaRPr lang="en-US" altLang="zh-CN" sz="3200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16113"/>
            <a:ext cx="7416800" cy="374967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400" dirty="0" smtClean="0"/>
              <a:t>We need to know</a:t>
            </a:r>
          </a:p>
          <a:p>
            <a:pPr marL="609600" indent="-609600"/>
            <a:r>
              <a:rPr lang="en-US" altLang="zh-CN" sz="2400" dirty="0" smtClean="0"/>
              <a:t>Demographics and sizes of the segments</a:t>
            </a:r>
          </a:p>
          <a:p>
            <a:pPr marL="609600" indent="-609600"/>
            <a:r>
              <a:rPr lang="en-US" altLang="zh-CN" sz="2400" dirty="0" smtClean="0"/>
              <a:t>Idiosyncrasies/interests/values/attitudes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dirty="0" smtClean="0"/>
              <a:t>	(travel frequencies, how long, preferences)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altLang="zh-CN" sz="2400" dirty="0" smtClean="0"/>
              <a:t>How to reach them respectively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106E32-6865-4C86-BE9A-0700655691A1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 </a:t>
            </a:r>
            <a:r>
              <a:rPr lang="en-US" altLang="zh-CN" sz="3200" b="1" dirty="0"/>
              <a:t>Step </a:t>
            </a:r>
            <a:r>
              <a:rPr lang="en-US" altLang="zh-CN" sz="3200" b="1" dirty="0" smtClean="0"/>
              <a:t>5: </a:t>
            </a:r>
            <a:r>
              <a:rPr lang="en-US" altLang="zh-CN" sz="3200" b="1" dirty="0"/>
              <a:t>select the target segments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17600" y="1844675"/>
            <a:ext cx="6911975" cy="418147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400" smtClean="0"/>
              <a:t>The factors to evaluate the targets</a:t>
            </a:r>
          </a:p>
          <a:p>
            <a:pPr marL="609600" indent="-609600"/>
            <a:r>
              <a:rPr lang="en-US" altLang="zh-CN" sz="2400" smtClean="0"/>
              <a:t>Size of the segment</a:t>
            </a:r>
          </a:p>
          <a:p>
            <a:pPr marL="609600" indent="-609600"/>
            <a:r>
              <a:rPr lang="en-US" altLang="zh-CN" sz="2400" smtClean="0"/>
              <a:t>Short/long run prospect</a:t>
            </a:r>
          </a:p>
          <a:p>
            <a:pPr marL="609600" indent="-609600"/>
            <a:r>
              <a:rPr lang="en-US" altLang="zh-CN" sz="2400" smtClean="0"/>
              <a:t>Potential impact on the market</a:t>
            </a:r>
          </a:p>
          <a:p>
            <a:pPr marL="609600" indent="-609600"/>
            <a:r>
              <a:rPr lang="en-US" altLang="zh-CN" sz="2400" smtClean="0"/>
              <a:t>Our competency </a:t>
            </a:r>
          </a:p>
          <a:p>
            <a:pPr marL="609600" indent="-609600"/>
            <a:r>
              <a:rPr lang="en-US" altLang="zh-CN" sz="2400" smtClean="0"/>
              <a:t>Targeting capability</a:t>
            </a:r>
          </a:p>
          <a:p>
            <a:pPr marL="609600" indent="-609600"/>
            <a:r>
              <a:rPr lang="en-US" altLang="zh-CN" sz="2400" smtClean="0"/>
              <a:t>Competition, etc.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D94063E-8685-4D11-8D5F-CABD9DA07BF7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102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Step 5: </a:t>
            </a:r>
            <a:r>
              <a:rPr lang="en-US" altLang="zh-CN" sz="3200" b="1" dirty="0"/>
              <a:t>select the targets</a:t>
            </a:r>
          </a:p>
        </p:txBody>
      </p:sp>
      <p:graphicFrame>
        <p:nvGraphicFramePr>
          <p:cNvPr id="304202" name="Group 7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92247677"/>
              </p:ext>
            </p:extLst>
          </p:nvPr>
        </p:nvGraphicFramePr>
        <p:xfrm>
          <a:off x="468313" y="1773238"/>
          <a:ext cx="8229600" cy="3566479"/>
        </p:xfrm>
        <a:graphic>
          <a:graphicData uri="http://schemas.openxmlformats.org/drawingml/2006/table">
            <a:tbl>
              <a:tblPr/>
              <a:tblGrid>
                <a:gridCol w="143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Factors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Weights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Segment 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Segment 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Segment 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Size………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Short term potential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Long term potential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……………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Priority score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68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076B2D7-377E-4797-8669-2841B8210182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536" y="2449445"/>
            <a:ext cx="5527333" cy="3842474"/>
            <a:chOff x="-72777" y="2343959"/>
            <a:chExt cx="5527333" cy="3842474"/>
          </a:xfrm>
        </p:grpSpPr>
        <p:cxnSp>
          <p:nvCxnSpPr>
            <p:cNvPr id="6" name="Straight Arrow Connector 5"/>
            <p:cNvCxnSpPr>
              <a:stCxn id="7" idx="1"/>
              <a:endCxn id="8" idx="4"/>
            </p:cNvCxnSpPr>
            <p:nvPr/>
          </p:nvCxnSpPr>
          <p:spPr>
            <a:xfrm flipH="1" flipV="1">
              <a:off x="682923" y="4609685"/>
              <a:ext cx="2556668" cy="139208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39591" y="5817101"/>
              <a:ext cx="221496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You pick these factors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-72777" y="2343959"/>
              <a:ext cx="1511399" cy="22657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Step 5: </a:t>
            </a:r>
            <a:r>
              <a:rPr lang="en-US" altLang="zh-CN" sz="3200" b="1" dirty="0"/>
              <a:t>select the targets</a:t>
            </a:r>
          </a:p>
        </p:txBody>
      </p:sp>
      <p:graphicFrame>
        <p:nvGraphicFramePr>
          <p:cNvPr id="305226" name="Group 7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89746544"/>
              </p:ext>
            </p:extLst>
          </p:nvPr>
        </p:nvGraphicFramePr>
        <p:xfrm>
          <a:off x="323528" y="1844824"/>
          <a:ext cx="8568954" cy="3749210"/>
        </p:xfrm>
        <a:graphic>
          <a:graphicData uri="http://schemas.openxmlformats.org/drawingml/2006/table">
            <a:tbl>
              <a:tblPr/>
              <a:tblGrid>
                <a:gridCol w="169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01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Factors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Weights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Segment 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Segment 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Segment 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Size………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Short term potential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Long term potential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……………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Priority score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970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F2E63BC-2A64-4135-99F4-1A869ECAE393}" type="slidenum">
              <a:rPr lang="en-US" altLang="zh-CN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zh-CN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520600" cy="1368152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The following slides illustrates </a:t>
            </a:r>
            <a:br>
              <a:rPr lang="en-US" altLang="zh-CN" sz="3600" dirty="0" smtClean="0"/>
            </a:br>
            <a:r>
              <a:rPr lang="en-US" altLang="zh-CN" sz="3600" dirty="0" smtClean="0"/>
              <a:t>some typical </a:t>
            </a:r>
            <a:r>
              <a:rPr lang="en-US" altLang="zh-CN" sz="3600" dirty="0" smtClean="0">
                <a:solidFill>
                  <a:srgbClr val="FF0000"/>
                </a:solidFill>
              </a:rPr>
              <a:t>problems</a:t>
            </a:r>
            <a:r>
              <a:rPr lang="en-US" altLang="zh-CN" sz="3600" dirty="0" smtClean="0"/>
              <a:t> in segmentation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3568" y="3861048"/>
            <a:ext cx="7156745" cy="1685925"/>
            <a:chOff x="1331640" y="4437111"/>
            <a:chExt cx="7156745" cy="16859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4437111"/>
              <a:ext cx="2705100" cy="16859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279" y="4437111"/>
              <a:ext cx="1745106" cy="16108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547" y="4437111"/>
              <a:ext cx="3114675" cy="16108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90ABA-812B-FD44-B70B-38F72891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altLang="zh-HK" sz="3600" b="1" dirty="0" smtClean="0"/>
              <a:t>Customer </a:t>
            </a:r>
            <a:r>
              <a:rPr lang="en" altLang="zh-HK" sz="3600" b="1" dirty="0" smtClean="0"/>
              <a:t>Analysis</a:t>
            </a:r>
            <a:br>
              <a:rPr lang="en" altLang="zh-HK" sz="3600" b="1" dirty="0" smtClean="0"/>
            </a:br>
            <a:r>
              <a:rPr lang="en" altLang="zh-HK" sz="3600" b="1" dirty="0" smtClean="0"/>
              <a:t>for “Wellcome’s segmented pricing</a:t>
            </a:r>
            <a:r>
              <a:rPr kumimoji="1" lang="en-US" altLang="zh-HK" sz="3600" b="1" dirty="0" smtClean="0"/>
              <a:t> strategies</a:t>
            </a:r>
            <a:r>
              <a:rPr lang="en" altLang="zh-HK" sz="3600" b="1" dirty="0" smtClean="0"/>
              <a:t>”</a:t>
            </a:r>
            <a:endParaRPr kumimoji="1" lang="zh-HK" altLang="en-US" sz="3600" b="1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52C0F9-89C3-A84B-AFFD-6AE83CC1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628800"/>
            <a:ext cx="3456384" cy="2448272"/>
          </a:xfrm>
        </p:spPr>
        <p:txBody>
          <a:bodyPr>
            <a:normAutofit lnSpcReduction="10000"/>
          </a:bodyPr>
          <a:lstStyle/>
          <a:p>
            <a:r>
              <a:rPr kumimoji="1" lang="en-US" altLang="zh-HK" sz="2400" dirty="0"/>
              <a:t>Local market</a:t>
            </a:r>
          </a:p>
          <a:p>
            <a:r>
              <a:rPr kumimoji="1" lang="en-US" altLang="zh-HK" sz="2400" dirty="0"/>
              <a:t>Mass market</a:t>
            </a:r>
          </a:p>
          <a:p>
            <a:r>
              <a:rPr kumimoji="1" lang="en-US" altLang="zh-HK" sz="2400" dirty="0"/>
              <a:t>Resident</a:t>
            </a:r>
          </a:p>
          <a:p>
            <a:r>
              <a:rPr kumimoji="1" lang="en-US" altLang="zh-HK" sz="2400" dirty="0"/>
              <a:t>Price sensitive people</a:t>
            </a:r>
          </a:p>
          <a:p>
            <a:r>
              <a:rPr kumimoji="1" lang="en-US" altLang="zh-HK" sz="2400" dirty="0"/>
              <a:t>Elderly</a:t>
            </a:r>
          </a:p>
          <a:p>
            <a:r>
              <a:rPr kumimoji="1" lang="en-US" altLang="zh-TW" sz="2400" dirty="0"/>
              <a:t>Family</a:t>
            </a:r>
            <a:r>
              <a:rPr kumimoji="1" lang="en-US" altLang="zh-HK" sz="2400" dirty="0"/>
              <a:t> (Housewife)</a:t>
            </a:r>
          </a:p>
          <a:p>
            <a:endParaRPr kumimoji="1" lang="en-US" altLang="zh-HK" dirty="0"/>
          </a:p>
          <a:p>
            <a:endParaRPr kumimoji="1" lang="zh-HK" altLang="en-US" dirty="0"/>
          </a:p>
        </p:txBody>
      </p:sp>
      <p:pic>
        <p:nvPicPr>
          <p:cNvPr id="4" name="Picture 3" descr="C:\Users\sunny.chu\Desktop\Wellcome\1200px-Wellcome_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2"/>
            <a:ext cx="34918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3899EDC-DAD2-DF4A-BDC0-D2C743E632C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-188"/>
          <a:stretch/>
        </p:blipFill>
        <p:spPr>
          <a:xfrm>
            <a:off x="5653012" y="3717032"/>
            <a:ext cx="3455492" cy="3140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818885"/>
            <a:ext cx="41273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3;p20"/>
          <p:cNvSpPr txBox="1">
            <a:spLocks noGrp="1"/>
          </p:cNvSpPr>
          <p:nvPr/>
        </p:nvSpPr>
        <p:spPr>
          <a:xfrm>
            <a:off x="0" y="1484784"/>
            <a:ext cx="3563888" cy="5038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400" b="1" dirty="0">
                <a:solidFill>
                  <a:srgbClr val="F66A1C"/>
                </a:solidFill>
              </a:rPr>
              <a:t>Plum</a:t>
            </a:r>
            <a:r>
              <a:rPr lang="en-US" sz="3400" b="1" dirty="0"/>
              <a:t> </a:t>
            </a:r>
            <a:endParaRPr lang="en-US" sz="3400" b="1" dirty="0" smtClean="0"/>
          </a:p>
          <a:p>
            <a:pPr lvl="0"/>
            <a:r>
              <a:rPr lang="en-US" sz="3400" b="1" dirty="0" smtClean="0"/>
              <a:t>Hong </a:t>
            </a:r>
            <a:r>
              <a:rPr lang="en-US" sz="3400" b="1" dirty="0"/>
              <a:t>Kong</a:t>
            </a:r>
            <a:endParaRPr sz="3400" b="1" dirty="0"/>
          </a:p>
        </p:txBody>
      </p:sp>
      <p:sp>
        <p:nvSpPr>
          <p:cNvPr id="6" name="Google Shape;315;p20"/>
          <p:cNvSpPr/>
          <p:nvPr/>
        </p:nvSpPr>
        <p:spPr>
          <a:xfrm>
            <a:off x="1238305" y="1013808"/>
            <a:ext cx="295187" cy="37580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70515" y="1211932"/>
            <a:ext cx="325661" cy="434841"/>
            <a:chOff x="70515" y="1211932"/>
            <a:chExt cx="325661" cy="434841"/>
          </a:xfrm>
        </p:grpSpPr>
        <p:sp>
          <p:nvSpPr>
            <p:cNvPr id="53" name="Google Shape;317;p20"/>
            <p:cNvSpPr/>
            <p:nvPr/>
          </p:nvSpPr>
          <p:spPr>
            <a:xfrm>
              <a:off x="94793" y="1236041"/>
              <a:ext cx="118575" cy="16128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8;p20"/>
            <p:cNvSpPr/>
            <p:nvPr/>
          </p:nvSpPr>
          <p:spPr>
            <a:xfrm>
              <a:off x="70515" y="1211932"/>
              <a:ext cx="325661" cy="434841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48044" y="846187"/>
            <a:ext cx="1075602" cy="1434222"/>
            <a:chOff x="5848044" y="846187"/>
            <a:chExt cx="1075602" cy="1434222"/>
          </a:xfrm>
        </p:grpSpPr>
        <p:sp>
          <p:nvSpPr>
            <p:cNvPr id="45" name="Google Shape;327;p20"/>
            <p:cNvSpPr/>
            <p:nvPr/>
          </p:nvSpPr>
          <p:spPr>
            <a:xfrm>
              <a:off x="6246171" y="1377022"/>
              <a:ext cx="557114" cy="742818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;p20"/>
            <p:cNvSpPr/>
            <p:nvPr/>
          </p:nvSpPr>
          <p:spPr>
            <a:xfrm>
              <a:off x="5848044" y="846187"/>
              <a:ext cx="1075602" cy="1434222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35;p20"/>
          <p:cNvSpPr/>
          <p:nvPr/>
        </p:nvSpPr>
        <p:spPr>
          <a:xfrm rot="1735981">
            <a:off x="1353133" y="241210"/>
            <a:ext cx="203906" cy="25959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roup 62"/>
          <p:cNvGrpSpPr/>
          <p:nvPr/>
        </p:nvGrpSpPr>
        <p:grpSpPr>
          <a:xfrm>
            <a:off x="3419872" y="188640"/>
            <a:ext cx="5260993" cy="2664296"/>
            <a:chOff x="233345" y="1584415"/>
            <a:chExt cx="7823878" cy="50323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4BB3D7F-4709-4768-A178-2F664FDCA6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0726" y="6116945"/>
              <a:ext cx="4468510" cy="30503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742132" y="1584415"/>
              <a:ext cx="586760" cy="782347"/>
              <a:chOff x="1742132" y="1584415"/>
              <a:chExt cx="586760" cy="782347"/>
            </a:xfrm>
          </p:grpSpPr>
          <p:sp>
            <p:nvSpPr>
              <p:cNvPr id="47" name="Google Shape;320;p20"/>
              <p:cNvSpPr/>
              <p:nvPr/>
            </p:nvSpPr>
            <p:spPr>
              <a:xfrm>
                <a:off x="1742132" y="1584415"/>
                <a:ext cx="586760" cy="782347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9525" cap="rnd" cmpd="sng">
                <a:solidFill>
                  <a:srgbClr val="CE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21;p20"/>
              <p:cNvSpPr/>
              <p:nvPr/>
            </p:nvSpPr>
            <p:spPr>
              <a:xfrm>
                <a:off x="2082093" y="1783076"/>
                <a:ext cx="24498" cy="3161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9525" cap="rnd" cmpd="sng">
                <a:solidFill>
                  <a:srgbClr val="CE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22;p20"/>
              <p:cNvSpPr/>
              <p:nvPr/>
            </p:nvSpPr>
            <p:spPr>
              <a:xfrm>
                <a:off x="1745206" y="1687300"/>
                <a:ext cx="223085" cy="587785"/>
              </a:xfrm>
              <a:custGeom>
                <a:avLst/>
                <a:gdLst/>
                <a:ahLst/>
                <a:cxnLst/>
                <a:rect l="l" t="t" r="r" b="b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9525" cap="rnd" cmpd="sng">
                <a:solidFill>
                  <a:srgbClr val="CE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23;p20"/>
              <p:cNvSpPr/>
              <p:nvPr/>
            </p:nvSpPr>
            <p:spPr>
              <a:xfrm>
                <a:off x="1977451" y="1687300"/>
                <a:ext cx="108500" cy="79506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9525" cap="rnd" cmpd="sng">
                <a:solidFill>
                  <a:srgbClr val="CE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24;p20"/>
              <p:cNvSpPr/>
              <p:nvPr/>
            </p:nvSpPr>
            <p:spPr>
              <a:xfrm>
                <a:off x="2264683" y="2095789"/>
                <a:ext cx="23714" cy="5809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9525" cap="rnd" cmpd="sng">
                <a:solidFill>
                  <a:srgbClr val="CE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25;p20"/>
              <p:cNvSpPr/>
              <p:nvPr/>
            </p:nvSpPr>
            <p:spPr>
              <a:xfrm>
                <a:off x="2070644" y="1729082"/>
                <a:ext cx="255959" cy="466539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9525" cap="rnd" cmpd="sng">
                <a:solidFill>
                  <a:srgbClr val="CEDB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1FB4E3-5069-4AFD-8C47-437E78CDA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4048" y="3212976"/>
              <a:ext cx="1050114" cy="2497724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2005906" y="5464286"/>
              <a:ext cx="838555" cy="758837"/>
              <a:chOff x="2005906" y="5464286"/>
              <a:chExt cx="838555" cy="758837"/>
            </a:xfrm>
          </p:grpSpPr>
          <p:sp>
            <p:nvSpPr>
              <p:cNvPr id="37" name="Google Shape;754;p42">
                <a:extLst>
                  <a:ext uri="{FF2B5EF4-FFF2-40B4-BE49-F238E27FC236}">
                    <a16:creationId xmlns:a16="http://schemas.microsoft.com/office/drawing/2014/main" id="{B1ADFFC7-060C-4D39-A123-F953F697159F}"/>
                  </a:ext>
                </a:extLst>
              </p:cNvPr>
              <p:cNvSpPr/>
              <p:nvPr/>
            </p:nvSpPr>
            <p:spPr>
              <a:xfrm>
                <a:off x="2693061" y="6120449"/>
                <a:ext cx="117641" cy="102674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2096" fill="none" extrusionOk="0">
                    <a:moveTo>
                      <a:pt x="1" y="1"/>
                    </a:moveTo>
                    <a:lnTo>
                      <a:pt x="1" y="780"/>
                    </a:lnTo>
                    <a:lnTo>
                      <a:pt x="1" y="780"/>
                    </a:lnTo>
                    <a:lnTo>
                      <a:pt x="25" y="1048"/>
                    </a:lnTo>
                    <a:lnTo>
                      <a:pt x="122" y="1291"/>
                    </a:lnTo>
                    <a:lnTo>
                      <a:pt x="244" y="1511"/>
                    </a:lnTo>
                    <a:lnTo>
                      <a:pt x="390" y="1705"/>
                    </a:lnTo>
                    <a:lnTo>
                      <a:pt x="585" y="1852"/>
                    </a:lnTo>
                    <a:lnTo>
                      <a:pt x="804" y="1973"/>
                    </a:lnTo>
                    <a:lnTo>
                      <a:pt x="1048" y="2071"/>
                    </a:lnTo>
                    <a:lnTo>
                      <a:pt x="1316" y="2095"/>
                    </a:lnTo>
                    <a:lnTo>
                      <a:pt x="1316" y="2095"/>
                    </a:lnTo>
                    <a:lnTo>
                      <a:pt x="1584" y="2071"/>
                    </a:lnTo>
                    <a:lnTo>
                      <a:pt x="1827" y="1973"/>
                    </a:lnTo>
                    <a:lnTo>
                      <a:pt x="2046" y="1852"/>
                    </a:lnTo>
                    <a:lnTo>
                      <a:pt x="2241" y="1705"/>
                    </a:lnTo>
                    <a:lnTo>
                      <a:pt x="2412" y="1511"/>
                    </a:lnTo>
                    <a:lnTo>
                      <a:pt x="2533" y="1291"/>
                    </a:lnTo>
                    <a:lnTo>
                      <a:pt x="2607" y="1048"/>
                    </a:lnTo>
                    <a:lnTo>
                      <a:pt x="2631" y="780"/>
                    </a:lnTo>
                    <a:lnTo>
                      <a:pt x="2631" y="1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5;p42">
                <a:extLst>
                  <a:ext uri="{FF2B5EF4-FFF2-40B4-BE49-F238E27FC236}">
                    <a16:creationId xmlns:a16="http://schemas.microsoft.com/office/drawing/2014/main" id="{CFFD45DD-B54B-45A0-8D1F-940FCAC61FCC}"/>
                  </a:ext>
                </a:extLst>
              </p:cNvPr>
              <p:cNvSpPr/>
              <p:nvPr/>
            </p:nvSpPr>
            <p:spPr>
              <a:xfrm>
                <a:off x="2039665" y="6120449"/>
                <a:ext cx="117641" cy="102674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2096" fill="none" extrusionOk="0">
                    <a:moveTo>
                      <a:pt x="1" y="1"/>
                    </a:moveTo>
                    <a:lnTo>
                      <a:pt x="1" y="780"/>
                    </a:lnTo>
                    <a:lnTo>
                      <a:pt x="1" y="780"/>
                    </a:lnTo>
                    <a:lnTo>
                      <a:pt x="25" y="1048"/>
                    </a:lnTo>
                    <a:lnTo>
                      <a:pt x="98" y="1291"/>
                    </a:lnTo>
                    <a:lnTo>
                      <a:pt x="220" y="1511"/>
                    </a:lnTo>
                    <a:lnTo>
                      <a:pt x="390" y="1705"/>
                    </a:lnTo>
                    <a:lnTo>
                      <a:pt x="585" y="1852"/>
                    </a:lnTo>
                    <a:lnTo>
                      <a:pt x="804" y="1973"/>
                    </a:lnTo>
                    <a:lnTo>
                      <a:pt x="1048" y="2071"/>
                    </a:lnTo>
                    <a:lnTo>
                      <a:pt x="1316" y="2095"/>
                    </a:lnTo>
                    <a:lnTo>
                      <a:pt x="1316" y="2095"/>
                    </a:lnTo>
                    <a:lnTo>
                      <a:pt x="1584" y="2071"/>
                    </a:lnTo>
                    <a:lnTo>
                      <a:pt x="1827" y="1973"/>
                    </a:lnTo>
                    <a:lnTo>
                      <a:pt x="2046" y="1852"/>
                    </a:lnTo>
                    <a:lnTo>
                      <a:pt x="2241" y="1705"/>
                    </a:lnTo>
                    <a:lnTo>
                      <a:pt x="2387" y="1511"/>
                    </a:lnTo>
                    <a:lnTo>
                      <a:pt x="2509" y="1291"/>
                    </a:lnTo>
                    <a:lnTo>
                      <a:pt x="2607" y="1048"/>
                    </a:lnTo>
                    <a:lnTo>
                      <a:pt x="2631" y="780"/>
                    </a:lnTo>
                    <a:lnTo>
                      <a:pt x="2631" y="1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56;p42">
                <a:extLst>
                  <a:ext uri="{FF2B5EF4-FFF2-40B4-BE49-F238E27FC236}">
                    <a16:creationId xmlns:a16="http://schemas.microsoft.com/office/drawing/2014/main" id="{B5CA2E2E-8725-4734-B3AF-9721BEED5AB6}"/>
                  </a:ext>
                </a:extLst>
              </p:cNvPr>
              <p:cNvSpPr/>
              <p:nvPr/>
            </p:nvSpPr>
            <p:spPr>
              <a:xfrm>
                <a:off x="2005906" y="5464286"/>
                <a:ext cx="838555" cy="652636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13323" fill="none" extrusionOk="0">
                    <a:moveTo>
                      <a:pt x="18754" y="5553"/>
                    </a:moveTo>
                    <a:lnTo>
                      <a:pt x="18754" y="5553"/>
                    </a:lnTo>
                    <a:lnTo>
                      <a:pt x="18730" y="5334"/>
                    </a:lnTo>
                    <a:lnTo>
                      <a:pt x="18681" y="5091"/>
                    </a:lnTo>
                    <a:lnTo>
                      <a:pt x="18583" y="4847"/>
                    </a:lnTo>
                    <a:lnTo>
                      <a:pt x="18462" y="4628"/>
                    </a:lnTo>
                    <a:lnTo>
                      <a:pt x="18291" y="4433"/>
                    </a:lnTo>
                    <a:lnTo>
                      <a:pt x="18121" y="4287"/>
                    </a:lnTo>
                    <a:lnTo>
                      <a:pt x="18023" y="4214"/>
                    </a:lnTo>
                    <a:lnTo>
                      <a:pt x="17926" y="4165"/>
                    </a:lnTo>
                    <a:lnTo>
                      <a:pt x="17828" y="4141"/>
                    </a:lnTo>
                    <a:lnTo>
                      <a:pt x="17731" y="4141"/>
                    </a:lnTo>
                    <a:lnTo>
                      <a:pt x="16489" y="4141"/>
                    </a:lnTo>
                    <a:lnTo>
                      <a:pt x="15588" y="1803"/>
                    </a:lnTo>
                    <a:lnTo>
                      <a:pt x="15588" y="1803"/>
                    </a:lnTo>
                    <a:lnTo>
                      <a:pt x="15490" y="1583"/>
                    </a:lnTo>
                    <a:lnTo>
                      <a:pt x="15344" y="1364"/>
                    </a:lnTo>
                    <a:lnTo>
                      <a:pt x="15174" y="1169"/>
                    </a:lnTo>
                    <a:lnTo>
                      <a:pt x="15003" y="975"/>
                    </a:lnTo>
                    <a:lnTo>
                      <a:pt x="14784" y="804"/>
                    </a:lnTo>
                    <a:lnTo>
                      <a:pt x="14565" y="658"/>
                    </a:lnTo>
                    <a:lnTo>
                      <a:pt x="14346" y="536"/>
                    </a:lnTo>
                    <a:lnTo>
                      <a:pt x="14102" y="439"/>
                    </a:lnTo>
                    <a:lnTo>
                      <a:pt x="14102" y="439"/>
                    </a:lnTo>
                    <a:lnTo>
                      <a:pt x="13810" y="390"/>
                    </a:lnTo>
                    <a:lnTo>
                      <a:pt x="13444" y="317"/>
                    </a:lnTo>
                    <a:lnTo>
                      <a:pt x="12933" y="220"/>
                    </a:lnTo>
                    <a:lnTo>
                      <a:pt x="12275" y="147"/>
                    </a:lnTo>
                    <a:lnTo>
                      <a:pt x="11472" y="73"/>
                    </a:lnTo>
                    <a:lnTo>
                      <a:pt x="10498" y="25"/>
                    </a:lnTo>
                    <a:lnTo>
                      <a:pt x="9377" y="0"/>
                    </a:lnTo>
                    <a:lnTo>
                      <a:pt x="9377" y="0"/>
                    </a:lnTo>
                    <a:lnTo>
                      <a:pt x="8257" y="25"/>
                    </a:lnTo>
                    <a:lnTo>
                      <a:pt x="7283" y="73"/>
                    </a:lnTo>
                    <a:lnTo>
                      <a:pt x="6479" y="147"/>
                    </a:lnTo>
                    <a:lnTo>
                      <a:pt x="5821" y="220"/>
                    </a:lnTo>
                    <a:lnTo>
                      <a:pt x="5310" y="317"/>
                    </a:lnTo>
                    <a:lnTo>
                      <a:pt x="4945" y="390"/>
                    </a:lnTo>
                    <a:lnTo>
                      <a:pt x="4652" y="439"/>
                    </a:lnTo>
                    <a:lnTo>
                      <a:pt x="4652" y="439"/>
                    </a:lnTo>
                    <a:lnTo>
                      <a:pt x="4409" y="536"/>
                    </a:lnTo>
                    <a:lnTo>
                      <a:pt x="4190" y="658"/>
                    </a:lnTo>
                    <a:lnTo>
                      <a:pt x="3970" y="804"/>
                    </a:lnTo>
                    <a:lnTo>
                      <a:pt x="3751" y="975"/>
                    </a:lnTo>
                    <a:lnTo>
                      <a:pt x="3581" y="1169"/>
                    </a:lnTo>
                    <a:lnTo>
                      <a:pt x="3410" y="1364"/>
                    </a:lnTo>
                    <a:lnTo>
                      <a:pt x="3264" y="1583"/>
                    </a:lnTo>
                    <a:lnTo>
                      <a:pt x="3167" y="1803"/>
                    </a:lnTo>
                    <a:lnTo>
                      <a:pt x="2266" y="4141"/>
                    </a:lnTo>
                    <a:lnTo>
                      <a:pt x="1023" y="4141"/>
                    </a:lnTo>
                    <a:lnTo>
                      <a:pt x="1023" y="4141"/>
                    </a:lnTo>
                    <a:lnTo>
                      <a:pt x="926" y="4141"/>
                    </a:lnTo>
                    <a:lnTo>
                      <a:pt x="829" y="4165"/>
                    </a:lnTo>
                    <a:lnTo>
                      <a:pt x="731" y="4214"/>
                    </a:lnTo>
                    <a:lnTo>
                      <a:pt x="634" y="4287"/>
                    </a:lnTo>
                    <a:lnTo>
                      <a:pt x="463" y="4433"/>
                    </a:lnTo>
                    <a:lnTo>
                      <a:pt x="293" y="4628"/>
                    </a:lnTo>
                    <a:lnTo>
                      <a:pt x="171" y="4847"/>
                    </a:lnTo>
                    <a:lnTo>
                      <a:pt x="74" y="5091"/>
                    </a:lnTo>
                    <a:lnTo>
                      <a:pt x="25" y="5334"/>
                    </a:lnTo>
                    <a:lnTo>
                      <a:pt x="1" y="5553"/>
                    </a:lnTo>
                    <a:lnTo>
                      <a:pt x="1" y="5553"/>
                    </a:lnTo>
                    <a:lnTo>
                      <a:pt x="25" y="5748"/>
                    </a:lnTo>
                    <a:lnTo>
                      <a:pt x="74" y="5894"/>
                    </a:lnTo>
                    <a:lnTo>
                      <a:pt x="171" y="6016"/>
                    </a:lnTo>
                    <a:lnTo>
                      <a:pt x="293" y="6089"/>
                    </a:lnTo>
                    <a:lnTo>
                      <a:pt x="463" y="6138"/>
                    </a:lnTo>
                    <a:lnTo>
                      <a:pt x="634" y="6187"/>
                    </a:lnTo>
                    <a:lnTo>
                      <a:pt x="1023" y="6187"/>
                    </a:lnTo>
                    <a:lnTo>
                      <a:pt x="1462" y="6187"/>
                    </a:lnTo>
                    <a:lnTo>
                      <a:pt x="1145" y="7015"/>
                    </a:lnTo>
                    <a:lnTo>
                      <a:pt x="1145" y="7015"/>
                    </a:lnTo>
                    <a:lnTo>
                      <a:pt x="999" y="7526"/>
                    </a:lnTo>
                    <a:lnTo>
                      <a:pt x="877" y="8086"/>
                    </a:lnTo>
                    <a:lnTo>
                      <a:pt x="780" y="8671"/>
                    </a:lnTo>
                    <a:lnTo>
                      <a:pt x="756" y="9207"/>
                    </a:lnTo>
                    <a:lnTo>
                      <a:pt x="756" y="13323"/>
                    </a:lnTo>
                    <a:lnTo>
                      <a:pt x="17999" y="13323"/>
                    </a:lnTo>
                    <a:lnTo>
                      <a:pt x="17999" y="9207"/>
                    </a:lnTo>
                    <a:lnTo>
                      <a:pt x="17999" y="9207"/>
                    </a:lnTo>
                    <a:lnTo>
                      <a:pt x="17975" y="8671"/>
                    </a:lnTo>
                    <a:lnTo>
                      <a:pt x="17877" y="8086"/>
                    </a:lnTo>
                    <a:lnTo>
                      <a:pt x="17755" y="7526"/>
                    </a:lnTo>
                    <a:lnTo>
                      <a:pt x="17609" y="7015"/>
                    </a:lnTo>
                    <a:lnTo>
                      <a:pt x="17293" y="6187"/>
                    </a:lnTo>
                    <a:lnTo>
                      <a:pt x="17731" y="6187"/>
                    </a:lnTo>
                    <a:lnTo>
                      <a:pt x="17731" y="6187"/>
                    </a:lnTo>
                    <a:lnTo>
                      <a:pt x="18121" y="6187"/>
                    </a:lnTo>
                    <a:lnTo>
                      <a:pt x="18291" y="6138"/>
                    </a:lnTo>
                    <a:lnTo>
                      <a:pt x="18462" y="6089"/>
                    </a:lnTo>
                    <a:lnTo>
                      <a:pt x="18583" y="6016"/>
                    </a:lnTo>
                    <a:lnTo>
                      <a:pt x="18681" y="5894"/>
                    </a:lnTo>
                    <a:lnTo>
                      <a:pt x="18730" y="5748"/>
                    </a:lnTo>
                    <a:lnTo>
                      <a:pt x="18754" y="5553"/>
                    </a:lnTo>
                    <a:lnTo>
                      <a:pt x="18754" y="5553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57;p42">
                <a:extLst>
                  <a:ext uri="{FF2B5EF4-FFF2-40B4-BE49-F238E27FC236}">
                    <a16:creationId xmlns:a16="http://schemas.microsoft.com/office/drawing/2014/main" id="{6AB29F3C-E64C-471A-94C6-7299EAFBE074}"/>
                  </a:ext>
                </a:extLst>
              </p:cNvPr>
              <p:cNvSpPr/>
              <p:nvPr/>
            </p:nvSpPr>
            <p:spPr>
              <a:xfrm>
                <a:off x="2153997" y="5529878"/>
                <a:ext cx="542373" cy="293571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5993" fill="none" extrusionOk="0">
                    <a:moveTo>
                      <a:pt x="1" y="4628"/>
                    </a:moveTo>
                    <a:lnTo>
                      <a:pt x="1" y="4628"/>
                    </a:lnTo>
                    <a:lnTo>
                      <a:pt x="171" y="4019"/>
                    </a:lnTo>
                    <a:lnTo>
                      <a:pt x="585" y="2656"/>
                    </a:lnTo>
                    <a:lnTo>
                      <a:pt x="805" y="1925"/>
                    </a:lnTo>
                    <a:lnTo>
                      <a:pt x="1024" y="1292"/>
                    </a:lnTo>
                    <a:lnTo>
                      <a:pt x="1194" y="829"/>
                    </a:lnTo>
                    <a:lnTo>
                      <a:pt x="1267" y="707"/>
                    </a:lnTo>
                    <a:lnTo>
                      <a:pt x="1316" y="658"/>
                    </a:lnTo>
                    <a:lnTo>
                      <a:pt x="1316" y="658"/>
                    </a:lnTo>
                    <a:lnTo>
                      <a:pt x="1535" y="561"/>
                    </a:lnTo>
                    <a:lnTo>
                      <a:pt x="1852" y="464"/>
                    </a:lnTo>
                    <a:lnTo>
                      <a:pt x="2315" y="342"/>
                    </a:lnTo>
                    <a:lnTo>
                      <a:pt x="2948" y="220"/>
                    </a:lnTo>
                    <a:lnTo>
                      <a:pt x="3776" y="98"/>
                    </a:lnTo>
                    <a:lnTo>
                      <a:pt x="4799" y="25"/>
                    </a:lnTo>
                    <a:lnTo>
                      <a:pt x="5408" y="1"/>
                    </a:lnTo>
                    <a:lnTo>
                      <a:pt x="6065" y="1"/>
                    </a:lnTo>
                    <a:lnTo>
                      <a:pt x="6065" y="1"/>
                    </a:lnTo>
                    <a:lnTo>
                      <a:pt x="6723" y="1"/>
                    </a:lnTo>
                    <a:lnTo>
                      <a:pt x="7332" y="25"/>
                    </a:lnTo>
                    <a:lnTo>
                      <a:pt x="8355" y="98"/>
                    </a:lnTo>
                    <a:lnTo>
                      <a:pt x="9183" y="220"/>
                    </a:lnTo>
                    <a:lnTo>
                      <a:pt x="9816" y="342"/>
                    </a:lnTo>
                    <a:lnTo>
                      <a:pt x="10279" y="464"/>
                    </a:lnTo>
                    <a:lnTo>
                      <a:pt x="10595" y="561"/>
                    </a:lnTo>
                    <a:lnTo>
                      <a:pt x="10814" y="658"/>
                    </a:lnTo>
                    <a:lnTo>
                      <a:pt x="10814" y="658"/>
                    </a:lnTo>
                    <a:lnTo>
                      <a:pt x="10863" y="707"/>
                    </a:lnTo>
                    <a:lnTo>
                      <a:pt x="10936" y="829"/>
                    </a:lnTo>
                    <a:lnTo>
                      <a:pt x="11107" y="1292"/>
                    </a:lnTo>
                    <a:lnTo>
                      <a:pt x="11326" y="1925"/>
                    </a:lnTo>
                    <a:lnTo>
                      <a:pt x="11545" y="2656"/>
                    </a:lnTo>
                    <a:lnTo>
                      <a:pt x="11959" y="4019"/>
                    </a:lnTo>
                    <a:lnTo>
                      <a:pt x="12130" y="4628"/>
                    </a:lnTo>
                    <a:lnTo>
                      <a:pt x="12130" y="4628"/>
                    </a:lnTo>
                    <a:lnTo>
                      <a:pt x="12105" y="4677"/>
                    </a:lnTo>
                    <a:lnTo>
                      <a:pt x="12057" y="4750"/>
                    </a:lnTo>
                    <a:lnTo>
                      <a:pt x="11959" y="4823"/>
                    </a:lnTo>
                    <a:lnTo>
                      <a:pt x="11813" y="4921"/>
                    </a:lnTo>
                    <a:lnTo>
                      <a:pt x="11618" y="5042"/>
                    </a:lnTo>
                    <a:lnTo>
                      <a:pt x="11375" y="5164"/>
                    </a:lnTo>
                    <a:lnTo>
                      <a:pt x="11058" y="5262"/>
                    </a:lnTo>
                    <a:lnTo>
                      <a:pt x="10717" y="5383"/>
                    </a:lnTo>
                    <a:lnTo>
                      <a:pt x="10327" y="5505"/>
                    </a:lnTo>
                    <a:lnTo>
                      <a:pt x="9865" y="5627"/>
                    </a:lnTo>
                    <a:lnTo>
                      <a:pt x="9377" y="5724"/>
                    </a:lnTo>
                    <a:lnTo>
                      <a:pt x="8817" y="5822"/>
                    </a:lnTo>
                    <a:lnTo>
                      <a:pt x="8208" y="5895"/>
                    </a:lnTo>
                    <a:lnTo>
                      <a:pt x="7551" y="5944"/>
                    </a:lnTo>
                    <a:lnTo>
                      <a:pt x="6845" y="5992"/>
                    </a:lnTo>
                    <a:lnTo>
                      <a:pt x="6065" y="5992"/>
                    </a:lnTo>
                    <a:lnTo>
                      <a:pt x="6065" y="5992"/>
                    </a:lnTo>
                    <a:lnTo>
                      <a:pt x="5286" y="5992"/>
                    </a:lnTo>
                    <a:lnTo>
                      <a:pt x="4580" y="5944"/>
                    </a:lnTo>
                    <a:lnTo>
                      <a:pt x="3922" y="5895"/>
                    </a:lnTo>
                    <a:lnTo>
                      <a:pt x="3313" y="5822"/>
                    </a:lnTo>
                    <a:lnTo>
                      <a:pt x="2753" y="5724"/>
                    </a:lnTo>
                    <a:lnTo>
                      <a:pt x="2266" y="5627"/>
                    </a:lnTo>
                    <a:lnTo>
                      <a:pt x="1803" y="5505"/>
                    </a:lnTo>
                    <a:lnTo>
                      <a:pt x="1413" y="5383"/>
                    </a:lnTo>
                    <a:lnTo>
                      <a:pt x="1072" y="5262"/>
                    </a:lnTo>
                    <a:lnTo>
                      <a:pt x="756" y="5164"/>
                    </a:lnTo>
                    <a:lnTo>
                      <a:pt x="512" y="5042"/>
                    </a:lnTo>
                    <a:lnTo>
                      <a:pt x="317" y="4921"/>
                    </a:lnTo>
                    <a:lnTo>
                      <a:pt x="171" y="4823"/>
                    </a:lnTo>
                    <a:lnTo>
                      <a:pt x="74" y="4750"/>
                    </a:lnTo>
                    <a:lnTo>
                      <a:pt x="25" y="4677"/>
                    </a:lnTo>
                    <a:lnTo>
                      <a:pt x="1" y="4628"/>
                    </a:lnTo>
                    <a:lnTo>
                      <a:pt x="1" y="4628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58;p42">
                <a:extLst>
                  <a:ext uri="{FF2B5EF4-FFF2-40B4-BE49-F238E27FC236}">
                    <a16:creationId xmlns:a16="http://schemas.microsoft.com/office/drawing/2014/main" id="{AED4EB9F-D03C-441E-87F3-46A9BB222642}"/>
                  </a:ext>
                </a:extLst>
              </p:cNvPr>
              <p:cNvSpPr/>
              <p:nvPr/>
            </p:nvSpPr>
            <p:spPr>
              <a:xfrm>
                <a:off x="2110446" y="5909272"/>
                <a:ext cx="144871" cy="127706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607" fill="none" extrusionOk="0">
                    <a:moveTo>
                      <a:pt x="1632" y="2607"/>
                    </a:moveTo>
                    <a:lnTo>
                      <a:pt x="1632" y="2607"/>
                    </a:lnTo>
                    <a:lnTo>
                      <a:pt x="1291" y="2582"/>
                    </a:lnTo>
                    <a:lnTo>
                      <a:pt x="999" y="2509"/>
                    </a:lnTo>
                    <a:lnTo>
                      <a:pt x="731" y="2388"/>
                    </a:lnTo>
                    <a:lnTo>
                      <a:pt x="488" y="2217"/>
                    </a:lnTo>
                    <a:lnTo>
                      <a:pt x="293" y="2047"/>
                    </a:lnTo>
                    <a:lnTo>
                      <a:pt x="122" y="1803"/>
                    </a:lnTo>
                    <a:lnTo>
                      <a:pt x="74" y="1706"/>
                    </a:lnTo>
                    <a:lnTo>
                      <a:pt x="49" y="1559"/>
                    </a:lnTo>
                    <a:lnTo>
                      <a:pt x="25" y="1438"/>
                    </a:lnTo>
                    <a:lnTo>
                      <a:pt x="1" y="1316"/>
                    </a:lnTo>
                    <a:lnTo>
                      <a:pt x="1" y="1316"/>
                    </a:lnTo>
                    <a:lnTo>
                      <a:pt x="25" y="1170"/>
                    </a:lnTo>
                    <a:lnTo>
                      <a:pt x="49" y="1048"/>
                    </a:lnTo>
                    <a:lnTo>
                      <a:pt x="74" y="926"/>
                    </a:lnTo>
                    <a:lnTo>
                      <a:pt x="122" y="804"/>
                    </a:lnTo>
                    <a:lnTo>
                      <a:pt x="293" y="585"/>
                    </a:lnTo>
                    <a:lnTo>
                      <a:pt x="488" y="390"/>
                    </a:lnTo>
                    <a:lnTo>
                      <a:pt x="731" y="220"/>
                    </a:lnTo>
                    <a:lnTo>
                      <a:pt x="999" y="98"/>
                    </a:lnTo>
                    <a:lnTo>
                      <a:pt x="1291" y="25"/>
                    </a:lnTo>
                    <a:lnTo>
                      <a:pt x="1632" y="1"/>
                    </a:lnTo>
                    <a:lnTo>
                      <a:pt x="1632" y="1"/>
                    </a:lnTo>
                    <a:lnTo>
                      <a:pt x="1803" y="1"/>
                    </a:lnTo>
                    <a:lnTo>
                      <a:pt x="1949" y="49"/>
                    </a:lnTo>
                    <a:lnTo>
                      <a:pt x="2120" y="98"/>
                    </a:lnTo>
                    <a:lnTo>
                      <a:pt x="2266" y="171"/>
                    </a:lnTo>
                    <a:lnTo>
                      <a:pt x="2412" y="269"/>
                    </a:lnTo>
                    <a:lnTo>
                      <a:pt x="2534" y="390"/>
                    </a:lnTo>
                    <a:lnTo>
                      <a:pt x="2777" y="634"/>
                    </a:lnTo>
                    <a:lnTo>
                      <a:pt x="2972" y="926"/>
                    </a:lnTo>
                    <a:lnTo>
                      <a:pt x="3118" y="1219"/>
                    </a:lnTo>
                    <a:lnTo>
                      <a:pt x="3215" y="1535"/>
                    </a:lnTo>
                    <a:lnTo>
                      <a:pt x="3240" y="1681"/>
                    </a:lnTo>
                    <a:lnTo>
                      <a:pt x="3240" y="1803"/>
                    </a:lnTo>
                    <a:lnTo>
                      <a:pt x="3240" y="1803"/>
                    </a:lnTo>
                    <a:lnTo>
                      <a:pt x="3240" y="1949"/>
                    </a:lnTo>
                    <a:lnTo>
                      <a:pt x="3215" y="2047"/>
                    </a:lnTo>
                    <a:lnTo>
                      <a:pt x="3167" y="2144"/>
                    </a:lnTo>
                    <a:lnTo>
                      <a:pt x="3118" y="2241"/>
                    </a:lnTo>
                    <a:lnTo>
                      <a:pt x="3045" y="2314"/>
                    </a:lnTo>
                    <a:lnTo>
                      <a:pt x="2972" y="2388"/>
                    </a:lnTo>
                    <a:lnTo>
                      <a:pt x="2777" y="2485"/>
                    </a:lnTo>
                    <a:lnTo>
                      <a:pt x="2534" y="2558"/>
                    </a:lnTo>
                    <a:lnTo>
                      <a:pt x="2266" y="2582"/>
                    </a:lnTo>
                    <a:lnTo>
                      <a:pt x="1949" y="2607"/>
                    </a:lnTo>
                    <a:lnTo>
                      <a:pt x="1632" y="2607"/>
                    </a:lnTo>
                    <a:lnTo>
                      <a:pt x="1632" y="2607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59;p42">
                <a:extLst>
                  <a:ext uri="{FF2B5EF4-FFF2-40B4-BE49-F238E27FC236}">
                    <a16:creationId xmlns:a16="http://schemas.microsoft.com/office/drawing/2014/main" id="{41B0D87B-616E-44CD-AF6B-372639073C7B}"/>
                  </a:ext>
                </a:extLst>
              </p:cNvPr>
              <p:cNvSpPr/>
              <p:nvPr/>
            </p:nvSpPr>
            <p:spPr>
              <a:xfrm>
                <a:off x="2326054" y="6001169"/>
                <a:ext cx="198259" cy="4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" fill="none" extrusionOk="0">
                    <a:moveTo>
                      <a:pt x="1" y="0"/>
                    </a:moveTo>
                    <a:lnTo>
                      <a:pt x="4434" y="0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60;p42">
                <a:extLst>
                  <a:ext uri="{FF2B5EF4-FFF2-40B4-BE49-F238E27FC236}">
                    <a16:creationId xmlns:a16="http://schemas.microsoft.com/office/drawing/2014/main" id="{7106854C-8F88-4B6C-9465-30FC259601AC}"/>
                  </a:ext>
                </a:extLst>
              </p:cNvPr>
              <p:cNvSpPr/>
              <p:nvPr/>
            </p:nvSpPr>
            <p:spPr>
              <a:xfrm>
                <a:off x="2312998" y="5948656"/>
                <a:ext cx="224372" cy="49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1" fill="none" extrusionOk="0">
                    <a:moveTo>
                      <a:pt x="1" y="0"/>
                    </a:moveTo>
                    <a:lnTo>
                      <a:pt x="5018" y="0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61;p42">
                <a:extLst>
                  <a:ext uri="{FF2B5EF4-FFF2-40B4-BE49-F238E27FC236}">
                    <a16:creationId xmlns:a16="http://schemas.microsoft.com/office/drawing/2014/main" id="{A74BFB41-DD1A-4D3A-975F-9547A000DE0F}"/>
                  </a:ext>
                </a:extLst>
              </p:cNvPr>
              <p:cNvSpPr/>
              <p:nvPr/>
            </p:nvSpPr>
            <p:spPr>
              <a:xfrm>
                <a:off x="2595050" y="5909272"/>
                <a:ext cx="144871" cy="127706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607" fill="none" extrusionOk="0">
                    <a:moveTo>
                      <a:pt x="1608" y="2607"/>
                    </a:moveTo>
                    <a:lnTo>
                      <a:pt x="1608" y="2607"/>
                    </a:lnTo>
                    <a:lnTo>
                      <a:pt x="1291" y="2607"/>
                    </a:lnTo>
                    <a:lnTo>
                      <a:pt x="975" y="2582"/>
                    </a:lnTo>
                    <a:lnTo>
                      <a:pt x="707" y="2558"/>
                    </a:lnTo>
                    <a:lnTo>
                      <a:pt x="463" y="2485"/>
                    </a:lnTo>
                    <a:lnTo>
                      <a:pt x="268" y="2388"/>
                    </a:lnTo>
                    <a:lnTo>
                      <a:pt x="195" y="2314"/>
                    </a:lnTo>
                    <a:lnTo>
                      <a:pt x="122" y="2241"/>
                    </a:lnTo>
                    <a:lnTo>
                      <a:pt x="74" y="2144"/>
                    </a:lnTo>
                    <a:lnTo>
                      <a:pt x="25" y="2047"/>
                    </a:lnTo>
                    <a:lnTo>
                      <a:pt x="1" y="1949"/>
                    </a:lnTo>
                    <a:lnTo>
                      <a:pt x="1" y="1803"/>
                    </a:lnTo>
                    <a:lnTo>
                      <a:pt x="1" y="1803"/>
                    </a:lnTo>
                    <a:lnTo>
                      <a:pt x="1" y="1681"/>
                    </a:lnTo>
                    <a:lnTo>
                      <a:pt x="25" y="1535"/>
                    </a:lnTo>
                    <a:lnTo>
                      <a:pt x="122" y="1219"/>
                    </a:lnTo>
                    <a:lnTo>
                      <a:pt x="268" y="926"/>
                    </a:lnTo>
                    <a:lnTo>
                      <a:pt x="463" y="634"/>
                    </a:lnTo>
                    <a:lnTo>
                      <a:pt x="707" y="390"/>
                    </a:lnTo>
                    <a:lnTo>
                      <a:pt x="829" y="269"/>
                    </a:lnTo>
                    <a:lnTo>
                      <a:pt x="975" y="171"/>
                    </a:lnTo>
                    <a:lnTo>
                      <a:pt x="1121" y="98"/>
                    </a:lnTo>
                    <a:lnTo>
                      <a:pt x="1291" y="49"/>
                    </a:lnTo>
                    <a:lnTo>
                      <a:pt x="1438" y="1"/>
                    </a:lnTo>
                    <a:lnTo>
                      <a:pt x="1608" y="1"/>
                    </a:lnTo>
                    <a:lnTo>
                      <a:pt x="1608" y="1"/>
                    </a:lnTo>
                    <a:lnTo>
                      <a:pt x="1949" y="25"/>
                    </a:lnTo>
                    <a:lnTo>
                      <a:pt x="2241" y="98"/>
                    </a:lnTo>
                    <a:lnTo>
                      <a:pt x="2509" y="220"/>
                    </a:lnTo>
                    <a:lnTo>
                      <a:pt x="2753" y="390"/>
                    </a:lnTo>
                    <a:lnTo>
                      <a:pt x="2948" y="585"/>
                    </a:lnTo>
                    <a:lnTo>
                      <a:pt x="3118" y="804"/>
                    </a:lnTo>
                    <a:lnTo>
                      <a:pt x="3167" y="926"/>
                    </a:lnTo>
                    <a:lnTo>
                      <a:pt x="3191" y="1048"/>
                    </a:lnTo>
                    <a:lnTo>
                      <a:pt x="3215" y="1170"/>
                    </a:lnTo>
                    <a:lnTo>
                      <a:pt x="3240" y="1316"/>
                    </a:lnTo>
                    <a:lnTo>
                      <a:pt x="3240" y="1316"/>
                    </a:lnTo>
                    <a:lnTo>
                      <a:pt x="3215" y="1438"/>
                    </a:lnTo>
                    <a:lnTo>
                      <a:pt x="3191" y="1559"/>
                    </a:lnTo>
                    <a:lnTo>
                      <a:pt x="3167" y="1706"/>
                    </a:lnTo>
                    <a:lnTo>
                      <a:pt x="3118" y="1803"/>
                    </a:lnTo>
                    <a:lnTo>
                      <a:pt x="2948" y="2047"/>
                    </a:lnTo>
                    <a:lnTo>
                      <a:pt x="2753" y="2217"/>
                    </a:lnTo>
                    <a:lnTo>
                      <a:pt x="2509" y="2388"/>
                    </a:lnTo>
                    <a:lnTo>
                      <a:pt x="2241" y="2509"/>
                    </a:lnTo>
                    <a:lnTo>
                      <a:pt x="1949" y="2582"/>
                    </a:lnTo>
                    <a:lnTo>
                      <a:pt x="1608" y="2607"/>
                    </a:lnTo>
                    <a:lnTo>
                      <a:pt x="1608" y="2607"/>
                    </a:lnTo>
                  </a:path>
                </a:pathLst>
              </a:custGeom>
              <a:noFill/>
              <a:ln w="3810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232830" y="5394850"/>
              <a:ext cx="824393" cy="855011"/>
              <a:chOff x="7232830" y="5394850"/>
              <a:chExt cx="824393" cy="855011"/>
            </a:xfrm>
          </p:grpSpPr>
          <p:sp>
            <p:nvSpPr>
              <p:cNvPr id="32" name="Google Shape;552;p42">
                <a:extLst>
                  <a:ext uri="{FF2B5EF4-FFF2-40B4-BE49-F238E27FC236}">
                    <a16:creationId xmlns:a16="http://schemas.microsoft.com/office/drawing/2014/main" id="{1E6C3BB2-9020-4BB1-BE30-2FF582443085}"/>
                  </a:ext>
                </a:extLst>
              </p:cNvPr>
              <p:cNvSpPr/>
              <p:nvPr/>
            </p:nvSpPr>
            <p:spPr>
              <a:xfrm>
                <a:off x="7232830" y="5394850"/>
                <a:ext cx="824393" cy="855011"/>
              </a:xfrm>
              <a:custGeom>
                <a:avLst/>
                <a:gdLst/>
                <a:ahLst/>
                <a:cxnLst/>
                <a:rect l="l" t="t" r="r" b="b"/>
                <a:pathLst>
                  <a:path w="18365" h="16026" fill="none" extrusionOk="0">
                    <a:moveTo>
                      <a:pt x="9182" y="0"/>
                    </a:moveTo>
                    <a:lnTo>
                      <a:pt x="0" y="8841"/>
                    </a:lnTo>
                    <a:lnTo>
                      <a:pt x="2874" y="8841"/>
                    </a:lnTo>
                    <a:lnTo>
                      <a:pt x="2874" y="15246"/>
                    </a:lnTo>
                    <a:lnTo>
                      <a:pt x="2874" y="15246"/>
                    </a:lnTo>
                    <a:lnTo>
                      <a:pt x="2899" y="15417"/>
                    </a:lnTo>
                    <a:lnTo>
                      <a:pt x="2947" y="15563"/>
                    </a:lnTo>
                    <a:lnTo>
                      <a:pt x="3020" y="15685"/>
                    </a:lnTo>
                    <a:lnTo>
                      <a:pt x="3093" y="15806"/>
                    </a:lnTo>
                    <a:lnTo>
                      <a:pt x="3215" y="15904"/>
                    </a:lnTo>
                    <a:lnTo>
                      <a:pt x="3361" y="15977"/>
                    </a:lnTo>
                    <a:lnTo>
                      <a:pt x="3508" y="16026"/>
                    </a:lnTo>
                    <a:lnTo>
                      <a:pt x="3654" y="16026"/>
                    </a:lnTo>
                    <a:lnTo>
                      <a:pt x="7404" y="16026"/>
                    </a:lnTo>
                    <a:lnTo>
                      <a:pt x="7404" y="13420"/>
                    </a:lnTo>
                    <a:lnTo>
                      <a:pt x="7404" y="13420"/>
                    </a:lnTo>
                    <a:lnTo>
                      <a:pt x="7429" y="13127"/>
                    </a:lnTo>
                    <a:lnTo>
                      <a:pt x="7526" y="12860"/>
                    </a:lnTo>
                    <a:lnTo>
                      <a:pt x="7648" y="12616"/>
                    </a:lnTo>
                    <a:lnTo>
                      <a:pt x="7818" y="12421"/>
                    </a:lnTo>
                    <a:lnTo>
                      <a:pt x="8038" y="12251"/>
                    </a:lnTo>
                    <a:lnTo>
                      <a:pt x="8257" y="12129"/>
                    </a:lnTo>
                    <a:lnTo>
                      <a:pt x="8525" y="12031"/>
                    </a:lnTo>
                    <a:lnTo>
                      <a:pt x="8817" y="12007"/>
                    </a:lnTo>
                    <a:lnTo>
                      <a:pt x="9548" y="12007"/>
                    </a:lnTo>
                    <a:lnTo>
                      <a:pt x="9548" y="12007"/>
                    </a:lnTo>
                    <a:lnTo>
                      <a:pt x="9840" y="12031"/>
                    </a:lnTo>
                    <a:lnTo>
                      <a:pt x="10108" y="12129"/>
                    </a:lnTo>
                    <a:lnTo>
                      <a:pt x="10327" y="12251"/>
                    </a:lnTo>
                    <a:lnTo>
                      <a:pt x="10546" y="12421"/>
                    </a:lnTo>
                    <a:lnTo>
                      <a:pt x="10717" y="12616"/>
                    </a:lnTo>
                    <a:lnTo>
                      <a:pt x="10838" y="12860"/>
                    </a:lnTo>
                    <a:lnTo>
                      <a:pt x="10936" y="13127"/>
                    </a:lnTo>
                    <a:lnTo>
                      <a:pt x="10960" y="13420"/>
                    </a:lnTo>
                    <a:lnTo>
                      <a:pt x="10960" y="16026"/>
                    </a:lnTo>
                    <a:lnTo>
                      <a:pt x="14711" y="16026"/>
                    </a:lnTo>
                    <a:lnTo>
                      <a:pt x="14711" y="16026"/>
                    </a:lnTo>
                    <a:lnTo>
                      <a:pt x="14857" y="16026"/>
                    </a:lnTo>
                    <a:lnTo>
                      <a:pt x="15003" y="15977"/>
                    </a:lnTo>
                    <a:lnTo>
                      <a:pt x="15149" y="15904"/>
                    </a:lnTo>
                    <a:lnTo>
                      <a:pt x="15271" y="15806"/>
                    </a:lnTo>
                    <a:lnTo>
                      <a:pt x="15344" y="15685"/>
                    </a:lnTo>
                    <a:lnTo>
                      <a:pt x="15417" y="15563"/>
                    </a:lnTo>
                    <a:lnTo>
                      <a:pt x="15466" y="15417"/>
                    </a:lnTo>
                    <a:lnTo>
                      <a:pt x="15490" y="15246"/>
                    </a:lnTo>
                    <a:lnTo>
                      <a:pt x="15490" y="8841"/>
                    </a:lnTo>
                    <a:lnTo>
                      <a:pt x="18364" y="8841"/>
                    </a:lnTo>
                    <a:lnTo>
                      <a:pt x="9182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57150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780;p42">
                <a:extLst>
                  <a:ext uri="{FF2B5EF4-FFF2-40B4-BE49-F238E27FC236}">
                    <a16:creationId xmlns:a16="http://schemas.microsoft.com/office/drawing/2014/main" id="{87E54D2E-1A96-48C4-A438-7FB78A8E1A25}"/>
                  </a:ext>
                </a:extLst>
              </p:cNvPr>
              <p:cNvGrpSpPr/>
              <p:nvPr/>
            </p:nvGrpSpPr>
            <p:grpSpPr>
              <a:xfrm>
                <a:off x="7509241" y="5646328"/>
                <a:ext cx="318904" cy="409250"/>
                <a:chOff x="2605025" y="4998300"/>
                <a:chExt cx="417700" cy="429275"/>
              </a:xfrm>
            </p:grpSpPr>
            <p:sp>
              <p:nvSpPr>
                <p:cNvPr id="34" name="Google Shape;781;p42">
                  <a:extLst>
                    <a:ext uri="{FF2B5EF4-FFF2-40B4-BE49-F238E27FC236}">
                      <a16:creationId xmlns:a16="http://schemas.microsoft.com/office/drawing/2014/main" id="{F8296DCF-D76F-4396-BC7A-F1AF906E6DEC}"/>
                    </a:ext>
                  </a:extLst>
                </p:cNvPr>
                <p:cNvSpPr/>
                <p:nvPr/>
              </p:nvSpPr>
              <p:spPr>
                <a:xfrm>
                  <a:off x="2819350" y="5216875"/>
                  <a:ext cx="202150" cy="2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6" h="8428" fill="none" extrusionOk="0">
                      <a:moveTo>
                        <a:pt x="0" y="1851"/>
                      </a:moveTo>
                      <a:lnTo>
                        <a:pt x="5797" y="8135"/>
                      </a:lnTo>
                      <a:lnTo>
                        <a:pt x="5797" y="8135"/>
                      </a:lnTo>
                      <a:lnTo>
                        <a:pt x="5943" y="8257"/>
                      </a:lnTo>
                      <a:lnTo>
                        <a:pt x="6113" y="8354"/>
                      </a:lnTo>
                      <a:lnTo>
                        <a:pt x="6284" y="8403"/>
                      </a:lnTo>
                      <a:lnTo>
                        <a:pt x="6478" y="8427"/>
                      </a:lnTo>
                      <a:lnTo>
                        <a:pt x="6649" y="8403"/>
                      </a:lnTo>
                      <a:lnTo>
                        <a:pt x="6819" y="8354"/>
                      </a:lnTo>
                      <a:lnTo>
                        <a:pt x="6990" y="8257"/>
                      </a:lnTo>
                      <a:lnTo>
                        <a:pt x="7136" y="8135"/>
                      </a:lnTo>
                      <a:lnTo>
                        <a:pt x="7818" y="7453"/>
                      </a:lnTo>
                      <a:lnTo>
                        <a:pt x="7818" y="7453"/>
                      </a:lnTo>
                      <a:lnTo>
                        <a:pt x="7940" y="7307"/>
                      </a:lnTo>
                      <a:lnTo>
                        <a:pt x="8037" y="7136"/>
                      </a:lnTo>
                      <a:lnTo>
                        <a:pt x="8086" y="6966"/>
                      </a:lnTo>
                      <a:lnTo>
                        <a:pt x="8086" y="6795"/>
                      </a:lnTo>
                      <a:lnTo>
                        <a:pt x="8086" y="6601"/>
                      </a:lnTo>
                      <a:lnTo>
                        <a:pt x="8037" y="6430"/>
                      </a:lnTo>
                      <a:lnTo>
                        <a:pt x="7940" y="6260"/>
                      </a:lnTo>
                      <a:lnTo>
                        <a:pt x="7818" y="6114"/>
                      </a:lnTo>
                      <a:lnTo>
                        <a:pt x="1705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782;p42">
                  <a:extLst>
                    <a:ext uri="{FF2B5EF4-FFF2-40B4-BE49-F238E27FC236}">
                      <a16:creationId xmlns:a16="http://schemas.microsoft.com/office/drawing/2014/main" id="{91559602-6614-440B-BA7A-88521EA3B239}"/>
                    </a:ext>
                  </a:extLst>
                </p:cNvPr>
                <p:cNvSpPr/>
                <p:nvPr/>
              </p:nvSpPr>
              <p:spPr>
                <a:xfrm>
                  <a:off x="2606225" y="4998300"/>
                  <a:ext cx="203400" cy="20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" h="8306" fill="none" extrusionOk="0">
                      <a:moveTo>
                        <a:pt x="8135" y="6649"/>
                      </a:moveTo>
                      <a:lnTo>
                        <a:pt x="4433" y="2947"/>
                      </a:lnTo>
                      <a:lnTo>
                        <a:pt x="1730" y="244"/>
                      </a:lnTo>
                      <a:lnTo>
                        <a:pt x="1730" y="244"/>
                      </a:lnTo>
                      <a:lnTo>
                        <a:pt x="1584" y="122"/>
                      </a:lnTo>
                      <a:lnTo>
                        <a:pt x="1413" y="49"/>
                      </a:lnTo>
                      <a:lnTo>
                        <a:pt x="1243" y="0"/>
                      </a:lnTo>
                      <a:lnTo>
                        <a:pt x="1048" y="0"/>
                      </a:lnTo>
                      <a:lnTo>
                        <a:pt x="878" y="0"/>
                      </a:lnTo>
                      <a:lnTo>
                        <a:pt x="683" y="49"/>
                      </a:lnTo>
                      <a:lnTo>
                        <a:pt x="512" y="122"/>
                      </a:lnTo>
                      <a:lnTo>
                        <a:pt x="390" y="244"/>
                      </a:lnTo>
                      <a:lnTo>
                        <a:pt x="390" y="244"/>
                      </a:lnTo>
                      <a:lnTo>
                        <a:pt x="269" y="365"/>
                      </a:lnTo>
                      <a:lnTo>
                        <a:pt x="171" y="511"/>
                      </a:lnTo>
                      <a:lnTo>
                        <a:pt x="98" y="682"/>
                      </a:lnTo>
                      <a:lnTo>
                        <a:pt x="50" y="852"/>
                      </a:lnTo>
                      <a:lnTo>
                        <a:pt x="1" y="1023"/>
                      </a:lnTo>
                      <a:lnTo>
                        <a:pt x="1" y="1218"/>
                      </a:lnTo>
                      <a:lnTo>
                        <a:pt x="1" y="1413"/>
                      </a:lnTo>
                      <a:lnTo>
                        <a:pt x="1" y="1607"/>
                      </a:lnTo>
                      <a:lnTo>
                        <a:pt x="74" y="2021"/>
                      </a:lnTo>
                      <a:lnTo>
                        <a:pt x="220" y="2484"/>
                      </a:lnTo>
                      <a:lnTo>
                        <a:pt x="390" y="2923"/>
                      </a:lnTo>
                      <a:lnTo>
                        <a:pt x="610" y="3385"/>
                      </a:lnTo>
                      <a:lnTo>
                        <a:pt x="853" y="3872"/>
                      </a:lnTo>
                      <a:lnTo>
                        <a:pt x="1121" y="4311"/>
                      </a:lnTo>
                      <a:lnTo>
                        <a:pt x="1413" y="4774"/>
                      </a:lnTo>
                      <a:lnTo>
                        <a:pt x="1706" y="5188"/>
                      </a:lnTo>
                      <a:lnTo>
                        <a:pt x="1998" y="5577"/>
                      </a:lnTo>
                      <a:lnTo>
                        <a:pt x="2290" y="5943"/>
                      </a:lnTo>
                      <a:lnTo>
                        <a:pt x="2582" y="6284"/>
                      </a:lnTo>
                      <a:lnTo>
                        <a:pt x="2850" y="6551"/>
                      </a:lnTo>
                      <a:lnTo>
                        <a:pt x="2850" y="6551"/>
                      </a:lnTo>
                      <a:lnTo>
                        <a:pt x="3070" y="6771"/>
                      </a:lnTo>
                      <a:lnTo>
                        <a:pt x="3313" y="6966"/>
                      </a:lnTo>
                      <a:lnTo>
                        <a:pt x="3557" y="7136"/>
                      </a:lnTo>
                      <a:lnTo>
                        <a:pt x="3800" y="7307"/>
                      </a:lnTo>
                      <a:lnTo>
                        <a:pt x="4312" y="7599"/>
                      </a:lnTo>
                      <a:lnTo>
                        <a:pt x="4823" y="7818"/>
                      </a:lnTo>
                      <a:lnTo>
                        <a:pt x="5310" y="8013"/>
                      </a:lnTo>
                      <a:lnTo>
                        <a:pt x="5724" y="8159"/>
                      </a:lnTo>
                      <a:lnTo>
                        <a:pt x="6333" y="8305"/>
                      </a:lnTo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783;p42">
                  <a:extLst>
                    <a:ext uri="{FF2B5EF4-FFF2-40B4-BE49-F238E27FC236}">
                      <a16:creationId xmlns:a16="http://schemas.microsoft.com/office/drawing/2014/main" id="{B67BC1E5-CFDD-4975-8199-CC2337DCFB22}"/>
                    </a:ext>
                  </a:extLst>
                </p:cNvPr>
                <p:cNvSpPr/>
                <p:nvPr/>
              </p:nvSpPr>
              <p:spPr>
                <a:xfrm>
                  <a:off x="2605025" y="5003775"/>
                  <a:ext cx="417700" cy="41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8" h="16708" fill="none" extrusionOk="0">
                      <a:moveTo>
                        <a:pt x="13931" y="6820"/>
                      </a:moveTo>
                      <a:lnTo>
                        <a:pt x="13931" y="6820"/>
                      </a:lnTo>
                      <a:lnTo>
                        <a:pt x="14126" y="6625"/>
                      </a:lnTo>
                      <a:lnTo>
                        <a:pt x="14345" y="6357"/>
                      </a:lnTo>
                      <a:lnTo>
                        <a:pt x="14784" y="5797"/>
                      </a:lnTo>
                      <a:lnTo>
                        <a:pt x="15246" y="5139"/>
                      </a:lnTo>
                      <a:lnTo>
                        <a:pt x="15685" y="4482"/>
                      </a:lnTo>
                      <a:lnTo>
                        <a:pt x="16367" y="3386"/>
                      </a:lnTo>
                      <a:lnTo>
                        <a:pt x="16659" y="2923"/>
                      </a:lnTo>
                      <a:lnTo>
                        <a:pt x="16659" y="2923"/>
                      </a:lnTo>
                      <a:lnTo>
                        <a:pt x="16708" y="2825"/>
                      </a:lnTo>
                      <a:lnTo>
                        <a:pt x="16708" y="2728"/>
                      </a:lnTo>
                      <a:lnTo>
                        <a:pt x="16708" y="2655"/>
                      </a:lnTo>
                      <a:lnTo>
                        <a:pt x="16659" y="2582"/>
                      </a:lnTo>
                      <a:lnTo>
                        <a:pt x="16659" y="2582"/>
                      </a:lnTo>
                      <a:lnTo>
                        <a:pt x="16586" y="2533"/>
                      </a:lnTo>
                      <a:lnTo>
                        <a:pt x="16488" y="2533"/>
                      </a:lnTo>
                      <a:lnTo>
                        <a:pt x="16415" y="2533"/>
                      </a:lnTo>
                      <a:lnTo>
                        <a:pt x="16318" y="2582"/>
                      </a:lnTo>
                      <a:lnTo>
                        <a:pt x="13615" y="4944"/>
                      </a:lnTo>
                      <a:lnTo>
                        <a:pt x="13615" y="4944"/>
                      </a:lnTo>
                      <a:lnTo>
                        <a:pt x="13541" y="4993"/>
                      </a:lnTo>
                      <a:lnTo>
                        <a:pt x="13420" y="4993"/>
                      </a:lnTo>
                      <a:lnTo>
                        <a:pt x="13322" y="4969"/>
                      </a:lnTo>
                      <a:lnTo>
                        <a:pt x="13200" y="4871"/>
                      </a:lnTo>
                      <a:lnTo>
                        <a:pt x="13200" y="4871"/>
                      </a:lnTo>
                      <a:lnTo>
                        <a:pt x="13103" y="4749"/>
                      </a:lnTo>
                      <a:lnTo>
                        <a:pt x="13054" y="4628"/>
                      </a:lnTo>
                      <a:lnTo>
                        <a:pt x="13054" y="4530"/>
                      </a:lnTo>
                      <a:lnTo>
                        <a:pt x="13103" y="4433"/>
                      </a:lnTo>
                      <a:lnTo>
                        <a:pt x="13103" y="4433"/>
                      </a:lnTo>
                      <a:lnTo>
                        <a:pt x="15563" y="1486"/>
                      </a:lnTo>
                      <a:lnTo>
                        <a:pt x="15563" y="1486"/>
                      </a:lnTo>
                      <a:lnTo>
                        <a:pt x="15612" y="1388"/>
                      </a:lnTo>
                      <a:lnTo>
                        <a:pt x="15612" y="1315"/>
                      </a:lnTo>
                      <a:lnTo>
                        <a:pt x="15612" y="1218"/>
                      </a:lnTo>
                      <a:lnTo>
                        <a:pt x="15563" y="1145"/>
                      </a:lnTo>
                      <a:lnTo>
                        <a:pt x="15563" y="1145"/>
                      </a:lnTo>
                      <a:lnTo>
                        <a:pt x="15490" y="1096"/>
                      </a:lnTo>
                      <a:lnTo>
                        <a:pt x="15392" y="1096"/>
                      </a:lnTo>
                      <a:lnTo>
                        <a:pt x="15319" y="1096"/>
                      </a:lnTo>
                      <a:lnTo>
                        <a:pt x="15222" y="1145"/>
                      </a:lnTo>
                      <a:lnTo>
                        <a:pt x="15222" y="1145"/>
                      </a:lnTo>
                      <a:lnTo>
                        <a:pt x="12275" y="3605"/>
                      </a:lnTo>
                      <a:lnTo>
                        <a:pt x="12275" y="3605"/>
                      </a:lnTo>
                      <a:lnTo>
                        <a:pt x="12178" y="3653"/>
                      </a:lnTo>
                      <a:lnTo>
                        <a:pt x="12080" y="3653"/>
                      </a:lnTo>
                      <a:lnTo>
                        <a:pt x="11958" y="3605"/>
                      </a:lnTo>
                      <a:lnTo>
                        <a:pt x="11861" y="3507"/>
                      </a:lnTo>
                      <a:lnTo>
                        <a:pt x="11861" y="3507"/>
                      </a:lnTo>
                      <a:lnTo>
                        <a:pt x="11764" y="3386"/>
                      </a:lnTo>
                      <a:lnTo>
                        <a:pt x="11715" y="3288"/>
                      </a:lnTo>
                      <a:lnTo>
                        <a:pt x="11715" y="3166"/>
                      </a:lnTo>
                      <a:lnTo>
                        <a:pt x="11764" y="3093"/>
                      </a:lnTo>
                      <a:lnTo>
                        <a:pt x="14126" y="390"/>
                      </a:lnTo>
                      <a:lnTo>
                        <a:pt x="14126" y="390"/>
                      </a:lnTo>
                      <a:lnTo>
                        <a:pt x="14175" y="292"/>
                      </a:lnTo>
                      <a:lnTo>
                        <a:pt x="14175" y="219"/>
                      </a:lnTo>
                      <a:lnTo>
                        <a:pt x="14175" y="122"/>
                      </a:lnTo>
                      <a:lnTo>
                        <a:pt x="14126" y="49"/>
                      </a:lnTo>
                      <a:lnTo>
                        <a:pt x="14126" y="49"/>
                      </a:lnTo>
                      <a:lnTo>
                        <a:pt x="14053" y="0"/>
                      </a:lnTo>
                      <a:lnTo>
                        <a:pt x="13980" y="0"/>
                      </a:lnTo>
                      <a:lnTo>
                        <a:pt x="13882" y="0"/>
                      </a:lnTo>
                      <a:lnTo>
                        <a:pt x="13785" y="49"/>
                      </a:lnTo>
                      <a:lnTo>
                        <a:pt x="13785" y="49"/>
                      </a:lnTo>
                      <a:lnTo>
                        <a:pt x="13322" y="341"/>
                      </a:lnTo>
                      <a:lnTo>
                        <a:pt x="12226" y="1023"/>
                      </a:lnTo>
                      <a:lnTo>
                        <a:pt x="11569" y="1462"/>
                      </a:lnTo>
                      <a:lnTo>
                        <a:pt x="10911" y="1924"/>
                      </a:lnTo>
                      <a:lnTo>
                        <a:pt x="10351" y="2363"/>
                      </a:lnTo>
                      <a:lnTo>
                        <a:pt x="10083" y="2582"/>
                      </a:lnTo>
                      <a:lnTo>
                        <a:pt x="9888" y="2777"/>
                      </a:lnTo>
                      <a:lnTo>
                        <a:pt x="9888" y="2777"/>
                      </a:lnTo>
                      <a:lnTo>
                        <a:pt x="9766" y="2898"/>
                      </a:lnTo>
                      <a:lnTo>
                        <a:pt x="9669" y="3045"/>
                      </a:lnTo>
                      <a:lnTo>
                        <a:pt x="9572" y="3215"/>
                      </a:lnTo>
                      <a:lnTo>
                        <a:pt x="9499" y="3410"/>
                      </a:lnTo>
                      <a:lnTo>
                        <a:pt x="9377" y="3824"/>
                      </a:lnTo>
                      <a:lnTo>
                        <a:pt x="9304" y="4262"/>
                      </a:lnTo>
                      <a:lnTo>
                        <a:pt x="9255" y="4701"/>
                      </a:lnTo>
                      <a:lnTo>
                        <a:pt x="9279" y="5163"/>
                      </a:lnTo>
                      <a:lnTo>
                        <a:pt x="9328" y="5577"/>
                      </a:lnTo>
                      <a:lnTo>
                        <a:pt x="9352" y="5772"/>
                      </a:lnTo>
                      <a:lnTo>
                        <a:pt x="9425" y="5943"/>
                      </a:lnTo>
                      <a:lnTo>
                        <a:pt x="268" y="14418"/>
                      </a:lnTo>
                      <a:lnTo>
                        <a:pt x="268" y="14418"/>
                      </a:lnTo>
                      <a:lnTo>
                        <a:pt x="146" y="14564"/>
                      </a:lnTo>
                      <a:lnTo>
                        <a:pt x="73" y="14735"/>
                      </a:lnTo>
                      <a:lnTo>
                        <a:pt x="0" y="14905"/>
                      </a:lnTo>
                      <a:lnTo>
                        <a:pt x="0" y="15076"/>
                      </a:lnTo>
                      <a:lnTo>
                        <a:pt x="0" y="15271"/>
                      </a:lnTo>
                      <a:lnTo>
                        <a:pt x="73" y="15441"/>
                      </a:lnTo>
                      <a:lnTo>
                        <a:pt x="146" y="15612"/>
                      </a:lnTo>
                      <a:lnTo>
                        <a:pt x="268" y="15758"/>
                      </a:lnTo>
                      <a:lnTo>
                        <a:pt x="950" y="16440"/>
                      </a:lnTo>
                      <a:lnTo>
                        <a:pt x="950" y="16440"/>
                      </a:lnTo>
                      <a:lnTo>
                        <a:pt x="1096" y="16562"/>
                      </a:lnTo>
                      <a:lnTo>
                        <a:pt x="1267" y="16635"/>
                      </a:lnTo>
                      <a:lnTo>
                        <a:pt x="1437" y="16708"/>
                      </a:lnTo>
                      <a:lnTo>
                        <a:pt x="1632" y="16708"/>
                      </a:lnTo>
                      <a:lnTo>
                        <a:pt x="1802" y="16708"/>
                      </a:lnTo>
                      <a:lnTo>
                        <a:pt x="1973" y="16635"/>
                      </a:lnTo>
                      <a:lnTo>
                        <a:pt x="2143" y="16562"/>
                      </a:lnTo>
                      <a:lnTo>
                        <a:pt x="2289" y="16440"/>
                      </a:lnTo>
                      <a:lnTo>
                        <a:pt x="10765" y="7282"/>
                      </a:lnTo>
                      <a:lnTo>
                        <a:pt x="10765" y="7282"/>
                      </a:lnTo>
                      <a:lnTo>
                        <a:pt x="11130" y="7380"/>
                      </a:lnTo>
                      <a:lnTo>
                        <a:pt x="11544" y="7428"/>
                      </a:lnTo>
                      <a:lnTo>
                        <a:pt x="12007" y="7453"/>
                      </a:lnTo>
                      <a:lnTo>
                        <a:pt x="12445" y="7404"/>
                      </a:lnTo>
                      <a:lnTo>
                        <a:pt x="12884" y="7331"/>
                      </a:lnTo>
                      <a:lnTo>
                        <a:pt x="13298" y="7209"/>
                      </a:lnTo>
                      <a:lnTo>
                        <a:pt x="13493" y="7136"/>
                      </a:lnTo>
                      <a:lnTo>
                        <a:pt x="13663" y="7039"/>
                      </a:lnTo>
                      <a:lnTo>
                        <a:pt x="13809" y="6941"/>
                      </a:lnTo>
                      <a:lnTo>
                        <a:pt x="13931" y="6820"/>
                      </a:lnTo>
                      <a:lnTo>
                        <a:pt x="13931" y="6820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6888E1-8257-4360-9326-9574819C1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2324" y="3005068"/>
              <a:ext cx="842412" cy="152282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FB34AD-9D2F-4843-B6CF-A7A459943B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2222" y="3776933"/>
              <a:ext cx="2522514" cy="91550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453ECC-3170-49B7-A056-5C99ACB2E390}"/>
                </a:ext>
              </a:extLst>
            </p:cNvPr>
            <p:cNvCxnSpPr>
              <a:cxnSpLocks/>
            </p:cNvCxnSpPr>
            <p:nvPr/>
          </p:nvCxnSpPr>
          <p:spPr>
            <a:xfrm>
              <a:off x="6012160" y="4869160"/>
              <a:ext cx="1361026" cy="724087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5CE6EC-B197-49A1-8BB9-1E56BC814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223" y="2942314"/>
              <a:ext cx="1237369" cy="410344"/>
            </a:xfrm>
            <a:prstGeom prst="line">
              <a:avLst/>
            </a:prstGeom>
            <a:ln w="38100">
              <a:solidFill>
                <a:srgbClr val="F66A1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4AEB0D-7D2A-4517-A3FD-3CE53E8B2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556" y="3070635"/>
              <a:ext cx="1159396" cy="2393673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633A1A-94F6-4959-8588-81920E17A1ED}"/>
                </a:ext>
              </a:extLst>
            </p:cNvPr>
            <p:cNvSpPr/>
            <p:nvPr/>
          </p:nvSpPr>
          <p:spPr>
            <a:xfrm>
              <a:off x="233345" y="3333430"/>
              <a:ext cx="1697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b="1" dirty="0">
                  <a:latin typeface="Arvo" panose="020B0604020202020204" charset="0"/>
                </a:rPr>
                <a:t>100,000 </a:t>
              </a:r>
              <a:r>
                <a:rPr lang="en-US" b="1" dirty="0">
                  <a:solidFill>
                    <a:srgbClr val="37A9DD"/>
                  </a:solidFill>
                  <a:latin typeface="Arvo" panose="020B0604020202020204" charset="0"/>
                </a:rPr>
                <a:t>users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411945" y="2336346"/>
              <a:ext cx="642028" cy="683202"/>
              <a:chOff x="3411945" y="2336346"/>
              <a:chExt cx="642028" cy="683202"/>
            </a:xfrm>
          </p:grpSpPr>
          <p:grpSp>
            <p:nvGrpSpPr>
              <p:cNvPr id="24" name="Google Shape;876;p42">
                <a:extLst>
                  <a:ext uri="{FF2B5EF4-FFF2-40B4-BE49-F238E27FC236}">
                    <a16:creationId xmlns:a16="http://schemas.microsoft.com/office/drawing/2014/main" id="{9A5BDC6D-4A79-4F63-B06A-302E1E519B8B}"/>
                  </a:ext>
                </a:extLst>
              </p:cNvPr>
              <p:cNvGrpSpPr/>
              <p:nvPr/>
            </p:nvGrpSpPr>
            <p:grpSpPr>
              <a:xfrm>
                <a:off x="3411945" y="2336346"/>
                <a:ext cx="642028" cy="531071"/>
                <a:chOff x="6605925" y="948050"/>
                <a:chExt cx="482250" cy="462775"/>
              </a:xfrm>
            </p:grpSpPr>
            <p:sp>
              <p:nvSpPr>
                <p:cNvPr id="26" name="Google Shape;877;p42">
                  <a:extLst>
                    <a:ext uri="{FF2B5EF4-FFF2-40B4-BE49-F238E27FC236}">
                      <a16:creationId xmlns:a16="http://schemas.microsoft.com/office/drawing/2014/main" id="{DAD52AA5-7CD3-44C5-A8BB-52EF5807B791}"/>
                    </a:ext>
                  </a:extLst>
                </p:cNvPr>
                <p:cNvSpPr/>
                <p:nvPr/>
              </p:nvSpPr>
              <p:spPr>
                <a:xfrm>
                  <a:off x="6847025" y="1209875"/>
                  <a:ext cx="60325" cy="20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" h="8038" fill="none" extrusionOk="0">
                      <a:moveTo>
                        <a:pt x="2412" y="6820"/>
                      </a:moveTo>
                      <a:lnTo>
                        <a:pt x="2412" y="6820"/>
                      </a:lnTo>
                      <a:lnTo>
                        <a:pt x="2388" y="7063"/>
                      </a:lnTo>
                      <a:lnTo>
                        <a:pt x="2315" y="7283"/>
                      </a:lnTo>
                      <a:lnTo>
                        <a:pt x="2217" y="7502"/>
                      </a:lnTo>
                      <a:lnTo>
                        <a:pt x="2071" y="7672"/>
                      </a:lnTo>
                      <a:lnTo>
                        <a:pt x="1876" y="7818"/>
                      </a:lnTo>
                      <a:lnTo>
                        <a:pt x="1681" y="7940"/>
                      </a:lnTo>
                      <a:lnTo>
                        <a:pt x="1462" y="8013"/>
                      </a:lnTo>
                      <a:lnTo>
                        <a:pt x="1219" y="8038"/>
                      </a:lnTo>
                      <a:lnTo>
                        <a:pt x="1219" y="8038"/>
                      </a:lnTo>
                      <a:lnTo>
                        <a:pt x="975" y="8013"/>
                      </a:lnTo>
                      <a:lnTo>
                        <a:pt x="732" y="7940"/>
                      </a:lnTo>
                      <a:lnTo>
                        <a:pt x="537" y="7818"/>
                      </a:lnTo>
                      <a:lnTo>
                        <a:pt x="366" y="7672"/>
                      </a:lnTo>
                      <a:lnTo>
                        <a:pt x="196" y="7502"/>
                      </a:lnTo>
                      <a:lnTo>
                        <a:pt x="98" y="7283"/>
                      </a:lnTo>
                      <a:lnTo>
                        <a:pt x="25" y="7063"/>
                      </a:lnTo>
                      <a:lnTo>
                        <a:pt x="1" y="682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878;p42">
                  <a:extLst>
                    <a:ext uri="{FF2B5EF4-FFF2-40B4-BE49-F238E27FC236}">
                      <a16:creationId xmlns:a16="http://schemas.microsoft.com/office/drawing/2014/main" id="{1A01DB31-ECB7-4EC8-800E-070AA1AF2DD4}"/>
                    </a:ext>
                  </a:extLst>
                </p:cNvPr>
                <p:cNvSpPr/>
                <p:nvPr/>
              </p:nvSpPr>
              <p:spPr>
                <a:xfrm>
                  <a:off x="6605925" y="971800"/>
                  <a:ext cx="482250" cy="22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0" h="9134" fill="none" extrusionOk="0">
                      <a:moveTo>
                        <a:pt x="4993" y="8817"/>
                      </a:moveTo>
                      <a:lnTo>
                        <a:pt x="4993" y="8817"/>
                      </a:lnTo>
                      <a:lnTo>
                        <a:pt x="5212" y="8671"/>
                      </a:lnTo>
                      <a:lnTo>
                        <a:pt x="5456" y="8501"/>
                      </a:lnTo>
                      <a:lnTo>
                        <a:pt x="5748" y="8330"/>
                      </a:lnTo>
                      <a:lnTo>
                        <a:pt x="6040" y="8184"/>
                      </a:lnTo>
                      <a:lnTo>
                        <a:pt x="6357" y="8038"/>
                      </a:lnTo>
                      <a:lnTo>
                        <a:pt x="6674" y="7940"/>
                      </a:lnTo>
                      <a:lnTo>
                        <a:pt x="6990" y="7867"/>
                      </a:lnTo>
                      <a:lnTo>
                        <a:pt x="7307" y="7843"/>
                      </a:lnTo>
                      <a:lnTo>
                        <a:pt x="7307" y="7843"/>
                      </a:lnTo>
                      <a:lnTo>
                        <a:pt x="7623" y="7867"/>
                      </a:lnTo>
                      <a:lnTo>
                        <a:pt x="7916" y="7892"/>
                      </a:lnTo>
                      <a:lnTo>
                        <a:pt x="8184" y="7940"/>
                      </a:lnTo>
                      <a:lnTo>
                        <a:pt x="8452" y="8038"/>
                      </a:lnTo>
                      <a:lnTo>
                        <a:pt x="8719" y="8135"/>
                      </a:lnTo>
                      <a:lnTo>
                        <a:pt x="8963" y="8257"/>
                      </a:lnTo>
                      <a:lnTo>
                        <a:pt x="9182" y="8379"/>
                      </a:lnTo>
                      <a:lnTo>
                        <a:pt x="9401" y="8525"/>
                      </a:lnTo>
                      <a:lnTo>
                        <a:pt x="9888" y="8525"/>
                      </a:lnTo>
                      <a:lnTo>
                        <a:pt x="9888" y="8525"/>
                      </a:lnTo>
                      <a:lnTo>
                        <a:pt x="10108" y="8379"/>
                      </a:lnTo>
                      <a:lnTo>
                        <a:pt x="10327" y="8257"/>
                      </a:lnTo>
                      <a:lnTo>
                        <a:pt x="10570" y="8135"/>
                      </a:lnTo>
                      <a:lnTo>
                        <a:pt x="10838" y="8038"/>
                      </a:lnTo>
                      <a:lnTo>
                        <a:pt x="11106" y="7940"/>
                      </a:lnTo>
                      <a:lnTo>
                        <a:pt x="11374" y="7892"/>
                      </a:lnTo>
                      <a:lnTo>
                        <a:pt x="11666" y="7867"/>
                      </a:lnTo>
                      <a:lnTo>
                        <a:pt x="11983" y="7843"/>
                      </a:lnTo>
                      <a:lnTo>
                        <a:pt x="11983" y="7843"/>
                      </a:lnTo>
                      <a:lnTo>
                        <a:pt x="12300" y="7867"/>
                      </a:lnTo>
                      <a:lnTo>
                        <a:pt x="12616" y="7940"/>
                      </a:lnTo>
                      <a:lnTo>
                        <a:pt x="12933" y="8038"/>
                      </a:lnTo>
                      <a:lnTo>
                        <a:pt x="13249" y="8184"/>
                      </a:lnTo>
                      <a:lnTo>
                        <a:pt x="13542" y="8330"/>
                      </a:lnTo>
                      <a:lnTo>
                        <a:pt x="13834" y="8501"/>
                      </a:lnTo>
                      <a:lnTo>
                        <a:pt x="14078" y="8671"/>
                      </a:lnTo>
                      <a:lnTo>
                        <a:pt x="14297" y="8817"/>
                      </a:lnTo>
                      <a:lnTo>
                        <a:pt x="14297" y="8817"/>
                      </a:lnTo>
                      <a:lnTo>
                        <a:pt x="14516" y="8647"/>
                      </a:lnTo>
                      <a:lnTo>
                        <a:pt x="14784" y="8476"/>
                      </a:lnTo>
                      <a:lnTo>
                        <a:pt x="15052" y="8330"/>
                      </a:lnTo>
                      <a:lnTo>
                        <a:pt x="15368" y="8184"/>
                      </a:lnTo>
                      <a:lnTo>
                        <a:pt x="15685" y="8038"/>
                      </a:lnTo>
                      <a:lnTo>
                        <a:pt x="16002" y="7940"/>
                      </a:lnTo>
                      <a:lnTo>
                        <a:pt x="16343" y="7867"/>
                      </a:lnTo>
                      <a:lnTo>
                        <a:pt x="16659" y="7843"/>
                      </a:lnTo>
                      <a:lnTo>
                        <a:pt x="16659" y="7843"/>
                      </a:lnTo>
                      <a:lnTo>
                        <a:pt x="17073" y="7867"/>
                      </a:lnTo>
                      <a:lnTo>
                        <a:pt x="17487" y="7940"/>
                      </a:lnTo>
                      <a:lnTo>
                        <a:pt x="17853" y="8062"/>
                      </a:lnTo>
                      <a:lnTo>
                        <a:pt x="18218" y="8208"/>
                      </a:lnTo>
                      <a:lnTo>
                        <a:pt x="18534" y="8379"/>
                      </a:lnTo>
                      <a:lnTo>
                        <a:pt x="18827" y="8598"/>
                      </a:lnTo>
                      <a:lnTo>
                        <a:pt x="19095" y="8866"/>
                      </a:lnTo>
                      <a:lnTo>
                        <a:pt x="19289" y="9134"/>
                      </a:lnTo>
                      <a:lnTo>
                        <a:pt x="19289" y="9134"/>
                      </a:lnTo>
                      <a:lnTo>
                        <a:pt x="19265" y="8695"/>
                      </a:lnTo>
                      <a:lnTo>
                        <a:pt x="19192" y="8233"/>
                      </a:lnTo>
                      <a:lnTo>
                        <a:pt x="19119" y="7819"/>
                      </a:lnTo>
                      <a:lnTo>
                        <a:pt x="19046" y="7380"/>
                      </a:lnTo>
                      <a:lnTo>
                        <a:pt x="18924" y="6942"/>
                      </a:lnTo>
                      <a:lnTo>
                        <a:pt x="18802" y="6528"/>
                      </a:lnTo>
                      <a:lnTo>
                        <a:pt x="18632" y="6114"/>
                      </a:lnTo>
                      <a:lnTo>
                        <a:pt x="18486" y="5724"/>
                      </a:lnTo>
                      <a:lnTo>
                        <a:pt x="18291" y="5334"/>
                      </a:lnTo>
                      <a:lnTo>
                        <a:pt x="18072" y="4945"/>
                      </a:lnTo>
                      <a:lnTo>
                        <a:pt x="17853" y="4555"/>
                      </a:lnTo>
                      <a:lnTo>
                        <a:pt x="17609" y="4190"/>
                      </a:lnTo>
                      <a:lnTo>
                        <a:pt x="17365" y="3824"/>
                      </a:lnTo>
                      <a:lnTo>
                        <a:pt x="17073" y="3483"/>
                      </a:lnTo>
                      <a:lnTo>
                        <a:pt x="16781" y="3143"/>
                      </a:lnTo>
                      <a:lnTo>
                        <a:pt x="16464" y="2826"/>
                      </a:lnTo>
                      <a:lnTo>
                        <a:pt x="16464" y="2826"/>
                      </a:lnTo>
                      <a:lnTo>
                        <a:pt x="16148" y="2509"/>
                      </a:lnTo>
                      <a:lnTo>
                        <a:pt x="15831" y="2217"/>
                      </a:lnTo>
                      <a:lnTo>
                        <a:pt x="15490" y="1949"/>
                      </a:lnTo>
                      <a:lnTo>
                        <a:pt x="15125" y="1706"/>
                      </a:lnTo>
                      <a:lnTo>
                        <a:pt x="14759" y="1462"/>
                      </a:lnTo>
                      <a:lnTo>
                        <a:pt x="14394" y="1243"/>
                      </a:lnTo>
                      <a:lnTo>
                        <a:pt x="14004" y="1024"/>
                      </a:lnTo>
                      <a:lnTo>
                        <a:pt x="13615" y="853"/>
                      </a:lnTo>
                      <a:lnTo>
                        <a:pt x="13225" y="683"/>
                      </a:lnTo>
                      <a:lnTo>
                        <a:pt x="12811" y="512"/>
                      </a:lnTo>
                      <a:lnTo>
                        <a:pt x="12397" y="390"/>
                      </a:lnTo>
                      <a:lnTo>
                        <a:pt x="11983" y="269"/>
                      </a:lnTo>
                      <a:lnTo>
                        <a:pt x="11545" y="171"/>
                      </a:lnTo>
                      <a:lnTo>
                        <a:pt x="11131" y="98"/>
                      </a:lnTo>
                      <a:lnTo>
                        <a:pt x="10692" y="49"/>
                      </a:lnTo>
                      <a:lnTo>
                        <a:pt x="10254" y="1"/>
                      </a:lnTo>
                      <a:lnTo>
                        <a:pt x="9036" y="1"/>
                      </a:lnTo>
                      <a:lnTo>
                        <a:pt x="9036" y="1"/>
                      </a:lnTo>
                      <a:lnTo>
                        <a:pt x="8598" y="49"/>
                      </a:lnTo>
                      <a:lnTo>
                        <a:pt x="8159" y="98"/>
                      </a:lnTo>
                      <a:lnTo>
                        <a:pt x="7745" y="171"/>
                      </a:lnTo>
                      <a:lnTo>
                        <a:pt x="7307" y="269"/>
                      </a:lnTo>
                      <a:lnTo>
                        <a:pt x="6893" y="390"/>
                      </a:lnTo>
                      <a:lnTo>
                        <a:pt x="6479" y="512"/>
                      </a:lnTo>
                      <a:lnTo>
                        <a:pt x="6065" y="683"/>
                      </a:lnTo>
                      <a:lnTo>
                        <a:pt x="5675" y="853"/>
                      </a:lnTo>
                      <a:lnTo>
                        <a:pt x="5285" y="1024"/>
                      </a:lnTo>
                      <a:lnTo>
                        <a:pt x="4896" y="1243"/>
                      </a:lnTo>
                      <a:lnTo>
                        <a:pt x="4530" y="1462"/>
                      </a:lnTo>
                      <a:lnTo>
                        <a:pt x="4165" y="1706"/>
                      </a:lnTo>
                      <a:lnTo>
                        <a:pt x="3800" y="1949"/>
                      </a:lnTo>
                      <a:lnTo>
                        <a:pt x="3459" y="2217"/>
                      </a:lnTo>
                      <a:lnTo>
                        <a:pt x="3142" y="2509"/>
                      </a:lnTo>
                      <a:lnTo>
                        <a:pt x="2826" y="2826"/>
                      </a:lnTo>
                      <a:lnTo>
                        <a:pt x="2826" y="2826"/>
                      </a:lnTo>
                      <a:lnTo>
                        <a:pt x="2509" y="3143"/>
                      </a:lnTo>
                      <a:lnTo>
                        <a:pt x="2217" y="3483"/>
                      </a:lnTo>
                      <a:lnTo>
                        <a:pt x="1924" y="3824"/>
                      </a:lnTo>
                      <a:lnTo>
                        <a:pt x="1681" y="4190"/>
                      </a:lnTo>
                      <a:lnTo>
                        <a:pt x="1437" y="4555"/>
                      </a:lnTo>
                      <a:lnTo>
                        <a:pt x="1218" y="4945"/>
                      </a:lnTo>
                      <a:lnTo>
                        <a:pt x="999" y="5334"/>
                      </a:lnTo>
                      <a:lnTo>
                        <a:pt x="804" y="5724"/>
                      </a:lnTo>
                      <a:lnTo>
                        <a:pt x="658" y="6114"/>
                      </a:lnTo>
                      <a:lnTo>
                        <a:pt x="487" y="6528"/>
                      </a:lnTo>
                      <a:lnTo>
                        <a:pt x="366" y="6942"/>
                      </a:lnTo>
                      <a:lnTo>
                        <a:pt x="244" y="7380"/>
                      </a:lnTo>
                      <a:lnTo>
                        <a:pt x="171" y="7819"/>
                      </a:lnTo>
                      <a:lnTo>
                        <a:pt x="98" y="8233"/>
                      </a:lnTo>
                      <a:lnTo>
                        <a:pt x="25" y="8695"/>
                      </a:lnTo>
                      <a:lnTo>
                        <a:pt x="0" y="9134"/>
                      </a:lnTo>
                      <a:lnTo>
                        <a:pt x="0" y="9134"/>
                      </a:lnTo>
                      <a:lnTo>
                        <a:pt x="195" y="8866"/>
                      </a:lnTo>
                      <a:lnTo>
                        <a:pt x="463" y="8598"/>
                      </a:lnTo>
                      <a:lnTo>
                        <a:pt x="755" y="8379"/>
                      </a:lnTo>
                      <a:lnTo>
                        <a:pt x="1072" y="8208"/>
                      </a:lnTo>
                      <a:lnTo>
                        <a:pt x="1437" y="8062"/>
                      </a:lnTo>
                      <a:lnTo>
                        <a:pt x="1803" y="7940"/>
                      </a:lnTo>
                      <a:lnTo>
                        <a:pt x="2217" y="7867"/>
                      </a:lnTo>
                      <a:lnTo>
                        <a:pt x="2631" y="7843"/>
                      </a:lnTo>
                      <a:lnTo>
                        <a:pt x="2631" y="7843"/>
                      </a:lnTo>
                      <a:lnTo>
                        <a:pt x="2947" y="7867"/>
                      </a:lnTo>
                      <a:lnTo>
                        <a:pt x="3288" y="7940"/>
                      </a:lnTo>
                      <a:lnTo>
                        <a:pt x="3605" y="8038"/>
                      </a:lnTo>
                      <a:lnTo>
                        <a:pt x="3922" y="8184"/>
                      </a:lnTo>
                      <a:lnTo>
                        <a:pt x="4238" y="8330"/>
                      </a:lnTo>
                      <a:lnTo>
                        <a:pt x="4506" y="8476"/>
                      </a:lnTo>
                      <a:lnTo>
                        <a:pt x="4774" y="8647"/>
                      </a:lnTo>
                      <a:lnTo>
                        <a:pt x="4993" y="8817"/>
                      </a:lnTo>
                      <a:lnTo>
                        <a:pt x="4993" y="8817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879;p42">
                  <a:extLst>
                    <a:ext uri="{FF2B5EF4-FFF2-40B4-BE49-F238E27FC236}">
                      <a16:creationId xmlns:a16="http://schemas.microsoft.com/office/drawing/2014/main" id="{EC92E0D0-9646-413C-9B3B-612C1781B52D}"/>
                    </a:ext>
                  </a:extLst>
                </p:cNvPr>
                <p:cNvSpPr/>
                <p:nvPr/>
              </p:nvSpPr>
              <p:spPr>
                <a:xfrm>
                  <a:off x="6847025" y="948050"/>
                  <a:ext cx="25" cy="2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1" fill="none" extrusionOk="0">
                      <a:moveTo>
                        <a:pt x="1" y="95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880;p42">
                  <a:extLst>
                    <a:ext uri="{FF2B5EF4-FFF2-40B4-BE49-F238E27FC236}">
                      <a16:creationId xmlns:a16="http://schemas.microsoft.com/office/drawing/2014/main" id="{F927CB1A-8181-4513-B42A-5836AD9FC229}"/>
                    </a:ext>
                  </a:extLst>
                </p:cNvPr>
                <p:cNvSpPr/>
                <p:nvPr/>
              </p:nvSpPr>
              <p:spPr>
                <a:xfrm>
                  <a:off x="6847025" y="1001025"/>
                  <a:ext cx="25" cy="18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356" fill="none" extrusionOk="0">
                      <a:moveTo>
                        <a:pt x="1" y="1"/>
                      </a:moveTo>
                      <a:lnTo>
                        <a:pt x="1" y="7356"/>
                      </a:lnTo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881;p42">
                  <a:extLst>
                    <a:ext uri="{FF2B5EF4-FFF2-40B4-BE49-F238E27FC236}">
                      <a16:creationId xmlns:a16="http://schemas.microsoft.com/office/drawing/2014/main" id="{449CAA96-0319-4FE2-B510-E3CDFA72936A}"/>
                    </a:ext>
                  </a:extLst>
                </p:cNvPr>
                <p:cNvSpPr/>
                <p:nvPr/>
              </p:nvSpPr>
              <p:spPr>
                <a:xfrm>
                  <a:off x="6872000" y="994325"/>
                  <a:ext cx="85275" cy="1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7624" fill="none" extrusionOk="0">
                      <a:moveTo>
                        <a:pt x="3410" y="7624"/>
                      </a:moveTo>
                      <a:lnTo>
                        <a:pt x="3410" y="7624"/>
                      </a:lnTo>
                      <a:lnTo>
                        <a:pt x="3337" y="7112"/>
                      </a:lnTo>
                      <a:lnTo>
                        <a:pt x="3215" y="6406"/>
                      </a:lnTo>
                      <a:lnTo>
                        <a:pt x="3142" y="5968"/>
                      </a:lnTo>
                      <a:lnTo>
                        <a:pt x="3020" y="5505"/>
                      </a:lnTo>
                      <a:lnTo>
                        <a:pt x="2874" y="4994"/>
                      </a:lnTo>
                      <a:lnTo>
                        <a:pt x="2704" y="4482"/>
                      </a:lnTo>
                      <a:lnTo>
                        <a:pt x="2509" y="3922"/>
                      </a:lnTo>
                      <a:lnTo>
                        <a:pt x="2265" y="3362"/>
                      </a:lnTo>
                      <a:lnTo>
                        <a:pt x="1998" y="2802"/>
                      </a:lnTo>
                      <a:lnTo>
                        <a:pt x="1681" y="2217"/>
                      </a:lnTo>
                      <a:lnTo>
                        <a:pt x="1340" y="1633"/>
                      </a:lnTo>
                      <a:lnTo>
                        <a:pt x="950" y="1072"/>
                      </a:lnTo>
                      <a:lnTo>
                        <a:pt x="488" y="512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882;p42">
                  <a:extLst>
                    <a:ext uri="{FF2B5EF4-FFF2-40B4-BE49-F238E27FC236}">
                      <a16:creationId xmlns:a16="http://schemas.microsoft.com/office/drawing/2014/main" id="{E864A66D-54BD-4930-B801-EACA0FE99C17}"/>
                    </a:ext>
                  </a:extLst>
                </p:cNvPr>
                <p:cNvSpPr/>
                <p:nvPr/>
              </p:nvSpPr>
              <p:spPr>
                <a:xfrm>
                  <a:off x="6736825" y="994325"/>
                  <a:ext cx="85275" cy="1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7624" fill="none" extrusionOk="0">
                      <a:moveTo>
                        <a:pt x="3410" y="1"/>
                      </a:moveTo>
                      <a:lnTo>
                        <a:pt x="3410" y="1"/>
                      </a:lnTo>
                      <a:lnTo>
                        <a:pt x="2923" y="512"/>
                      </a:lnTo>
                      <a:lnTo>
                        <a:pt x="2461" y="1072"/>
                      </a:lnTo>
                      <a:lnTo>
                        <a:pt x="2071" y="1633"/>
                      </a:lnTo>
                      <a:lnTo>
                        <a:pt x="1706" y="2217"/>
                      </a:lnTo>
                      <a:lnTo>
                        <a:pt x="1413" y="2802"/>
                      </a:lnTo>
                      <a:lnTo>
                        <a:pt x="1121" y="3362"/>
                      </a:lnTo>
                      <a:lnTo>
                        <a:pt x="902" y="3922"/>
                      </a:lnTo>
                      <a:lnTo>
                        <a:pt x="707" y="4482"/>
                      </a:lnTo>
                      <a:lnTo>
                        <a:pt x="536" y="4994"/>
                      </a:lnTo>
                      <a:lnTo>
                        <a:pt x="390" y="5505"/>
                      </a:lnTo>
                      <a:lnTo>
                        <a:pt x="269" y="5968"/>
                      </a:lnTo>
                      <a:lnTo>
                        <a:pt x="171" y="6406"/>
                      </a:lnTo>
                      <a:lnTo>
                        <a:pt x="49" y="7112"/>
                      </a:lnTo>
                      <a:lnTo>
                        <a:pt x="1" y="7624"/>
                      </a:lnTo>
                    </a:path>
                  </a:pathLst>
                </a:custGeom>
                <a:noFill/>
                <a:ln w="28575" cap="rnd" cmpd="sng">
                  <a:solidFill>
                    <a:srgbClr val="7198A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911;p42">
                <a:extLst>
                  <a:ext uri="{FF2B5EF4-FFF2-40B4-BE49-F238E27FC236}">
                    <a16:creationId xmlns:a16="http://schemas.microsoft.com/office/drawing/2014/main" id="{2716DA8A-A5C2-4FCA-935C-D83697D8F92B}"/>
                  </a:ext>
                </a:extLst>
              </p:cNvPr>
              <p:cNvSpPr/>
              <p:nvPr/>
            </p:nvSpPr>
            <p:spPr>
              <a:xfrm>
                <a:off x="3501862" y="2865084"/>
                <a:ext cx="490459" cy="154464"/>
              </a:xfrm>
              <a:custGeom>
                <a:avLst/>
                <a:gdLst/>
                <a:ahLst/>
                <a:cxnLst/>
                <a:rect l="l" t="t" r="r" b="b"/>
                <a:pathLst>
                  <a:path w="14736" h="5384" fill="none" extrusionOk="0">
                    <a:moveTo>
                      <a:pt x="6723" y="1"/>
                    </a:moveTo>
                    <a:lnTo>
                      <a:pt x="6723" y="1"/>
                    </a:lnTo>
                    <a:lnTo>
                      <a:pt x="6187" y="49"/>
                    </a:lnTo>
                    <a:lnTo>
                      <a:pt x="5651" y="147"/>
                    </a:lnTo>
                    <a:lnTo>
                      <a:pt x="5140" y="269"/>
                    </a:lnTo>
                    <a:lnTo>
                      <a:pt x="4628" y="415"/>
                    </a:lnTo>
                    <a:lnTo>
                      <a:pt x="4141" y="610"/>
                    </a:lnTo>
                    <a:lnTo>
                      <a:pt x="3678" y="829"/>
                    </a:lnTo>
                    <a:lnTo>
                      <a:pt x="3216" y="1072"/>
                    </a:lnTo>
                    <a:lnTo>
                      <a:pt x="2777" y="1340"/>
                    </a:lnTo>
                    <a:lnTo>
                      <a:pt x="2363" y="1633"/>
                    </a:lnTo>
                    <a:lnTo>
                      <a:pt x="1949" y="1949"/>
                    </a:lnTo>
                    <a:lnTo>
                      <a:pt x="1584" y="2290"/>
                    </a:lnTo>
                    <a:lnTo>
                      <a:pt x="1219" y="2655"/>
                    </a:lnTo>
                    <a:lnTo>
                      <a:pt x="878" y="3045"/>
                    </a:lnTo>
                    <a:lnTo>
                      <a:pt x="561" y="3459"/>
                    </a:lnTo>
                    <a:lnTo>
                      <a:pt x="269" y="3873"/>
                    </a:lnTo>
                    <a:lnTo>
                      <a:pt x="1" y="4312"/>
                    </a:lnTo>
                    <a:lnTo>
                      <a:pt x="1" y="4312"/>
                    </a:lnTo>
                    <a:lnTo>
                      <a:pt x="293" y="4433"/>
                    </a:lnTo>
                    <a:lnTo>
                      <a:pt x="610" y="4555"/>
                    </a:lnTo>
                    <a:lnTo>
                      <a:pt x="1316" y="4750"/>
                    </a:lnTo>
                    <a:lnTo>
                      <a:pt x="2120" y="4945"/>
                    </a:lnTo>
                    <a:lnTo>
                      <a:pt x="3045" y="5091"/>
                    </a:lnTo>
                    <a:lnTo>
                      <a:pt x="4019" y="5213"/>
                    </a:lnTo>
                    <a:lnTo>
                      <a:pt x="5091" y="5310"/>
                    </a:lnTo>
                    <a:lnTo>
                      <a:pt x="6211" y="5359"/>
                    </a:lnTo>
                    <a:lnTo>
                      <a:pt x="7356" y="5383"/>
                    </a:lnTo>
                    <a:lnTo>
                      <a:pt x="7356" y="5383"/>
                    </a:lnTo>
                    <a:lnTo>
                      <a:pt x="8525" y="5359"/>
                    </a:lnTo>
                    <a:lnTo>
                      <a:pt x="9645" y="5310"/>
                    </a:lnTo>
                    <a:lnTo>
                      <a:pt x="10717" y="5213"/>
                    </a:lnTo>
                    <a:lnTo>
                      <a:pt x="11691" y="5091"/>
                    </a:lnTo>
                    <a:lnTo>
                      <a:pt x="12617" y="4945"/>
                    </a:lnTo>
                    <a:lnTo>
                      <a:pt x="13420" y="4750"/>
                    </a:lnTo>
                    <a:lnTo>
                      <a:pt x="14127" y="4555"/>
                    </a:lnTo>
                    <a:lnTo>
                      <a:pt x="14443" y="4433"/>
                    </a:lnTo>
                    <a:lnTo>
                      <a:pt x="14736" y="4312"/>
                    </a:lnTo>
                    <a:lnTo>
                      <a:pt x="14736" y="4312"/>
                    </a:lnTo>
                    <a:lnTo>
                      <a:pt x="14468" y="3873"/>
                    </a:lnTo>
                    <a:lnTo>
                      <a:pt x="14175" y="3459"/>
                    </a:lnTo>
                    <a:lnTo>
                      <a:pt x="13859" y="3045"/>
                    </a:lnTo>
                    <a:lnTo>
                      <a:pt x="13518" y="2655"/>
                    </a:lnTo>
                    <a:lnTo>
                      <a:pt x="13153" y="2290"/>
                    </a:lnTo>
                    <a:lnTo>
                      <a:pt x="12787" y="1949"/>
                    </a:lnTo>
                    <a:lnTo>
                      <a:pt x="12373" y="1633"/>
                    </a:lnTo>
                    <a:lnTo>
                      <a:pt x="11959" y="1340"/>
                    </a:lnTo>
                    <a:lnTo>
                      <a:pt x="11521" y="1072"/>
                    </a:lnTo>
                    <a:lnTo>
                      <a:pt x="11058" y="829"/>
                    </a:lnTo>
                    <a:lnTo>
                      <a:pt x="10595" y="610"/>
                    </a:lnTo>
                    <a:lnTo>
                      <a:pt x="10108" y="415"/>
                    </a:lnTo>
                    <a:lnTo>
                      <a:pt x="9597" y="269"/>
                    </a:lnTo>
                    <a:lnTo>
                      <a:pt x="9085" y="147"/>
                    </a:lnTo>
                    <a:lnTo>
                      <a:pt x="8549" y="49"/>
                    </a:lnTo>
                    <a:lnTo>
                      <a:pt x="8014" y="1"/>
                    </a:lnTo>
                  </a:path>
                </a:pathLst>
              </a:custGeom>
              <a:noFill/>
              <a:ln w="28575" cap="rnd" cmpd="sng">
                <a:solidFill>
                  <a:srgbClr val="7198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13B1D-9951-4743-9780-DDB0F82B98E6}"/>
                </a:ext>
              </a:extLst>
            </p:cNvPr>
            <p:cNvSpPr/>
            <p:nvPr/>
          </p:nvSpPr>
          <p:spPr>
            <a:xfrm>
              <a:off x="2970726" y="1720699"/>
              <a:ext cx="2416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b="1" dirty="0">
                  <a:latin typeface="Arvo" panose="020B0604020202020204" charset="0"/>
                </a:rPr>
                <a:t>80 </a:t>
              </a:r>
              <a:r>
                <a:rPr lang="en-US" b="1" dirty="0">
                  <a:solidFill>
                    <a:srgbClr val="37A9DD"/>
                  </a:solidFill>
                  <a:latin typeface="Arvo" panose="020B0604020202020204" charset="0"/>
                </a:rPr>
                <a:t>Pickup Locations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70C761-C0F9-4305-9777-31171E168D61}"/>
                </a:ext>
              </a:extLst>
            </p:cNvPr>
            <p:cNvSpPr/>
            <p:nvPr/>
          </p:nvSpPr>
          <p:spPr>
            <a:xfrm>
              <a:off x="5444199" y="6247458"/>
              <a:ext cx="2165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b="1" dirty="0">
                  <a:latin typeface="Arvo" panose="020B0604020202020204" charset="0"/>
                </a:rPr>
                <a:t>500 + </a:t>
              </a:r>
              <a:r>
                <a:rPr lang="en-US" b="1" dirty="0">
                  <a:solidFill>
                    <a:srgbClr val="37A9DD"/>
                  </a:solidFill>
                  <a:latin typeface="Arvo" panose="020B0604020202020204" charset="0"/>
                </a:rPr>
                <a:t>Restaurants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67544" y="3501008"/>
            <a:ext cx="8676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Meal Delivery Apps. “Food” and “Tech” Company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 Delivery lunch to 15 Districts, 80 pickup points in HK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 Dedicated food curator team handpicks dishes and brings to pickup locations near to customers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 Founded in Nov 2017. Originating in HK, and also serves  Singapore and New York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7544" y="728615"/>
            <a:ext cx="7488832" cy="3590526"/>
            <a:chOff x="1331640" y="1628800"/>
            <a:chExt cx="6966404" cy="3590526"/>
          </a:xfrm>
        </p:grpSpPr>
        <p:sp>
          <p:nvSpPr>
            <p:cNvPr id="4" name="Google Shape;287;p16">
              <a:extLst>
                <a:ext uri="{FF2B5EF4-FFF2-40B4-BE49-F238E27FC236}">
                  <a16:creationId xmlns:a16="http://schemas.microsoft.com/office/drawing/2014/main" id="{14C687DA-2BAF-493C-9649-3D529D6500AB}"/>
                </a:ext>
              </a:extLst>
            </p:cNvPr>
            <p:cNvSpPr txBox="1">
              <a:spLocks/>
            </p:cNvSpPr>
            <p:nvPr/>
          </p:nvSpPr>
          <p:spPr>
            <a:xfrm>
              <a:off x="1331640" y="1628800"/>
              <a:ext cx="5559726" cy="1064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EDBE0"/>
                </a:buClr>
                <a:buSzPts val="1600"/>
                <a:buFont typeface="Muli"/>
                <a:buChar char="■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DBE0"/>
                </a:buClr>
                <a:buSzPts val="1600"/>
                <a:buFont typeface="Muli"/>
                <a:buChar char="□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DBE0"/>
                </a:buClr>
                <a:buSzPts val="1600"/>
                <a:buFont typeface="Muli"/>
                <a:buChar char="▫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DBE0"/>
                </a:buClr>
                <a:buSzPts val="1600"/>
                <a:buFont typeface="Muli"/>
                <a:buChar char="▫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778A"/>
                </a:buClr>
                <a:buSzPts val="1600"/>
                <a:buFont typeface="Muli"/>
                <a:buChar char="○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778A"/>
                </a:buClr>
                <a:buSzPts val="1600"/>
                <a:buFont typeface="Muli"/>
                <a:buChar char="■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778A"/>
                </a:buClr>
                <a:buSzPts val="1600"/>
                <a:buFont typeface="Muli"/>
                <a:buChar char="●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778A"/>
                </a:buClr>
                <a:buSzPts val="1600"/>
                <a:buFont typeface="Muli"/>
                <a:buChar char="○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778A"/>
                </a:buClr>
                <a:buSzPts val="1600"/>
                <a:buFont typeface="Muli"/>
                <a:buChar char="■"/>
                <a:defRPr sz="1600" b="0" i="0" u="none" strike="noStrike" cap="none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0" indent="0">
                <a:buFont typeface="Muli"/>
                <a:buNone/>
              </a:pPr>
              <a:r>
                <a:rPr lang="en-US" sz="3400" b="1" dirty="0">
                  <a:latin typeface="Arvo" panose="020B0604020202020204" charset="0"/>
                </a:rPr>
                <a:t>Marketing </a:t>
              </a:r>
              <a:r>
                <a:rPr lang="en-US" sz="3400" b="1" dirty="0">
                  <a:solidFill>
                    <a:srgbClr val="B0D85B"/>
                  </a:solidFill>
                  <a:latin typeface="Arvo" panose="020B0604020202020204" charset="0"/>
                </a:rPr>
                <a:t>Segmentation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18062-5F88-4241-ADB5-4DA6EF9317A2}"/>
                </a:ext>
              </a:extLst>
            </p:cNvPr>
            <p:cNvSpPr/>
            <p:nvPr/>
          </p:nvSpPr>
          <p:spPr>
            <a:xfrm>
              <a:off x="1331640" y="2773288"/>
              <a:ext cx="1584176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Arvo" panose="020B0604020202020204" charset="0"/>
                </a:rPr>
                <a:t>Geographic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EC7118-E1C4-4E47-8AED-2516FFE57E50}"/>
                </a:ext>
              </a:extLst>
            </p:cNvPr>
            <p:cNvSpPr/>
            <p:nvPr/>
          </p:nvSpPr>
          <p:spPr>
            <a:xfrm>
              <a:off x="3175045" y="2773288"/>
              <a:ext cx="1584176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Arvo" panose="020B0604020202020204" charset="0"/>
                </a:rPr>
                <a:t>Demographic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9B1CF-89EE-4458-B77D-9342EB4617F4}"/>
                </a:ext>
              </a:extLst>
            </p:cNvPr>
            <p:cNvSpPr/>
            <p:nvPr/>
          </p:nvSpPr>
          <p:spPr>
            <a:xfrm>
              <a:off x="4932040" y="2773288"/>
              <a:ext cx="1584176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Arvo" panose="020B0604020202020204" charset="0"/>
                </a:rPr>
                <a:t>Psychographic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5A3848-C551-409A-A98E-85AA61158257}"/>
                </a:ext>
              </a:extLst>
            </p:cNvPr>
            <p:cNvSpPr/>
            <p:nvPr/>
          </p:nvSpPr>
          <p:spPr>
            <a:xfrm>
              <a:off x="6732240" y="2780928"/>
              <a:ext cx="1565804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Arvo" panose="020B0604020202020204" charset="0"/>
                </a:rPr>
                <a:t>Behavioural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004939-63CB-4D78-901D-8EE9C2DA05EF}"/>
                </a:ext>
              </a:extLst>
            </p:cNvPr>
            <p:cNvSpPr/>
            <p:nvPr/>
          </p:nvSpPr>
          <p:spPr>
            <a:xfrm>
              <a:off x="1331640" y="3240019"/>
              <a:ext cx="1584176" cy="1979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latin typeface="Arvo" panose="020B0604020202020204" charset="0"/>
                </a:rPr>
                <a:t>Business District</a:t>
              </a: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Industrial Areas</a:t>
              </a: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Hospitals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53FEA2-9406-4902-AD05-789BB4F13F2E}"/>
                </a:ext>
              </a:extLst>
            </p:cNvPr>
            <p:cNvSpPr/>
            <p:nvPr/>
          </p:nvSpPr>
          <p:spPr>
            <a:xfrm>
              <a:off x="3175045" y="3240018"/>
              <a:ext cx="1584176" cy="1979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latin typeface="Arvo" panose="020B0604020202020204" charset="0"/>
                </a:rPr>
                <a:t>Professionals</a:t>
              </a:r>
            </a:p>
            <a:p>
              <a:pPr algn="ctr"/>
              <a:endParaRPr lang="en-AU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Working Class</a:t>
              </a: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25-40 years old</a:t>
              </a:r>
            </a:p>
            <a:p>
              <a:pPr algn="ctr"/>
              <a:endParaRPr lang="en-AU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Smartphone users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23B2E1-06AB-4AE2-B406-6789CFF1B1F9}"/>
                </a:ext>
              </a:extLst>
            </p:cNvPr>
            <p:cNvSpPr/>
            <p:nvPr/>
          </p:nvSpPr>
          <p:spPr>
            <a:xfrm>
              <a:off x="4932040" y="3240017"/>
              <a:ext cx="1584176" cy="1979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>
                  <a:latin typeface="Arvo" panose="020B0604020202020204" charset="0"/>
                </a:rPr>
                <a:t>Strivers</a:t>
              </a:r>
              <a:endParaRPr lang="en-AU" sz="1400" dirty="0">
                <a:latin typeface="Arvo" panose="020B0604020202020204" charset="0"/>
              </a:endParaRP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Value Oriented</a:t>
              </a:r>
            </a:p>
            <a:p>
              <a:pPr algn="ctr"/>
              <a:endParaRPr lang="en-AU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Lower sociability</a:t>
              </a: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E9F7B9-D882-4660-9276-1683C90B6B5B}"/>
                </a:ext>
              </a:extLst>
            </p:cNvPr>
            <p:cNvSpPr/>
            <p:nvPr/>
          </p:nvSpPr>
          <p:spPr>
            <a:xfrm>
              <a:off x="6713868" y="3240016"/>
              <a:ext cx="1584176" cy="1979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latin typeface="Arvo" panose="020B0604020202020204" charset="0"/>
                </a:rPr>
                <a:t>Quality</a:t>
              </a: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Convenience</a:t>
              </a: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  <a:p>
              <a:pPr algn="ctr"/>
              <a:r>
                <a:rPr lang="en-AU" sz="1400" dirty="0">
                  <a:latin typeface="Arvo" panose="020B0604020202020204" charset="0"/>
                </a:rPr>
                <a:t>Time Constrained</a:t>
              </a:r>
            </a:p>
            <a:p>
              <a:pPr algn="ctr"/>
              <a:endParaRPr lang="en-AU" sz="1400" dirty="0">
                <a:latin typeface="Arvo" panose="020B0604020202020204" charset="0"/>
              </a:endParaRPr>
            </a:p>
          </p:txBody>
        </p:sp>
      </p:grpSp>
      <p:sp>
        <p:nvSpPr>
          <p:cNvPr id="13" name="Google Shape;313;p20"/>
          <p:cNvSpPr txBox="1">
            <a:spLocks noGrp="1"/>
          </p:cNvSpPr>
          <p:nvPr/>
        </p:nvSpPr>
        <p:spPr>
          <a:xfrm>
            <a:off x="5831632" y="116632"/>
            <a:ext cx="3312368" cy="122396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400" b="1" dirty="0">
                <a:solidFill>
                  <a:srgbClr val="F66A1C"/>
                </a:solidFill>
              </a:rPr>
              <a:t>Plum</a:t>
            </a:r>
            <a:r>
              <a:rPr lang="en-US" sz="3400" b="1" dirty="0"/>
              <a:t> </a:t>
            </a:r>
            <a:endParaRPr lang="en-US" sz="3400" b="1" dirty="0" smtClean="0"/>
          </a:p>
          <a:p>
            <a:pPr lvl="0"/>
            <a:r>
              <a:rPr lang="en-US" sz="3400" b="1" dirty="0" smtClean="0"/>
              <a:t>Hong </a:t>
            </a:r>
            <a:r>
              <a:rPr lang="en-US" sz="3400" b="1" dirty="0"/>
              <a:t>Kong</a:t>
            </a:r>
            <a:endParaRPr sz="3400" b="1" dirty="0"/>
          </a:p>
        </p:txBody>
      </p:sp>
      <p:sp>
        <p:nvSpPr>
          <p:cNvPr id="15" name="Rectangle 14"/>
          <p:cNvSpPr/>
          <p:nvPr/>
        </p:nvSpPr>
        <p:spPr>
          <a:xfrm>
            <a:off x="467544" y="494116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 smtClean="0"/>
              <a:t>Strategies: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Operating Monday to Friday (except public holidays)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Selection of 6-7 meals, 2 Beverages,  2-3 desserts or side dishes a day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4 different types of cuisine : Chinese, Western, Vegetarian &amp; Asian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Menu Price $39-79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88024" y="4488629"/>
            <a:ext cx="4102627" cy="596555"/>
            <a:chOff x="2170521" y="4488629"/>
            <a:chExt cx="4102627" cy="596555"/>
          </a:xfrm>
        </p:grpSpPr>
        <p:sp>
          <p:nvSpPr>
            <p:cNvPr id="16" name="TextBox 15"/>
            <p:cNvSpPr txBox="1"/>
            <p:nvPr/>
          </p:nvSpPr>
          <p:spPr>
            <a:xfrm>
              <a:off x="2716349" y="4585685"/>
              <a:ext cx="32431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are the problems here?</a:t>
              </a:r>
              <a:endPara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170521" y="4488629"/>
              <a:ext cx="4102627" cy="5965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9120"/>
            <a:ext cx="9247306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4499992" y="3501008"/>
            <a:ext cx="4102627" cy="596555"/>
            <a:chOff x="2170521" y="4488629"/>
            <a:chExt cx="4102627" cy="596555"/>
          </a:xfrm>
        </p:grpSpPr>
        <p:sp>
          <p:nvSpPr>
            <p:cNvPr id="7" name="TextBox 6"/>
            <p:cNvSpPr txBox="1"/>
            <p:nvPr/>
          </p:nvSpPr>
          <p:spPr>
            <a:xfrm>
              <a:off x="2716349" y="4585685"/>
              <a:ext cx="32431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are the problems here?</a:t>
              </a:r>
              <a:endPara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70521" y="4488629"/>
              <a:ext cx="4102627" cy="5965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87693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smtClean="0">
                <a:latin typeface="Lobster"/>
                <a:ea typeface="Lobster"/>
                <a:cs typeface="Lobster"/>
                <a:sym typeface="Lobster"/>
              </a:rPr>
              <a:t>Segmentation for Classic Coke </a:t>
            </a:r>
            <a:endParaRPr sz="3200" b="1" dirty="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 cstate="print">
            <a:alphaModFix/>
          </a:blip>
          <a:srcRect l="49879"/>
          <a:stretch/>
        </p:blipFill>
        <p:spPr>
          <a:xfrm>
            <a:off x="1" y="985234"/>
            <a:ext cx="2163025" cy="5754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55576" y="1246857"/>
            <a:ext cx="8100300" cy="453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" sz="2400" dirty="0"/>
              <a:t>Demographic segmentation </a:t>
            </a:r>
            <a:r>
              <a:rPr lang="fr" altLang="zh-CN" sz="2400" dirty="0" smtClean="0"/>
              <a:t>(age) </a:t>
            </a:r>
            <a:r>
              <a:rPr lang="fr" sz="2400" dirty="0" smtClean="0"/>
              <a:t>is adopted </a:t>
            </a:r>
            <a:r>
              <a:rPr lang="fr" dirty="0" smtClean="0"/>
              <a:t/>
            </a:r>
            <a:br>
              <a:rPr lang="fr" dirty="0" smtClean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16" name="Google Shape;116;p18"/>
          <p:cNvGraphicFramePr/>
          <p:nvPr>
            <p:extLst>
              <p:ext uri="{D42A27DB-BD31-4B8C-83A1-F6EECF244321}">
                <p14:modId xmlns:p14="http://schemas.microsoft.com/office/powerpoint/2010/main" val="2992613781"/>
              </p:ext>
            </p:extLst>
          </p:nvPr>
        </p:nvGraphicFramePr>
        <p:xfrm>
          <a:off x="755576" y="1846848"/>
          <a:ext cx="8220099" cy="3211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Children 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(1-10 years old</a:t>
                      </a:r>
                      <a:r>
                        <a:rPr lang="fr" sz="2000" dirty="0" smtClean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) 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Teenagers 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(10-24 years old)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Adults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(25-54 years old)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Elderly 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(55 </a:t>
                      </a:r>
                      <a:r>
                        <a:rPr lang="fr" sz="2000" dirty="0" smtClean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+ ys old)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829">
                <a:tc>
                  <a:txBody>
                    <a:bodyPr/>
                    <a:lstStyle/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Like soft drinks 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Drinks choices limited by parents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Influenced by the packages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High ability of acceptance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Explore new things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Addicted to the Internet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Respect and like Chinese cultures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30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Healthy lifestyle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“Old things are good; New things are bad”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fr" sz="2000" dirty="0">
                          <a:solidFill>
                            <a:schemeClr val="dk2"/>
                          </a:solidFill>
                          <a:latin typeface="+mj-lt"/>
                          <a:ea typeface="Lato"/>
                          <a:cs typeface="Lato"/>
                          <a:sym typeface="Lato"/>
                        </a:rPr>
                        <a:t>Healthy lifestyle</a:t>
                      </a:r>
                      <a:endParaRPr sz="2000" dirty="0">
                        <a:solidFill>
                          <a:schemeClr val="dk2"/>
                        </a:solidFill>
                        <a:latin typeface="+mj-lt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211960" y="5517232"/>
            <a:ext cx="4102627" cy="596555"/>
            <a:chOff x="2170521" y="4488629"/>
            <a:chExt cx="4102627" cy="596555"/>
          </a:xfrm>
        </p:grpSpPr>
        <p:sp>
          <p:nvSpPr>
            <p:cNvPr id="7" name="TextBox 6"/>
            <p:cNvSpPr txBox="1"/>
            <p:nvPr/>
          </p:nvSpPr>
          <p:spPr>
            <a:xfrm>
              <a:off x="2716349" y="4585685"/>
              <a:ext cx="32431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are the problems here?</a:t>
              </a:r>
              <a:endPara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70521" y="4488629"/>
              <a:ext cx="4102627" cy="5965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154525"/>
            <a:ext cx="2619523" cy="1922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0"/>
            <a:ext cx="6741095" cy="412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591" y="0"/>
            <a:ext cx="2359149" cy="2143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61" y="4088472"/>
            <a:ext cx="9135739" cy="2708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Conceptually</a:t>
            </a:r>
            <a:r>
              <a:rPr lang="en-US" sz="1600" dirty="0"/>
              <a:t>, </a:t>
            </a:r>
            <a:r>
              <a:rPr lang="en-US" sz="1600" dirty="0" smtClean="0"/>
              <a:t>segmentation </a:t>
            </a:r>
            <a:r>
              <a:rPr lang="en-US" sz="1600" dirty="0"/>
              <a:t>based on household size is OK. However, </a:t>
            </a:r>
            <a:r>
              <a:rPr lang="en-US" sz="1600" dirty="0" smtClean="0"/>
              <a:t>it does not seem to be </a:t>
            </a:r>
            <a:r>
              <a:rPr lang="en-US" sz="1600" dirty="0"/>
              <a:t>very useful </a:t>
            </a:r>
            <a:r>
              <a:rPr lang="en-US" sz="1600" dirty="0" smtClean="0"/>
              <a:t>for </a:t>
            </a:r>
            <a:r>
              <a:rPr lang="en-US" sz="1600" dirty="0" err="1" smtClean="0"/>
              <a:t>foodpanda</a:t>
            </a:r>
            <a:r>
              <a:rPr lang="en-US" sz="1600" dirty="0" smtClean="0"/>
              <a:t>. How can household </a:t>
            </a:r>
            <a:r>
              <a:rPr lang="en-US" sz="1600" dirty="0"/>
              <a:t>size </a:t>
            </a:r>
            <a:r>
              <a:rPr lang="en-US" sz="1600" dirty="0" smtClean="0"/>
              <a:t>matter? How </a:t>
            </a:r>
            <a:r>
              <a:rPr lang="en-US" sz="1600" dirty="0"/>
              <a:t>can </a:t>
            </a:r>
            <a:r>
              <a:rPr lang="en-US" sz="1600" dirty="0" err="1"/>
              <a:t>foodpanda</a:t>
            </a:r>
            <a:r>
              <a:rPr lang="en-US" sz="1600" dirty="0"/>
              <a:t> differentiate these four groups of consumers in its marketing activities? </a:t>
            </a:r>
            <a:r>
              <a:rPr lang="en-US" sz="1600" dirty="0" smtClean="0"/>
              <a:t>While I can see household size may matter if you are considering a loyalty/quantity discount program, segmenting market based </a:t>
            </a:r>
            <a:r>
              <a:rPr lang="en-US" sz="1600" dirty="0"/>
              <a:t>on </a:t>
            </a:r>
            <a:r>
              <a:rPr lang="en-US" sz="1600" dirty="0" smtClean="0"/>
              <a:t>it does not need to be in such a detail.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table </a:t>
            </a:r>
            <a:r>
              <a:rPr lang="en-US" sz="1600" dirty="0"/>
              <a:t>suggests household size </a:t>
            </a:r>
            <a:r>
              <a:rPr lang="en-US" sz="1600" dirty="0" smtClean="0"/>
              <a:t>the </a:t>
            </a:r>
            <a:r>
              <a:rPr lang="en-US" sz="1600" dirty="0"/>
              <a:t>most important </a:t>
            </a:r>
            <a:r>
              <a:rPr lang="en-US" sz="1600" dirty="0" smtClean="0"/>
              <a:t>basis. But </a:t>
            </a:r>
            <a:r>
              <a:rPr lang="en-US" sz="1600" dirty="0"/>
              <a:t>for operational and </a:t>
            </a:r>
            <a:r>
              <a:rPr lang="en-US" sz="1600" dirty="0" smtClean="0"/>
              <a:t>competitive/branding </a:t>
            </a:r>
            <a:r>
              <a:rPr lang="en-US" sz="1600" dirty="0"/>
              <a:t>reasons, behavior </a:t>
            </a:r>
            <a:r>
              <a:rPr lang="en-US" sz="1600" dirty="0" smtClean="0"/>
              <a:t>factors (such as when </a:t>
            </a:r>
            <a:r>
              <a:rPr lang="en-US" sz="1600" dirty="0"/>
              <a:t>and where the orders, cuisine types and </a:t>
            </a:r>
            <a:r>
              <a:rPr lang="en-US" sz="1600" dirty="0" smtClean="0"/>
              <a:t>requirements) </a:t>
            </a:r>
            <a:r>
              <a:rPr lang="en-US" sz="1600" dirty="0"/>
              <a:t>may be more important for </a:t>
            </a:r>
            <a:r>
              <a:rPr lang="en-US" sz="1600" dirty="0" err="1"/>
              <a:t>foodpanda</a:t>
            </a:r>
            <a:r>
              <a:rPr lang="en-US" sz="1600" dirty="0"/>
              <a:t> to coordinate </a:t>
            </a:r>
            <a:r>
              <a:rPr lang="en-US" sz="1600" dirty="0" smtClean="0"/>
              <a:t>restaurants </a:t>
            </a:r>
            <a:r>
              <a:rPr lang="en-US" sz="1600" dirty="0"/>
              <a:t>and delivery, and to build </a:t>
            </a:r>
            <a:r>
              <a:rPr lang="en-US" sz="1600" dirty="0" err="1"/>
              <a:t>foodpanda's</a:t>
            </a:r>
            <a:r>
              <a:rPr lang="en-US" sz="1600" dirty="0"/>
              <a:t> competitive </a:t>
            </a:r>
            <a:r>
              <a:rPr lang="en-US" sz="1600" dirty="0" smtClean="0"/>
              <a:t>advantages.</a:t>
            </a:r>
            <a:endParaRPr lang="en-US" sz="1600" dirty="0"/>
          </a:p>
          <a:p>
            <a:pPr algn="ctr"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In </a:t>
            </a:r>
            <a:r>
              <a:rPr lang="en-US" sz="1600" dirty="0">
                <a:solidFill>
                  <a:srgbClr val="FF0000"/>
                </a:solidFill>
              </a:rPr>
              <a:t>general, demographic factors are easier to use for segmentation, but behavioral factors are increasingly used in practice: although more difficult, it is often a lot more effective.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332656"/>
            <a:ext cx="4127350" cy="59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56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3016"/>
            <a:ext cx="9144000" cy="864096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Segmentation </a:t>
            </a:r>
            <a:r>
              <a:rPr lang="en-US" altLang="zh-CN" sz="4000" b="1" dirty="0"/>
              <a:t>for A Travel </a:t>
            </a:r>
            <a:r>
              <a:rPr lang="en-US" altLang="zh-CN" sz="4000" b="1" dirty="0" smtClean="0"/>
              <a:t>Agency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49289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An Illustration of </a:t>
            </a:r>
            <a:r>
              <a:rPr lang="en-US" sz="2800" b="1" dirty="0" smtClean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segmentation </a:t>
            </a:r>
            <a:r>
              <a:rPr lang="en-US" sz="2800" b="1" dirty="0" smtClean="0">
                <a:solidFill>
                  <a:srgbClr val="FF0000"/>
                </a:solidFill>
              </a:rPr>
              <a:t>process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815</Words>
  <Application>Microsoft Office PowerPoint</Application>
  <PresentationFormat>On-screen Show (4:3)</PresentationFormat>
  <Paragraphs>246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Arvo</vt:lpstr>
      <vt:lpstr>Lato</vt:lpstr>
      <vt:lpstr>Lobster</vt:lpstr>
      <vt:lpstr>Muli</vt:lpstr>
      <vt:lpstr>新細明體</vt:lpstr>
      <vt:lpstr>宋体</vt:lpstr>
      <vt:lpstr>Arial</vt:lpstr>
      <vt:lpstr>Calibri</vt:lpstr>
      <vt:lpstr>Times New Roman</vt:lpstr>
      <vt:lpstr>Verdana</vt:lpstr>
      <vt:lpstr>Wingdings</vt:lpstr>
      <vt:lpstr>Office Theme</vt:lpstr>
      <vt:lpstr>Consumer  (Segment) Analysis  - Typical problems - Illustration of a segmentation process</vt:lpstr>
      <vt:lpstr>The following slides illustrates  some typical problems in segmentation  </vt:lpstr>
      <vt:lpstr>Customer Analysis for “Wellcome’s segmented pricing strategies”</vt:lpstr>
      <vt:lpstr>PowerPoint Presentation</vt:lpstr>
      <vt:lpstr>PowerPoint Presentation</vt:lpstr>
      <vt:lpstr>PowerPoint Presentation</vt:lpstr>
      <vt:lpstr>Segmentation for Classic Coke </vt:lpstr>
      <vt:lpstr>PowerPoint Presentation</vt:lpstr>
      <vt:lpstr>Segmentation for A Travel Agency </vt:lpstr>
      <vt:lpstr>Suppose you are planning to open a travel agency  in Kowloon area, with big universities nearby…</vt:lpstr>
      <vt:lpstr>Step 1: Define your market</vt:lpstr>
      <vt:lpstr>Step 2: Identifying segmentation bases &amp; prioritize</vt:lpstr>
      <vt:lpstr>Step 3: segment the market in a table format</vt:lpstr>
      <vt:lpstr>Step 3: segment  the market</vt:lpstr>
      <vt:lpstr>Step 4: describe the segments in more details</vt:lpstr>
      <vt:lpstr> Step 5: select the target segments</vt:lpstr>
      <vt:lpstr>Step 5: select the targets</vt:lpstr>
      <vt:lpstr>Step 5: select the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XUbin</dc:creator>
  <cp:lastModifiedBy>Xubing, Zhang [MM]</cp:lastModifiedBy>
  <cp:revision>31</cp:revision>
  <dcterms:created xsi:type="dcterms:W3CDTF">2018-11-26T04:11:36Z</dcterms:created>
  <dcterms:modified xsi:type="dcterms:W3CDTF">2023-11-22T13:05:57Z</dcterms:modified>
</cp:coreProperties>
</file>