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301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8" r:id="rId11"/>
    <p:sldId id="267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89" r:id="rId30"/>
    <p:sldId id="286" r:id="rId31"/>
    <p:sldId id="287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298" r:id="rId42"/>
    <p:sldId id="300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2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E67FA-D563-48EF-BEBA-2B54C1AE64E8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8EA05-D9F5-4ED2-8904-D510A4241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6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40136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5"/>
          <p:cNvSpPr>
            <a:spLocks noChangeShapeType="1"/>
          </p:cNvSpPr>
          <p:nvPr userDrawn="1"/>
        </p:nvSpPr>
        <p:spPr bwMode="auto">
          <a:xfrm>
            <a:off x="4114800" y="1901826"/>
            <a:ext cx="5029200" cy="3175"/>
          </a:xfrm>
          <a:prstGeom prst="line">
            <a:avLst/>
          </a:prstGeom>
          <a:noFill/>
          <a:ln w="889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grpSp>
        <p:nvGrpSpPr>
          <p:cNvPr id="5" name="Group 16"/>
          <p:cNvGrpSpPr>
            <a:grpSpLocks/>
          </p:cNvGrpSpPr>
          <p:nvPr userDrawn="1"/>
        </p:nvGrpSpPr>
        <p:grpSpPr bwMode="auto">
          <a:xfrm>
            <a:off x="228601" y="171450"/>
            <a:ext cx="8562975" cy="971550"/>
            <a:chOff x="240" y="0"/>
            <a:chExt cx="5394" cy="612"/>
          </a:xfrm>
        </p:grpSpPr>
        <p:sp>
          <p:nvSpPr>
            <p:cNvPr id="6" name="Text Box 17"/>
            <p:cNvSpPr txBox="1">
              <a:spLocks noChangeArrowheads="1"/>
            </p:cNvSpPr>
            <p:nvPr userDrawn="1"/>
          </p:nvSpPr>
          <p:spPr bwMode="auto">
            <a:xfrm>
              <a:off x="3696" y="240"/>
              <a:ext cx="193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500">
                  <a:solidFill>
                    <a:srgbClr val="6600CC"/>
                  </a:solidFill>
                  <a:latin typeface="Times New Roman" pitchFamily="18" charset="0"/>
                  <a:ea typeface="黑体" pitchFamily="2" charset="-122"/>
                </a:rPr>
                <a:t>TSINGHUA UNIVERSITY</a:t>
              </a:r>
            </a:p>
          </p:txBody>
        </p:sp>
        <p:pic>
          <p:nvPicPr>
            <p:cNvPr id="7" name="Picture 18" descr="t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" y="0"/>
              <a:ext cx="185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Line 19"/>
          <p:cNvSpPr>
            <a:spLocks noChangeShapeType="1"/>
          </p:cNvSpPr>
          <p:nvPr userDrawn="1"/>
        </p:nvSpPr>
        <p:spPr bwMode="auto">
          <a:xfrm>
            <a:off x="0" y="3581402"/>
            <a:ext cx="5029200" cy="3175"/>
          </a:xfrm>
          <a:prstGeom prst="line">
            <a:avLst/>
          </a:prstGeom>
          <a:noFill/>
          <a:ln w="889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161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6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E44096C6-DF71-45B6-8ECA-C9E29E9ABA6F}" type="datetime1">
              <a:rPr lang="zh-CN" altLang="en-US" smtClean="0">
                <a:solidFill>
                  <a:srgbClr val="000000"/>
                </a:solidFill>
              </a:rPr>
              <a:pPr/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3085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74876-6400-4B05-9F99-2FA026A93037}" type="datetime1">
              <a:rPr lang="zh-CN" altLang="en-US" smtClean="0">
                <a:solidFill>
                  <a:srgbClr val="000000"/>
                </a:solidFill>
              </a:rPr>
              <a:pPr/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4E595-9791-4537-8A8A-6744709BC27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7771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2"/>
            <a:ext cx="2133600" cy="564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81002"/>
            <a:ext cx="6248400" cy="564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82A01-D98D-40E6-829F-AB2745119CD8}" type="datetime1">
              <a:rPr lang="zh-CN" altLang="en-US" smtClean="0">
                <a:solidFill>
                  <a:srgbClr val="000000"/>
                </a:solidFill>
              </a:rPr>
              <a:pPr/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FA53A-1B6F-4D4C-A702-8936769DA0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7730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 userDrawn="1"/>
        </p:nvGrpSpPr>
        <p:grpSpPr bwMode="auto">
          <a:xfrm>
            <a:off x="190500" y="152402"/>
            <a:ext cx="8724900" cy="893763"/>
            <a:chOff x="72" y="167"/>
            <a:chExt cx="5496" cy="563"/>
          </a:xfrm>
        </p:grpSpPr>
        <p:sp>
          <p:nvSpPr>
            <p:cNvPr id="5" name="Line 14"/>
            <p:cNvSpPr>
              <a:spLocks noChangeShapeType="1"/>
            </p:cNvSpPr>
            <p:nvPr userDrawn="1"/>
          </p:nvSpPr>
          <p:spPr bwMode="auto">
            <a:xfrm>
              <a:off x="271" y="672"/>
              <a:ext cx="5297" cy="0"/>
            </a:xfrm>
            <a:prstGeom prst="line">
              <a:avLst/>
            </a:prstGeom>
            <a:noFill/>
            <a:ln w="635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pic>
          <p:nvPicPr>
            <p:cNvPr id="6" name="Picture 17" descr="t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70610"/>
            <a:stretch>
              <a:fillRect/>
            </a:stretch>
          </p:blipFill>
          <p:spPr bwMode="auto">
            <a:xfrm>
              <a:off x="72" y="167"/>
              <a:ext cx="503" cy="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2EB8E1-B31A-4304-A976-36D16122CAB8}" type="datetime1">
              <a:rPr lang="zh-CN" altLang="en-US" smtClean="0">
                <a:solidFill>
                  <a:srgbClr val="000000"/>
                </a:solidFill>
              </a:rPr>
              <a:pPr/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05601" y="590550"/>
            <a:ext cx="2289175" cy="476250"/>
          </a:xfrm>
        </p:spPr>
        <p:txBody>
          <a:bodyPr/>
          <a:lstStyle>
            <a:lvl1pPr>
              <a:defRPr sz="1350" smtClean="0"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zh-CN" altLang="en-US">
                <a:solidFill>
                  <a:srgbClr val="000000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09230134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B242A-F8EA-4497-833D-B50E05567C53}" type="datetime1">
              <a:rPr lang="zh-CN" altLang="en-US" smtClean="0">
                <a:solidFill>
                  <a:srgbClr val="000000"/>
                </a:solidFill>
              </a:rPr>
              <a:pPr/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4E1E1-9544-4204-AF7C-4BF5C0910E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5273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19201"/>
            <a:ext cx="4191000" cy="4803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19201"/>
            <a:ext cx="4191000" cy="4803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DA880F-7823-45B5-80CC-8B95B1BA5065}" type="datetime1">
              <a:rPr lang="zh-CN" altLang="en-US" smtClean="0">
                <a:solidFill>
                  <a:srgbClr val="000000"/>
                </a:solidFill>
              </a:rPr>
              <a:pPr/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0DD9F-2904-43DA-B441-35753CF99E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03958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16B315-A712-48C0-9E8B-CD1BF0180E7B}" type="datetime1">
              <a:rPr lang="zh-CN" altLang="en-US" smtClean="0">
                <a:solidFill>
                  <a:srgbClr val="000000"/>
                </a:solidFill>
              </a:rPr>
              <a:pPr/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0FDDA-CD02-487D-9C90-E7A337E5129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7771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F2B15-2D99-480E-BC1D-0A0502C1B536}" type="datetime1">
              <a:rPr lang="zh-CN" altLang="en-US" smtClean="0">
                <a:solidFill>
                  <a:srgbClr val="000000"/>
                </a:solidFill>
              </a:rPr>
              <a:pPr/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F976D-A90F-47E1-B135-5AE006CBC64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0823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2906B-7985-49C6-95CE-9CA509BAB9AF}" type="datetime1">
              <a:rPr lang="zh-CN" altLang="en-US" smtClean="0">
                <a:solidFill>
                  <a:srgbClr val="000000"/>
                </a:solidFill>
              </a:rPr>
              <a:pPr/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8BAF5-54DD-4A4E-BB11-F9DF155094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3458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6365D-B396-40FF-88E1-371F809828B1}" type="datetime1">
              <a:rPr lang="zh-CN" altLang="en-US" smtClean="0">
                <a:solidFill>
                  <a:srgbClr val="000000"/>
                </a:solidFill>
              </a:rPr>
              <a:pPr/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40AD1-0441-4DF9-A757-642005EAF02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201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5C020-9164-4FFF-9159-60542CF2E4ED}" type="datetime1">
              <a:rPr lang="zh-CN" altLang="en-US" smtClean="0">
                <a:solidFill>
                  <a:srgbClr val="000000"/>
                </a:solidFill>
              </a:rPr>
              <a:pPr/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55647-F1C3-4455-B855-E810B39946E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7284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143000" y="3810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81000" y="1219201"/>
            <a:ext cx="8534400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6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02FDA9-4F4F-4F9F-9FDC-89882295CF3B}" type="datetime1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24D853-BFC4-4D0E-B4F0-0E1469D9491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5pPr>
      <a:lvl6pPr marL="800100" indent="-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SimSun" pitchFamily="2" charset="-122"/>
        </a:defRPr>
      </a:lvl6pPr>
      <a:lvl7pPr marL="1143000" indent="-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SimSun" pitchFamily="2" charset="-122"/>
        </a:defRPr>
      </a:lvl7pPr>
      <a:lvl8pPr marL="1485900" indent="-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SimSun" pitchFamily="2" charset="-122"/>
        </a:defRPr>
      </a:lvl8pPr>
      <a:lvl9pPr marL="1828800" indent="-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SimSun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100">
          <a:solidFill>
            <a:schemeClr val="tx1"/>
          </a:solidFill>
          <a:latin typeface="+mn-lt"/>
          <a:ea typeface="宋体" pitchFamily="2" charset="-12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宋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1500">
          <a:solidFill>
            <a:schemeClr val="tx1"/>
          </a:solidFill>
          <a:latin typeface="+mn-lt"/>
          <a:ea typeface="宋体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1885949" y="2457450"/>
            <a:ext cx="5832847" cy="857250"/>
          </a:xfrm>
        </p:spPr>
        <p:txBody>
          <a:bodyPr/>
          <a:lstStyle/>
          <a:p>
            <a:pPr algn="ctr" eaLnBrk="1" hangingPunct="1"/>
            <a:r>
              <a:rPr lang="zh-CN" altLang="en-US" sz="2700" b="1" dirty="0"/>
              <a:t>模电</a:t>
            </a:r>
            <a:r>
              <a:rPr lang="en-US" altLang="zh-CN" sz="2700" b="1" dirty="0"/>
              <a:t>CAD</a:t>
            </a:r>
            <a:r>
              <a:rPr lang="zh-CN" altLang="en-US" sz="2700" b="1" dirty="0" smtClean="0"/>
              <a:t>：</a:t>
            </a:r>
            <a:r>
              <a:rPr lang="en-US" altLang="zh-CN" sz="2700" b="1" dirty="0" smtClean="0"/>
              <a:t>Cadence IC617</a:t>
            </a:r>
            <a:r>
              <a:rPr lang="zh-CN" altLang="en-US" sz="2700" b="1" dirty="0" smtClean="0"/>
              <a:t>使用</a:t>
            </a:r>
            <a:r>
              <a:rPr lang="zh-CN" altLang="en-US" sz="2700" b="1" dirty="0"/>
              <a:t>说明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171700" y="3657600"/>
            <a:ext cx="4800600" cy="914400"/>
          </a:xfrm>
        </p:spPr>
        <p:txBody>
          <a:bodyPr/>
          <a:lstStyle/>
          <a:p>
            <a:r>
              <a:rPr lang="en-US" altLang="zh-CN" dirty="0" smtClean="0"/>
              <a:t>2018-11-21</a:t>
            </a:r>
          </a:p>
          <a:p>
            <a:r>
              <a:rPr lang="zh-CN" altLang="en-US" b="1" dirty="0" smtClean="0"/>
              <a:t>谢  超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2528861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Library</a:t>
            </a:r>
            <a:r>
              <a:rPr lang="zh-CN" altLang="en-US" dirty="0" smtClean="0"/>
              <a:t>命名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76282" y="1704778"/>
            <a:ext cx="4134236" cy="4803775"/>
            <a:chOff x="2276282" y="1704778"/>
            <a:chExt cx="4134236" cy="4803775"/>
          </a:xfrm>
        </p:grpSpPr>
        <p:pic>
          <p:nvPicPr>
            <p:cNvPr id="5" name="内容占位符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276282" y="1704778"/>
              <a:ext cx="4134236" cy="4803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 bwMode="auto">
            <a:xfrm>
              <a:off x="2913468" y="2301766"/>
              <a:ext cx="3348595" cy="27116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3145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勾选</a:t>
            </a:r>
            <a:r>
              <a:rPr lang="en-US" altLang="zh-CN" dirty="0" smtClean="0"/>
              <a:t>Reference existing technology library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Analoglib</a:t>
            </a:r>
            <a:r>
              <a:rPr lang="zh-CN" altLang="en-US" dirty="0" smtClean="0"/>
              <a:t>移入</a:t>
            </a:r>
            <a:r>
              <a:rPr lang="en-US" altLang="zh-CN" dirty="0" smtClean="0"/>
              <a:t>Reference Technology Libraries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269" y="1691169"/>
            <a:ext cx="3490262" cy="17603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64" y="4049225"/>
            <a:ext cx="4968671" cy="19737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3897236" y="5082803"/>
            <a:ext cx="446163" cy="27116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40366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原理图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Library manager</a:t>
            </a:r>
            <a:r>
              <a:rPr lang="zh-CN" altLang="en-US" dirty="0" smtClean="0"/>
              <a:t>界面选中</a:t>
            </a:r>
            <a:r>
              <a:rPr lang="zh-CN" altLang="en-US" dirty="0"/>
              <a:t>刚才</a:t>
            </a:r>
            <a:r>
              <a:rPr lang="zh-CN" altLang="en-US" dirty="0" smtClean="0"/>
              <a:t>新建的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270000" indent="0">
              <a:buNone/>
            </a:pPr>
            <a:r>
              <a:rPr lang="zh-CN" altLang="en-US" dirty="0" smtClean="0"/>
              <a:t>单击</a:t>
            </a:r>
            <a:r>
              <a:rPr lang="en-US" altLang="zh-CN" dirty="0" err="1"/>
              <a:t>File</a:t>
            </a:r>
            <a:r>
              <a:rPr lang="en-US" altLang="zh-CN" dirty="0" err="1" smtClean="0"/>
              <a:t>→</a:t>
            </a:r>
            <a:r>
              <a:rPr lang="en-US" altLang="zh-CN" dirty="0" err="1"/>
              <a:t>New</a:t>
            </a:r>
            <a:r>
              <a:rPr lang="en-US" altLang="zh-CN" dirty="0"/>
              <a:t> </a:t>
            </a:r>
            <a:r>
              <a:rPr lang="en-US" altLang="zh-CN" dirty="0" smtClean="0"/>
              <a:t>→Cell View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13063" y="2114090"/>
            <a:ext cx="5730737" cy="4534293"/>
            <a:chOff x="1813063" y="1830311"/>
            <a:chExt cx="5730737" cy="453429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3063" y="1830311"/>
              <a:ext cx="5730737" cy="4534293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 bwMode="auto">
            <a:xfrm>
              <a:off x="1929699" y="4559388"/>
              <a:ext cx="372067" cy="195492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09614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新建原理图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Cell View</a:t>
            </a:r>
            <a:r>
              <a:rPr lang="zh-CN" altLang="en-US" dirty="0" smtClean="0"/>
              <a:t>命名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07885" y="2113895"/>
            <a:ext cx="7280630" cy="3254022"/>
            <a:chOff x="1446358" y="1994077"/>
            <a:chExt cx="7280630" cy="325402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358" y="1994077"/>
              <a:ext cx="2972058" cy="325402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 bwMode="auto">
            <a:xfrm>
              <a:off x="2509870" y="2692750"/>
              <a:ext cx="1778351" cy="258555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288221" y="2365092"/>
              <a:ext cx="3412845" cy="369332"/>
              <a:chOff x="4288221" y="2365092"/>
              <a:chExt cx="3412845" cy="3693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5721037" y="2365092"/>
                <a:ext cx="198002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Cell</a:t>
                </a:r>
                <a:r>
                  <a:rPr lang="zh-CN" altLang="en-US" dirty="0" smtClean="0"/>
                  <a:t>所属的</a:t>
                </a:r>
                <a:r>
                  <a:rPr lang="en-US" altLang="zh-CN" dirty="0" smtClean="0"/>
                  <a:t>Library</a:t>
                </a:r>
                <a:endParaRPr lang="zh-CN" altLang="en-US" dirty="0"/>
              </a:p>
            </p:txBody>
          </p:sp>
          <p:cxnSp>
            <p:nvCxnSpPr>
              <p:cNvPr id="12" name="直接箭头连接符 11"/>
              <p:cNvCxnSpPr/>
              <p:nvPr/>
            </p:nvCxnSpPr>
            <p:spPr bwMode="auto">
              <a:xfrm flipH="1">
                <a:off x="4288221" y="2549758"/>
                <a:ext cx="1432816" cy="4256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21" name="组合 20"/>
            <p:cNvGrpSpPr/>
            <p:nvPr/>
          </p:nvGrpSpPr>
          <p:grpSpPr>
            <a:xfrm>
              <a:off x="3771112" y="3178329"/>
              <a:ext cx="4955876" cy="369332"/>
              <a:chOff x="3771112" y="3178329"/>
              <a:chExt cx="4955876" cy="369332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5721037" y="3178329"/>
                <a:ext cx="300595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Cell</a:t>
                </a:r>
                <a:r>
                  <a:rPr lang="zh-CN" altLang="en-US" dirty="0" smtClean="0"/>
                  <a:t>的类型，选择</a:t>
                </a:r>
                <a:r>
                  <a:rPr lang="en-US" altLang="zh-CN" dirty="0" smtClean="0"/>
                  <a:t>schematic</a:t>
                </a:r>
                <a:endParaRPr lang="zh-CN" altLang="en-US" dirty="0"/>
              </a:p>
            </p:txBody>
          </p:sp>
          <p:cxnSp>
            <p:nvCxnSpPr>
              <p:cNvPr id="18" name="直接箭头连接符 17"/>
              <p:cNvCxnSpPr>
                <a:stCxn id="16" idx="1"/>
              </p:cNvCxnSpPr>
              <p:nvPr/>
            </p:nvCxnSpPr>
            <p:spPr bwMode="auto">
              <a:xfrm flipH="1" flipV="1">
                <a:off x="3771112" y="3361208"/>
                <a:ext cx="1949925" cy="1787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28789411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新建原理图</a:t>
            </a:r>
            <a:r>
              <a:rPr lang="en-US" altLang="zh-CN" dirty="0" smtClean="0"/>
              <a:t>——Virtuoso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34" y="1112388"/>
            <a:ext cx="6705932" cy="53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1991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846964" cy="609600"/>
          </a:xfrm>
        </p:spPr>
        <p:txBody>
          <a:bodyPr/>
          <a:lstStyle/>
          <a:p>
            <a:r>
              <a:rPr lang="en-US" altLang="zh-CN" dirty="0" smtClean="0"/>
              <a:t>Virtuoso Schematic Editor</a:t>
            </a:r>
            <a:r>
              <a:rPr lang="zh-CN" altLang="en-US" dirty="0" smtClean="0"/>
              <a:t>电路图编辑器常用命令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添加器件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调用方法：</a:t>
            </a:r>
            <a:r>
              <a:rPr lang="zh-CN" altLang="en-US" dirty="0" smtClean="0">
                <a:solidFill>
                  <a:srgbClr val="FF0000"/>
                </a:solidFill>
              </a:rPr>
              <a:t>快捷键“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dirty="0" smtClean="0"/>
              <a:t>；菜单</a:t>
            </a:r>
            <a:r>
              <a:rPr lang="en-US" altLang="zh-CN" dirty="0"/>
              <a:t>Create </a:t>
            </a:r>
            <a:r>
              <a:rPr lang="en-US" altLang="zh-CN" dirty="0" smtClean="0"/>
              <a:t>→Instance;</a:t>
            </a:r>
          </a:p>
          <a:p>
            <a:pPr marL="54000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按钮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界面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8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上机实验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只用到</a:t>
            </a:r>
            <a:r>
              <a:rPr lang="en-US" altLang="zh-CN" dirty="0" err="1" smtClean="0">
                <a:solidFill>
                  <a:srgbClr val="FF0000"/>
                </a:solidFill>
              </a:rPr>
              <a:t>analogLib</a:t>
            </a:r>
            <a:r>
              <a:rPr lang="zh-CN" altLang="en-US" dirty="0" smtClean="0"/>
              <a:t>中的器件，在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栏输入或者</a:t>
            </a:r>
            <a:endParaRPr lang="en-US" altLang="zh-CN" dirty="0" smtClean="0"/>
          </a:p>
          <a:p>
            <a:pPr marL="540000" indent="0">
              <a:buNone/>
            </a:pPr>
            <a:r>
              <a:rPr lang="zh-CN" altLang="en-US" dirty="0" smtClean="0"/>
              <a:t>     选择器件，</a:t>
            </a:r>
            <a:r>
              <a:rPr lang="zh-CN" altLang="en-US" dirty="0"/>
              <a:t>也</a:t>
            </a:r>
            <a:r>
              <a:rPr lang="zh-CN" altLang="en-US" dirty="0" smtClean="0"/>
              <a:t>可以通过点击</a:t>
            </a:r>
            <a:r>
              <a:rPr lang="en-US" altLang="zh-CN" dirty="0" smtClean="0"/>
              <a:t>Browse</a:t>
            </a:r>
            <a:r>
              <a:rPr lang="zh-CN" altLang="en-US" dirty="0" smtClean="0"/>
              <a:t>代开设计库浏览器，选择器</a:t>
            </a:r>
            <a:endParaRPr lang="en-US" altLang="zh-CN" dirty="0" smtClean="0"/>
          </a:p>
          <a:p>
            <a:pPr marL="540000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    件或单元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45" y="2035446"/>
            <a:ext cx="1851820" cy="3276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2024292" y="2035446"/>
            <a:ext cx="321617" cy="32768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015155" y="2884909"/>
            <a:ext cx="3102654" cy="2308375"/>
            <a:chOff x="1974945" y="2828153"/>
            <a:chExt cx="3102654" cy="230837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4945" y="2828153"/>
              <a:ext cx="3102654" cy="230837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 bwMode="auto">
            <a:xfrm>
              <a:off x="4332364" y="3146797"/>
              <a:ext cx="491884" cy="18918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16476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99" y="381000"/>
            <a:ext cx="6928945" cy="609600"/>
          </a:xfrm>
        </p:spPr>
        <p:txBody>
          <a:bodyPr/>
          <a:lstStyle/>
          <a:p>
            <a:r>
              <a:rPr lang="en-US" altLang="zh-CN" dirty="0"/>
              <a:t>Virtuoso Schematic Editor</a:t>
            </a:r>
            <a:r>
              <a:rPr lang="zh-CN" altLang="en-US" dirty="0"/>
              <a:t>电路图编辑器常用命令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5725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Library Browser</a:t>
            </a:r>
            <a:r>
              <a:rPr lang="zh-CN" altLang="en-US" dirty="0" smtClean="0"/>
              <a:t>设计库浏览器界面</a:t>
            </a:r>
            <a:endParaRPr lang="en-US" altLang="zh-CN" dirty="0" smtClean="0"/>
          </a:p>
          <a:p>
            <a:pPr marL="625725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25725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25725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25725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25725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25725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25725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25725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25725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25725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器件旋转方法：放置器件之前点击鼠标滚轮；</a:t>
            </a:r>
            <a:r>
              <a:rPr lang="en-US" altLang="zh-CN" dirty="0" err="1" smtClean="0"/>
              <a:t>Editor→Rotate</a:t>
            </a:r>
            <a:r>
              <a:rPr lang="zh-CN" altLang="en-US" dirty="0" smtClean="0"/>
              <a:t>，点击需要旋转的器件；点击按钮                  ，选择需要旋转的器件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520" y="1693037"/>
            <a:ext cx="4523902" cy="324854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563328" y="5415420"/>
            <a:ext cx="1234547" cy="1246260"/>
            <a:chOff x="4563328" y="5415420"/>
            <a:chExt cx="1234547" cy="124626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3328" y="5419512"/>
              <a:ext cx="1234547" cy="1242168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 bwMode="auto">
            <a:xfrm>
              <a:off x="4563328" y="5415420"/>
              <a:ext cx="447007" cy="326269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84380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添加连接线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调用方法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快捷键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/>
              <a:t>/W</a:t>
            </a:r>
            <a:r>
              <a:rPr lang="zh-CN" altLang="en-US" dirty="0" smtClean="0"/>
              <a:t>分别是细线、粗线，</a:t>
            </a:r>
            <a:r>
              <a:rPr lang="zh-CN" altLang="en-US" dirty="0" smtClean="0">
                <a:solidFill>
                  <a:srgbClr val="FF0000"/>
                </a:solidFill>
              </a:rPr>
              <a:t>上机实验只用到细线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>菜单：细线、粗线分别是</a:t>
            </a:r>
            <a:r>
              <a:rPr lang="en-US" altLang="zh-CN" dirty="0" err="1"/>
              <a:t>Create</a:t>
            </a:r>
            <a:r>
              <a:rPr lang="en-US" altLang="zh-CN" dirty="0" err="1" smtClean="0"/>
              <a:t>→Wire</a:t>
            </a:r>
            <a:r>
              <a:rPr lang="en-US" altLang="zh-CN" dirty="0" smtClean="0"/>
              <a:t>(narrow)</a:t>
            </a:r>
            <a:r>
              <a:rPr lang="zh-CN" altLang="en-US" dirty="0" smtClean="0"/>
              <a:t>和</a:t>
            </a:r>
            <a:r>
              <a:rPr lang="en-US" altLang="zh-CN" dirty="0"/>
              <a:t>Create</a:t>
            </a:r>
            <a:r>
              <a:rPr lang="en-US" altLang="zh-CN" dirty="0" smtClean="0"/>
              <a:t>→</a:t>
            </a:r>
            <a:br>
              <a:rPr lang="en-US" altLang="zh-CN" dirty="0" smtClean="0"/>
            </a:br>
            <a:r>
              <a:rPr lang="en-US" altLang="zh-CN" dirty="0" smtClean="0"/>
              <a:t>Wire(Wide)</a:t>
            </a:r>
            <a:br>
              <a:rPr lang="en-US" altLang="zh-CN" dirty="0" smtClean="0"/>
            </a:br>
            <a:r>
              <a:rPr lang="zh-CN" altLang="en-US" dirty="0" smtClean="0"/>
              <a:t>按钮：细线、粗线分别是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按</a:t>
            </a:r>
            <a:r>
              <a:rPr lang="en-US" altLang="zh-CN" dirty="0" smtClean="0"/>
              <a:t>w/W</a:t>
            </a:r>
            <a:r>
              <a:rPr lang="zh-CN" altLang="en-US" dirty="0" smtClean="0"/>
              <a:t>后再按</a:t>
            </a:r>
            <a:r>
              <a:rPr lang="en-US" altLang="zh-CN" dirty="0" smtClean="0"/>
              <a:t>F3</a:t>
            </a:r>
            <a:r>
              <a:rPr lang="zh-CN" altLang="en-US" dirty="0" smtClean="0"/>
              <a:t>可调出连接线的详细设置，其中可以设置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走线方式、锁定角度、线宽、颜色、线型。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142999" y="381000"/>
            <a:ext cx="692894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宋体" pitchFamily="2" charset="-122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8001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11430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14859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18288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r>
              <a:rPr lang="en-US" altLang="zh-CN" kern="0" dirty="0" smtClean="0"/>
              <a:t>Virtuoso Schematic Editor</a:t>
            </a:r>
            <a:r>
              <a:rPr lang="zh-CN" altLang="en-US" kern="0" dirty="0" smtClean="0"/>
              <a:t>电路图编辑器常用命令</a:t>
            </a:r>
            <a:endParaRPr lang="zh-CN" altLang="en-US" kern="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341086" y="2929746"/>
            <a:ext cx="1836579" cy="304826"/>
            <a:chOff x="4341086" y="2929746"/>
            <a:chExt cx="1836579" cy="30482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1086" y="2929746"/>
              <a:ext cx="1836579" cy="304826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 bwMode="auto">
            <a:xfrm>
              <a:off x="4723349" y="2929746"/>
              <a:ext cx="327923" cy="30482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35365" y="2929746"/>
            <a:ext cx="1836579" cy="309556"/>
            <a:chOff x="6235365" y="2929746"/>
            <a:chExt cx="1836579" cy="30955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5365" y="2929746"/>
              <a:ext cx="1836579" cy="3048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 bwMode="auto">
            <a:xfrm>
              <a:off x="6887429" y="2934476"/>
              <a:ext cx="327923" cy="30482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938" y="4106516"/>
            <a:ext cx="3266523" cy="15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112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162274" cy="609600"/>
          </a:xfrm>
        </p:spPr>
        <p:txBody>
          <a:bodyPr/>
          <a:lstStyle/>
          <a:p>
            <a:r>
              <a:rPr lang="en-US" altLang="zh-CN" dirty="0"/>
              <a:t>Virtuoso Schematic Editor</a:t>
            </a:r>
            <a:r>
              <a:rPr lang="zh-CN" altLang="en-US" dirty="0"/>
              <a:t>电路图编辑器常用命令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添加端口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调用方法：</a:t>
            </a:r>
            <a:r>
              <a:rPr lang="zh-CN" altLang="en-US" dirty="0" smtClean="0"/>
              <a:t>快捷键</a:t>
            </a:r>
            <a:r>
              <a:rPr lang="en-US" altLang="zh-CN" dirty="0" smtClean="0"/>
              <a:t>p</a:t>
            </a:r>
            <a:r>
              <a:rPr lang="zh-CN" altLang="en-US" dirty="0" smtClean="0"/>
              <a:t>；</a:t>
            </a:r>
            <a:r>
              <a:rPr lang="zh-CN" altLang="en-US" dirty="0"/>
              <a:t>菜单</a:t>
            </a:r>
            <a:r>
              <a:rPr lang="en-US" altLang="zh-CN" dirty="0" err="1"/>
              <a:t>Create→Pin</a:t>
            </a:r>
            <a:r>
              <a:rPr lang="zh-CN" altLang="en-US" dirty="0"/>
              <a:t>；按钮</a:t>
            </a:r>
            <a:endParaRPr lang="en-US" altLang="zh-CN" dirty="0"/>
          </a:p>
          <a:p>
            <a:r>
              <a:rPr lang="zh-CN" altLang="en-US" dirty="0" smtClean="0"/>
              <a:t>添加标签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调用方法：快捷键</a:t>
            </a:r>
            <a:r>
              <a:rPr lang="en-US" altLang="zh-CN" dirty="0" smtClean="0"/>
              <a:t>l</a:t>
            </a:r>
            <a:r>
              <a:rPr lang="zh-CN" altLang="en-US" dirty="0" smtClean="0"/>
              <a:t>；菜单</a:t>
            </a:r>
            <a:r>
              <a:rPr lang="en-US" altLang="zh-CN" dirty="0" err="1"/>
              <a:t>Create</a:t>
            </a:r>
            <a:r>
              <a:rPr lang="en-US" altLang="zh-CN" dirty="0" err="1" smtClean="0"/>
              <a:t>→Wire</a:t>
            </a:r>
            <a:r>
              <a:rPr lang="en-US" altLang="zh-CN" dirty="0" smtClean="0"/>
              <a:t> Name;</a:t>
            </a:r>
            <a:br>
              <a:rPr lang="en-US" altLang="zh-CN" dirty="0" smtClean="0"/>
            </a:br>
            <a:r>
              <a:rPr lang="zh-CN" altLang="en-US" dirty="0" smtClean="0"/>
              <a:t>按钮</a:t>
            </a:r>
            <a:endParaRPr lang="en-US" altLang="zh-CN" dirty="0" smtClean="0"/>
          </a:p>
          <a:p>
            <a:r>
              <a:rPr lang="zh-CN" altLang="en-US" dirty="0" smtClean="0"/>
              <a:t>移动器件：鼠标选中器件拖动，快捷键</a:t>
            </a:r>
            <a:r>
              <a:rPr lang="en-US" altLang="zh-CN" dirty="0" smtClean="0"/>
              <a:t>m</a:t>
            </a:r>
          </a:p>
          <a:p>
            <a:r>
              <a:rPr lang="zh-CN" altLang="en-US" dirty="0" smtClean="0"/>
              <a:t>拷贝器件：快捷键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删除器件：快捷键</a:t>
            </a:r>
            <a:r>
              <a:rPr lang="en-US" altLang="zh-CN" dirty="0" smtClean="0"/>
              <a:t>del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修改器件属性：快捷键</a:t>
            </a:r>
            <a:r>
              <a:rPr lang="en-US" altLang="zh-CN" dirty="0" smtClean="0">
                <a:solidFill>
                  <a:srgbClr val="FF0000"/>
                </a:solidFill>
              </a:rPr>
              <a:t>q</a:t>
            </a:r>
          </a:p>
          <a:p>
            <a:r>
              <a:rPr lang="zh-CN" altLang="en-US" dirty="0" smtClean="0"/>
              <a:t>适合屏幕：快捷键</a:t>
            </a:r>
            <a:r>
              <a:rPr lang="en-US" altLang="zh-CN" dirty="0" smtClean="0"/>
              <a:t>f</a:t>
            </a:r>
          </a:p>
          <a:p>
            <a:r>
              <a:rPr lang="zh-CN" altLang="en-US" dirty="0" smtClean="0"/>
              <a:t>撤销：快捷键</a:t>
            </a:r>
            <a:r>
              <a:rPr lang="en-US" altLang="zh-CN" dirty="0" smtClean="0"/>
              <a:t>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05601" y="1630667"/>
            <a:ext cx="1844200" cy="304826"/>
            <a:chOff x="6705601" y="1630667"/>
            <a:chExt cx="1844200" cy="30482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1" y="1630667"/>
              <a:ext cx="1844200" cy="304826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 bwMode="auto">
            <a:xfrm>
              <a:off x="7945821" y="1633308"/>
              <a:ext cx="359453" cy="290085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691" y="2765651"/>
            <a:ext cx="1790855" cy="3429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2799956" y="2818874"/>
            <a:ext cx="315310" cy="27747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32785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99" y="381000"/>
            <a:ext cx="6821739" cy="609600"/>
          </a:xfrm>
        </p:spPr>
        <p:txBody>
          <a:bodyPr/>
          <a:lstStyle/>
          <a:p>
            <a:r>
              <a:rPr lang="en-US" altLang="zh-CN" dirty="0"/>
              <a:t>Virtuoso Schematic Editor</a:t>
            </a:r>
            <a:r>
              <a:rPr lang="zh-CN" altLang="en-US" dirty="0"/>
              <a:t>电路图编辑器常用命令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常用标准器件（都存放在</a:t>
            </a:r>
            <a:r>
              <a:rPr lang="en-US" altLang="zh-CN" dirty="0" err="1" smtClean="0"/>
              <a:t>analogLib</a:t>
            </a:r>
            <a:r>
              <a:rPr lang="zh-CN" altLang="en-US" dirty="0" smtClean="0"/>
              <a:t>中）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gnd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vdc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idc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vsin</a:t>
            </a:r>
            <a:r>
              <a:rPr lang="zh-CN" altLang="en-US" dirty="0" smtClean="0"/>
              <a:t>，直流仿真时，</a:t>
            </a:r>
            <a:r>
              <a:rPr lang="en-US" altLang="zh-CN" dirty="0" err="1" smtClean="0"/>
              <a:t>vdc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idc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DC voltage/DC current</a:t>
            </a:r>
            <a:r>
              <a:rPr lang="zh-CN" altLang="en-US" dirty="0" smtClean="0"/>
              <a:t>瞬态仿真时</a:t>
            </a:r>
            <a:r>
              <a:rPr lang="en-US" altLang="zh-CN" dirty="0" err="1" smtClean="0"/>
              <a:t>vsin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Amplitude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Frequency</a:t>
            </a:r>
            <a:r>
              <a:rPr lang="zh-CN" altLang="en-US" dirty="0" smtClean="0"/>
              <a:t>；交流仿真时，</a:t>
            </a:r>
            <a:r>
              <a:rPr lang="en-US" altLang="zh-CN" dirty="0" err="1" smtClean="0"/>
              <a:t>vdc</a:t>
            </a:r>
            <a:r>
              <a:rPr lang="en-US" altLang="zh-CN" dirty="0" smtClean="0"/>
              <a:t>/</a:t>
            </a:r>
            <a:br>
              <a:rPr lang="en-US" altLang="zh-CN" dirty="0" smtClean="0"/>
            </a:br>
            <a:r>
              <a:rPr lang="en-US" altLang="zh-CN" dirty="0" err="1" smtClean="0"/>
              <a:t>idc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vsin</a:t>
            </a:r>
            <a:r>
              <a:rPr lang="zh-CN" altLang="en-US" dirty="0"/>
              <a:t>均可</a:t>
            </a:r>
            <a:r>
              <a:rPr lang="zh-CN" altLang="en-US" dirty="0" smtClean="0"/>
              <a:t>作为交流源，交流源的</a:t>
            </a:r>
            <a:r>
              <a:rPr lang="en-US" altLang="zh-CN" dirty="0" smtClean="0"/>
              <a:t>AC Magnitude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1</a:t>
            </a:r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153" y="2084745"/>
            <a:ext cx="2667429" cy="198456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962263" y="5541092"/>
            <a:ext cx="4355928" cy="769358"/>
            <a:chOff x="1962262" y="4817940"/>
            <a:chExt cx="4355928" cy="76935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2262" y="4817941"/>
              <a:ext cx="977171" cy="76935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0688" y="4817940"/>
              <a:ext cx="1064110" cy="76935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6054" y="4817940"/>
              <a:ext cx="1072136" cy="769356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263" y="1651318"/>
            <a:ext cx="676510" cy="62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6769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仿真环境的配置</a:t>
            </a:r>
            <a:endParaRPr lang="en-US" altLang="zh-CN" dirty="0" smtClean="0"/>
          </a:p>
          <a:p>
            <a:r>
              <a:rPr lang="en-US" altLang="zh-CN" dirty="0" smtClean="0"/>
              <a:t>Cadence ic617 </a:t>
            </a:r>
            <a:r>
              <a:rPr lang="zh-CN" altLang="en-US" dirty="0" smtClean="0"/>
              <a:t>中电路图的绘制</a:t>
            </a:r>
            <a:endParaRPr lang="en-US" altLang="zh-CN" dirty="0" smtClean="0"/>
          </a:p>
          <a:p>
            <a:r>
              <a:rPr lang="en-US" altLang="zh-CN" dirty="0" smtClean="0"/>
              <a:t>Cadence </a:t>
            </a:r>
            <a:r>
              <a:rPr lang="zh-CN" altLang="en-US" dirty="0" smtClean="0"/>
              <a:t>的主要仿真功能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直流仿真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交流仿真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瞬态仿真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失真分析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参数扫描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波形计算器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74383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99" y="381000"/>
            <a:ext cx="6821739" cy="609600"/>
          </a:xfrm>
        </p:spPr>
        <p:txBody>
          <a:bodyPr/>
          <a:lstStyle/>
          <a:p>
            <a:r>
              <a:rPr lang="en-US" altLang="zh-CN" dirty="0"/>
              <a:t>Virtuoso Schematic Editor</a:t>
            </a:r>
            <a:r>
              <a:rPr lang="zh-CN" altLang="en-US" dirty="0"/>
              <a:t>电路图编辑器常用命令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npn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pnp</a:t>
            </a:r>
            <a:r>
              <a:rPr lang="en-US" altLang="zh-CN" dirty="0" smtClean="0"/>
              <a:t>/nmos4/pmos4</a:t>
            </a:r>
            <a:r>
              <a:rPr lang="zh-CN" altLang="en-US" dirty="0"/>
              <a:t>，</a:t>
            </a:r>
            <a:r>
              <a:rPr lang="zh-CN" altLang="en-US" dirty="0" smtClean="0"/>
              <a:t>注意：在</a:t>
            </a:r>
            <a:r>
              <a:rPr lang="zh-CN" altLang="en-US" dirty="0"/>
              <a:t>模型名称</a:t>
            </a:r>
            <a:r>
              <a:rPr lang="en-US" altLang="zh-CN" dirty="0">
                <a:solidFill>
                  <a:srgbClr val="FF0000"/>
                </a:solidFill>
              </a:rPr>
              <a:t>(Model Name)</a:t>
            </a:r>
            <a:r>
              <a:rPr lang="zh-CN" altLang="en-US" dirty="0"/>
              <a:t>一栏需要根据不同的工艺库</a:t>
            </a:r>
            <a:r>
              <a:rPr lang="en-US" altLang="zh-CN" dirty="0"/>
              <a:t>(Model Library)</a:t>
            </a:r>
            <a:r>
              <a:rPr lang="zh-CN" altLang="en-US" dirty="0"/>
              <a:t>中的定义</a:t>
            </a:r>
            <a:r>
              <a:rPr lang="zh-CN" altLang="en-US" dirty="0" smtClean="0"/>
              <a:t>来指定。上机实验</a:t>
            </a:r>
            <a:r>
              <a:rPr lang="en-US" altLang="zh-CN" dirty="0" err="1" smtClean="0"/>
              <a:t>npn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pnp</a:t>
            </a:r>
            <a:r>
              <a:rPr lang="en-US" altLang="zh-CN" dirty="0" smtClean="0"/>
              <a:t>/nmos4/pmos4</a:t>
            </a:r>
            <a:r>
              <a:rPr lang="zh-CN" altLang="en-US" dirty="0" smtClean="0"/>
              <a:t>的模型名称分别是</a:t>
            </a:r>
            <a:r>
              <a:rPr lang="en-US" altLang="zh-CN" dirty="0" smtClean="0">
                <a:solidFill>
                  <a:srgbClr val="FF0000"/>
                </a:solidFill>
              </a:rPr>
              <a:t>npn5/pnp5/</a:t>
            </a:r>
            <a:r>
              <a:rPr lang="en-US" altLang="zh-CN" dirty="0" err="1" smtClean="0">
                <a:solidFill>
                  <a:srgbClr val="FF0000"/>
                </a:solidFill>
              </a:rPr>
              <a:t>nch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pch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8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res/cap/</a:t>
            </a:r>
            <a:r>
              <a:rPr lang="en-US" altLang="zh-CN" dirty="0" err="1" smtClean="0"/>
              <a:t>ind</a:t>
            </a: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88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8" y="2488498"/>
            <a:ext cx="6636028" cy="11606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68" y="4393402"/>
            <a:ext cx="4663844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6144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</a:t>
            </a:r>
            <a:r>
              <a:rPr lang="en-US" altLang="zh-CN" dirty="0" smtClean="0"/>
              <a:t>schematic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进入</a:t>
            </a:r>
            <a:r>
              <a:rPr lang="en-US" altLang="zh-CN" dirty="0" err="1" smtClean="0"/>
              <a:t>Virtouso</a:t>
            </a:r>
            <a:r>
              <a:rPr lang="zh-CN" altLang="en-US" dirty="0" smtClean="0"/>
              <a:t>界面，编辑</a:t>
            </a:r>
            <a:r>
              <a:rPr lang="en-US" altLang="zh-CN" dirty="0" smtClean="0"/>
              <a:t>schematic</a:t>
            </a:r>
          </a:p>
          <a:p>
            <a:r>
              <a:rPr lang="zh-CN" altLang="en-US" dirty="0"/>
              <a:t>检查并保存</a:t>
            </a:r>
            <a:r>
              <a:rPr lang="en-US" altLang="zh-CN" dirty="0"/>
              <a:t>schematic</a:t>
            </a:r>
            <a:r>
              <a:rPr lang="zh-CN" altLang="en-US" dirty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注意：仿真前一定要点击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55" y="1990924"/>
            <a:ext cx="6318890" cy="47693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445" y="1640380"/>
            <a:ext cx="304826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667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进入仿真界面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ADE L</a:t>
            </a:r>
            <a:r>
              <a:rPr lang="zh-CN" altLang="en-US" dirty="0" smtClean="0"/>
              <a:t>，进入仿真设置界面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55" y="1776663"/>
            <a:ext cx="6255490" cy="47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93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设置仿真模型文件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err="1"/>
              <a:t>Setup</a:t>
            </a:r>
            <a:r>
              <a:rPr lang="en-US" altLang="zh-CN" dirty="0" err="1" smtClean="0"/>
              <a:t>→Model</a:t>
            </a:r>
            <a:r>
              <a:rPr lang="en-US" altLang="zh-CN" dirty="0" smtClean="0"/>
              <a:t> Libraries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6" y="1965515"/>
            <a:ext cx="5483227" cy="400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8937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设置仿真模型文件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BJT</a:t>
            </a:r>
            <a:r>
              <a:rPr lang="zh-CN" altLang="en-US" dirty="0" smtClean="0"/>
              <a:t>的仿真模型文件选择</a:t>
            </a:r>
            <a:r>
              <a:rPr lang="en-US" altLang="zh-CN" dirty="0" err="1" smtClean="0"/>
              <a:t>cor_bip.scs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tt_bip</a:t>
            </a:r>
            <a:r>
              <a:rPr lang="zh-CN" altLang="en-US" dirty="0" smtClean="0"/>
              <a:t>工艺角；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MOS</a:t>
            </a:r>
            <a:r>
              <a:rPr lang="zh-CN" altLang="en-US" dirty="0" smtClean="0"/>
              <a:t>的仿真模型文件选择</a:t>
            </a:r>
            <a:r>
              <a:rPr lang="en-US" altLang="zh-CN" dirty="0" smtClean="0"/>
              <a:t>cmn018_gp2a_5v_v1d4_usage.scs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tt_lib</a:t>
            </a:r>
            <a:r>
              <a:rPr lang="zh-CN" altLang="en-US" dirty="0" smtClean="0"/>
              <a:t>工艺角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53" y="3168133"/>
            <a:ext cx="5470694" cy="23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1724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仿真参数设置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编辑需要扫描的参数，给出初始值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32268" y="1986986"/>
            <a:ext cx="5831863" cy="4264591"/>
            <a:chOff x="1840629" y="1910786"/>
            <a:chExt cx="5831863" cy="42645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0629" y="1910786"/>
              <a:ext cx="5831863" cy="426459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6582" y="3647136"/>
              <a:ext cx="3419958" cy="1733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8366030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仿真参数设置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选择仿真类型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5" y="1910601"/>
            <a:ext cx="5936320" cy="43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6945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直流仿真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Choosing Analyses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，勾选</a:t>
            </a:r>
            <a:r>
              <a:rPr lang="en-US" altLang="zh-CN" dirty="0" smtClean="0"/>
              <a:t>Save DC Operating Point</a:t>
            </a:r>
            <a:r>
              <a:rPr lang="zh-CN" altLang="en-US" dirty="0" smtClean="0"/>
              <a:t>，保存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静态工作点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27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13152" y="2239289"/>
            <a:ext cx="6470095" cy="4234912"/>
            <a:chOff x="2261529" y="1940465"/>
            <a:chExt cx="6470095" cy="423491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529" y="1940465"/>
              <a:ext cx="3434614" cy="423491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5140046" y="3974353"/>
              <a:ext cx="3591578" cy="1754326"/>
              <a:chOff x="5140046" y="3974353"/>
              <a:chExt cx="3591578" cy="1754326"/>
            </a:xfrm>
          </p:grpSpPr>
          <p:sp>
            <p:nvSpPr>
              <p:cNvPr id="9" name="矩形标注 8"/>
              <p:cNvSpPr/>
              <p:nvPr/>
            </p:nvSpPr>
            <p:spPr bwMode="auto">
              <a:xfrm>
                <a:off x="5140046" y="3974353"/>
                <a:ext cx="3591578" cy="1724401"/>
              </a:xfrm>
              <a:prstGeom prst="wedgeRectCallout">
                <a:avLst>
                  <a:gd name="adj1" fmla="val -88217"/>
                  <a:gd name="adj2" fmla="val -5865"/>
                </a:avLst>
              </a:prstGeom>
              <a:noFill/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223436" y="3974353"/>
                <a:ext cx="350818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 smtClean="0"/>
                  <a:t>Temperature</a:t>
                </a:r>
                <a:r>
                  <a:rPr lang="zh-CN" altLang="en-US" dirty="0" smtClean="0"/>
                  <a:t>：温度</a:t>
                </a:r>
                <a:r>
                  <a:rPr lang="zh-CN" altLang="en-US" dirty="0"/>
                  <a:t>扫描</a:t>
                </a:r>
                <a:endParaRPr lang="en-US" altLang="zh-CN" dirty="0" smtClean="0"/>
              </a:p>
              <a:p>
                <a:pPr algn="just"/>
                <a:r>
                  <a:rPr lang="en-US" altLang="zh-CN" dirty="0" smtClean="0"/>
                  <a:t>Design Variable</a:t>
                </a:r>
                <a:r>
                  <a:rPr lang="zh-CN" altLang="en-US" dirty="0" smtClean="0"/>
                  <a:t>：设计变量扫描</a:t>
                </a:r>
                <a:endParaRPr lang="en-US" altLang="zh-CN" dirty="0" smtClean="0"/>
              </a:p>
              <a:p>
                <a:pPr algn="just"/>
                <a:r>
                  <a:rPr lang="en-US" altLang="zh-CN" dirty="0" err="1" smtClean="0"/>
                  <a:t>Coponent</a:t>
                </a:r>
                <a:r>
                  <a:rPr lang="en-US" altLang="zh-CN" dirty="0" smtClean="0"/>
                  <a:t> Parameter</a:t>
                </a:r>
                <a:r>
                  <a:rPr lang="zh-CN" altLang="en-US" dirty="0" smtClean="0"/>
                  <a:t>：器件参数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扫描</a:t>
                </a:r>
                <a:endParaRPr lang="en-US" altLang="zh-CN" dirty="0" smtClean="0"/>
              </a:p>
              <a:p>
                <a:pPr algn="just"/>
                <a:r>
                  <a:rPr lang="en-US" altLang="zh-CN" dirty="0" smtClean="0"/>
                  <a:t>Model Parameter</a:t>
                </a:r>
                <a:r>
                  <a:rPr lang="zh-CN" altLang="en-US" dirty="0" smtClean="0"/>
                  <a:t>：库文件模型参数扫描，不推荐使用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997579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直流仿真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直流仿真完毕后可以查看电路的静态工作点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28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05681" y="1990165"/>
            <a:ext cx="6285038" cy="4261412"/>
            <a:chOff x="1505681" y="1990165"/>
            <a:chExt cx="6285038" cy="4261412"/>
          </a:xfrm>
        </p:grpSpPr>
        <p:grpSp>
          <p:nvGrpSpPr>
            <p:cNvPr id="7" name="组合 6"/>
            <p:cNvGrpSpPr/>
            <p:nvPr/>
          </p:nvGrpSpPr>
          <p:grpSpPr>
            <a:xfrm>
              <a:off x="1505681" y="1990165"/>
              <a:ext cx="6285038" cy="4261412"/>
              <a:chOff x="658843" y="1420078"/>
              <a:chExt cx="7134997" cy="483149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8843" y="1420078"/>
                <a:ext cx="6607113" cy="4831499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1571" y="2673668"/>
                <a:ext cx="1722269" cy="2461473"/>
              </a:xfrm>
              <a:prstGeom prst="rect">
                <a:avLst/>
              </a:prstGeom>
            </p:spPr>
          </p:pic>
        </p:grpSp>
        <p:sp>
          <p:nvSpPr>
            <p:cNvPr id="8" name="矩形 7"/>
            <p:cNvSpPr/>
            <p:nvPr/>
          </p:nvSpPr>
          <p:spPr bwMode="auto">
            <a:xfrm>
              <a:off x="6352988" y="3185459"/>
              <a:ext cx="1190812" cy="41237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93176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直流仿真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Virtuoso</a:t>
            </a:r>
            <a:r>
              <a:rPr lang="zh-CN" altLang="en-US" dirty="0" smtClean="0"/>
              <a:t>界面，打开</a:t>
            </a:r>
            <a:r>
              <a:rPr lang="en-US" altLang="zh-CN" dirty="0" err="1"/>
              <a:t>View→</a:t>
            </a:r>
            <a:r>
              <a:rPr lang="en-US" altLang="zh-CN" dirty="0" err="1" smtClean="0"/>
              <a:t>Annotations</a:t>
            </a:r>
            <a:r>
              <a:rPr lang="zh-CN" altLang="en-US" dirty="0" smtClean="0"/>
              <a:t>可选择需要显示的内容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29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77" y="1837246"/>
            <a:ext cx="5705645" cy="456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6364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Cadence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Xmanager</a:t>
            </a:r>
            <a:r>
              <a:rPr lang="en-US" altLang="zh-CN" dirty="0"/>
              <a:t> </a:t>
            </a:r>
            <a:r>
              <a:rPr lang="en-US" altLang="zh-CN" dirty="0" smtClean="0"/>
              <a:t>Enterprise 5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err="1"/>
              <a:t>Xmanager</a:t>
            </a:r>
            <a:r>
              <a:rPr lang="en-US" altLang="zh-CN" dirty="0"/>
              <a:t> Enterprise </a:t>
            </a:r>
            <a:r>
              <a:rPr lang="en-US" altLang="zh-CN" dirty="0" smtClean="0"/>
              <a:t>5</a:t>
            </a:r>
            <a:r>
              <a:rPr lang="zh-CN" altLang="en-US" dirty="0" smtClean="0"/>
              <a:t>文件夹中打开</a:t>
            </a:r>
            <a:r>
              <a:rPr lang="en-US" altLang="zh-CN" dirty="0" err="1" smtClean="0"/>
              <a:t>Xshell</a:t>
            </a:r>
            <a:r>
              <a:rPr lang="zh-CN" altLang="en-US" dirty="0" smtClean="0"/>
              <a:t>，新建会话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91484" y="2049061"/>
            <a:ext cx="5316510" cy="4723805"/>
            <a:chOff x="1941934" y="2495203"/>
            <a:chExt cx="4802931" cy="411370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1934" y="2495203"/>
              <a:ext cx="4802931" cy="4113702"/>
            </a:xfrm>
            <a:prstGeom prst="rect">
              <a:avLst/>
            </a:prstGeom>
          </p:spPr>
        </p:pic>
        <p:cxnSp>
          <p:nvCxnSpPr>
            <p:cNvPr id="10" name="直接箭头连接符 9"/>
            <p:cNvCxnSpPr/>
            <p:nvPr/>
          </p:nvCxnSpPr>
          <p:spPr bwMode="auto">
            <a:xfrm>
              <a:off x="2087355" y="2863018"/>
              <a:ext cx="851338" cy="39098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1218574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交流仿真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Choosing Analyses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30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82" y="1954305"/>
            <a:ext cx="2569291" cy="46646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23976" y="3462364"/>
            <a:ext cx="3540321" cy="17543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交流仿真常用的是扫描频率，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Sweep Variable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Frequency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Sweep Range</a:t>
            </a:r>
            <a:r>
              <a:rPr lang="zh-CN" altLang="en-US" dirty="0" smtClean="0"/>
              <a:t>设置频率扫描范围，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Sweep Type</a:t>
            </a:r>
            <a:r>
              <a:rPr lang="zh-CN" altLang="en-US" dirty="0" smtClean="0"/>
              <a:t>设置扫描类型，一般</a:t>
            </a:r>
            <a:endParaRPr lang="en-US" altLang="zh-CN" dirty="0" smtClean="0"/>
          </a:p>
          <a:p>
            <a:pPr algn="just"/>
            <a:r>
              <a:rPr lang="zh-CN" altLang="en-US" dirty="0"/>
              <a:t>选择</a:t>
            </a:r>
            <a:r>
              <a:rPr lang="en-US" altLang="zh-CN" dirty="0" smtClean="0"/>
              <a:t>Logarithmic</a:t>
            </a:r>
            <a:r>
              <a:rPr lang="zh-CN" altLang="en-US" dirty="0" smtClean="0"/>
              <a:t>，可设置扫描步</a:t>
            </a:r>
            <a:r>
              <a:rPr lang="zh-CN" altLang="en-US" dirty="0"/>
              <a:t>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7259227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瞬态仿真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Choosing Analyses</a:t>
            </a:r>
            <a:r>
              <a:rPr lang="zh-CN" altLang="en-US" dirty="0" smtClean="0"/>
              <a:t>选择</a:t>
            </a:r>
            <a:r>
              <a:rPr lang="en-US" altLang="zh-CN" dirty="0" err="1" smtClean="0"/>
              <a:t>tran</a:t>
            </a:r>
            <a:r>
              <a:rPr lang="zh-CN" altLang="en-US" dirty="0" smtClean="0"/>
              <a:t>，“</a:t>
            </a:r>
            <a:r>
              <a:rPr lang="en-US" altLang="zh-CN" dirty="0" smtClean="0"/>
              <a:t>stop time</a:t>
            </a:r>
            <a:r>
              <a:rPr lang="zh-CN" altLang="en-US" dirty="0" smtClean="0"/>
              <a:t>”设定仿真终止时间；</a:t>
            </a:r>
            <a:r>
              <a:rPr lang="en-US" altLang="zh-CN" dirty="0" smtClean="0"/>
              <a:t> </a:t>
            </a:r>
            <a:r>
              <a:rPr lang="en-US" altLang="zh-CN" dirty="0"/>
              <a:t>Accuracy </a:t>
            </a:r>
            <a:r>
              <a:rPr lang="en-US" altLang="zh-CN" dirty="0" smtClean="0"/>
              <a:t>Defaults</a:t>
            </a:r>
            <a:r>
              <a:rPr lang="zh-CN" altLang="en-US" dirty="0"/>
              <a:t>设置仿真精度，“ </a:t>
            </a:r>
            <a:r>
              <a:rPr lang="en-US" altLang="zh-CN" dirty="0"/>
              <a:t>liberal”</a:t>
            </a:r>
            <a:r>
              <a:rPr lang="zh-CN" altLang="en-US" dirty="0"/>
              <a:t>的</a:t>
            </a:r>
            <a:r>
              <a:rPr lang="zh-CN" altLang="en-US" dirty="0" smtClean="0"/>
              <a:t>仿真速度快精确度最低，</a:t>
            </a:r>
            <a:r>
              <a:rPr lang="en-US" altLang="zh-CN" dirty="0" smtClean="0"/>
              <a:t> </a:t>
            </a:r>
            <a:r>
              <a:rPr lang="en-US" altLang="zh-CN" dirty="0"/>
              <a:t>“ moderate”</a:t>
            </a:r>
            <a:r>
              <a:rPr lang="zh-CN" altLang="en-US" dirty="0"/>
              <a:t>作为仿真器默认的设置</a:t>
            </a:r>
            <a:r>
              <a:rPr lang="zh-CN" altLang="en-US" dirty="0" smtClean="0"/>
              <a:t>，</a:t>
            </a:r>
            <a:r>
              <a:rPr lang="en-US" altLang="zh-CN" dirty="0"/>
              <a:t>“ conservative”</a:t>
            </a:r>
            <a:r>
              <a:rPr lang="zh-CN" altLang="en-US" dirty="0" smtClean="0"/>
              <a:t>的精确度最高速度最慢，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可以进一步设置仿真参数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31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38478" y="3018118"/>
            <a:ext cx="5819443" cy="3489263"/>
            <a:chOff x="1684972" y="2133601"/>
            <a:chExt cx="5819443" cy="34892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0088" y="2728195"/>
              <a:ext cx="2844327" cy="289466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4972" y="2133601"/>
              <a:ext cx="2975116" cy="3489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57138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失真分析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19201"/>
            <a:ext cx="6061635" cy="4803775"/>
          </a:xfrm>
        </p:spPr>
        <p:txBody>
          <a:bodyPr/>
          <a:lstStyle/>
          <a:p>
            <a:r>
              <a:rPr lang="en-US" altLang="zh-CN" dirty="0" smtClean="0"/>
              <a:t>Choosing Analyses</a:t>
            </a:r>
            <a:r>
              <a:rPr lang="zh-CN" altLang="en-US" dirty="0" smtClean="0"/>
              <a:t>选择</a:t>
            </a:r>
            <a:r>
              <a:rPr lang="en-US" altLang="zh-CN" dirty="0" err="1" smtClean="0"/>
              <a:t>pss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选定</a:t>
            </a:r>
            <a:r>
              <a:rPr lang="zh-CN" altLang="en-US" dirty="0"/>
              <a:t>“ </a:t>
            </a:r>
            <a:r>
              <a:rPr lang="en-US" altLang="zh-CN" dirty="0"/>
              <a:t>Auto Calculate”</a:t>
            </a:r>
            <a:r>
              <a:rPr lang="zh-CN" altLang="en-US" dirty="0"/>
              <a:t>来设定“ </a:t>
            </a:r>
            <a:r>
              <a:rPr lang="en-US" altLang="zh-CN" dirty="0" smtClean="0"/>
              <a:t>Beat Frequency”</a:t>
            </a:r>
          </a:p>
          <a:p>
            <a:endParaRPr lang="en-US" altLang="zh-CN" dirty="0" smtClean="0"/>
          </a:p>
          <a:p>
            <a:r>
              <a:rPr lang="zh-CN" altLang="en-US" dirty="0"/>
              <a:t>在“ </a:t>
            </a:r>
            <a:r>
              <a:rPr lang="en-US" altLang="zh-CN" dirty="0"/>
              <a:t>Output harmonics”</a:t>
            </a:r>
            <a:r>
              <a:rPr lang="zh-CN" altLang="en-US" dirty="0"/>
              <a:t>中选择“ </a:t>
            </a:r>
            <a:r>
              <a:rPr lang="en-US" altLang="zh-CN" dirty="0"/>
              <a:t>Number of harmonics”</a:t>
            </a:r>
            <a:r>
              <a:rPr lang="zh-CN" altLang="en-US" dirty="0"/>
              <a:t>来设定高次谐波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在“ </a:t>
            </a:r>
            <a:r>
              <a:rPr lang="en-US" altLang="zh-CN" dirty="0"/>
              <a:t>Accuracy Defaults”</a:t>
            </a:r>
            <a:r>
              <a:rPr lang="zh-CN" altLang="en-US" dirty="0" smtClean="0"/>
              <a:t>中设定仿真精度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32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411" y="1066800"/>
            <a:ext cx="2193365" cy="561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4886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失真分析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err="1"/>
              <a:t>Results</a:t>
            </a:r>
            <a:r>
              <a:rPr lang="en-US" altLang="zh-CN" dirty="0" err="1" smtClean="0"/>
              <a:t>→Direct</a:t>
            </a:r>
            <a:r>
              <a:rPr lang="en-US" altLang="zh-CN" dirty="0"/>
              <a:t> </a:t>
            </a:r>
            <a:r>
              <a:rPr lang="en-US" altLang="zh-CN" dirty="0" err="1"/>
              <a:t>Plot</a:t>
            </a:r>
            <a:r>
              <a:rPr lang="en-US" altLang="zh-CN" dirty="0" err="1" smtClean="0"/>
              <a:t>→Main</a:t>
            </a:r>
            <a:r>
              <a:rPr lang="en-US" altLang="zh-CN" dirty="0" smtClean="0"/>
              <a:t> Form</a:t>
            </a:r>
            <a:r>
              <a:rPr lang="zh-CN" altLang="en-US" dirty="0" smtClean="0"/>
              <a:t>查看仿真结果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33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84798" y="1928278"/>
            <a:ext cx="5526025" cy="3988427"/>
            <a:chOff x="1698750" y="1862605"/>
            <a:chExt cx="4929156" cy="342147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98750" y="1862605"/>
              <a:ext cx="4929156" cy="3421477"/>
              <a:chOff x="1698750" y="1862605"/>
              <a:chExt cx="4929156" cy="3421477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8750" y="1862605"/>
                <a:ext cx="4642286" cy="3421477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865" y="2449021"/>
                <a:ext cx="1131041" cy="2640899"/>
              </a:xfrm>
              <a:prstGeom prst="rect">
                <a:avLst/>
              </a:prstGeom>
            </p:spPr>
          </p:pic>
        </p:grpSp>
        <p:sp>
          <p:nvSpPr>
            <p:cNvPr id="12" name="矩形 11"/>
            <p:cNvSpPr/>
            <p:nvPr/>
          </p:nvSpPr>
          <p:spPr bwMode="auto">
            <a:xfrm>
              <a:off x="5564094" y="2522071"/>
              <a:ext cx="687294" cy="18527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037578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失真分析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在弹出的窗口中选择</a:t>
            </a:r>
            <a:r>
              <a:rPr lang="en-US" altLang="zh-CN" dirty="0" err="1"/>
              <a:t>Analysis</a:t>
            </a:r>
            <a:r>
              <a:rPr lang="en-US" altLang="zh-CN" dirty="0" err="1" smtClean="0"/>
              <a:t>→pss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选项中选择相应的功能，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选择输出端口类型，</a:t>
            </a:r>
            <a:r>
              <a:rPr lang="en-US" altLang="zh-CN" dirty="0" err="1" smtClean="0"/>
              <a:t>Fundamamental</a:t>
            </a:r>
            <a:r>
              <a:rPr lang="zh-CN" altLang="en-US" dirty="0"/>
              <a:t>设定基波频率，设定完毕后，在电路原理图上选择输出端来得到谐波失真的结果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34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67352" y="2294965"/>
            <a:ext cx="2159283" cy="4437799"/>
            <a:chOff x="3117941" y="1641734"/>
            <a:chExt cx="2440177" cy="49774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7941" y="1641734"/>
              <a:ext cx="2440177" cy="497747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 bwMode="auto">
            <a:xfrm>
              <a:off x="3161553" y="2085788"/>
              <a:ext cx="1176476" cy="442259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161553" y="2629647"/>
              <a:ext cx="2294965" cy="1786965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161553" y="4446494"/>
              <a:ext cx="1661459" cy="251012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161553" y="4757271"/>
              <a:ext cx="1296894" cy="974164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584620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参数扫描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err="1"/>
              <a:t>Tools</a:t>
            </a:r>
            <a:r>
              <a:rPr lang="en-US" altLang="zh-CN" dirty="0" err="1" smtClean="0"/>
              <a:t>→Parametric</a:t>
            </a:r>
            <a:r>
              <a:rPr lang="en-US" altLang="zh-CN" dirty="0" smtClean="0"/>
              <a:t>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35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93" y="1909544"/>
            <a:ext cx="5681414" cy="41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901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参数扫描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/>
            <a:r>
              <a:rPr lang="zh-CN" altLang="en-US" dirty="0" smtClean="0"/>
              <a:t>设置扫描变量，在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选择变量名，在</a:t>
            </a:r>
            <a:r>
              <a:rPr lang="en-US" altLang="zh-CN" dirty="0" smtClean="0"/>
              <a:t>Range Type</a:t>
            </a:r>
            <a:r>
              <a:rPr lang="zh-CN" altLang="en-US" dirty="0" smtClean="0"/>
              <a:t>选择范围类型，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设定起始值，</a:t>
            </a:r>
            <a:r>
              <a:rPr lang="en-US" altLang="zh-CN" dirty="0" smtClean="0"/>
              <a:t>To</a:t>
            </a:r>
            <a:r>
              <a:rPr lang="zh-CN" altLang="en-US" dirty="0" smtClean="0"/>
              <a:t>设定终止值，在</a:t>
            </a:r>
            <a:r>
              <a:rPr lang="en-US" altLang="zh-CN" dirty="0" smtClean="0"/>
              <a:t>Step Mode</a:t>
            </a:r>
            <a:r>
              <a:rPr lang="zh-CN" altLang="en-US" dirty="0" smtClean="0"/>
              <a:t>选择扫描模式，</a:t>
            </a:r>
            <a:r>
              <a:rPr lang="en-US" altLang="zh-CN" dirty="0" smtClean="0"/>
              <a:t>Step Size</a:t>
            </a:r>
            <a:r>
              <a:rPr lang="zh-CN" altLang="en-US" dirty="0" smtClean="0"/>
              <a:t>设置步长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36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06" y="2450242"/>
            <a:ext cx="6037729" cy="29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8100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输出波形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/>
              <a:t>Output </a:t>
            </a:r>
            <a:r>
              <a:rPr lang="en-US" altLang="zh-CN" dirty="0" smtClean="0"/>
              <a:t>→Setup</a:t>
            </a:r>
            <a:r>
              <a:rPr lang="zh-CN" altLang="en-US" dirty="0" smtClean="0"/>
              <a:t>，或者按钮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37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14" y="1940880"/>
            <a:ext cx="5378215" cy="39638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776" y="1267593"/>
            <a:ext cx="312447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8281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输出波形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单击</a:t>
            </a:r>
            <a:r>
              <a:rPr lang="en-US" altLang="zh-CN" dirty="0" smtClean="0"/>
              <a:t>From Design</a:t>
            </a:r>
            <a:r>
              <a:rPr lang="zh-CN" altLang="en-US" dirty="0" smtClean="0"/>
              <a:t>，选择连接线，输出节点电压；选择器件端口，输出端口电流</a:t>
            </a:r>
            <a:endParaRPr lang="en-US" altLang="zh-CN" dirty="0" smtClean="0"/>
          </a:p>
          <a:p>
            <a:r>
              <a:rPr lang="zh-CN" altLang="en-US" dirty="0" smtClean="0"/>
              <a:t>或者单击</a:t>
            </a:r>
            <a:r>
              <a:rPr lang="en-US" altLang="zh-CN" dirty="0" smtClean="0"/>
              <a:t>Get Expression</a:t>
            </a:r>
            <a:r>
              <a:rPr lang="zh-CN" altLang="en-US" dirty="0" smtClean="0"/>
              <a:t>，从波形计算器中获取表达式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38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2" y="2503537"/>
            <a:ext cx="4185334" cy="15672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334" y="2503537"/>
            <a:ext cx="4297666" cy="343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67108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输出波形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波形计算器：打开</a:t>
            </a:r>
            <a:r>
              <a:rPr lang="en-US" altLang="zh-CN" dirty="0"/>
              <a:t>Tools </a:t>
            </a:r>
            <a:r>
              <a:rPr lang="en-US" altLang="zh-CN" dirty="0" smtClean="0"/>
              <a:t>→Calculator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39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13" y="1812498"/>
            <a:ext cx="5635774" cy="41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6684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Cadence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修改会话名称，输入服务器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166.111.223.31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46731" y="1805868"/>
            <a:ext cx="5082980" cy="4671465"/>
            <a:chOff x="1746731" y="1805868"/>
            <a:chExt cx="5082980" cy="4671465"/>
          </a:xfrm>
        </p:grpSpPr>
        <p:grpSp>
          <p:nvGrpSpPr>
            <p:cNvPr id="8" name="组合 7"/>
            <p:cNvGrpSpPr/>
            <p:nvPr/>
          </p:nvGrpSpPr>
          <p:grpSpPr>
            <a:xfrm>
              <a:off x="1746731" y="1805868"/>
              <a:ext cx="5082980" cy="4671465"/>
              <a:chOff x="1746731" y="1805868"/>
              <a:chExt cx="5082980" cy="4671465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46731" y="1805868"/>
                <a:ext cx="5082980" cy="4671465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 bwMode="auto">
              <a:xfrm>
                <a:off x="4130566" y="3121572"/>
                <a:ext cx="1658532" cy="2396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SimSun" pitchFamily="2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 bwMode="auto">
            <a:xfrm>
              <a:off x="4130566" y="2647818"/>
              <a:ext cx="1658532" cy="23963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66464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输出波形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波形计算器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40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560" y="1775692"/>
            <a:ext cx="4942541" cy="172479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099859" y="3687646"/>
            <a:ext cx="4655670" cy="1477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点击</a:t>
            </a:r>
            <a:r>
              <a:rPr lang="en-US" altLang="zh-CN" dirty="0" smtClean="0"/>
              <a:t>op</a:t>
            </a:r>
            <a:r>
              <a:rPr lang="zh-CN" altLang="en-US" dirty="0" smtClean="0"/>
              <a:t>，</a:t>
            </a:r>
            <a:r>
              <a:rPr lang="en-US" altLang="zh-CN" dirty="0"/>
              <a:t>“ </a:t>
            </a:r>
            <a:r>
              <a:rPr lang="en-US" altLang="zh-CN" dirty="0" smtClean="0"/>
              <a:t>Select an </a:t>
            </a:r>
            <a:r>
              <a:rPr lang="en-US" altLang="zh-CN" dirty="0"/>
              <a:t>instance”</a:t>
            </a:r>
            <a:r>
              <a:rPr lang="zh-CN" altLang="en-US" dirty="0"/>
              <a:t>窗口弹出，在电路图中选择需要的器件，在“ </a:t>
            </a:r>
            <a:r>
              <a:rPr lang="en-US" altLang="zh-CN" dirty="0"/>
              <a:t>List”</a:t>
            </a:r>
            <a:r>
              <a:rPr lang="zh-CN" altLang="en-US" dirty="0"/>
              <a:t>下拉菜单中显示了所有合适的器件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最常用的函数是“</a:t>
            </a:r>
            <a:r>
              <a:rPr lang="en-US" altLang="zh-CN" dirty="0" smtClean="0"/>
              <a:t>dB20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182925" y="1733464"/>
            <a:ext cx="3838580" cy="4670612"/>
            <a:chOff x="182925" y="1733464"/>
            <a:chExt cx="3838580" cy="4670612"/>
          </a:xfrm>
        </p:grpSpPr>
        <p:grpSp>
          <p:nvGrpSpPr>
            <p:cNvPr id="39" name="组合 38"/>
            <p:cNvGrpSpPr/>
            <p:nvPr/>
          </p:nvGrpSpPr>
          <p:grpSpPr>
            <a:xfrm>
              <a:off x="182925" y="1733464"/>
              <a:ext cx="3838580" cy="4670612"/>
              <a:chOff x="161777" y="1762433"/>
              <a:chExt cx="3838580" cy="4670612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161777" y="1762433"/>
                <a:ext cx="3838580" cy="4670612"/>
                <a:chOff x="161777" y="1762433"/>
                <a:chExt cx="3838580" cy="4670612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161777" y="1762433"/>
                  <a:ext cx="3838580" cy="4670612"/>
                  <a:chOff x="161777" y="1769716"/>
                  <a:chExt cx="3838580" cy="4670612"/>
                </a:xfrm>
              </p:grpSpPr>
              <p:grpSp>
                <p:nvGrpSpPr>
                  <p:cNvPr id="27" name="组合 26"/>
                  <p:cNvGrpSpPr/>
                  <p:nvPr/>
                </p:nvGrpSpPr>
                <p:grpSpPr>
                  <a:xfrm>
                    <a:off x="161777" y="1769716"/>
                    <a:ext cx="3838580" cy="4670612"/>
                    <a:chOff x="161777" y="1769716"/>
                    <a:chExt cx="3838580" cy="4670612"/>
                  </a:xfrm>
                </p:grpSpPr>
                <p:grpSp>
                  <p:nvGrpSpPr>
                    <p:cNvPr id="25" name="组合 24"/>
                    <p:cNvGrpSpPr/>
                    <p:nvPr/>
                  </p:nvGrpSpPr>
                  <p:grpSpPr>
                    <a:xfrm>
                      <a:off x="161777" y="1769716"/>
                      <a:ext cx="3838580" cy="4670612"/>
                      <a:chOff x="161777" y="1769716"/>
                      <a:chExt cx="3838580" cy="4670612"/>
                    </a:xfrm>
                  </p:grpSpPr>
                  <p:grpSp>
                    <p:nvGrpSpPr>
                      <p:cNvPr id="21" name="组合 20"/>
                      <p:cNvGrpSpPr/>
                      <p:nvPr/>
                    </p:nvGrpSpPr>
                    <p:grpSpPr>
                      <a:xfrm>
                        <a:off x="161777" y="1769716"/>
                        <a:ext cx="3838580" cy="4670612"/>
                        <a:chOff x="-685482" y="1574989"/>
                        <a:chExt cx="3838580" cy="4670612"/>
                      </a:xfrm>
                    </p:grpSpPr>
                    <p:grpSp>
                      <p:nvGrpSpPr>
                        <p:cNvPr id="20" name="组合 19"/>
                        <p:cNvGrpSpPr/>
                        <p:nvPr/>
                      </p:nvGrpSpPr>
                      <p:grpSpPr>
                        <a:xfrm>
                          <a:off x="-685482" y="1574989"/>
                          <a:ext cx="3838580" cy="4670612"/>
                          <a:chOff x="241153" y="1715927"/>
                          <a:chExt cx="3838580" cy="4670612"/>
                        </a:xfrm>
                      </p:grpSpPr>
                      <p:pic>
                        <p:nvPicPr>
                          <p:cNvPr id="11" name="图片 1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41153" y="1715927"/>
                            <a:ext cx="3838580" cy="4670612"/>
                          </a:xfrm>
                          <a:prstGeom prst="rect">
                            <a:avLst/>
                          </a:prstGeom>
                        </p:spPr>
                      </p:pic>
                      <p:grpSp>
                        <p:nvGrpSpPr>
                          <p:cNvPr id="14" name="组合 13"/>
                          <p:cNvGrpSpPr/>
                          <p:nvPr/>
                        </p:nvGrpSpPr>
                        <p:grpSpPr>
                          <a:xfrm>
                            <a:off x="597648" y="2086466"/>
                            <a:ext cx="1877437" cy="261610"/>
                            <a:chOff x="597648" y="2086466"/>
                            <a:chExt cx="1877437" cy="261610"/>
                          </a:xfrm>
                        </p:grpSpPr>
                        <p:sp>
                          <p:nvSpPr>
                            <p:cNvPr id="12" name="矩形标注 11"/>
                            <p:cNvSpPr/>
                            <p:nvPr/>
                          </p:nvSpPr>
                          <p:spPr bwMode="auto">
                            <a:xfrm>
                              <a:off x="681826" y="2103718"/>
                              <a:ext cx="1721223" cy="203200"/>
                            </a:xfrm>
                            <a:prstGeom prst="wedgeRectCallout">
                              <a:avLst>
                                <a:gd name="adj1" fmla="val -34722"/>
                                <a:gd name="adj2" fmla="val 122950"/>
                              </a:avLst>
                            </a:prstGeom>
                            <a:noFill/>
                            <a:ln>
                              <a:solidFill>
                                <a:srgbClr val="FF0000"/>
                              </a:solidFill>
                              <a:headEnd type="none" w="med" len="med"/>
                              <a:tailEnd type="triangle" w="med" len="med"/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vert="horz" wrap="square" lIns="91440" tIns="45720" rIns="91440" bIns="45720" numCol="1" rtlCol="0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indent="0" algn="ctr" defTabSz="914400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endParaRPr kumimoji="0" lang="zh-CN" altLang="en-US" sz="1800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charset="0"/>
                                <a:ea typeface="SimSun" pitchFamily="2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3" name="文本框 12"/>
                            <p:cNvSpPr txBox="1"/>
                            <p:nvPr/>
                          </p:nvSpPr>
                          <p:spPr>
                            <a:xfrm>
                              <a:off x="597648" y="2086466"/>
                              <a:ext cx="1877437" cy="2616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zh-CN" altLang="en-US" sz="1100" b="1" dirty="0" smtClean="0">
                                  <a:solidFill>
                                    <a:srgbClr val="FF0000"/>
                                  </a:solidFill>
                                </a:rPr>
                                <a:t>从电路图中获得数据表达式</a:t>
                              </a:r>
                              <a:endParaRPr lang="zh-CN" altLang="en-US" sz="1100" b="1" dirty="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7" name="矩形标注 16"/>
                          <p:cNvSpPr/>
                          <p:nvPr/>
                        </p:nvSpPr>
                        <p:spPr bwMode="auto">
                          <a:xfrm>
                            <a:off x="2243231" y="3110007"/>
                            <a:ext cx="1414556" cy="225611"/>
                          </a:xfrm>
                          <a:prstGeom prst="wedgeRectCallout">
                            <a:avLst>
                              <a:gd name="adj1" fmla="val 40575"/>
                              <a:gd name="adj2" fmla="val -95149"/>
                            </a:avLst>
                          </a:prstGeom>
                          <a:noFill/>
                          <a:ln>
                            <a:solidFill>
                              <a:srgbClr val="FF0000"/>
                            </a:solidFill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zh-CN" altLang="en-US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SimSun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18" name="文本框 17"/>
                          <p:cNvSpPr txBox="1"/>
                          <p:nvPr/>
                        </p:nvSpPr>
                        <p:spPr>
                          <a:xfrm>
                            <a:off x="2243231" y="3092007"/>
                            <a:ext cx="1454244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100" b="1" dirty="0" smtClean="0">
                                <a:solidFill>
                                  <a:srgbClr val="FF0000"/>
                                </a:solidFill>
                              </a:rPr>
                              <a:t>将表达式保存为输出</a:t>
                            </a:r>
                            <a:endParaRPr lang="zh-CN" altLang="en-US" sz="1100" b="1" dirty="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5" name="矩形 14"/>
                        <p:cNvSpPr/>
                        <p:nvPr/>
                      </p:nvSpPr>
                      <p:spPr bwMode="auto">
                        <a:xfrm>
                          <a:off x="2433473" y="2681451"/>
                          <a:ext cx="209176" cy="17331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triangle" w="med" len="med"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SimSun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22" name="矩形 21"/>
                      <p:cNvSpPr/>
                      <p:nvPr/>
                    </p:nvSpPr>
                    <p:spPr bwMode="auto">
                      <a:xfrm>
                        <a:off x="176115" y="5115859"/>
                        <a:ext cx="1228356" cy="19124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endParaRPr>
                      </a:p>
                    </p:txBody>
                  </p:sp>
                  <p:sp>
                    <p:nvSpPr>
                      <p:cNvPr id="23" name="矩形标注 22"/>
                      <p:cNvSpPr/>
                      <p:nvPr/>
                    </p:nvSpPr>
                    <p:spPr bwMode="auto">
                      <a:xfrm>
                        <a:off x="651434" y="4752649"/>
                        <a:ext cx="753037" cy="261610"/>
                      </a:xfrm>
                      <a:prstGeom prst="wedgeRectCallout">
                        <a:avLst>
                          <a:gd name="adj1" fmla="val -34325"/>
                          <a:gd name="adj2" fmla="val 85345"/>
                        </a:avLst>
                      </a:prstGeom>
                      <a:noFill/>
                      <a:ln>
                        <a:solidFill>
                          <a:srgbClr val="FF0000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endParaRPr>
                      </a:p>
                    </p:txBody>
                  </p:sp>
                  <p:sp>
                    <p:nvSpPr>
                      <p:cNvPr id="24" name="文本框 23"/>
                      <p:cNvSpPr txBox="1"/>
                      <p:nvPr/>
                    </p:nvSpPr>
                    <p:spPr>
                      <a:xfrm>
                        <a:off x="567003" y="4752649"/>
                        <a:ext cx="88998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100" b="1" dirty="0" smtClean="0">
                            <a:solidFill>
                              <a:srgbClr val="FF0000"/>
                            </a:solidFill>
                          </a:rPr>
                          <a:t>函数滤波器</a:t>
                        </a:r>
                        <a:endParaRPr lang="zh-CN" altLang="en-US" sz="1100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1456990" y="2850031"/>
                      <a:ext cx="252281" cy="216649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FF0000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p:txBody>
                </p:sp>
              </p:grpSp>
              <p:sp>
                <p:nvSpPr>
                  <p:cNvPr id="28" name="矩形标注 27"/>
                  <p:cNvSpPr/>
                  <p:nvPr/>
                </p:nvSpPr>
                <p:spPr bwMode="auto">
                  <a:xfrm>
                    <a:off x="442259" y="3210315"/>
                    <a:ext cx="1187203" cy="223886"/>
                  </a:xfrm>
                  <a:prstGeom prst="wedgeRectCallout">
                    <a:avLst>
                      <a:gd name="adj1" fmla="val 47528"/>
                      <a:gd name="adj2" fmla="val -108343"/>
                    </a:avLst>
                  </a:prstGeom>
                  <a:noFill/>
                  <a:ln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SimSun" pitchFamily="2" charset="-122"/>
                    </a:endParaRPr>
                  </a:p>
                </p:txBody>
              </p:sp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396091" y="3219081"/>
                    <a:ext cx="131318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100" b="1" dirty="0" smtClean="0">
                        <a:solidFill>
                          <a:srgbClr val="FF0000"/>
                        </a:solidFill>
                      </a:rPr>
                      <a:t>将表达式输出波形</a:t>
                    </a:r>
                    <a:endParaRPr lang="zh-CN" altLang="en-US" sz="11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31" name="矩形 30"/>
                <p:cNvSpPr/>
                <p:nvPr/>
              </p:nvSpPr>
              <p:spPr bwMode="auto">
                <a:xfrm>
                  <a:off x="788894" y="4165600"/>
                  <a:ext cx="419031" cy="22710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SimSun" pitchFamily="2" charset="-122"/>
                  </a:endParaRPr>
                </a:p>
              </p:txBody>
            </p:sp>
          </p:grpSp>
          <p:sp>
            <p:nvSpPr>
              <p:cNvPr id="38" name="矩形 37"/>
              <p:cNvSpPr/>
              <p:nvPr/>
            </p:nvSpPr>
            <p:spPr bwMode="auto">
              <a:xfrm>
                <a:off x="2044326" y="5516282"/>
                <a:ext cx="239058" cy="12550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SimSun" pitchFamily="2" charset="-122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762279" y="413024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rgbClr val="FF0000"/>
                  </a:solidFill>
                </a:rPr>
                <a:t>堆栈</a:t>
              </a:r>
              <a:endParaRPr lang="zh-CN" altLang="en-US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937575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输出波形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波形计算器：选择</a:t>
            </a:r>
            <a:r>
              <a:rPr lang="en-US" altLang="zh-CN" dirty="0" smtClean="0"/>
              <a:t>Constants</a:t>
            </a:r>
            <a:r>
              <a:rPr lang="zh-CN" altLang="en-US" dirty="0" smtClean="0"/>
              <a:t>输入常数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41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82" y="1686270"/>
            <a:ext cx="4013445" cy="48833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17065" y="2605425"/>
            <a:ext cx="2877711" cy="20313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botzmann</a:t>
            </a:r>
            <a:r>
              <a:rPr lang="zh-CN" altLang="en-US" dirty="0"/>
              <a:t>：波尔兹曼常数 </a:t>
            </a:r>
            <a:br>
              <a:rPr lang="zh-CN" altLang="en-US" dirty="0"/>
            </a:br>
            <a:r>
              <a:rPr lang="en-US" altLang="zh-CN" dirty="0"/>
              <a:t>charge</a:t>
            </a:r>
            <a:r>
              <a:rPr lang="zh-CN" altLang="en-US" dirty="0"/>
              <a:t>：单位电荷 </a:t>
            </a:r>
            <a:br>
              <a:rPr lang="zh-CN" altLang="en-US" dirty="0"/>
            </a:br>
            <a:r>
              <a:rPr lang="en-US" altLang="zh-CN" dirty="0" err="1"/>
              <a:t>degPerRad</a:t>
            </a:r>
            <a:r>
              <a:rPr lang="zh-CN" altLang="en-US" dirty="0"/>
              <a:t>：角度弧度</a:t>
            </a:r>
            <a:r>
              <a:rPr lang="zh-CN" altLang="en-US" dirty="0" smtClean="0"/>
              <a:t>比</a:t>
            </a:r>
            <a:endParaRPr lang="en-US" altLang="zh-CN" dirty="0" smtClean="0"/>
          </a:p>
          <a:p>
            <a:r>
              <a:rPr lang="en-US" altLang="zh-CN" dirty="0"/>
              <a:t>epp0</a:t>
            </a:r>
            <a:r>
              <a:rPr lang="zh-CN" altLang="en-US" dirty="0"/>
              <a:t>：真空介电常数 </a:t>
            </a:r>
            <a:br>
              <a:rPr lang="zh-CN" altLang="en-US" dirty="0"/>
            </a:br>
            <a:r>
              <a:rPr lang="en-US" altLang="zh-CN" dirty="0"/>
              <a:t>pi</a:t>
            </a:r>
            <a:r>
              <a:rPr lang="zh-CN" altLang="en-US" dirty="0"/>
              <a:t>：圆周率 </a:t>
            </a:r>
            <a:br>
              <a:rPr lang="zh-CN" altLang="en-US" dirty="0"/>
            </a:br>
            <a:r>
              <a:rPr lang="en-US" altLang="zh-CN" dirty="0" err="1"/>
              <a:t>twopi</a:t>
            </a:r>
            <a:r>
              <a:rPr lang="zh-CN" altLang="en-US" dirty="0"/>
              <a:t>：两倍圆周率 </a:t>
            </a:r>
            <a:br>
              <a:rPr lang="zh-CN" altLang="en-US" dirty="0"/>
            </a:br>
            <a:r>
              <a:rPr lang="en-US" altLang="zh-CN" dirty="0"/>
              <a:t>sqrt2</a:t>
            </a:r>
            <a:r>
              <a:rPr lang="zh-CN" altLang="en-US" dirty="0"/>
              <a:t>：根号下 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348564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高文焕，李冬梅著</a:t>
            </a:r>
            <a:r>
              <a:rPr lang="en-US" altLang="zh-CN" dirty="0"/>
              <a:t>.</a:t>
            </a:r>
            <a:r>
              <a:rPr lang="zh-CN" altLang="en-US" dirty="0"/>
              <a:t>电子线路基础</a:t>
            </a:r>
            <a:r>
              <a:rPr lang="en-US" altLang="zh-CN" dirty="0"/>
              <a:t>(</a:t>
            </a:r>
            <a:r>
              <a:rPr lang="zh-CN" altLang="en-US" dirty="0"/>
              <a:t>第二版</a:t>
            </a:r>
            <a:r>
              <a:rPr lang="en-US" altLang="zh-CN" dirty="0"/>
              <a:t>). </a:t>
            </a:r>
            <a:r>
              <a:rPr lang="zh-CN" altLang="en-US" dirty="0"/>
              <a:t>北京：高等教育出版社，</a:t>
            </a:r>
            <a:r>
              <a:rPr lang="en-US" altLang="zh-CN" dirty="0"/>
              <a:t>2005</a:t>
            </a:r>
          </a:p>
          <a:p>
            <a:r>
              <a:rPr lang="en-US" altLang="zh-CN" dirty="0" smtClean="0"/>
              <a:t>Cadence IC514 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42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6523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Cadence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zh-CN" altLang="en-US" dirty="0"/>
              <a:t>用户名</a:t>
            </a:r>
            <a:r>
              <a:rPr lang="zh-CN" altLang="en-US" dirty="0" smtClean="0"/>
              <a:t>和密码，用户名是“邮箱名”，密码是“</a:t>
            </a:r>
            <a:r>
              <a:rPr lang="en-US" altLang="zh-CN" dirty="0" smtClean="0"/>
              <a:t>!</a:t>
            </a:r>
            <a:r>
              <a:rPr lang="zh-CN" altLang="en-US" dirty="0" smtClean="0"/>
              <a:t>邮箱名”</a:t>
            </a:r>
            <a:endParaRPr lang="en-US" altLang="zh-CN" dirty="0" smtClean="0"/>
          </a:p>
          <a:p>
            <a:pPr marL="270000" indent="0">
              <a:buNone/>
            </a:pPr>
            <a:r>
              <a:rPr lang="zh-CN" altLang="en-US" dirty="0"/>
              <a:t>例如邮箱为</a:t>
            </a:r>
            <a:r>
              <a:rPr lang="en-US" altLang="zh-CN" dirty="0" smtClean="0"/>
              <a:t>xx16@mails.Tsinghua.edu.cn</a:t>
            </a:r>
            <a:r>
              <a:rPr lang="zh-CN" altLang="en-US" dirty="0" smtClean="0"/>
              <a:t>，则账号是</a:t>
            </a:r>
            <a:r>
              <a:rPr lang="en-US" altLang="zh-CN" dirty="0" smtClean="0"/>
              <a:t>xx16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270000" indent="0">
              <a:buNone/>
            </a:pPr>
            <a:r>
              <a:rPr lang="zh-CN" altLang="en-US" dirty="0" smtClean="0"/>
              <a:t>密码是</a:t>
            </a:r>
            <a:r>
              <a:rPr lang="en-US" altLang="zh-CN" dirty="0" smtClean="0"/>
              <a:t>!xx16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2130" y="2390099"/>
            <a:ext cx="4805330" cy="4416293"/>
            <a:chOff x="2062130" y="2390099"/>
            <a:chExt cx="4805330" cy="4416293"/>
          </a:xfrm>
        </p:grpSpPr>
        <p:grpSp>
          <p:nvGrpSpPr>
            <p:cNvPr id="8" name="组合 7"/>
            <p:cNvGrpSpPr/>
            <p:nvPr/>
          </p:nvGrpSpPr>
          <p:grpSpPr>
            <a:xfrm>
              <a:off x="2062130" y="2390099"/>
              <a:ext cx="4805330" cy="4416293"/>
              <a:chOff x="2062130" y="2390099"/>
              <a:chExt cx="4805330" cy="4416293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2130" y="2390099"/>
                <a:ext cx="4805330" cy="4416293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 bwMode="auto">
              <a:xfrm>
                <a:off x="4351283" y="3985523"/>
                <a:ext cx="1614389" cy="4855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SimSun" pitchFamily="2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 bwMode="auto">
            <a:xfrm>
              <a:off x="2336800" y="2934447"/>
              <a:ext cx="950259" cy="221129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43482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smtClean="0"/>
              <a:t>Cadence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单击隧道，勾选转发</a:t>
            </a:r>
            <a:r>
              <a:rPr lang="en-US" altLang="zh-CN" dirty="0" smtClean="0"/>
              <a:t>X11</a:t>
            </a:r>
            <a:r>
              <a:rPr lang="zh-CN" altLang="en-US" dirty="0" smtClean="0"/>
              <a:t>连接到</a:t>
            </a:r>
            <a:r>
              <a:rPr lang="en-US" altLang="zh-CN" dirty="0"/>
              <a:t>(X) </a:t>
            </a:r>
            <a:r>
              <a:rPr lang="en-US" altLang="zh-CN" dirty="0" smtClean="0"/>
              <a:t>→</a:t>
            </a:r>
            <a:r>
              <a:rPr lang="en-US" altLang="zh-CN" dirty="0" err="1" smtClean="0"/>
              <a:t>Xmanager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Xshell</a:t>
            </a:r>
            <a:r>
              <a:rPr lang="zh-CN" altLang="en-US" dirty="0" smtClean="0"/>
              <a:t>连接到</a:t>
            </a:r>
            <a:r>
              <a:rPr lang="en-US" altLang="zh-CN" dirty="0" err="1" smtClean="0"/>
              <a:t>Xmanager</a:t>
            </a:r>
            <a:r>
              <a:rPr lang="zh-CN" altLang="en-US" dirty="0" smtClean="0"/>
              <a:t>，单击确定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99700" y="1960390"/>
            <a:ext cx="4887399" cy="4491718"/>
            <a:chOff x="1899700" y="1960390"/>
            <a:chExt cx="4887399" cy="4491718"/>
          </a:xfrm>
        </p:grpSpPr>
        <p:grpSp>
          <p:nvGrpSpPr>
            <p:cNvPr id="7" name="组合 6"/>
            <p:cNvGrpSpPr/>
            <p:nvPr/>
          </p:nvGrpSpPr>
          <p:grpSpPr>
            <a:xfrm>
              <a:off x="1899700" y="1960390"/>
              <a:ext cx="4887399" cy="4491718"/>
              <a:chOff x="1899700" y="1960390"/>
              <a:chExt cx="4887399" cy="4491718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99700" y="1960390"/>
                <a:ext cx="4887399" cy="4491718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 bwMode="auto">
              <a:xfrm>
                <a:off x="2384612" y="3191435"/>
                <a:ext cx="406400" cy="18527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SimSun" pitchFamily="2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 bwMode="auto">
            <a:xfrm>
              <a:off x="3789082" y="4828988"/>
              <a:ext cx="1709271" cy="72913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88258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smtClean="0"/>
              <a:t>Cadence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连接服务器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调用命令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修改密码，在</a:t>
            </a:r>
            <a:r>
              <a:rPr lang="zh-CN" altLang="en-US" dirty="0"/>
              <a:t>服务器中新建文件夹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打开</a:t>
            </a:r>
            <a:r>
              <a:rPr lang="en-US" altLang="zh-CN" dirty="0"/>
              <a:t>Cadence </a:t>
            </a:r>
            <a:r>
              <a:rPr lang="en-US" altLang="zh-CN" dirty="0" smtClean="0"/>
              <a:t>617</a:t>
            </a:r>
            <a:r>
              <a:rPr lang="zh-CN" altLang="en-US" dirty="0" smtClean="0"/>
              <a:t>，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07635" y="1569199"/>
            <a:ext cx="3971549" cy="2573979"/>
            <a:chOff x="1874306" y="2016939"/>
            <a:chExt cx="4938188" cy="32082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4306" y="2016939"/>
              <a:ext cx="4938188" cy="3208298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 bwMode="auto">
            <a:xfrm>
              <a:off x="3909848" y="3165716"/>
              <a:ext cx="1343222" cy="170898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0" y="5064828"/>
            <a:ext cx="8192210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955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Tools →Library Manager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29477" y="1686867"/>
            <a:ext cx="5409477" cy="4450410"/>
            <a:chOff x="1729477" y="1686867"/>
            <a:chExt cx="5409477" cy="4450410"/>
          </a:xfrm>
        </p:grpSpPr>
        <p:grpSp>
          <p:nvGrpSpPr>
            <p:cNvPr id="11" name="组合 10"/>
            <p:cNvGrpSpPr/>
            <p:nvPr/>
          </p:nvGrpSpPr>
          <p:grpSpPr>
            <a:xfrm>
              <a:off x="1729477" y="1686867"/>
              <a:ext cx="5409477" cy="4450410"/>
              <a:chOff x="1729477" y="1686867"/>
              <a:chExt cx="5409477" cy="445041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729477" y="1686867"/>
                <a:ext cx="5409477" cy="4450410"/>
                <a:chOff x="1735455" y="1680763"/>
                <a:chExt cx="5409477" cy="4450410"/>
              </a:xfrm>
            </p:grpSpPr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35455" y="1680763"/>
                  <a:ext cx="5409477" cy="1526168"/>
                </a:xfrm>
                <a:prstGeom prst="rect">
                  <a:avLst/>
                </a:prstGeom>
              </p:spPr>
            </p:pic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14230" y="2068436"/>
                  <a:ext cx="1397676" cy="4062737"/>
                </a:xfrm>
                <a:prstGeom prst="rect">
                  <a:avLst/>
                </a:prstGeom>
              </p:spPr>
            </p:pic>
          </p:grp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0770" y="3266574"/>
                <a:ext cx="3628183" cy="2870703"/>
              </a:xfrm>
              <a:prstGeom prst="rect">
                <a:avLst/>
              </a:prstGeom>
            </p:spPr>
          </p:pic>
        </p:grpSp>
        <p:sp>
          <p:nvSpPr>
            <p:cNvPr id="12" name="矩形 11"/>
            <p:cNvSpPr/>
            <p:nvPr/>
          </p:nvSpPr>
          <p:spPr bwMode="auto">
            <a:xfrm>
              <a:off x="2109694" y="2145553"/>
              <a:ext cx="759012" cy="197223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69168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err="1" smtClean="0"/>
              <a:t>File</a:t>
            </a:r>
            <a:r>
              <a:rPr lang="en-US" altLang="zh-CN" dirty="0" err="1"/>
              <a:t>→New</a:t>
            </a:r>
            <a:r>
              <a:rPr lang="en-US" altLang="zh-CN" dirty="0" err="1" smtClean="0"/>
              <a:t>→Library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第</a:t>
            </a:r>
            <a:fld id="{77A4AE67-3998-4572-87C4-4B7D20FCF9C3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r>
              <a:rPr lang="zh-CN" altLang="en-US" smtClean="0">
                <a:solidFill>
                  <a:srgbClr val="000000"/>
                </a:solidFill>
              </a:rPr>
              <a:t>页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82832" y="1677451"/>
            <a:ext cx="5321864" cy="421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827508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6600CC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6600CC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1072</Words>
  <Application>Microsoft Office PowerPoint</Application>
  <PresentationFormat>全屏显示(4:3)</PresentationFormat>
  <Paragraphs>231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黑体</vt:lpstr>
      <vt:lpstr>宋体</vt:lpstr>
      <vt:lpstr>宋体</vt:lpstr>
      <vt:lpstr>Arial</vt:lpstr>
      <vt:lpstr>Calibri</vt:lpstr>
      <vt:lpstr>Times New Roman</vt:lpstr>
      <vt:lpstr>Wingdings</vt:lpstr>
      <vt:lpstr>万里长城</vt:lpstr>
      <vt:lpstr>模电CAD：Cadence IC617使用说明</vt:lpstr>
      <vt:lpstr>主要内容</vt:lpstr>
      <vt:lpstr>打开Cadence</vt:lpstr>
      <vt:lpstr>打开Cadence</vt:lpstr>
      <vt:lpstr>打开Cadence</vt:lpstr>
      <vt:lpstr>打开Cadence</vt:lpstr>
      <vt:lpstr>打开Cadence</vt:lpstr>
      <vt:lpstr>新建library</vt:lpstr>
      <vt:lpstr>新建library</vt:lpstr>
      <vt:lpstr>新建library</vt:lpstr>
      <vt:lpstr>新建library</vt:lpstr>
      <vt:lpstr>新建原理图</vt:lpstr>
      <vt:lpstr>新建原理图</vt:lpstr>
      <vt:lpstr>新建原理图——Virtuoso界面</vt:lpstr>
      <vt:lpstr>Virtuoso Schematic Editor电路图编辑器常用命令</vt:lpstr>
      <vt:lpstr>Virtuoso Schematic Editor电路图编辑器常用命令</vt:lpstr>
      <vt:lpstr>PowerPoint 演示文稿</vt:lpstr>
      <vt:lpstr>Virtuoso Schematic Editor电路图编辑器常用命令 </vt:lpstr>
      <vt:lpstr>Virtuoso Schematic Editor电路图编辑器常用命令</vt:lpstr>
      <vt:lpstr>Virtuoso Schematic Editor电路图编辑器常用命令</vt:lpstr>
      <vt:lpstr>编辑schematic</vt:lpstr>
      <vt:lpstr>进入仿真界面</vt:lpstr>
      <vt:lpstr>设置仿真模型文件</vt:lpstr>
      <vt:lpstr>设置仿真模型文件</vt:lpstr>
      <vt:lpstr>仿真参数设置</vt:lpstr>
      <vt:lpstr>仿真参数设置</vt:lpstr>
      <vt:lpstr>直流仿真</vt:lpstr>
      <vt:lpstr>直流仿真</vt:lpstr>
      <vt:lpstr>直流仿真</vt:lpstr>
      <vt:lpstr>交流仿真</vt:lpstr>
      <vt:lpstr>瞬态仿真</vt:lpstr>
      <vt:lpstr>失真分析</vt:lpstr>
      <vt:lpstr>失真分析</vt:lpstr>
      <vt:lpstr>失真分析</vt:lpstr>
      <vt:lpstr>参数扫描</vt:lpstr>
      <vt:lpstr>参数扫描</vt:lpstr>
      <vt:lpstr>输出波形 </vt:lpstr>
      <vt:lpstr>输出波形</vt:lpstr>
      <vt:lpstr>输出波形</vt:lpstr>
      <vt:lpstr>输出波形</vt:lpstr>
      <vt:lpstr>输出波形</vt:lpstr>
      <vt:lpstr>参考文献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模电CAD：Cadence使用说明</dc:title>
  <dc:creator>uu</dc:creator>
  <cp:lastModifiedBy>uu</cp:lastModifiedBy>
  <cp:revision>110</cp:revision>
  <dcterms:created xsi:type="dcterms:W3CDTF">2018-11-12T13:14:22Z</dcterms:created>
  <dcterms:modified xsi:type="dcterms:W3CDTF">2018-11-17T09:50:14Z</dcterms:modified>
</cp:coreProperties>
</file>