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270" r:id="rId9"/>
    <p:sldId id="396" r:id="rId10"/>
    <p:sldId id="397" r:id="rId11"/>
    <p:sldId id="392" r:id="rId12"/>
    <p:sldId id="394" r:id="rId13"/>
    <p:sldId id="393" r:id="rId14"/>
    <p:sldId id="399" r:id="rId15"/>
    <p:sldId id="321" r:id="rId16"/>
    <p:sldId id="400" r:id="rId17"/>
    <p:sldId id="398" r:id="rId18"/>
    <p:sldId id="391"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77" d="100"/>
          <a:sy n="77" d="100"/>
        </p:scale>
        <p:origin x="91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27/11/2024</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27/11/2024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27/11/2024</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27/11/2024</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27/11/2024</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27/11/2024</a:t>
            </a:fld>
            <a:endParaRPr lang="en-GB"/>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CE0FA-D068-51F3-CF32-672F393E75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84FAF1-DA45-1E08-DC62-3AE394FAF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3B52D4-B223-BC07-811E-9DAF1AD6D062}"/>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4A729E63-1BBB-12E2-C99A-AF17343DE4D1}"/>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F37FD336-8409-10D7-D7B9-B34386114443}"/>
              </a:ext>
            </a:extLst>
          </p:cNvPr>
          <p:cNvSpPr>
            <a:spLocks noGrp="1"/>
          </p:cNvSpPr>
          <p:nvPr>
            <p:ph type="dt" idx="1"/>
          </p:nvPr>
        </p:nvSpPr>
        <p:spPr/>
        <p:txBody>
          <a:bodyPr/>
          <a:lstStyle/>
          <a:p>
            <a:pPr rtl="0"/>
            <a:fld id="{B9FA1D35-9279-4503-AA65-44459462ED41}" type="datetime1">
              <a:rPr lang="en-GB" smtClean="0"/>
              <a:t>27/11/2024</a:t>
            </a:fld>
            <a:endParaRPr lang="en-GB"/>
          </a:p>
        </p:txBody>
      </p:sp>
    </p:spTree>
    <p:extLst>
      <p:ext uri="{BB962C8B-B14F-4D97-AF65-F5344CB8AC3E}">
        <p14:creationId xmlns:p14="http://schemas.microsoft.com/office/powerpoint/2010/main" val="2549256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FCC71-4AE3-7CAF-11E6-E234B0BA2F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95DEDF-1E07-4ED0-5623-83A044222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3AD76-615B-8C71-D8A6-A82FF524244D}"/>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CDA460C4-6622-E07C-3334-C7A527C2BFD2}"/>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03AB3B7D-CE66-2A66-2308-D65EA4A05138}"/>
              </a:ext>
            </a:extLst>
          </p:cNvPr>
          <p:cNvSpPr>
            <a:spLocks noGrp="1"/>
          </p:cNvSpPr>
          <p:nvPr>
            <p:ph type="dt" idx="1"/>
          </p:nvPr>
        </p:nvSpPr>
        <p:spPr/>
        <p:txBody>
          <a:bodyPr/>
          <a:lstStyle/>
          <a:p>
            <a:pPr rtl="0"/>
            <a:fld id="{B9FA1D35-9279-4503-AA65-44459462ED41}" type="datetime1">
              <a:rPr lang="en-GB" smtClean="0"/>
              <a:t>27/11/2024</a:t>
            </a:fld>
            <a:endParaRPr lang="en-GB"/>
          </a:p>
        </p:txBody>
      </p:sp>
    </p:spTree>
    <p:extLst>
      <p:ext uri="{BB962C8B-B14F-4D97-AF65-F5344CB8AC3E}">
        <p14:creationId xmlns:p14="http://schemas.microsoft.com/office/powerpoint/2010/main" val="44654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B2804-CC35-5174-CDB7-B2061877F0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6243AA-168E-912F-201A-1C7009880B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2A4797-B60F-E87D-C4D7-122917B882C2}"/>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58BBA1B8-9DAA-E91F-53F6-78023AD21672}"/>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30673DF8-1E8C-D9BB-A9CB-E20DA1CBB12F}"/>
              </a:ext>
            </a:extLst>
          </p:cNvPr>
          <p:cNvSpPr>
            <a:spLocks noGrp="1"/>
          </p:cNvSpPr>
          <p:nvPr>
            <p:ph type="dt" idx="1"/>
          </p:nvPr>
        </p:nvSpPr>
        <p:spPr/>
        <p:txBody>
          <a:bodyPr/>
          <a:lstStyle/>
          <a:p>
            <a:pPr rtl="0"/>
            <a:fld id="{B9FA1D35-9279-4503-AA65-44459462ED41}" type="datetime1">
              <a:rPr lang="en-GB" smtClean="0"/>
              <a:t>27/11/2024</a:t>
            </a:fld>
            <a:endParaRPr lang="en-GB"/>
          </a:p>
        </p:txBody>
      </p:sp>
    </p:spTree>
    <p:extLst>
      <p:ext uri="{BB962C8B-B14F-4D97-AF65-F5344CB8AC3E}">
        <p14:creationId xmlns:p14="http://schemas.microsoft.com/office/powerpoint/2010/main" val="228057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2BD0D2D7-C33C-454C-BB95-A55C1C66958D}"/>
              </a:ext>
            </a:extLst>
          </p:cNvPr>
          <p:cNvSpPr>
            <a:spLocks noGrp="1"/>
          </p:cNvSpPr>
          <p:nvPr>
            <p:ph type="dt" idx="1"/>
          </p:nvPr>
        </p:nvSpPr>
        <p:spPr/>
        <p:txBody>
          <a:bodyPr/>
          <a:lstStyle/>
          <a:p>
            <a:pPr rtl="0"/>
            <a:fld id="{7C383082-EA5C-4909-9BC1-11E6110F3D9A}" type="datetime1">
              <a:rPr lang="en-GB" smtClean="0"/>
              <a:t>27/11/2024</a:t>
            </a:fld>
            <a:endParaRPr lang="en-GB"/>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GB"/>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GB"/>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GB"/>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GB"/>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GB"/>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GB"/>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GB"/>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GB">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GB"/>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GB"/>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GB"/>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GB"/>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GB"/>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GB"/>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GB"/>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GB"/>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GB"/>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GB"/>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GB"/>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GB"/>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GB"/>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GB"/>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GB">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GB"/>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GB">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GB"/>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GB"/>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GB"/>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GB"/>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GB"/>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GB"/>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GB"/>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GB"/>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GB"/>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GB"/>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GB"/>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GB"/>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en-GB" dirty="0"/>
              <a:t>Smart Budget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598518"/>
            <a:ext cx="3872050" cy="1731963"/>
          </a:xfrm>
        </p:spPr>
        <p:txBody>
          <a:bodyPr rtlCol="0">
            <a:normAutofit/>
          </a:bodyPr>
          <a:lstStyle/>
          <a:p>
            <a:pPr rtl="0"/>
            <a:r>
              <a:rPr lang="en-GB" dirty="0"/>
              <a:t>Made by Edward Pratt and Sandy Hay</a:t>
            </a:r>
          </a:p>
        </p:txBody>
      </p:sp>
      <p:pic>
        <p:nvPicPr>
          <p:cNvPr id="7" name="Picture 6" descr="A green and black logo&#10;&#10;Description automatically generated">
            <a:extLst>
              <a:ext uri="{FF2B5EF4-FFF2-40B4-BE49-F238E27FC236}">
                <a16:creationId xmlns:a16="http://schemas.microsoft.com/office/drawing/2014/main" id="{50A1427B-7A47-A094-0BEF-201966825CE0}"/>
              </a:ext>
            </a:extLst>
          </p:cNvPr>
          <p:cNvPicPr>
            <a:picLocks noChangeAspect="1"/>
          </p:cNvPicPr>
          <p:nvPr/>
        </p:nvPicPr>
        <p:blipFill>
          <a:blip r:embed="rId4"/>
          <a:stretch>
            <a:fillRect/>
          </a:stretch>
        </p:blipFill>
        <p:spPr>
          <a:xfrm>
            <a:off x="10273998" y="495162"/>
            <a:ext cx="1597466" cy="1748838"/>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7" descr="Data Points Digital background">
            <a:extLst>
              <a:ext uri="{FF2B5EF4-FFF2-40B4-BE49-F238E27FC236}">
                <a16:creationId xmlns:a16="http://schemas.microsoft.com/office/drawing/2014/main" id="{37BDC5DD-C8B4-8E50-6747-536C073D3CE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a:xfrm>
            <a:off x="0" y="-1992"/>
            <a:ext cx="12192000" cy="6858000"/>
          </a:xfrm>
          <a:prstGeom prst="rect">
            <a:avLst/>
          </a:prstGeom>
        </p:spPr>
      </p:pic>
      <p:sp>
        <p:nvSpPr>
          <p:cNvPr id="7" name="Date Placeholder 6">
            <a:extLst>
              <a:ext uri="{FF2B5EF4-FFF2-40B4-BE49-F238E27FC236}">
                <a16:creationId xmlns:a16="http://schemas.microsoft.com/office/drawing/2014/main" id="{4E22626D-F39A-C625-A9AD-C8B19E25308F}"/>
              </a:ext>
            </a:extLst>
          </p:cNvPr>
          <p:cNvSpPr>
            <a:spLocks noGrp="1"/>
          </p:cNvSpPr>
          <p:nvPr>
            <p:ph type="dt" sz="half" idx="10"/>
          </p:nvPr>
        </p:nvSpPr>
        <p:spPr/>
        <p:txBody>
          <a:bodyPr/>
          <a:lstStyle/>
          <a:p>
            <a:pPr rtl="0"/>
            <a:r>
              <a:rPr lang="en-GB" dirty="0"/>
              <a:t>Tuesday, November 27</a:t>
            </a:r>
            <a:r>
              <a:rPr lang="en-GB" baseline="30000" dirty="0"/>
              <a:t>th</a:t>
            </a:r>
            <a:r>
              <a:rPr lang="en-GB" dirty="0"/>
              <a:t>, 2024</a:t>
            </a:r>
          </a:p>
        </p:txBody>
      </p:sp>
      <p:sp>
        <p:nvSpPr>
          <p:cNvPr id="8" name="Footer Placeholder 7">
            <a:extLst>
              <a:ext uri="{FF2B5EF4-FFF2-40B4-BE49-F238E27FC236}">
                <a16:creationId xmlns:a16="http://schemas.microsoft.com/office/drawing/2014/main" id="{6A4973F6-655E-5D1A-7763-5A83AC6805F0}"/>
              </a:ext>
            </a:extLst>
          </p:cNvPr>
          <p:cNvSpPr>
            <a:spLocks noGrp="1"/>
          </p:cNvSpPr>
          <p:nvPr>
            <p:ph type="ftr" sz="quarter" idx="11"/>
          </p:nvPr>
        </p:nvSpPr>
        <p:spPr/>
        <p:txBody>
          <a:bodyPr/>
          <a:lstStyle/>
          <a:p>
            <a:pPr rtl="0"/>
            <a:r>
              <a:rPr lang="en-GB"/>
              <a:t>Sample Footer Text</a:t>
            </a:r>
          </a:p>
        </p:txBody>
      </p:sp>
      <p:sp>
        <p:nvSpPr>
          <p:cNvPr id="9" name="Slide Number Placeholder 8">
            <a:extLst>
              <a:ext uri="{FF2B5EF4-FFF2-40B4-BE49-F238E27FC236}">
                <a16:creationId xmlns:a16="http://schemas.microsoft.com/office/drawing/2014/main" id="{B5A0DD1D-8E24-221A-D348-E1309E220710}"/>
              </a:ext>
            </a:extLst>
          </p:cNvPr>
          <p:cNvSpPr>
            <a:spLocks noGrp="1"/>
          </p:cNvSpPr>
          <p:nvPr>
            <p:ph type="sldNum" sz="quarter" idx="12"/>
          </p:nvPr>
        </p:nvSpPr>
        <p:spPr/>
        <p:txBody>
          <a:bodyPr/>
          <a:lstStyle/>
          <a:p>
            <a:pPr rtl="0"/>
            <a:fld id="{DBA1B0FB-D917-4C8C-928F-313BD683BF39}" type="slidenum">
              <a:rPr lang="en-GB" smtClean="0"/>
              <a:t>10</a:t>
            </a:fld>
            <a:endParaRPr lang="en-GB"/>
          </a:p>
        </p:txBody>
      </p:sp>
      <p:sp>
        <p:nvSpPr>
          <p:cNvPr id="11" name="Title 14">
            <a:extLst>
              <a:ext uri="{FF2B5EF4-FFF2-40B4-BE49-F238E27FC236}">
                <a16:creationId xmlns:a16="http://schemas.microsoft.com/office/drawing/2014/main" id="{ED3571C2-378B-AEF1-912B-B02EAD47091A}"/>
              </a:ext>
            </a:extLst>
          </p:cNvPr>
          <p:cNvSpPr txBox="1">
            <a:spLocks/>
          </p:cNvSpPr>
          <p:nvPr/>
        </p:nvSpPr>
        <p:spPr>
          <a:xfrm>
            <a:off x="550863" y="549275"/>
            <a:ext cx="5437187" cy="298623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a:lstStyle>
          <a:p>
            <a:pPr>
              <a:lnSpc>
                <a:spcPct val="100000"/>
              </a:lnSpc>
            </a:pPr>
            <a:r>
              <a:rPr lang="en-GB" sz="6400" dirty="0"/>
              <a:t>Code &amp; Testing</a:t>
            </a:r>
          </a:p>
        </p:txBody>
      </p:sp>
      <p:sp>
        <p:nvSpPr>
          <p:cNvPr id="12" name="Subtitle 15">
            <a:extLst>
              <a:ext uri="{FF2B5EF4-FFF2-40B4-BE49-F238E27FC236}">
                <a16:creationId xmlns:a16="http://schemas.microsoft.com/office/drawing/2014/main" id="{4CE097D3-3093-B7EA-B2BA-2D2622EFFF17}"/>
              </a:ext>
            </a:extLst>
          </p:cNvPr>
          <p:cNvSpPr txBox="1">
            <a:spLocks/>
          </p:cNvSpPr>
          <p:nvPr/>
        </p:nvSpPr>
        <p:spPr>
          <a:xfrm>
            <a:off x="550863" y="3718280"/>
            <a:ext cx="5437187" cy="2265216"/>
          </a:xfrm>
          <a:prstGeom prst="rect">
            <a:avLst/>
          </a:prstGeom>
        </p:spPr>
        <p:txBody>
          <a:bodyPr vert="horz" wrap="square" lIns="0" tIns="0" rIns="0" bIns="0" rtlCol="0" anchor="t">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GB" sz="2400" cap="none" dirty="0">
                <a:solidFill>
                  <a:schemeClr val="tx1">
                    <a:alpha val="60000"/>
                  </a:schemeClr>
                </a:solidFill>
              </a:rPr>
              <a:t>WHAT WE HAVE DONE</a:t>
            </a:r>
          </a:p>
        </p:txBody>
      </p:sp>
    </p:spTree>
    <p:extLst>
      <p:ext uri="{BB962C8B-B14F-4D97-AF65-F5344CB8AC3E}">
        <p14:creationId xmlns:p14="http://schemas.microsoft.com/office/powerpoint/2010/main" val="283740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F913D-FEA7-B1E3-CFCB-A116D39E85B4}"/>
            </a:ext>
          </a:extLst>
        </p:cNvPr>
        <p:cNvGrpSpPr/>
        <p:nvPr/>
      </p:nvGrpSpPr>
      <p:grpSpPr>
        <a:xfrm>
          <a:off x="0" y="0"/>
          <a:ext cx="0" cy="0"/>
          <a:chOff x="0" y="0"/>
          <a:chExt cx="0" cy="0"/>
        </a:xfrm>
      </p:grpSpPr>
      <p:pic>
        <p:nvPicPr>
          <p:cNvPr id="10" name="Picture Placeholder 7" descr="Data Points Digital background">
            <a:extLst>
              <a:ext uri="{FF2B5EF4-FFF2-40B4-BE49-F238E27FC236}">
                <a16:creationId xmlns:a16="http://schemas.microsoft.com/office/drawing/2014/main" id="{2E4AC9F1-00A9-5B00-8582-C68AF9F0B89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a:xfrm>
            <a:off x="0" y="-1992"/>
            <a:ext cx="12192000" cy="6858000"/>
          </a:xfrm>
          <a:prstGeom prst="rect">
            <a:avLst/>
          </a:prstGeom>
        </p:spPr>
      </p:pic>
      <p:sp>
        <p:nvSpPr>
          <p:cNvPr id="7" name="Date Placeholder 6">
            <a:extLst>
              <a:ext uri="{FF2B5EF4-FFF2-40B4-BE49-F238E27FC236}">
                <a16:creationId xmlns:a16="http://schemas.microsoft.com/office/drawing/2014/main" id="{51FD43DE-3D9A-2DF5-5678-CBBFBD826B60}"/>
              </a:ext>
            </a:extLst>
          </p:cNvPr>
          <p:cNvSpPr>
            <a:spLocks noGrp="1"/>
          </p:cNvSpPr>
          <p:nvPr>
            <p:ph type="dt" sz="half" idx="10"/>
          </p:nvPr>
        </p:nvSpPr>
        <p:spPr/>
        <p:txBody>
          <a:bodyPr/>
          <a:lstStyle/>
          <a:p>
            <a:pPr rtl="0"/>
            <a:r>
              <a:rPr lang="en-GB" dirty="0"/>
              <a:t>Tuesday, November 27</a:t>
            </a:r>
            <a:r>
              <a:rPr lang="en-GB" baseline="30000" dirty="0"/>
              <a:t>th</a:t>
            </a:r>
            <a:r>
              <a:rPr lang="en-GB" dirty="0"/>
              <a:t>, 2024</a:t>
            </a:r>
          </a:p>
        </p:txBody>
      </p:sp>
      <p:sp>
        <p:nvSpPr>
          <p:cNvPr id="8" name="Footer Placeholder 7">
            <a:extLst>
              <a:ext uri="{FF2B5EF4-FFF2-40B4-BE49-F238E27FC236}">
                <a16:creationId xmlns:a16="http://schemas.microsoft.com/office/drawing/2014/main" id="{DC9E154F-B480-DA06-58DD-D82BDCE5BECE}"/>
              </a:ext>
            </a:extLst>
          </p:cNvPr>
          <p:cNvSpPr>
            <a:spLocks noGrp="1"/>
          </p:cNvSpPr>
          <p:nvPr>
            <p:ph type="ftr" sz="quarter" idx="11"/>
          </p:nvPr>
        </p:nvSpPr>
        <p:spPr/>
        <p:txBody>
          <a:bodyPr/>
          <a:lstStyle/>
          <a:p>
            <a:pPr rtl="0"/>
            <a:r>
              <a:rPr lang="en-GB"/>
              <a:t>Sample Footer Text</a:t>
            </a:r>
          </a:p>
        </p:txBody>
      </p:sp>
      <p:sp>
        <p:nvSpPr>
          <p:cNvPr id="9" name="Slide Number Placeholder 8">
            <a:extLst>
              <a:ext uri="{FF2B5EF4-FFF2-40B4-BE49-F238E27FC236}">
                <a16:creationId xmlns:a16="http://schemas.microsoft.com/office/drawing/2014/main" id="{1E8C36B2-F86F-CFAD-409D-BC7DAF551252}"/>
              </a:ext>
            </a:extLst>
          </p:cNvPr>
          <p:cNvSpPr>
            <a:spLocks noGrp="1"/>
          </p:cNvSpPr>
          <p:nvPr>
            <p:ph type="sldNum" sz="quarter" idx="12"/>
          </p:nvPr>
        </p:nvSpPr>
        <p:spPr/>
        <p:txBody>
          <a:bodyPr/>
          <a:lstStyle/>
          <a:p>
            <a:pPr rtl="0"/>
            <a:fld id="{DBA1B0FB-D917-4C8C-928F-313BD683BF39}" type="slidenum">
              <a:rPr lang="en-GB" smtClean="0"/>
              <a:t>11</a:t>
            </a:fld>
            <a:endParaRPr lang="en-GB"/>
          </a:p>
        </p:txBody>
      </p:sp>
      <p:sp>
        <p:nvSpPr>
          <p:cNvPr id="11" name="Title 14">
            <a:extLst>
              <a:ext uri="{FF2B5EF4-FFF2-40B4-BE49-F238E27FC236}">
                <a16:creationId xmlns:a16="http://schemas.microsoft.com/office/drawing/2014/main" id="{22590CA4-7AC3-5D02-83D0-F426D86914CC}"/>
              </a:ext>
            </a:extLst>
          </p:cNvPr>
          <p:cNvSpPr txBox="1">
            <a:spLocks/>
          </p:cNvSpPr>
          <p:nvPr/>
        </p:nvSpPr>
        <p:spPr>
          <a:xfrm>
            <a:off x="550863" y="549275"/>
            <a:ext cx="5437187" cy="298623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a:lstStyle>
          <a:p>
            <a:pPr>
              <a:lnSpc>
                <a:spcPct val="100000"/>
              </a:lnSpc>
            </a:pPr>
            <a:r>
              <a:rPr lang="en-GB" sz="6400" dirty="0"/>
              <a:t>Reflection</a:t>
            </a:r>
          </a:p>
        </p:txBody>
      </p:sp>
      <p:sp>
        <p:nvSpPr>
          <p:cNvPr id="12" name="Subtitle 15">
            <a:extLst>
              <a:ext uri="{FF2B5EF4-FFF2-40B4-BE49-F238E27FC236}">
                <a16:creationId xmlns:a16="http://schemas.microsoft.com/office/drawing/2014/main" id="{250BEBDF-08AD-243F-C667-8B0114EABC0B}"/>
              </a:ext>
            </a:extLst>
          </p:cNvPr>
          <p:cNvSpPr txBox="1">
            <a:spLocks/>
          </p:cNvSpPr>
          <p:nvPr/>
        </p:nvSpPr>
        <p:spPr>
          <a:xfrm>
            <a:off x="550863" y="3718280"/>
            <a:ext cx="5437187" cy="2265216"/>
          </a:xfrm>
          <a:prstGeom prst="rect">
            <a:avLst/>
          </a:prstGeom>
        </p:spPr>
        <p:txBody>
          <a:bodyPr vert="horz" wrap="square" lIns="0" tIns="0" rIns="0" bIns="0" rtlCol="0" anchor="t">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GB" sz="2400" cap="none" dirty="0">
                <a:solidFill>
                  <a:schemeClr val="tx1">
                    <a:alpha val="60000"/>
                  </a:schemeClr>
                </a:solidFill>
              </a:rPr>
              <a:t>FUTURE CONCEPTS AND IDEAS</a:t>
            </a:r>
          </a:p>
        </p:txBody>
      </p:sp>
    </p:spTree>
    <p:extLst>
      <p:ext uri="{BB962C8B-B14F-4D97-AF65-F5344CB8AC3E}">
        <p14:creationId xmlns:p14="http://schemas.microsoft.com/office/powerpoint/2010/main" val="54929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en-GB"/>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212225"/>
            <a:ext cx="6221412" cy="1959975"/>
          </a:xfrm>
        </p:spPr>
        <p:txBody>
          <a:bodyPr rtlCol="0">
            <a:normAutofit lnSpcReduction="10000"/>
          </a:bodyPr>
          <a:lstStyle/>
          <a:p>
            <a:pPr rtl="0"/>
            <a:r>
              <a:rPr lang="en-GB" dirty="0"/>
              <a:t>So far in the 6 hours we’ve had, we have developed a website that can open subpages, where you are able to input your transactions and your savings, which they’ll be displayed in the respective tables and an Overview page where it displays how many months you will need to wait before you have </a:t>
            </a:r>
            <a:r>
              <a:rPr lang="en-GB"/>
              <a:t>enough for all of your savings. </a:t>
            </a:r>
            <a:endParaRPr lang="en-GB"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12</a:t>
            </a:fld>
            <a:endParaRPr lang="en-GB"/>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E2AF-7756-C25D-E9E2-FE8D54915204}"/>
              </a:ext>
            </a:extLst>
          </p:cNvPr>
          <p:cNvSpPr>
            <a:spLocks noGrp="1"/>
          </p:cNvSpPr>
          <p:nvPr>
            <p:ph type="title"/>
          </p:nvPr>
        </p:nvSpPr>
        <p:spPr/>
        <p:txBody>
          <a:bodyPr/>
          <a:lstStyle/>
          <a:p>
            <a:r>
              <a:rPr lang="en-GB" dirty="0"/>
              <a:t>Future Ideas</a:t>
            </a:r>
          </a:p>
        </p:txBody>
      </p:sp>
      <p:sp>
        <p:nvSpPr>
          <p:cNvPr id="3" name="Text Placeholder 2">
            <a:extLst>
              <a:ext uri="{FF2B5EF4-FFF2-40B4-BE49-F238E27FC236}">
                <a16:creationId xmlns:a16="http://schemas.microsoft.com/office/drawing/2014/main" id="{C7073906-6F0B-E487-6BA3-497A2C1015C8}"/>
              </a:ext>
            </a:extLst>
          </p:cNvPr>
          <p:cNvSpPr>
            <a:spLocks noGrp="1"/>
          </p:cNvSpPr>
          <p:nvPr>
            <p:ph type="body" idx="1"/>
          </p:nvPr>
        </p:nvSpPr>
        <p:spPr/>
        <p:txBody>
          <a:bodyPr/>
          <a:lstStyle/>
          <a:p>
            <a:r>
              <a:rPr lang="en-GB" dirty="0"/>
              <a:t>What are our future plans?</a:t>
            </a:r>
          </a:p>
        </p:txBody>
      </p:sp>
      <p:sp>
        <p:nvSpPr>
          <p:cNvPr id="4" name="Content Placeholder 3">
            <a:extLst>
              <a:ext uri="{FF2B5EF4-FFF2-40B4-BE49-F238E27FC236}">
                <a16:creationId xmlns:a16="http://schemas.microsoft.com/office/drawing/2014/main" id="{9E184547-54E9-6AA6-A655-663F78597F54}"/>
              </a:ext>
            </a:extLst>
          </p:cNvPr>
          <p:cNvSpPr>
            <a:spLocks noGrp="1"/>
          </p:cNvSpPr>
          <p:nvPr>
            <p:ph sz="half" idx="2"/>
          </p:nvPr>
        </p:nvSpPr>
        <p:spPr/>
        <p:txBody>
          <a:bodyPr/>
          <a:lstStyle/>
          <a:p>
            <a:r>
              <a:rPr lang="en-GB" dirty="0"/>
              <a:t>Implementing subscriptions into the website, and take it off </a:t>
            </a:r>
            <a:r>
              <a:rPr lang="en-GB"/>
              <a:t>from savings</a:t>
            </a:r>
          </a:p>
          <a:p>
            <a:r>
              <a:rPr lang="en-GB" dirty="0"/>
              <a:t>Research and record inflation rates and interest rates</a:t>
            </a:r>
          </a:p>
          <a:p>
            <a:r>
              <a:rPr lang="en-GB" dirty="0"/>
              <a:t>Generate an AI to predict the future growth of the user’s savings</a:t>
            </a:r>
          </a:p>
        </p:txBody>
      </p:sp>
      <p:sp>
        <p:nvSpPr>
          <p:cNvPr id="7" name="Date Placeholder 6">
            <a:extLst>
              <a:ext uri="{FF2B5EF4-FFF2-40B4-BE49-F238E27FC236}">
                <a16:creationId xmlns:a16="http://schemas.microsoft.com/office/drawing/2014/main" id="{FC964D91-D96E-961C-C0AD-47C21B54E671}"/>
              </a:ext>
            </a:extLst>
          </p:cNvPr>
          <p:cNvSpPr>
            <a:spLocks noGrp="1"/>
          </p:cNvSpPr>
          <p:nvPr>
            <p:ph type="dt" sz="half" idx="10"/>
          </p:nvPr>
        </p:nvSpPr>
        <p:spPr/>
        <p:txBody>
          <a:bodyPr/>
          <a:lstStyle/>
          <a:p>
            <a:pPr rtl="0"/>
            <a:r>
              <a:rPr lang="en-GB"/>
              <a:t>Tuesday, February 2, 20XX</a:t>
            </a:r>
          </a:p>
        </p:txBody>
      </p:sp>
      <p:sp>
        <p:nvSpPr>
          <p:cNvPr id="8" name="Footer Placeholder 7">
            <a:extLst>
              <a:ext uri="{FF2B5EF4-FFF2-40B4-BE49-F238E27FC236}">
                <a16:creationId xmlns:a16="http://schemas.microsoft.com/office/drawing/2014/main" id="{D227078E-1FF2-8CAB-46DB-3318023AC94E}"/>
              </a:ext>
            </a:extLst>
          </p:cNvPr>
          <p:cNvSpPr>
            <a:spLocks noGrp="1"/>
          </p:cNvSpPr>
          <p:nvPr>
            <p:ph type="ftr" sz="quarter" idx="11"/>
          </p:nvPr>
        </p:nvSpPr>
        <p:spPr/>
        <p:txBody>
          <a:bodyPr/>
          <a:lstStyle/>
          <a:p>
            <a:pPr rtl="0"/>
            <a:r>
              <a:rPr lang="en-GB"/>
              <a:t>Sample Footer Text</a:t>
            </a:r>
          </a:p>
        </p:txBody>
      </p:sp>
      <p:sp>
        <p:nvSpPr>
          <p:cNvPr id="9" name="Slide Number Placeholder 8">
            <a:extLst>
              <a:ext uri="{FF2B5EF4-FFF2-40B4-BE49-F238E27FC236}">
                <a16:creationId xmlns:a16="http://schemas.microsoft.com/office/drawing/2014/main" id="{45CF9CB5-67BB-6CC9-341B-5F643FD8C38B}"/>
              </a:ext>
            </a:extLst>
          </p:cNvPr>
          <p:cNvSpPr>
            <a:spLocks noGrp="1"/>
          </p:cNvSpPr>
          <p:nvPr>
            <p:ph type="sldNum" sz="quarter" idx="12"/>
          </p:nvPr>
        </p:nvSpPr>
        <p:spPr/>
        <p:txBody>
          <a:bodyPr/>
          <a:lstStyle/>
          <a:p>
            <a:pPr rtl="0"/>
            <a:fld id="{DBA1B0FB-D917-4C8C-928F-313BD683BF39}" type="slidenum">
              <a:rPr lang="en-GB" smtClean="0"/>
              <a:t>13</a:t>
            </a:fld>
            <a:endParaRPr lang="en-GB"/>
          </a:p>
        </p:txBody>
      </p:sp>
    </p:spTree>
    <p:extLst>
      <p:ext uri="{BB962C8B-B14F-4D97-AF65-F5344CB8AC3E}">
        <p14:creationId xmlns:p14="http://schemas.microsoft.com/office/powerpoint/2010/main" val="338982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01BDA-A86B-FC2C-F4BD-5E4F2058516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4355542-C6D8-99F4-4AE4-C3B89EBEF677}"/>
              </a:ext>
            </a:extLst>
          </p:cNvPr>
          <p:cNvSpPr>
            <a:spLocks noGrp="1"/>
          </p:cNvSpPr>
          <p:nvPr>
            <p:ph type="title"/>
          </p:nvPr>
        </p:nvSpPr>
        <p:spPr>
          <a:xfrm>
            <a:off x="543586" y="2507284"/>
            <a:ext cx="11097551" cy="1332000"/>
          </a:xfrm>
        </p:spPr>
        <p:txBody>
          <a:bodyPr rtlCol="0" anchor="ctr"/>
          <a:lstStyle/>
          <a:p>
            <a:pPr algn="ctr" rtl="0"/>
            <a:r>
              <a:rPr lang="en-GB" sz="6600" dirty="0"/>
              <a:t>Q&amp;A</a:t>
            </a:r>
          </a:p>
        </p:txBody>
      </p:sp>
      <p:sp>
        <p:nvSpPr>
          <p:cNvPr id="14" name="Date Placeholder 13">
            <a:extLst>
              <a:ext uri="{FF2B5EF4-FFF2-40B4-BE49-F238E27FC236}">
                <a16:creationId xmlns:a16="http://schemas.microsoft.com/office/drawing/2014/main" id="{80949217-56CC-C13F-4A9A-E12CB287A4A1}"/>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15" name="Footer Placeholder 14">
            <a:extLst>
              <a:ext uri="{FF2B5EF4-FFF2-40B4-BE49-F238E27FC236}">
                <a16:creationId xmlns:a16="http://schemas.microsoft.com/office/drawing/2014/main" id="{79D08395-7FDA-AF91-DF47-BC670649F8E2}"/>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16" name="Slide Number Placeholder 15">
            <a:extLst>
              <a:ext uri="{FF2B5EF4-FFF2-40B4-BE49-F238E27FC236}">
                <a16:creationId xmlns:a16="http://schemas.microsoft.com/office/drawing/2014/main" id="{9F635FD4-C329-FB5A-5A10-C82067A810DB}"/>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14</a:t>
            </a:fld>
            <a:endParaRPr lang="en-GB"/>
          </a:p>
        </p:txBody>
      </p:sp>
    </p:spTree>
    <p:extLst>
      <p:ext uri="{BB962C8B-B14F-4D97-AF65-F5344CB8AC3E}">
        <p14:creationId xmlns:p14="http://schemas.microsoft.com/office/powerpoint/2010/main" val="398543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15</a:t>
            </a:fld>
            <a:endParaRPr lang="en-GB"/>
          </a:p>
        </p:txBody>
      </p:sp>
      <p:pic>
        <p:nvPicPr>
          <p:cNvPr id="3" name="Picture 2" descr="A green and black logo&#10;&#10;Description automatically generated">
            <a:extLst>
              <a:ext uri="{FF2B5EF4-FFF2-40B4-BE49-F238E27FC236}">
                <a16:creationId xmlns:a16="http://schemas.microsoft.com/office/drawing/2014/main" id="{D245F444-5220-5E91-E282-ECAC797607EC}"/>
              </a:ext>
            </a:extLst>
          </p:cNvPr>
          <p:cNvPicPr>
            <a:picLocks noChangeAspect="1"/>
          </p:cNvPicPr>
          <p:nvPr/>
        </p:nvPicPr>
        <p:blipFill>
          <a:blip r:embed="rId4"/>
          <a:stretch>
            <a:fillRect/>
          </a:stretch>
        </p:blipFill>
        <p:spPr>
          <a:xfrm>
            <a:off x="550864" y="196901"/>
            <a:ext cx="1692578" cy="1852964"/>
          </a:xfrm>
          <a:prstGeom prst="rect">
            <a:avLst/>
          </a:prstGeom>
        </p:spPr>
      </p:pic>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en-GB" dirty="0"/>
              <a:t>Topics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en-GB" dirty="0"/>
              <a:t>Introduction</a:t>
            </a:r>
          </a:p>
          <a:p>
            <a:pPr rtl="0"/>
            <a:r>
              <a:rPr lang="en-GB" dirty="0"/>
              <a:t>Analysis</a:t>
            </a:r>
          </a:p>
          <a:p>
            <a:pPr rtl="0"/>
            <a:r>
              <a:rPr lang="en-GB" dirty="0"/>
              <a:t>Design</a:t>
            </a:r>
          </a:p>
          <a:p>
            <a:pPr rtl="0"/>
            <a:r>
              <a:rPr lang="en-GB" dirty="0"/>
              <a:t>Code &amp; Testing</a:t>
            </a:r>
          </a:p>
          <a:p>
            <a:pPr rtl="0"/>
            <a:r>
              <a:rPr lang="en-GB" dirty="0"/>
              <a:t>Conclusion</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en-GB" dirty="0"/>
              <a:t>Bottom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2</a:t>
            </a:fld>
            <a:endParaRPr lang="en-GB"/>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n-GB"/>
              <a:t>Introduction</a:t>
            </a:r>
            <a:endParaRPr lang="en-GB"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dirty="0"/>
              <a:t>Bottom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3</a:t>
            </a:fld>
            <a:endParaRPr lang="en-GB"/>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a:bodyPr>
          <a:lstStyle/>
          <a:p>
            <a:pPr rtl="0"/>
            <a:r>
              <a:rPr lang="en-GB" dirty="0"/>
              <a:t>This is our submission attempt for this terms’ Hackathon, where we create a website where we can help monitor and assist with people’s spending budgets, and provide financial insight.</a:t>
            </a:r>
          </a:p>
        </p:txBody>
      </p:sp>
      <p:pic>
        <p:nvPicPr>
          <p:cNvPr id="30" name="Picture Placeholder 15" descr="Data Points Digital background">
            <a:extLst>
              <a:ext uri="{FF2B5EF4-FFF2-40B4-BE49-F238E27FC236}">
                <a16:creationId xmlns:a16="http://schemas.microsoft.com/office/drawing/2014/main" id="{C5FA8F68-802A-62F0-60DC-CEF80EB4492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j-lt"/>
                <a:ea typeface="+mj-ea"/>
                <a:cs typeface="+mj-cs"/>
              </a:rPr>
              <a:t>Analysis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3827610"/>
            <a:ext cx="5293346" cy="2265216"/>
          </a:xfrm>
        </p:spPr>
        <p:txBody>
          <a:bodyPr vert="horz" wrap="square" lIns="0" tIns="0" rIns="0" bIns="0" rtlCol="0">
            <a:normAutofit/>
          </a:bodyPr>
          <a:lstStyle/>
          <a:p>
            <a:pPr marL="0" indent="0" rtl="0">
              <a:lnSpc>
                <a:spcPct val="100000"/>
              </a:lnSpc>
              <a:buNone/>
            </a:pPr>
            <a:r>
              <a:rPr lang="en-GB" dirty="0"/>
              <a:t>THE IDEAS AND CONCEPTS FOR THE PROJECT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en-GB" dirty="0"/>
              <a:t>Tuesday, November 27</a:t>
            </a:r>
            <a:r>
              <a:rPr lang="en-GB" baseline="30000" dirty="0"/>
              <a:t>th</a:t>
            </a:r>
            <a:r>
              <a:rPr lang="en-GB" dirty="0"/>
              <a:t>, 2024</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en-GB" dirty="0"/>
              <a:t>Bottom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4</a:t>
            </a:fld>
            <a:endParaRPr lang="en-GB"/>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The Purpose of this Project</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rtlCol="0"/>
          <a:lstStyle/>
          <a:p>
            <a:pPr rtl="0"/>
            <a:r>
              <a:rPr lang="en-GB" dirty="0"/>
              <a:t>What is the purpose of this project?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9020520" cy="3515555"/>
          </a:xfrm>
        </p:spPr>
        <p:txBody>
          <a:bodyPr rtlCol="0"/>
          <a:lstStyle/>
          <a:p>
            <a:r>
              <a:rPr lang="en-GB" dirty="0"/>
              <a:t>The analysis phase for a smart budgeting system focuses on understanding user financial behaviour, identifying spending patterns, and providing actionable insights to improve money management. </a:t>
            </a:r>
          </a:p>
          <a:p>
            <a:endParaRPr lang="en-GB" dirty="0"/>
          </a:p>
          <a:p>
            <a:r>
              <a:rPr lang="en-GB" dirty="0"/>
              <a:t>This involves collecting and processing data related to income, expenses, savings, and debts while categorizing transactions to identify trends and irregularities.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ABBB0-8E1B-51D1-1C00-C994C0E11C58}"/>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303C630F-F56B-AA03-F9B9-D17ECF61257E}"/>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BBC333D3-BFB1-FB21-5671-9DBB4D19F90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4A77C76-0959-E35D-A75B-21BCD9D089B4}"/>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3DCB94C2-518F-61B9-2D5F-4854555D183F}"/>
              </a:ext>
            </a:extLst>
          </p:cNvPr>
          <p:cNvSpPr>
            <a:spLocks noGrp="1"/>
          </p:cNvSpPr>
          <p:nvPr>
            <p:ph type="title"/>
          </p:nvPr>
        </p:nvSpPr>
        <p:spPr>
          <a:xfrm>
            <a:off x="550862" y="549275"/>
            <a:ext cx="11097551" cy="1332000"/>
          </a:xfrm>
        </p:spPr>
        <p:txBody>
          <a:bodyPr rtlCol="0">
            <a:normAutofit/>
          </a:bodyPr>
          <a:lstStyle/>
          <a:p>
            <a:pPr rtl="0"/>
            <a:r>
              <a:rPr lang="en-GB" dirty="0"/>
              <a:t>The Purpose of this Project</a:t>
            </a:r>
          </a:p>
        </p:txBody>
      </p:sp>
      <p:sp>
        <p:nvSpPr>
          <p:cNvPr id="9" name="Text Placeholder 8">
            <a:extLst>
              <a:ext uri="{FF2B5EF4-FFF2-40B4-BE49-F238E27FC236}">
                <a16:creationId xmlns:a16="http://schemas.microsoft.com/office/drawing/2014/main" id="{7C9EA360-05D9-2D4A-710A-3280C37E80DD}"/>
              </a:ext>
            </a:extLst>
          </p:cNvPr>
          <p:cNvSpPr>
            <a:spLocks noGrp="1"/>
          </p:cNvSpPr>
          <p:nvPr>
            <p:ph type="body" idx="1"/>
          </p:nvPr>
        </p:nvSpPr>
        <p:spPr>
          <a:xfrm>
            <a:off x="550864" y="1731375"/>
            <a:ext cx="5437186" cy="535354"/>
          </a:xfrm>
        </p:spPr>
        <p:txBody>
          <a:bodyPr rtlCol="0"/>
          <a:lstStyle/>
          <a:p>
            <a:pPr rtl="0"/>
            <a:r>
              <a:rPr lang="en-GB" dirty="0"/>
              <a:t>What Exactly are we looking for?</a:t>
            </a:r>
          </a:p>
        </p:txBody>
      </p:sp>
      <p:sp>
        <p:nvSpPr>
          <p:cNvPr id="10" name="Content Placeholder 9">
            <a:extLst>
              <a:ext uri="{FF2B5EF4-FFF2-40B4-BE49-F238E27FC236}">
                <a16:creationId xmlns:a16="http://schemas.microsoft.com/office/drawing/2014/main" id="{3BAA50D4-01E3-C94C-FEE6-3B35567C91DD}"/>
              </a:ext>
            </a:extLst>
          </p:cNvPr>
          <p:cNvSpPr>
            <a:spLocks noGrp="1"/>
          </p:cNvSpPr>
          <p:nvPr>
            <p:ph sz="half" idx="2"/>
          </p:nvPr>
        </p:nvSpPr>
        <p:spPr>
          <a:xfrm>
            <a:off x="550863" y="2427370"/>
            <a:ext cx="9020520" cy="3881355"/>
          </a:xfrm>
        </p:spPr>
        <p:txBody>
          <a:bodyPr rtlCol="0"/>
          <a:lstStyle/>
          <a:p>
            <a:r>
              <a:rPr lang="en-GB" dirty="0"/>
              <a:t>This project seeks to answer critical questions for the users such as:</a:t>
            </a:r>
          </a:p>
          <a:p>
            <a:pPr>
              <a:buFont typeface="Arial" panose="020B0604020202020204" pitchFamily="34" charset="0"/>
              <a:buChar char="•"/>
            </a:pPr>
            <a:r>
              <a:rPr lang="en-GB" dirty="0"/>
              <a:t>What are the user’s major expense categories (e.g., food, rent, subscriptions)?</a:t>
            </a:r>
          </a:p>
          <a:p>
            <a:pPr>
              <a:buFont typeface="Arial" panose="020B0604020202020204" pitchFamily="34" charset="0"/>
              <a:buChar char="•"/>
            </a:pPr>
            <a:r>
              <a:rPr lang="en-GB" dirty="0"/>
              <a:t>Are there opportunities to reduce unnecessary spending?</a:t>
            </a:r>
          </a:p>
          <a:p>
            <a:pPr>
              <a:buFont typeface="Arial" panose="020B0604020202020204" pitchFamily="34" charset="0"/>
              <a:buChar char="•"/>
            </a:pPr>
            <a:r>
              <a:rPr lang="en-GB" dirty="0"/>
              <a:t>Is the user consistently saving money or living </a:t>
            </a:r>
            <a:r>
              <a:rPr lang="en-GB" dirty="0" err="1"/>
              <a:t>paycheck</a:t>
            </a:r>
            <a:r>
              <a:rPr lang="en-GB" dirty="0"/>
              <a:t> to </a:t>
            </a:r>
            <a:r>
              <a:rPr lang="en-GB" dirty="0" err="1"/>
              <a:t>paycheck</a:t>
            </a:r>
            <a:r>
              <a:rPr lang="en-GB" dirty="0"/>
              <a:t> (spending most or all their income, leaving no more for savings)?</a:t>
            </a:r>
          </a:p>
          <a:p>
            <a:pPr>
              <a:buFont typeface="Arial" panose="020B0604020202020204" pitchFamily="34" charset="0"/>
              <a:buChar char="•"/>
            </a:pPr>
            <a:r>
              <a:rPr lang="en-GB" dirty="0"/>
              <a:t>How closely does the user follow their budget plan?</a:t>
            </a:r>
          </a:p>
        </p:txBody>
      </p:sp>
      <p:sp>
        <p:nvSpPr>
          <p:cNvPr id="4" name="Date Placeholder 3">
            <a:extLst>
              <a:ext uri="{FF2B5EF4-FFF2-40B4-BE49-F238E27FC236}">
                <a16:creationId xmlns:a16="http://schemas.microsoft.com/office/drawing/2014/main" id="{AD14C439-AD0F-8CCA-2020-DB1226717902}"/>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5" name="Footer Placeholder 4">
            <a:extLst>
              <a:ext uri="{FF2B5EF4-FFF2-40B4-BE49-F238E27FC236}">
                <a16:creationId xmlns:a16="http://schemas.microsoft.com/office/drawing/2014/main" id="{CB2266B1-392F-8E70-852E-4AFE4B8F1325}"/>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C72471A9-A5B7-F5A8-432D-04242E6B9488}"/>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sp>
        <p:nvSpPr>
          <p:cNvPr id="22" name="Freeform: Shape 21">
            <a:extLst>
              <a:ext uri="{FF2B5EF4-FFF2-40B4-BE49-F238E27FC236}">
                <a16:creationId xmlns:a16="http://schemas.microsoft.com/office/drawing/2014/main" id="{D58D2EBF-2A42-0CA3-106B-CC56AF2C9631}"/>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29649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18F36-6BD5-E9F4-0BE6-D54E17835FE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7F315304-26FF-C201-796F-FCC7B9880BE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C25383B1-3736-199D-2AC5-CB58F377396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3A4319B2-2949-9E7E-8209-6A9349239367}"/>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482174-57A6-A479-C5A3-C11A36FC623D}"/>
              </a:ext>
            </a:extLst>
          </p:cNvPr>
          <p:cNvSpPr>
            <a:spLocks noGrp="1"/>
          </p:cNvSpPr>
          <p:nvPr>
            <p:ph type="title"/>
          </p:nvPr>
        </p:nvSpPr>
        <p:spPr>
          <a:xfrm>
            <a:off x="550862" y="549275"/>
            <a:ext cx="11097551" cy="1332000"/>
          </a:xfrm>
        </p:spPr>
        <p:txBody>
          <a:bodyPr rtlCol="0">
            <a:normAutofit/>
          </a:bodyPr>
          <a:lstStyle/>
          <a:p>
            <a:pPr rtl="0"/>
            <a:r>
              <a:rPr lang="en-GB" dirty="0"/>
              <a:t>The Purpose of this Project</a:t>
            </a:r>
          </a:p>
        </p:txBody>
      </p:sp>
      <p:sp>
        <p:nvSpPr>
          <p:cNvPr id="9" name="Text Placeholder 8">
            <a:extLst>
              <a:ext uri="{FF2B5EF4-FFF2-40B4-BE49-F238E27FC236}">
                <a16:creationId xmlns:a16="http://schemas.microsoft.com/office/drawing/2014/main" id="{808AEF75-06D7-E02D-532A-36BAB88E4A7E}"/>
              </a:ext>
            </a:extLst>
          </p:cNvPr>
          <p:cNvSpPr>
            <a:spLocks noGrp="1"/>
          </p:cNvSpPr>
          <p:nvPr>
            <p:ph type="body" idx="1"/>
          </p:nvPr>
        </p:nvSpPr>
        <p:spPr>
          <a:xfrm>
            <a:off x="550864" y="1731375"/>
            <a:ext cx="5437186" cy="535354"/>
          </a:xfrm>
        </p:spPr>
        <p:txBody>
          <a:bodyPr rtlCol="0"/>
          <a:lstStyle/>
          <a:p>
            <a:pPr rtl="0"/>
            <a:r>
              <a:rPr lang="en-GB" dirty="0"/>
              <a:t>Our plan for the project</a:t>
            </a:r>
          </a:p>
        </p:txBody>
      </p:sp>
      <p:sp>
        <p:nvSpPr>
          <p:cNvPr id="10" name="Content Placeholder 9">
            <a:extLst>
              <a:ext uri="{FF2B5EF4-FFF2-40B4-BE49-F238E27FC236}">
                <a16:creationId xmlns:a16="http://schemas.microsoft.com/office/drawing/2014/main" id="{33F2FD5C-0FD5-F9D2-C139-85DC0C89AC2A}"/>
              </a:ext>
            </a:extLst>
          </p:cNvPr>
          <p:cNvSpPr>
            <a:spLocks noGrp="1"/>
          </p:cNvSpPr>
          <p:nvPr>
            <p:ph sz="half" idx="2"/>
          </p:nvPr>
        </p:nvSpPr>
        <p:spPr>
          <a:xfrm>
            <a:off x="550863" y="2427370"/>
            <a:ext cx="9020520" cy="3881355"/>
          </a:xfrm>
        </p:spPr>
        <p:txBody>
          <a:bodyPr rtlCol="0"/>
          <a:lstStyle/>
          <a:p>
            <a:r>
              <a:rPr lang="en-GB" sz="2000" dirty="0"/>
              <a:t>We chose to use </a:t>
            </a:r>
            <a:r>
              <a:rPr lang="en-GB" sz="2000" b="1" dirty="0"/>
              <a:t>React</a:t>
            </a:r>
            <a:r>
              <a:rPr lang="en-GB" sz="2000" dirty="0"/>
              <a:t> for the front-end development of our website. React, a popular JavaScript library, allowed us to create a dynamic and responsive user interface while taking advantage of its component-based architecture for reusable and modular code. JavaScript served as the primary language for implementing the front-end features.</a:t>
            </a:r>
          </a:p>
          <a:p>
            <a:r>
              <a:rPr lang="en-GB" sz="2000" dirty="0"/>
              <a:t>For the back-end, we used </a:t>
            </a:r>
            <a:r>
              <a:rPr lang="en-GB" sz="2000" b="1" dirty="0"/>
              <a:t>Java</a:t>
            </a:r>
            <a:r>
              <a:rPr lang="en-GB" sz="2000" dirty="0"/>
              <a:t>, (</a:t>
            </a:r>
            <a:r>
              <a:rPr lang="en-GB" sz="2000" b="1" dirty="0"/>
              <a:t>Spring-boot)</a:t>
            </a:r>
            <a:r>
              <a:rPr lang="en-GB" sz="2000" dirty="0"/>
              <a:t> which is well-suited for building robust and scalable server-side applications. Java helped us handle server requests, manage data, and ensure smooth communication between the back-end and front-end through APIs. This combination allowed us to build a functional, efficient, and user-friendly website.</a:t>
            </a:r>
          </a:p>
        </p:txBody>
      </p:sp>
      <p:sp>
        <p:nvSpPr>
          <p:cNvPr id="4" name="Date Placeholder 3">
            <a:extLst>
              <a:ext uri="{FF2B5EF4-FFF2-40B4-BE49-F238E27FC236}">
                <a16:creationId xmlns:a16="http://schemas.microsoft.com/office/drawing/2014/main" id="{10451C43-7603-F773-5784-8D879F7BC645}"/>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5" name="Footer Placeholder 4">
            <a:extLst>
              <a:ext uri="{FF2B5EF4-FFF2-40B4-BE49-F238E27FC236}">
                <a16:creationId xmlns:a16="http://schemas.microsoft.com/office/drawing/2014/main" id="{CE1A3794-B0CC-2C8C-BD81-C53466E9287F}"/>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7AB57AA9-F3E6-E5E8-7E23-CFB1651D07A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
        <p:nvSpPr>
          <p:cNvPr id="22" name="Freeform: Shape 21">
            <a:extLst>
              <a:ext uri="{FF2B5EF4-FFF2-40B4-BE49-F238E27FC236}">
                <a16:creationId xmlns:a16="http://schemas.microsoft.com/office/drawing/2014/main" id="{0401D23D-DEC4-A832-CD3D-93A07F3878B5}"/>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30140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7" descr="Data Points Digital background">
            <a:extLst>
              <a:ext uri="{FF2B5EF4-FFF2-40B4-BE49-F238E27FC236}">
                <a16:creationId xmlns:a16="http://schemas.microsoft.com/office/drawing/2014/main" id="{33A501ED-8380-9D5E-CC69-252ACFF9EE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7" name="Date Placeholder 6">
            <a:extLst>
              <a:ext uri="{FF2B5EF4-FFF2-40B4-BE49-F238E27FC236}">
                <a16:creationId xmlns:a16="http://schemas.microsoft.com/office/drawing/2014/main" id="{8982FBD0-CB09-F384-D0CE-2AB4A538AA92}"/>
              </a:ext>
            </a:extLst>
          </p:cNvPr>
          <p:cNvSpPr>
            <a:spLocks noGrp="1"/>
          </p:cNvSpPr>
          <p:nvPr>
            <p:ph type="dt" sz="half" idx="10"/>
          </p:nvPr>
        </p:nvSpPr>
        <p:spPr/>
        <p:txBody>
          <a:bodyPr/>
          <a:lstStyle/>
          <a:p>
            <a:pPr rtl="0"/>
            <a:r>
              <a:rPr lang="en-GB" dirty="0"/>
              <a:t>Tuesday, November 27</a:t>
            </a:r>
            <a:r>
              <a:rPr lang="en-GB" baseline="30000" dirty="0"/>
              <a:t>th</a:t>
            </a:r>
            <a:r>
              <a:rPr lang="en-GB" dirty="0"/>
              <a:t>, 2024</a:t>
            </a:r>
          </a:p>
        </p:txBody>
      </p:sp>
      <p:sp>
        <p:nvSpPr>
          <p:cNvPr id="8" name="Footer Placeholder 7">
            <a:extLst>
              <a:ext uri="{FF2B5EF4-FFF2-40B4-BE49-F238E27FC236}">
                <a16:creationId xmlns:a16="http://schemas.microsoft.com/office/drawing/2014/main" id="{1997EA13-9A18-0458-BB7B-29378A6E2600}"/>
              </a:ext>
            </a:extLst>
          </p:cNvPr>
          <p:cNvSpPr>
            <a:spLocks noGrp="1"/>
          </p:cNvSpPr>
          <p:nvPr>
            <p:ph type="ftr" sz="quarter" idx="11"/>
          </p:nvPr>
        </p:nvSpPr>
        <p:spPr/>
        <p:txBody>
          <a:bodyPr/>
          <a:lstStyle/>
          <a:p>
            <a:pPr rtl="0"/>
            <a:r>
              <a:rPr lang="en-GB"/>
              <a:t>Sample Footer Text</a:t>
            </a:r>
          </a:p>
        </p:txBody>
      </p:sp>
      <p:sp>
        <p:nvSpPr>
          <p:cNvPr id="9" name="Slide Number Placeholder 8">
            <a:extLst>
              <a:ext uri="{FF2B5EF4-FFF2-40B4-BE49-F238E27FC236}">
                <a16:creationId xmlns:a16="http://schemas.microsoft.com/office/drawing/2014/main" id="{70A65E98-65C6-D15A-A4BC-800D20F67B5F}"/>
              </a:ext>
            </a:extLst>
          </p:cNvPr>
          <p:cNvSpPr>
            <a:spLocks noGrp="1"/>
          </p:cNvSpPr>
          <p:nvPr>
            <p:ph type="sldNum" sz="quarter" idx="12"/>
          </p:nvPr>
        </p:nvSpPr>
        <p:spPr/>
        <p:txBody>
          <a:bodyPr/>
          <a:lstStyle/>
          <a:p>
            <a:pPr rtl="0"/>
            <a:fld id="{DBA1B0FB-D917-4C8C-928F-313BD683BF39}" type="slidenum">
              <a:rPr lang="en-GB" smtClean="0"/>
              <a:t>8</a:t>
            </a:fld>
            <a:endParaRPr lang="en-GB"/>
          </a:p>
        </p:txBody>
      </p:sp>
      <p:sp>
        <p:nvSpPr>
          <p:cNvPr id="11" name="Title 14">
            <a:extLst>
              <a:ext uri="{FF2B5EF4-FFF2-40B4-BE49-F238E27FC236}">
                <a16:creationId xmlns:a16="http://schemas.microsoft.com/office/drawing/2014/main" id="{298E3EA8-F139-847B-8C2D-821A47EAB756}"/>
              </a:ext>
            </a:extLst>
          </p:cNvPr>
          <p:cNvSpPr txBox="1">
            <a:spLocks/>
          </p:cNvSpPr>
          <p:nvPr/>
        </p:nvSpPr>
        <p:spPr>
          <a:xfrm>
            <a:off x="550863" y="549275"/>
            <a:ext cx="5437187" cy="2986234"/>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a:lstStyle>
          <a:p>
            <a:pPr>
              <a:lnSpc>
                <a:spcPct val="100000"/>
              </a:lnSpc>
            </a:pPr>
            <a:r>
              <a:rPr lang="en-GB" sz="6400" dirty="0"/>
              <a:t>Design</a:t>
            </a:r>
          </a:p>
        </p:txBody>
      </p:sp>
      <p:sp>
        <p:nvSpPr>
          <p:cNvPr id="12" name="Subtitle 15">
            <a:extLst>
              <a:ext uri="{FF2B5EF4-FFF2-40B4-BE49-F238E27FC236}">
                <a16:creationId xmlns:a16="http://schemas.microsoft.com/office/drawing/2014/main" id="{E5F895AD-DEF5-3E5C-0443-6CCB354CF3C6}"/>
              </a:ext>
            </a:extLst>
          </p:cNvPr>
          <p:cNvSpPr txBox="1">
            <a:spLocks/>
          </p:cNvSpPr>
          <p:nvPr/>
        </p:nvSpPr>
        <p:spPr>
          <a:xfrm>
            <a:off x="550863" y="3718280"/>
            <a:ext cx="5437187" cy="2265216"/>
          </a:xfrm>
          <a:prstGeom prst="rect">
            <a:avLst/>
          </a:prstGeom>
        </p:spPr>
        <p:txBody>
          <a:bodyPr vert="horz" wrap="square" lIns="0" tIns="0" rIns="0" bIns="0" rtlCol="0" anchor="t">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400" b="0" kern="1200" cap="all" spc="200" baseline="0">
                <a:solidFill>
                  <a:schemeClr val="tx1"/>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000" b="1"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800" b="1"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600" b="1"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GB" sz="2400" cap="none" dirty="0">
                <a:solidFill>
                  <a:schemeClr val="tx1">
                    <a:alpha val="60000"/>
                  </a:schemeClr>
                </a:solidFill>
              </a:rPr>
              <a:t>THE DESIGN OF THE PROJECT </a:t>
            </a:r>
          </a:p>
        </p:txBody>
      </p:sp>
    </p:spTree>
    <p:extLst>
      <p:ext uri="{BB962C8B-B14F-4D97-AF65-F5344CB8AC3E}">
        <p14:creationId xmlns:p14="http://schemas.microsoft.com/office/powerpoint/2010/main" val="83234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D4BB8-5E1F-46DB-BB63-7B0F3956C69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8A61DFA8-5658-0D6C-0F55-4FE17237B398}"/>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B0C222FF-1629-5192-2855-6EA4D828F62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0A8CEB5C-8147-134A-4BCF-8F74CD171E4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696CA665-E7A3-F54B-C5E5-B0E5E7633971}"/>
              </a:ext>
            </a:extLst>
          </p:cNvPr>
          <p:cNvSpPr>
            <a:spLocks noGrp="1"/>
          </p:cNvSpPr>
          <p:nvPr>
            <p:ph type="title"/>
          </p:nvPr>
        </p:nvSpPr>
        <p:spPr>
          <a:xfrm>
            <a:off x="550862" y="549275"/>
            <a:ext cx="11097551" cy="1332000"/>
          </a:xfrm>
        </p:spPr>
        <p:txBody>
          <a:bodyPr rtlCol="0">
            <a:normAutofit/>
          </a:bodyPr>
          <a:lstStyle/>
          <a:p>
            <a:pPr rtl="0"/>
            <a:r>
              <a:rPr lang="en-GB" dirty="0"/>
              <a:t>Diagram Design</a:t>
            </a:r>
          </a:p>
        </p:txBody>
      </p:sp>
      <p:sp>
        <p:nvSpPr>
          <p:cNvPr id="4" name="Date Placeholder 3">
            <a:extLst>
              <a:ext uri="{FF2B5EF4-FFF2-40B4-BE49-F238E27FC236}">
                <a16:creationId xmlns:a16="http://schemas.microsoft.com/office/drawing/2014/main" id="{5A121869-CDA7-E0E9-1F30-D368EB151AFC}"/>
              </a:ext>
            </a:extLst>
          </p:cNvPr>
          <p:cNvSpPr>
            <a:spLocks noGrp="1"/>
          </p:cNvSpPr>
          <p:nvPr>
            <p:ph type="dt" sz="half" idx="10"/>
          </p:nvPr>
        </p:nvSpPr>
        <p:spPr>
          <a:xfrm>
            <a:off x="550863" y="6507212"/>
            <a:ext cx="2628900" cy="153888"/>
          </a:xfrm>
        </p:spPr>
        <p:txBody>
          <a:bodyPr rtlCol="0"/>
          <a:lstStyle/>
          <a:p>
            <a:pPr rtl="0"/>
            <a:r>
              <a:rPr lang="en-GB" dirty="0"/>
              <a:t>Tuesday, November 27</a:t>
            </a:r>
            <a:r>
              <a:rPr lang="en-GB" baseline="30000" dirty="0"/>
              <a:t>th</a:t>
            </a:r>
            <a:r>
              <a:rPr lang="en-GB" dirty="0"/>
              <a:t>, 2024</a:t>
            </a:r>
          </a:p>
        </p:txBody>
      </p:sp>
      <p:sp>
        <p:nvSpPr>
          <p:cNvPr id="5" name="Footer Placeholder 4">
            <a:extLst>
              <a:ext uri="{FF2B5EF4-FFF2-40B4-BE49-F238E27FC236}">
                <a16:creationId xmlns:a16="http://schemas.microsoft.com/office/drawing/2014/main" id="{53CC18B6-76D7-CF0A-8E43-4C93776B3276}"/>
              </a:ext>
            </a:extLst>
          </p:cNvPr>
          <p:cNvSpPr>
            <a:spLocks noGrp="1"/>
          </p:cNvSpPr>
          <p:nvPr>
            <p:ph type="ftr" sz="quarter" idx="11"/>
          </p:nvPr>
        </p:nvSpPr>
        <p:spPr>
          <a:xfrm>
            <a:off x="3359150" y="6507212"/>
            <a:ext cx="6379210" cy="153888"/>
          </a:xfrm>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A9FD6EF6-CD80-3DA2-CE36-A7C3D7F59B7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
        <p:nvSpPr>
          <p:cNvPr id="22" name="Freeform: Shape 21">
            <a:extLst>
              <a:ext uri="{FF2B5EF4-FFF2-40B4-BE49-F238E27FC236}">
                <a16:creationId xmlns:a16="http://schemas.microsoft.com/office/drawing/2014/main" id="{7F7ECE7C-49A4-C506-2D81-A6ABFC8C710C}"/>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21" name="Picture 20" descr="A diagram of a project&#10;&#10;Description automatically generated with medium confidence">
            <a:extLst>
              <a:ext uri="{FF2B5EF4-FFF2-40B4-BE49-F238E27FC236}">
                <a16:creationId xmlns:a16="http://schemas.microsoft.com/office/drawing/2014/main" id="{D386A193-2532-9EA1-468D-174D384E533D}"/>
              </a:ext>
            </a:extLst>
          </p:cNvPr>
          <p:cNvPicPr>
            <a:picLocks noChangeAspect="1"/>
          </p:cNvPicPr>
          <p:nvPr/>
        </p:nvPicPr>
        <p:blipFill>
          <a:blip r:embed="rId3"/>
          <a:stretch>
            <a:fillRect/>
          </a:stretch>
        </p:blipFill>
        <p:spPr>
          <a:xfrm>
            <a:off x="890587" y="1426886"/>
            <a:ext cx="10410825" cy="4600575"/>
          </a:xfrm>
          <a:prstGeom prst="rect">
            <a:avLst/>
          </a:prstGeom>
        </p:spPr>
      </p:pic>
    </p:spTree>
    <p:extLst>
      <p:ext uri="{BB962C8B-B14F-4D97-AF65-F5344CB8AC3E}">
        <p14:creationId xmlns:p14="http://schemas.microsoft.com/office/powerpoint/2010/main" val="45549853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{993A20C9-8BC6-460B-BC2B-98C7CA67E7DA}tf33713516_win32</Template>
  <TotalTime>95</TotalTime>
  <Words>618</Words>
  <Application>Microsoft Office PowerPoint</Application>
  <PresentationFormat>Widescreen</PresentationFormat>
  <Paragraphs>102</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Walbaum Display</vt:lpstr>
      <vt:lpstr>3DFloatVTI</vt:lpstr>
      <vt:lpstr>Smart Budget</vt:lpstr>
      <vt:lpstr>Topics</vt:lpstr>
      <vt:lpstr>Introduction</vt:lpstr>
      <vt:lpstr>Analysis</vt:lpstr>
      <vt:lpstr>The Purpose of this Project</vt:lpstr>
      <vt:lpstr>The Purpose of this Project</vt:lpstr>
      <vt:lpstr>The Purpose of this Project</vt:lpstr>
      <vt:lpstr>PowerPoint Presentation</vt:lpstr>
      <vt:lpstr>Diagram Design</vt:lpstr>
      <vt:lpstr>PowerPoint Presentation</vt:lpstr>
      <vt:lpstr>PowerPoint Presentation</vt:lpstr>
      <vt:lpstr>Summary</vt:lpstr>
      <vt:lpstr>Future Ideas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Sans Hay</dc:creator>
  <cp:lastModifiedBy>Sans Hay</cp:lastModifiedBy>
  <cp:revision>11</cp:revision>
  <dcterms:created xsi:type="dcterms:W3CDTF">2024-11-27T11:05:47Z</dcterms:created>
  <dcterms:modified xsi:type="dcterms:W3CDTF">2024-11-27T16:21:14Z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