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72" r:id="rId4"/>
    <p:sldId id="260" r:id="rId5"/>
    <p:sldId id="263" r:id="rId6"/>
    <p:sldId id="261" r:id="rId7"/>
    <p:sldId id="287" r:id="rId8"/>
    <p:sldId id="289" r:id="rId9"/>
    <p:sldId id="290" r:id="rId10"/>
    <p:sldId id="274" r:id="rId11"/>
    <p:sldId id="286" r:id="rId12"/>
    <p:sldId id="264" r:id="rId13"/>
    <p:sldId id="279" r:id="rId14"/>
  </p:sldIdLst>
  <p:sldSz cx="9144000" cy="5143500" type="screen16x9"/>
  <p:notesSz cx="6858000" cy="9144000"/>
  <p:embeddedFontLst>
    <p:embeddedFont>
      <p:font typeface="Dosis" pitchFamily="2" charset="77"/>
      <p:regular r:id="rId16"/>
      <p:bold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783CA3-BE23-4D98-B2A0-96A8EBFD1FB0}">
  <a:tblStyle styleId="{9A783CA3-BE23-4D98-B2A0-96A8EBFD1F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2"/>
    <p:restoredTop sz="80748"/>
  </p:normalViewPr>
  <p:slideViewPr>
    <p:cSldViewPr snapToGrid="0" snapToObjects="1">
      <p:cViewPr varScale="1">
        <p:scale>
          <a:sx n="171" d="100"/>
          <a:sy n="171" d="100"/>
        </p:scale>
        <p:origin x="202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oleObject" Target="file:////Users/Eddie/Documents/Revature/Edward-Project1/top20countries.xls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ddie/Documents/Revature/Edward-Project1/top20countriesMinusTop3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400915006810168"/>
          <c:y val="3.950014333935966E-2"/>
          <c:w val="0.83127733923359526"/>
          <c:h val="0.76075311401733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top20countries!$B$1</c:f>
              <c:strCache>
                <c:ptCount val="1"/>
                <c:pt idx="0">
                  <c:v> Total Cases (12/14/20)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top20countries!$A$2:$A$21</c:f>
              <c:strCache>
                <c:ptCount val="20"/>
                <c:pt idx="0">
                  <c:v>USA</c:v>
                </c:pt>
                <c:pt idx="1">
                  <c:v>India</c:v>
                </c:pt>
                <c:pt idx="2">
                  <c:v>Brazil</c:v>
                </c:pt>
                <c:pt idx="3">
                  <c:v>Russia</c:v>
                </c:pt>
                <c:pt idx="4">
                  <c:v>France</c:v>
                </c:pt>
                <c:pt idx="5">
                  <c:v>United Kingdom</c:v>
                </c:pt>
                <c:pt idx="6">
                  <c:v>Italy</c:v>
                </c:pt>
                <c:pt idx="7">
                  <c:v>Spain</c:v>
                </c:pt>
                <c:pt idx="8">
                  <c:v>Argentina</c:v>
                </c:pt>
                <c:pt idx="9">
                  <c:v>Colombia</c:v>
                </c:pt>
                <c:pt idx="10">
                  <c:v>Germany</c:v>
                </c:pt>
                <c:pt idx="11">
                  <c:v>Mexico</c:v>
                </c:pt>
                <c:pt idx="12">
                  <c:v>Poland</c:v>
                </c:pt>
                <c:pt idx="13">
                  <c:v>Iran</c:v>
                </c:pt>
                <c:pt idx="14">
                  <c:v>Turkey</c:v>
                </c:pt>
                <c:pt idx="15">
                  <c:v>Peru</c:v>
                </c:pt>
                <c:pt idx="16">
                  <c:v>Ukraine</c:v>
                </c:pt>
                <c:pt idx="17">
                  <c:v>South Africa</c:v>
                </c:pt>
                <c:pt idx="18">
                  <c:v>Indonesia</c:v>
                </c:pt>
                <c:pt idx="19">
                  <c:v>Netherlands</c:v>
                </c:pt>
              </c:strCache>
            </c:strRef>
          </c:cat>
          <c:val>
            <c:numRef>
              <c:f>top20countries!$B$2:$B$21</c:f>
              <c:numCache>
                <c:formatCode>_(* #,##0.00_);_(* \(#,##0.00\);_(* "-"??_);_(@_)</c:formatCode>
                <c:ptCount val="20"/>
                <c:pt idx="0">
                  <c:v>16256754</c:v>
                </c:pt>
                <c:pt idx="1">
                  <c:v>9884100</c:v>
                </c:pt>
                <c:pt idx="2">
                  <c:v>6901952</c:v>
                </c:pt>
                <c:pt idx="3">
                  <c:v>2653928</c:v>
                </c:pt>
                <c:pt idx="4">
                  <c:v>2376852</c:v>
                </c:pt>
                <c:pt idx="5">
                  <c:v>1849403</c:v>
                </c:pt>
                <c:pt idx="6">
                  <c:v>1843712</c:v>
                </c:pt>
                <c:pt idx="7">
                  <c:v>1730575</c:v>
                </c:pt>
                <c:pt idx="8">
                  <c:v>1498160</c:v>
                </c:pt>
                <c:pt idx="9">
                  <c:v>1425774</c:v>
                </c:pt>
                <c:pt idx="10">
                  <c:v>1337078</c:v>
                </c:pt>
                <c:pt idx="11">
                  <c:v>1250044</c:v>
                </c:pt>
                <c:pt idx="12">
                  <c:v>1135676</c:v>
                </c:pt>
                <c:pt idx="13">
                  <c:v>1108269</c:v>
                </c:pt>
                <c:pt idx="14">
                  <c:v>995471</c:v>
                </c:pt>
                <c:pt idx="15">
                  <c:v>984973</c:v>
                </c:pt>
                <c:pt idx="16">
                  <c:v>900666</c:v>
                </c:pt>
                <c:pt idx="17">
                  <c:v>860964</c:v>
                </c:pt>
                <c:pt idx="18">
                  <c:v>617820</c:v>
                </c:pt>
                <c:pt idx="19">
                  <c:v>612746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A2-9241-BCAE-B7DDD4F25F33}"/>
            </c:ext>
          </c:extLst>
        </c:ser>
        <c:ser>
          <c:idx val="1"/>
          <c:order val="1"/>
          <c:tx>
            <c:strRef>
              <c:f>top20countries!$C$1</c:f>
              <c:strCache>
                <c:ptCount val="1"/>
                <c:pt idx="0">
                  <c:v> Current Totals (As of 1/07/20) </c:v>
                </c:pt>
              </c:strCache>
            </c:strRef>
          </c:tx>
          <c:spPr>
            <a:gradFill rotWithShape="1">
              <a:gsLst>
                <a:gs pos="0">
                  <a:srgbClr val="00B0F0"/>
                </a:gs>
                <a:gs pos="50000">
                  <a:srgbClr val="0070C0"/>
                </a:gs>
                <a:gs pos="100000">
                  <a:srgbClr val="0070C0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top20countries!$A$2:$A$21</c:f>
              <c:strCache>
                <c:ptCount val="20"/>
                <c:pt idx="0">
                  <c:v>USA</c:v>
                </c:pt>
                <c:pt idx="1">
                  <c:v>India</c:v>
                </c:pt>
                <c:pt idx="2">
                  <c:v>Brazil</c:v>
                </c:pt>
                <c:pt idx="3">
                  <c:v>Russia</c:v>
                </c:pt>
                <c:pt idx="4">
                  <c:v>France</c:v>
                </c:pt>
                <c:pt idx="5">
                  <c:v>United Kingdom</c:v>
                </c:pt>
                <c:pt idx="6">
                  <c:v>Italy</c:v>
                </c:pt>
                <c:pt idx="7">
                  <c:v>Spain</c:v>
                </c:pt>
                <c:pt idx="8">
                  <c:v>Argentina</c:v>
                </c:pt>
                <c:pt idx="9">
                  <c:v>Colombia</c:v>
                </c:pt>
                <c:pt idx="10">
                  <c:v>Germany</c:v>
                </c:pt>
                <c:pt idx="11">
                  <c:v>Mexico</c:v>
                </c:pt>
                <c:pt idx="12">
                  <c:v>Poland</c:v>
                </c:pt>
                <c:pt idx="13">
                  <c:v>Iran</c:v>
                </c:pt>
                <c:pt idx="14">
                  <c:v>Turkey</c:v>
                </c:pt>
                <c:pt idx="15">
                  <c:v>Peru</c:v>
                </c:pt>
                <c:pt idx="16">
                  <c:v>Ukraine</c:v>
                </c:pt>
                <c:pt idx="17">
                  <c:v>South Africa</c:v>
                </c:pt>
                <c:pt idx="18">
                  <c:v>Indonesia</c:v>
                </c:pt>
                <c:pt idx="19">
                  <c:v>Netherlands</c:v>
                </c:pt>
              </c:strCache>
            </c:strRef>
          </c:cat>
          <c:val>
            <c:numRef>
              <c:f>top20countries!$C$2:$C$21</c:f>
              <c:numCache>
                <c:formatCode>_(* #,##0.00_);_(* \(#,##0.00\);_(* "-"??_);_(@_)</c:formatCode>
                <c:ptCount val="20"/>
                <c:pt idx="0">
                  <c:v>20643544</c:v>
                </c:pt>
                <c:pt idx="1">
                  <c:v>10374932</c:v>
                </c:pt>
                <c:pt idx="2">
                  <c:v>7753752</c:v>
                </c:pt>
                <c:pt idx="3">
                  <c:v>3308601</c:v>
                </c:pt>
                <c:pt idx="4">
                  <c:v>2635551</c:v>
                </c:pt>
                <c:pt idx="5">
                  <c:v>2774483</c:v>
                </c:pt>
                <c:pt idx="6">
                  <c:v>2181619</c:v>
                </c:pt>
                <c:pt idx="7">
                  <c:v>1893502</c:v>
                </c:pt>
                <c:pt idx="8">
                  <c:v>1648940</c:v>
                </c:pt>
                <c:pt idx="9">
                  <c:v>1686131</c:v>
                </c:pt>
                <c:pt idx="10">
                  <c:v>1808647</c:v>
                </c:pt>
                <c:pt idx="11">
                  <c:v>1455219</c:v>
                </c:pt>
                <c:pt idx="12">
                  <c:v>1344763</c:v>
                </c:pt>
                <c:pt idx="13">
                  <c:v>1255620</c:v>
                </c:pt>
                <c:pt idx="14">
                  <c:v>1455763</c:v>
                </c:pt>
                <c:pt idx="15">
                  <c:v>1021058</c:v>
                </c:pt>
                <c:pt idx="16">
                  <c:v>1090496</c:v>
                </c:pt>
                <c:pt idx="17">
                  <c:v>1127759</c:v>
                </c:pt>
                <c:pt idx="18">
                  <c:v>779548</c:v>
                </c:pt>
                <c:pt idx="19">
                  <c:v>834064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A2-9241-BCAE-B7DDD4F25F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68718352"/>
        <c:axId val="1168566224"/>
      </c:barChart>
      <c:catAx>
        <c:axId val="1168718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dirty="0"/>
                  <a:t>Country</a:t>
                </a:r>
              </a:p>
            </c:rich>
          </c:tx>
          <c:layout>
            <c:manualLayout>
              <c:xMode val="edge"/>
              <c:yMode val="edge"/>
              <c:x val="0.48970284516408047"/>
              <c:y val="0.906429772401296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8566224"/>
        <c:crossesAt val="0"/>
        <c:auto val="1"/>
        <c:lblAlgn val="ctr"/>
        <c:lblOffset val="100"/>
        <c:noMultiLvlLbl val="0"/>
      </c:catAx>
      <c:valAx>
        <c:axId val="1168566224"/>
        <c:scaling>
          <c:orientation val="minMax"/>
          <c:max val="200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dirty="0"/>
                  <a:t># of cases</a:t>
                </a:r>
              </a:p>
            </c:rich>
          </c:tx>
          <c:layout>
            <c:manualLayout>
              <c:xMode val="edge"/>
              <c:yMode val="edge"/>
              <c:x val="0"/>
              <c:y val="0.356212494335721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8718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230664051958331"/>
          <c:y val="0.9309259639779075"/>
          <c:w val="0.40440832016571282"/>
          <c:h val="4.81647256070177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00915006810168"/>
          <c:y val="3.950014333935966E-2"/>
          <c:w val="0.83127733923359526"/>
          <c:h val="0.76075311401733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top20countries!$B$1</c:f>
              <c:strCache>
                <c:ptCount val="1"/>
                <c:pt idx="0">
                  <c:v> Total Cases (12/14/20)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top20countries!$A$2:$A$21</c:f>
              <c:strCache>
                <c:ptCount val="17"/>
                <c:pt idx="0">
                  <c:v>Russia</c:v>
                </c:pt>
                <c:pt idx="1">
                  <c:v>France</c:v>
                </c:pt>
                <c:pt idx="2">
                  <c:v>United Kingdom</c:v>
                </c:pt>
                <c:pt idx="3">
                  <c:v>Italy</c:v>
                </c:pt>
                <c:pt idx="4">
                  <c:v>Spain</c:v>
                </c:pt>
                <c:pt idx="5">
                  <c:v>Argentina</c:v>
                </c:pt>
                <c:pt idx="6">
                  <c:v>Colombia</c:v>
                </c:pt>
                <c:pt idx="7">
                  <c:v>Germany</c:v>
                </c:pt>
                <c:pt idx="8">
                  <c:v>Mexico</c:v>
                </c:pt>
                <c:pt idx="9">
                  <c:v>Poland</c:v>
                </c:pt>
                <c:pt idx="10">
                  <c:v>Iran</c:v>
                </c:pt>
                <c:pt idx="11">
                  <c:v>Turkey</c:v>
                </c:pt>
                <c:pt idx="12">
                  <c:v>Peru</c:v>
                </c:pt>
                <c:pt idx="13">
                  <c:v>Ukraine</c:v>
                </c:pt>
                <c:pt idx="14">
                  <c:v>South Africa</c:v>
                </c:pt>
                <c:pt idx="15">
                  <c:v>Indonesia</c:v>
                </c:pt>
                <c:pt idx="16">
                  <c:v>Netherlands</c:v>
                </c:pt>
              </c:strCache>
            </c:strRef>
          </c:cat>
          <c:val>
            <c:numRef>
              <c:f>top20countries!$B$2:$B$21</c:f>
              <c:numCache>
                <c:formatCode>_(* #,##0.00_);_(* \(#,##0.00\);_(* "-"??_);_(@_)</c:formatCode>
                <c:ptCount val="17"/>
                <c:pt idx="0">
                  <c:v>2653928</c:v>
                </c:pt>
                <c:pt idx="1">
                  <c:v>2376852</c:v>
                </c:pt>
                <c:pt idx="2">
                  <c:v>1849403</c:v>
                </c:pt>
                <c:pt idx="3">
                  <c:v>1843712</c:v>
                </c:pt>
                <c:pt idx="4">
                  <c:v>1730575</c:v>
                </c:pt>
                <c:pt idx="5">
                  <c:v>1498160</c:v>
                </c:pt>
                <c:pt idx="6">
                  <c:v>1425774</c:v>
                </c:pt>
                <c:pt idx="7">
                  <c:v>1337078</c:v>
                </c:pt>
                <c:pt idx="8">
                  <c:v>1250044</c:v>
                </c:pt>
                <c:pt idx="9">
                  <c:v>1135676</c:v>
                </c:pt>
                <c:pt idx="10">
                  <c:v>1108269</c:v>
                </c:pt>
                <c:pt idx="11">
                  <c:v>995471</c:v>
                </c:pt>
                <c:pt idx="12">
                  <c:v>984973</c:v>
                </c:pt>
                <c:pt idx="13">
                  <c:v>900666</c:v>
                </c:pt>
                <c:pt idx="14">
                  <c:v>860964</c:v>
                </c:pt>
                <c:pt idx="15">
                  <c:v>617820</c:v>
                </c:pt>
                <c:pt idx="16">
                  <c:v>612746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A2-9241-BCAE-B7DDD4F25F33}"/>
            </c:ext>
          </c:extLst>
        </c:ser>
        <c:ser>
          <c:idx val="1"/>
          <c:order val="1"/>
          <c:tx>
            <c:strRef>
              <c:f>top20countries!$C$1</c:f>
              <c:strCache>
                <c:ptCount val="1"/>
                <c:pt idx="0">
                  <c:v> Current Totals (As of 1/07/20) </c:v>
                </c:pt>
              </c:strCache>
            </c:strRef>
          </c:tx>
          <c:spPr>
            <a:gradFill rotWithShape="1">
              <a:gsLst>
                <a:gs pos="0">
                  <a:srgbClr val="00B0F0"/>
                </a:gs>
                <a:gs pos="50000">
                  <a:srgbClr val="0070C0"/>
                </a:gs>
                <a:gs pos="100000">
                  <a:srgbClr val="0070C0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top20countries!$A$2:$A$21</c:f>
              <c:strCache>
                <c:ptCount val="17"/>
                <c:pt idx="0">
                  <c:v>Russia</c:v>
                </c:pt>
                <c:pt idx="1">
                  <c:v>France</c:v>
                </c:pt>
                <c:pt idx="2">
                  <c:v>United Kingdom</c:v>
                </c:pt>
                <c:pt idx="3">
                  <c:v>Italy</c:v>
                </c:pt>
                <c:pt idx="4">
                  <c:v>Spain</c:v>
                </c:pt>
                <c:pt idx="5">
                  <c:v>Argentina</c:v>
                </c:pt>
                <c:pt idx="6">
                  <c:v>Colombia</c:v>
                </c:pt>
                <c:pt idx="7">
                  <c:v>Germany</c:v>
                </c:pt>
                <c:pt idx="8">
                  <c:v>Mexico</c:v>
                </c:pt>
                <c:pt idx="9">
                  <c:v>Poland</c:v>
                </c:pt>
                <c:pt idx="10">
                  <c:v>Iran</c:v>
                </c:pt>
                <c:pt idx="11">
                  <c:v>Turkey</c:v>
                </c:pt>
                <c:pt idx="12">
                  <c:v>Peru</c:v>
                </c:pt>
                <c:pt idx="13">
                  <c:v>Ukraine</c:v>
                </c:pt>
                <c:pt idx="14">
                  <c:v>South Africa</c:v>
                </c:pt>
                <c:pt idx="15">
                  <c:v>Indonesia</c:v>
                </c:pt>
                <c:pt idx="16">
                  <c:v>Netherlands</c:v>
                </c:pt>
              </c:strCache>
            </c:strRef>
          </c:cat>
          <c:val>
            <c:numRef>
              <c:f>top20countries!$C$2:$C$21</c:f>
              <c:numCache>
                <c:formatCode>_(* #,##0.00_);_(* \(#,##0.00\);_(* "-"??_);_(@_)</c:formatCode>
                <c:ptCount val="17"/>
                <c:pt idx="0">
                  <c:v>3308601</c:v>
                </c:pt>
                <c:pt idx="1">
                  <c:v>2635551</c:v>
                </c:pt>
                <c:pt idx="2">
                  <c:v>2774483</c:v>
                </c:pt>
                <c:pt idx="3">
                  <c:v>2181619</c:v>
                </c:pt>
                <c:pt idx="4">
                  <c:v>1893502</c:v>
                </c:pt>
                <c:pt idx="5">
                  <c:v>1648940</c:v>
                </c:pt>
                <c:pt idx="6">
                  <c:v>1686131</c:v>
                </c:pt>
                <c:pt idx="7">
                  <c:v>1808647</c:v>
                </c:pt>
                <c:pt idx="8">
                  <c:v>1455219</c:v>
                </c:pt>
                <c:pt idx="9">
                  <c:v>1344763</c:v>
                </c:pt>
                <c:pt idx="10">
                  <c:v>1255620</c:v>
                </c:pt>
                <c:pt idx="11">
                  <c:v>1455763</c:v>
                </c:pt>
                <c:pt idx="12">
                  <c:v>1021058</c:v>
                </c:pt>
                <c:pt idx="13">
                  <c:v>1090496</c:v>
                </c:pt>
                <c:pt idx="14">
                  <c:v>1127759</c:v>
                </c:pt>
                <c:pt idx="15">
                  <c:v>779548</c:v>
                </c:pt>
                <c:pt idx="16">
                  <c:v>834064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A2-9241-BCAE-B7DDD4F25F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68718352"/>
        <c:axId val="1168566224"/>
      </c:barChart>
      <c:catAx>
        <c:axId val="1168718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aseline="0"/>
                  <a:t>Country</a:t>
                </a:r>
              </a:p>
            </c:rich>
          </c:tx>
          <c:layout>
            <c:manualLayout>
              <c:xMode val="edge"/>
              <c:yMode val="edge"/>
              <c:x val="0.4910427114392536"/>
              <c:y val="0.902059185720027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8566224"/>
        <c:crosses val="autoZero"/>
        <c:auto val="1"/>
        <c:lblAlgn val="ctr"/>
        <c:lblOffset val="100"/>
        <c:noMultiLvlLbl val="0"/>
      </c:catAx>
      <c:valAx>
        <c:axId val="1168566224"/>
        <c:scaling>
          <c:orientation val="minMax"/>
          <c:max val="3349999.9999999995"/>
          <c:min val="-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i="0" baseline="0"/>
                  <a:t># of Cases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8718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230664051958331"/>
          <c:y val="0.9309259639779075"/>
          <c:w val="0.40440832016571282"/>
          <c:h val="4.81647256070177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0.39969</cdr:x>
      <cdr:y>0.05983</cdr:y>
    </cdr:from>
    <cdr:to>
      <cdr:x>0.79542</cdr:x>
      <cdr:y>0.19679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CEF49701-82BC-3545-B97E-BEC8CCB1381B}"/>
            </a:ext>
          </a:extLst>
        </cdr:cNvPr>
        <cdr:cNvSpPr txBox="1"/>
      </cdr:nvSpPr>
      <cdr:spPr>
        <a:xfrm xmlns:a="http://schemas.openxmlformats.org/drawingml/2006/main">
          <a:off x="3739376" y="319668"/>
          <a:ext cx="3702204" cy="7317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0.36306</cdr:x>
      <cdr:y>0.02519</cdr:y>
    </cdr:from>
    <cdr:to>
      <cdr:x>0.65707</cdr:x>
      <cdr:y>0.19634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4653BB9B-8077-CC48-A9A5-5CAB4BA0D6AC}"/>
            </a:ext>
          </a:extLst>
        </cdr:cNvPr>
        <cdr:cNvSpPr txBox="1"/>
      </cdr:nvSpPr>
      <cdr:spPr>
        <a:xfrm xmlns:a="http://schemas.openxmlformats.org/drawingml/2006/main">
          <a:off x="3396625" y="134589"/>
          <a:ext cx="2750635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400" dirty="0">
              <a:solidFill>
                <a:schemeClr val="bg1"/>
              </a:solidFill>
            </a:rPr>
            <a:t>Countries with the highest Covid-19 cases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orange bars are from the results of the </a:t>
            </a:r>
            <a:r>
              <a:rPr lang="en-US" dirty="0" err="1"/>
              <a:t>maprecude</a:t>
            </a:r>
            <a:r>
              <a:rPr lang="en-US" dirty="0"/>
              <a:t> jobs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orange bars are not part of the </a:t>
            </a:r>
            <a:r>
              <a:rPr lang="en-US" dirty="0" err="1"/>
              <a:t>mapreduce</a:t>
            </a:r>
            <a:r>
              <a:rPr lang="en-US" dirty="0"/>
              <a:t> jobs it is some data I got yesterday to compare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orange bars are from the results of the </a:t>
            </a:r>
            <a:r>
              <a:rPr lang="en-US" dirty="0" err="1"/>
              <a:t>maprecude</a:t>
            </a:r>
            <a:r>
              <a:rPr lang="en-US" dirty="0"/>
              <a:t> jobs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orange bars are not part of the </a:t>
            </a:r>
            <a:r>
              <a:rPr lang="en-US" dirty="0" err="1"/>
              <a:t>mapreduce</a:t>
            </a:r>
            <a:r>
              <a:rPr lang="en-US" dirty="0"/>
              <a:t> jobs it is some data I got yesterday to compare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3981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dirty="0"/>
              <a:t>Data is from the European Centre for Disease Prevention and Control (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agency of the European Union whose mission is to strengthen Europe's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defences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against infectious diseases</a:t>
            </a:r>
            <a:r>
              <a:rPr lang="en-US" dirty="0"/>
              <a:t>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dirty="0"/>
              <a:t>Each row/entry contains the number of new cases reported per day and per country. After 14 December 2020, ECDC shifted to weekly data collection.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dirty="0"/>
              <a:t>A total of 61,900 rows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dirty="0"/>
              <a:t>File size was not big, only 4.1 MB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 setup a single node Hadoop cluster on docker, using Big Data </a:t>
            </a:r>
            <a:r>
              <a:rPr lang="en-US" dirty="0" err="1"/>
              <a:t>Europes</a:t>
            </a:r>
            <a:r>
              <a:rPr lang="en-US" dirty="0"/>
              <a:t> </a:t>
            </a:r>
            <a:r>
              <a:rPr lang="en-US" dirty="0" err="1"/>
              <a:t>hadoop</a:t>
            </a:r>
            <a:r>
              <a:rPr lang="en-US" dirty="0"/>
              <a:t> repository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 upload the dataset and the jar file that contains both map reduce jobs onto the </a:t>
            </a:r>
            <a:r>
              <a:rPr lang="en-US" dirty="0" err="1"/>
              <a:t>namenode</a:t>
            </a:r>
            <a:r>
              <a:rPr lang="en-US" dirty="0"/>
              <a:t> container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From there I copy the dataset onto an input  directory in HDFS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 then run the jar file from the </a:t>
            </a:r>
            <a:r>
              <a:rPr lang="en-US" dirty="0" err="1"/>
              <a:t>namenode</a:t>
            </a:r>
            <a:r>
              <a:rPr lang="en-US" dirty="0"/>
              <a:t> container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program first executes </a:t>
            </a:r>
            <a:r>
              <a:rPr lang="en-US" dirty="0" err="1"/>
              <a:t>mapreduce</a:t>
            </a:r>
            <a:r>
              <a:rPr lang="en-US" dirty="0"/>
              <a:t> job1 which will aggregate and sum the total num of cases for each country and output a key value pair of country and total cases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First question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Behind the scenes it will sort the keys in ascending order so in this case the country names alphabetically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 run a 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single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node 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hadoop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cluster, so only 1 map task and reduce task was launched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dirty="0"/>
              <a:t>Total time spent by all map tasks was about 2 minutes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dirty="0"/>
              <a:t>Total time spent by all reduce tasks  was about 25 seconds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dirty="0"/>
              <a:t>Physical memory (bytes) use was about 260 MB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sz="1100" b="1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Second question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4423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Behind the scenes it will sort the keys in ascending order so in this case the country names alphabetically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8582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dirty="0"/>
              <a:t>Total time spent by all map tasks was about 2 minutes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dirty="0"/>
              <a:t>Total time spent by all reduce tasks  was about 25 seconds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dirty="0"/>
              <a:t>Physical memory (bytes) use was about 260 MB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sz="1100" b="1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6109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44050" y="-38100"/>
            <a:ext cx="4139800" cy="5192625"/>
          </a:xfrm>
          <a:custGeom>
            <a:avLst/>
            <a:gdLst/>
            <a:ahLst/>
            <a:cxnLst/>
            <a:rect l="l" t="t" r="r" b="b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57200" rtl="0">
              <a:spcBef>
                <a:spcPts val="600"/>
              </a:spcBef>
              <a:spcAft>
                <a:spcPts val="0"/>
              </a:spcAft>
              <a:buSzPts val="3600"/>
              <a:buChar char="▸"/>
              <a:defRPr sz="3600" i="1"/>
            </a:lvl1pPr>
            <a:lvl2pPr marL="914400" lvl="1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2pPr>
            <a:lvl3pPr marL="1371600" lvl="2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3pPr>
            <a:lvl4pPr marL="1828800" lvl="3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4pPr>
            <a:lvl5pPr marL="2286000" lvl="4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5pPr>
            <a:lvl6pPr marL="2743200" lvl="5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6pPr>
            <a:lvl7pPr marL="3200400" lvl="6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7pPr>
            <a:lvl8pPr marL="3657600" lvl="7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8pPr>
            <a:lvl9pPr marL="4114800" lvl="8" indent="-45720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" name="Google Shape;26;p4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" name="Google Shape;29;p4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32" name="Google Shape;32;p5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43" name="Google Shape;43;p6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7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55" name="Google Shape;55;p7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6" name="Google Shape;56;p7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68" name="Google Shape;68;p8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0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body" idx="1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01" name="Google Shape;101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dc.europa.eu/en/publications-data/download-todays-data-geographic-distribution-covid-19-cases-worldwid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big-data-europe/docker-hadoo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of </a:t>
            </a:r>
            <a:br>
              <a:rPr lang="en" dirty="0"/>
            </a:br>
            <a:r>
              <a:rPr lang="en" dirty="0"/>
              <a:t>Covid-19 Cases by Country using MapReduce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>
            <a:spLocks noGrp="1"/>
          </p:cNvSpPr>
          <p:nvPr>
            <p:ph type="body" idx="1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and Google Sheets</a:t>
            </a:r>
            <a:endParaRPr/>
          </a:p>
        </p:txBody>
      </p:sp>
      <p:sp>
        <p:nvSpPr>
          <p:cNvPr id="270" name="Google Shape;270;p3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660E9F8-F964-F143-B246-C19C83697D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539750"/>
          <a:ext cx="6858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r:id="" imgW="0" imgH="0" progId="">
                  <p:embed/>
                </p:oleObj>
              </mc:Choice>
              <mc:Fallback>
                <p:oleObj r:id="" imgW="0" imgH="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1143000" y="539750"/>
                        <a:ext cx="68580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B3744C2-FC46-734B-BC9D-FFA9318B9D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539750"/>
          <a:ext cx="6858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r:id="" imgW="0" imgH="0" progId="">
                  <p:embed/>
                </p:oleObj>
              </mc:Choice>
              <mc:Fallback>
                <p:oleObj r:id="" imgW="0" imgH="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1143000" y="539750"/>
                        <a:ext cx="68580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0D9793E-C8F2-A241-8CB0-F6735675AA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250154"/>
              </p:ext>
            </p:extLst>
          </p:nvPr>
        </p:nvGraphicFramePr>
        <p:xfrm>
          <a:off x="1143000" y="838986"/>
          <a:ext cx="6353039" cy="3764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r:id="" imgW="0" imgH="0" progId="">
                  <p:embed/>
                </p:oleObj>
              </mc:Choice>
              <mc:Fallback>
                <p:oleObj r:id="" imgW="0" imgH="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1143000" y="838986"/>
                        <a:ext cx="6353039" cy="37647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8EFFDAB3-3862-8245-9CA0-360C7E3A22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9334524"/>
              </p:ext>
            </p:extLst>
          </p:nvPr>
        </p:nvGraphicFramePr>
        <p:xfrm>
          <a:off x="0" y="-52039"/>
          <a:ext cx="9355594" cy="5342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>
            <a:spLocks noGrp="1"/>
          </p:cNvSpPr>
          <p:nvPr>
            <p:ph type="body" idx="1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and Google Sheets</a:t>
            </a:r>
            <a:endParaRPr/>
          </a:p>
        </p:txBody>
      </p:sp>
      <p:sp>
        <p:nvSpPr>
          <p:cNvPr id="270" name="Google Shape;270;p3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660E9F8-F964-F143-B246-C19C83697D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539750"/>
          <a:ext cx="6858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r:id="" imgW="0" imgH="0" progId="">
                  <p:embed/>
                </p:oleObj>
              </mc:Choice>
              <mc:Fallback>
                <p:oleObj r:id="" imgW="0" imgH="0" progId="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660E9F8-F964-F143-B246-C19C83697D88}"/>
                          </a:ext>
                        </a:extLst>
                      </p:cNvPr>
                      <p:cNvPicPr/>
                      <p:nvPr/>
                    </p:nvPicPr>
                    <p:blipFill/>
                    <p:spPr>
                      <a:xfrm>
                        <a:off x="1143000" y="539750"/>
                        <a:ext cx="68580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B3744C2-FC46-734B-BC9D-FFA9318B9D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539750"/>
          <a:ext cx="6858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r:id="" imgW="0" imgH="0" progId="">
                  <p:embed/>
                </p:oleObj>
              </mc:Choice>
              <mc:Fallback>
                <p:oleObj r:id="" imgW="0" imgH="0" progId="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DB3744C2-FC46-734B-BC9D-FFA9318B9DC6}"/>
                          </a:ext>
                        </a:extLst>
                      </p:cNvPr>
                      <p:cNvPicPr/>
                      <p:nvPr/>
                    </p:nvPicPr>
                    <p:blipFill/>
                    <p:spPr>
                      <a:xfrm>
                        <a:off x="1143000" y="539750"/>
                        <a:ext cx="68580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0D9793E-C8F2-A241-8CB0-F6735675AA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838986"/>
          <a:ext cx="6353039" cy="3764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r:id="" imgW="0" imgH="0" progId="">
                  <p:embed/>
                </p:oleObj>
              </mc:Choice>
              <mc:Fallback>
                <p:oleObj r:id="" imgW="0" imgH="0" progId="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90D9793E-C8F2-A241-8CB0-F6735675AA4B}"/>
                          </a:ext>
                        </a:extLst>
                      </p:cNvPr>
                      <p:cNvPicPr/>
                      <p:nvPr/>
                    </p:nvPicPr>
                    <p:blipFill/>
                    <p:spPr>
                      <a:xfrm>
                        <a:off x="1143000" y="838986"/>
                        <a:ext cx="6353039" cy="37647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7FB1540-C312-0344-9DFF-B2F6900881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4117896"/>
              </p:ext>
            </p:extLst>
          </p:nvPr>
        </p:nvGraphicFramePr>
        <p:xfrm>
          <a:off x="-167269" y="-66907"/>
          <a:ext cx="9478538" cy="5222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30D801F-3CD0-B644-94F3-2F70BBB9C889}"/>
              </a:ext>
            </a:extLst>
          </p:cNvPr>
          <p:cNvSpPr txBox="1"/>
          <p:nvPr/>
        </p:nvSpPr>
        <p:spPr>
          <a:xfrm>
            <a:off x="3188819" y="104240"/>
            <a:ext cx="3528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Countries with the highest Covid-19 cases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(Not including USA, Brazil, India)</a:t>
            </a:r>
          </a:p>
        </p:txBody>
      </p:sp>
    </p:spTree>
    <p:extLst>
      <p:ext uri="{BB962C8B-B14F-4D97-AF65-F5344CB8AC3E}">
        <p14:creationId xmlns:p14="http://schemas.microsoft.com/office/powerpoint/2010/main" val="702010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Queen’s Attack Thoughts</a:t>
            </a:r>
            <a:endParaRPr dirty="0"/>
          </a:p>
        </p:txBody>
      </p:sp>
      <p:sp>
        <p:nvSpPr>
          <p:cNvPr id="178" name="Google Shape;178;p21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3325852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/>
              <a:t>Brut Force (Initial thoughts)</a:t>
            </a:r>
            <a:endParaRPr sz="1600" b="1" dirty="0"/>
          </a:p>
          <a:p>
            <a:pPr marL="285750" indent="-285750"/>
            <a:r>
              <a:rPr lang="en" sz="1600" dirty="0"/>
              <a:t>Start from queen position</a:t>
            </a:r>
          </a:p>
          <a:p>
            <a:pPr marL="285750" indent="-285750"/>
            <a:r>
              <a:rPr lang="en" sz="1600" dirty="0"/>
              <a:t>8 possible directions </a:t>
            </a:r>
          </a:p>
          <a:p>
            <a:pPr marL="285750" indent="-285750"/>
            <a:r>
              <a:rPr lang="en-US" sz="1600" dirty="0"/>
              <a:t>Keep a counter </a:t>
            </a:r>
          </a:p>
          <a:p>
            <a:pPr marL="285750" indent="-285750"/>
            <a:r>
              <a:rPr lang="en-US" sz="1600" dirty="0"/>
              <a:t>Start one direction</a:t>
            </a:r>
          </a:p>
          <a:p>
            <a:pPr marL="285750" indent="-285750"/>
            <a:r>
              <a:rPr lang="en-US" sz="1600" dirty="0"/>
              <a:t>Increment counter for each valid square</a:t>
            </a:r>
          </a:p>
          <a:p>
            <a:pPr marL="285750" indent="-285750"/>
            <a:r>
              <a:rPr lang="en-US" sz="1600" dirty="0"/>
              <a:t>Repeat for </a:t>
            </a:r>
            <a:r>
              <a:rPr lang="en-US" sz="1600"/>
              <a:t>all directions</a:t>
            </a:r>
            <a:endParaRPr sz="1600" dirty="0"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3"/>
          </p:nvPr>
        </p:nvSpPr>
        <p:spPr>
          <a:xfrm>
            <a:off x="4713249" y="1224350"/>
            <a:ext cx="3909329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/>
              <a:t>Research Questions</a:t>
            </a:r>
            <a:endParaRPr sz="1600" b="1" dirty="0"/>
          </a:p>
          <a:p>
            <a:pPr marL="285750" indent="-285750"/>
            <a:r>
              <a:rPr lang="en-US" sz="1600" dirty="0"/>
              <a:t>Is there a formula that calculates the total # of squares a queen can move? (given a position on the board, and not including obstacles)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" name="Google Shape;181;p2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THANKS!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4294967295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</a:rPr>
              <a:t>Any questions?</a:t>
            </a:r>
            <a:endParaRPr sz="24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</a:t>
            </a:r>
            <a:endParaRPr dirty="0"/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2"/>
          </p:nvPr>
        </p:nvSpPr>
        <p:spPr>
          <a:xfrm>
            <a:off x="594900" y="1349549"/>
            <a:ext cx="3987675" cy="2590549"/>
          </a:xfrm>
          <a:prstGeom prst="rect">
            <a:avLst/>
          </a:prstGeom>
          <a:pattFill prst="pct5">
            <a:fgClr>
              <a:schemeClr val="lt1"/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>
                <a:highlight>
                  <a:schemeClr val="accent1"/>
                </a:highlight>
              </a:rPr>
              <a:t>Dataset</a:t>
            </a:r>
            <a:endParaRPr sz="1400" dirty="0">
              <a:highlight>
                <a:schemeClr val="accent1"/>
              </a:highlight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en-US" sz="1400" dirty="0"/>
              <a:t>ECDC historical data (12/31/19 – 12/14/20)</a:t>
            </a:r>
            <a:endParaRPr lang="en" sz="1400" dirty="0"/>
          </a:p>
          <a:p>
            <a:pPr marL="285750" lvl="0" indent="-285750"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en-US" sz="1400" dirty="0"/>
              <a:t>D</a:t>
            </a:r>
            <a:r>
              <a:rPr lang="en" sz="1400" dirty="0" err="1"/>
              <a:t>aily</a:t>
            </a:r>
            <a:r>
              <a:rPr lang="en" sz="1400" dirty="0"/>
              <a:t> cases per country</a:t>
            </a:r>
            <a:r>
              <a:rPr lang="en-US" sz="1400" dirty="0"/>
              <a:t>/ territory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en-US" sz="1400" dirty="0"/>
              <a:t>61,900 total records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en-US" sz="1400" dirty="0"/>
              <a:t>File size: 4.1 MB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en-US" sz="1400" dirty="0"/>
              <a:t>Fields: Date Reported, Day, Month, Year, Cases, Deaths, Countries and Territories, </a:t>
            </a:r>
            <a:r>
              <a:rPr lang="en-US" sz="1400" dirty="0" err="1"/>
              <a:t>GeoID</a:t>
            </a:r>
            <a:r>
              <a:rPr lang="en-US" sz="1400" dirty="0"/>
              <a:t>, Country Code, Population, Continent, Rate per 100000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6" name="Google Shape;116;p14"/>
          <p:cNvSpPr txBox="1">
            <a:spLocks noGrp="1"/>
          </p:cNvSpPr>
          <p:nvPr>
            <p:ph type="body" idx="2"/>
          </p:nvPr>
        </p:nvSpPr>
        <p:spPr>
          <a:xfrm>
            <a:off x="4809306" y="1349550"/>
            <a:ext cx="3877200" cy="17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>
                <a:highlight>
                  <a:schemeClr val="accent1"/>
                </a:highlight>
              </a:rPr>
              <a:t>Tools &amp; Setup</a:t>
            </a:r>
            <a:endParaRPr sz="1400" dirty="0">
              <a:highlight>
                <a:schemeClr val="accent1"/>
              </a:highlight>
            </a:endParaRPr>
          </a:p>
          <a:p>
            <a:pPr marL="285750" lvl="0" indent="-285750"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en-US" sz="1400" dirty="0"/>
              <a:t>Hadoop Cluster on docker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en-US" sz="1400" dirty="0"/>
              <a:t>Scala program with two MapReduce jobs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Wingdings" pitchFamily="2" charset="2"/>
              <a:buChar char="§"/>
            </a:pPr>
            <a:endParaRPr lang="en-US" sz="1400" dirty="0"/>
          </a:p>
          <a:p>
            <a:pPr marL="285750" lvl="0" indent="-285750">
              <a:buClr>
                <a:schemeClr val="dk1"/>
              </a:buClr>
              <a:buSzPts val="1100"/>
              <a:buFont typeface="Wingdings" pitchFamily="2" charset="2"/>
              <a:buChar char="§"/>
            </a:pPr>
            <a:endParaRPr lang="en"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Remember to download and install the fonts used in this presentation (you’ll find the links to the font files needed in the </a:t>
            </a:r>
            <a:r>
              <a:rPr lang="en" sz="1400" u="sng" dirty="0">
                <a:hlinkClick r:id="" action="ppaction://noaction"/>
              </a:rPr>
              <a:t>Presentation design slide</a:t>
            </a:r>
            <a:r>
              <a:rPr lang="en" sz="1400" dirty="0"/>
              <a:t>)</a:t>
            </a:r>
            <a:endParaRPr sz="1400" dirty="0"/>
          </a:p>
        </p:txBody>
      </p:sp>
      <p:sp>
        <p:nvSpPr>
          <p:cNvPr id="117" name="Google Shape;117;p14"/>
          <p:cNvSpPr txBox="1">
            <a:spLocks noGrp="1"/>
          </p:cNvSpPr>
          <p:nvPr>
            <p:ph type="body" idx="2"/>
          </p:nvPr>
        </p:nvSpPr>
        <p:spPr>
          <a:xfrm>
            <a:off x="1101375" y="3829725"/>
            <a:ext cx="75855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buNone/>
            </a:pPr>
            <a:r>
              <a:rPr lang="en" sz="1200" b="1" dirty="0"/>
              <a:t>Dataset: </a:t>
            </a:r>
            <a:r>
              <a:rPr lang="en-US" sz="1200" u="sng" dirty="0">
                <a:hlinkClick r:id="rId3"/>
              </a:rPr>
              <a:t>https://www.ecdc.europa.eu/en/publications-data/download-todays-data-geographic-distribution-covid-19-cases-worldwide</a:t>
            </a:r>
            <a:r>
              <a:rPr lang="en-US" sz="1200" dirty="0"/>
              <a:t> </a:t>
            </a:r>
            <a:r>
              <a:rPr lang="en-US" sz="1200" b="1" dirty="0"/>
              <a:t>BDE </a:t>
            </a:r>
            <a:r>
              <a:rPr lang="en-US" sz="1200" b="1" dirty="0" err="1"/>
              <a:t>dockerized</a:t>
            </a:r>
            <a:r>
              <a:rPr lang="en-US" sz="1200" b="1" dirty="0"/>
              <a:t> Hadoop cluster:</a:t>
            </a:r>
            <a:r>
              <a:rPr lang="en" sz="1200" b="1" dirty="0"/>
              <a:t> </a:t>
            </a:r>
            <a:r>
              <a:rPr lang="en-US" sz="1200" u="sng" dirty="0">
                <a:hlinkClick r:id="rId4"/>
              </a:rPr>
              <a:t>https://github.com/big-data-europe/docker-hadoop</a:t>
            </a: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6208AC2C-547D-FE49-A30E-CE2151CC81DE}"/>
              </a:ext>
            </a:extLst>
          </p:cNvPr>
          <p:cNvSpPr/>
          <p:nvPr/>
        </p:nvSpPr>
        <p:spPr>
          <a:xfrm>
            <a:off x="2245779" y="1088459"/>
            <a:ext cx="5500601" cy="359763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Workflow</a:t>
            </a:r>
            <a:endParaRPr dirty="0"/>
          </a:p>
        </p:txBody>
      </p:sp>
      <p:sp>
        <p:nvSpPr>
          <p:cNvPr id="250" name="Google Shape;250;p2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/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05A03045-680E-4C49-AF39-1F0418A66EE4}"/>
              </a:ext>
            </a:extLst>
          </p:cNvPr>
          <p:cNvSpPr/>
          <p:nvPr/>
        </p:nvSpPr>
        <p:spPr>
          <a:xfrm>
            <a:off x="2358199" y="1316022"/>
            <a:ext cx="1208787" cy="1138308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1800" dirty="0">
                <a:solidFill>
                  <a:schemeClr val="accent1"/>
                </a:solidFill>
                <a:latin typeface="Roboto"/>
                <a:ea typeface="Roboto"/>
                <a:sym typeface="Roboto"/>
              </a:rPr>
              <a:t>Docker</a:t>
            </a:r>
            <a:endParaRPr lang="en-US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FDBC02D-2272-2E4D-901A-184D7ECAB675}"/>
              </a:ext>
            </a:extLst>
          </p:cNvPr>
          <p:cNvSpPr/>
          <p:nvPr/>
        </p:nvSpPr>
        <p:spPr>
          <a:xfrm>
            <a:off x="3709354" y="1847560"/>
            <a:ext cx="577833" cy="131332"/>
          </a:xfrm>
          <a:prstGeom prst="rightArrow">
            <a:avLst/>
          </a:prstGeom>
          <a:ln w="158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CFF02E-99CB-9F45-BCD3-41E41A2F9341}"/>
              </a:ext>
            </a:extLst>
          </p:cNvPr>
          <p:cNvSpPr/>
          <p:nvPr/>
        </p:nvSpPr>
        <p:spPr>
          <a:xfrm>
            <a:off x="188700" y="1185738"/>
            <a:ext cx="1004341" cy="7495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B678E1-EAC4-994C-B075-1594A2F61A09}"/>
              </a:ext>
            </a:extLst>
          </p:cNvPr>
          <p:cNvSpPr txBox="1"/>
          <p:nvPr/>
        </p:nvSpPr>
        <p:spPr>
          <a:xfrm>
            <a:off x="188699" y="1425946"/>
            <a:ext cx="1004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6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Dataset</a:t>
            </a:r>
            <a:endParaRPr lang="en-US" sz="16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F9315B6-DFC7-8A4A-80A1-EB7EC28D2632}"/>
              </a:ext>
            </a:extLst>
          </p:cNvPr>
          <p:cNvSpPr/>
          <p:nvPr/>
        </p:nvSpPr>
        <p:spPr>
          <a:xfrm>
            <a:off x="6286083" y="1399700"/>
            <a:ext cx="1351468" cy="107109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MapReduce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Job 1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E0F82B-D13D-8D49-9423-507AC926D8E5}"/>
              </a:ext>
            </a:extLst>
          </p:cNvPr>
          <p:cNvSpPr/>
          <p:nvPr/>
        </p:nvSpPr>
        <p:spPr>
          <a:xfrm>
            <a:off x="4354644" y="1573240"/>
            <a:ext cx="1004341" cy="7495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HDFS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02842F-0553-A146-A598-4AE83FD41811}"/>
              </a:ext>
            </a:extLst>
          </p:cNvPr>
          <p:cNvSpPr/>
          <p:nvPr/>
        </p:nvSpPr>
        <p:spPr>
          <a:xfrm>
            <a:off x="188701" y="2081939"/>
            <a:ext cx="1004341" cy="7495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JAR File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BD7B46-05D7-5243-9E3A-457D77EAEFDC}"/>
              </a:ext>
            </a:extLst>
          </p:cNvPr>
          <p:cNvCxnSpPr/>
          <p:nvPr/>
        </p:nvCxnSpPr>
        <p:spPr>
          <a:xfrm>
            <a:off x="1331379" y="1573240"/>
            <a:ext cx="914400" cy="2743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A01EE7-C625-EB45-BC9B-7F9473F0E07B}"/>
              </a:ext>
            </a:extLst>
          </p:cNvPr>
          <p:cNvCxnSpPr>
            <a:cxnSpLocks/>
          </p:cNvCxnSpPr>
          <p:nvPr/>
        </p:nvCxnSpPr>
        <p:spPr>
          <a:xfrm flipV="1">
            <a:off x="1305462" y="2167773"/>
            <a:ext cx="887171" cy="32733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BBF4DA-72FB-B74F-BA41-E086C0298E5F}"/>
              </a:ext>
            </a:extLst>
          </p:cNvPr>
          <p:cNvSpPr txBox="1"/>
          <p:nvPr/>
        </p:nvSpPr>
        <p:spPr>
          <a:xfrm>
            <a:off x="3678766" y="1556511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DFB5A14-74DC-1F43-8F98-7292597B041C}"/>
              </a:ext>
            </a:extLst>
          </p:cNvPr>
          <p:cNvSpPr/>
          <p:nvPr/>
        </p:nvSpPr>
        <p:spPr>
          <a:xfrm>
            <a:off x="4856814" y="3276715"/>
            <a:ext cx="1351468" cy="107109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MapReduce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Job 2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CD07D9-47B2-4B41-938A-839D74883BAB}"/>
              </a:ext>
            </a:extLst>
          </p:cNvPr>
          <p:cNvSpPr txBox="1"/>
          <p:nvPr/>
        </p:nvSpPr>
        <p:spPr>
          <a:xfrm>
            <a:off x="6499496" y="2459429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Aggregate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B76D44-2B51-9D48-9A0D-472F0AA67646}"/>
              </a:ext>
            </a:extLst>
          </p:cNvPr>
          <p:cNvSpPr txBox="1"/>
          <p:nvPr/>
        </p:nvSpPr>
        <p:spPr>
          <a:xfrm>
            <a:off x="5275907" y="4412415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96DDEA-8150-8B42-AB73-A9BB11765204}"/>
              </a:ext>
            </a:extLst>
          </p:cNvPr>
          <p:cNvSpPr txBox="1"/>
          <p:nvPr/>
        </p:nvSpPr>
        <p:spPr>
          <a:xfrm>
            <a:off x="188699" y="2887277"/>
            <a:ext cx="1004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File System</a:t>
            </a:r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5CA28251-1B5A-9948-BF5E-9C0141EEB8A8}"/>
              </a:ext>
            </a:extLst>
          </p:cNvPr>
          <p:cNvSpPr/>
          <p:nvPr/>
        </p:nvSpPr>
        <p:spPr>
          <a:xfrm>
            <a:off x="5532548" y="1882328"/>
            <a:ext cx="577833" cy="131332"/>
          </a:xfrm>
          <a:prstGeom prst="rightArrow">
            <a:avLst/>
          </a:prstGeom>
          <a:ln w="158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73E8B2D-5B57-C84A-AB9D-46539DC17A86}"/>
              </a:ext>
            </a:extLst>
          </p:cNvPr>
          <p:cNvCxnSpPr>
            <a:cxnSpLocks/>
          </p:cNvCxnSpPr>
          <p:nvPr/>
        </p:nvCxnSpPr>
        <p:spPr>
          <a:xfrm flipH="1">
            <a:off x="6358185" y="2831448"/>
            <a:ext cx="426827" cy="53067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79E850-10A6-BD4A-A983-241C5FE0A975}"/>
              </a:ext>
            </a:extLst>
          </p:cNvPr>
          <p:cNvCxnSpPr>
            <a:cxnSpLocks/>
          </p:cNvCxnSpPr>
          <p:nvPr/>
        </p:nvCxnSpPr>
        <p:spPr>
          <a:xfrm flipH="1" flipV="1">
            <a:off x="5047504" y="2495107"/>
            <a:ext cx="288365" cy="60167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3BB7D3C-599B-664C-BB40-B97DD33CEF7C}"/>
              </a:ext>
            </a:extLst>
          </p:cNvPr>
          <p:cNvSpPr txBox="1"/>
          <p:nvPr/>
        </p:nvSpPr>
        <p:spPr>
          <a:xfrm>
            <a:off x="2516241" y="2470154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Hadoop</a:t>
            </a:r>
          </a:p>
          <a:p>
            <a:r>
              <a:rPr lang="en-US" dirty="0"/>
              <a:t> Cluster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How many confirmed Covid-19 cases did each country have by 12/14/2020?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Map 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/>
              <a:t>Extract country, cases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/>
              <a:t>Set key-value pairs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/>
              <a:t>Combine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/>
              <a:t>Output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Sorted keys of countries and an </a:t>
            </a:r>
            <a:r>
              <a:rPr lang="en-US" sz="2000" dirty="0" err="1"/>
              <a:t>iterable</a:t>
            </a:r>
            <a:r>
              <a:rPr lang="en-US" sz="2000" dirty="0"/>
              <a:t> of cases for each country</a:t>
            </a:r>
            <a:endParaRPr sz="2000" dirty="0"/>
          </a:p>
        </p:txBody>
      </p:sp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MapReduce Job 1 Overview</a:t>
            </a:r>
            <a:endParaRPr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Reduce</a:t>
            </a:r>
            <a:endParaRPr sz="2000" b="1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/>
              <a:t>Add list of cases from map output for each key(country)</a:t>
            </a:r>
          </a:p>
          <a:p>
            <a:pPr marL="0" indent="0">
              <a:buNone/>
            </a:pPr>
            <a:r>
              <a:rPr lang="en" sz="2000" b="1" dirty="0"/>
              <a:t>Output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Key-value pair of country, sum of all reported cases</a:t>
            </a:r>
            <a:endParaRPr sz="2000" dirty="0"/>
          </a:p>
        </p:txBody>
      </p:sp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Job Stats of MapReduce Job 1 (Aggregation Phase)</a:t>
            </a:r>
            <a:endParaRPr dirty="0"/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ct val="120000"/>
            </a:pPr>
            <a:endParaRPr lang="en-US" sz="1600" dirty="0"/>
          </a:p>
          <a:p>
            <a:pPr marL="38100" indent="0">
              <a:buSzPct val="120000"/>
              <a:buNone/>
            </a:pPr>
            <a:r>
              <a:rPr lang="en-US" sz="1600" b="1" dirty="0"/>
              <a:t>Job statistics, benchmarks and performance analysis</a:t>
            </a:r>
          </a:p>
          <a:p>
            <a:pPr>
              <a:buSzPct val="120000"/>
            </a:pPr>
            <a:r>
              <a:rPr lang="en-US" sz="1600" dirty="0"/>
              <a:t>Map input records=61900</a:t>
            </a:r>
          </a:p>
          <a:p>
            <a:pPr lvl="0">
              <a:buSzPct val="120000"/>
            </a:pPr>
            <a:r>
              <a:rPr lang="en-US" sz="1600" dirty="0"/>
              <a:t>Reduce output records=214</a:t>
            </a:r>
          </a:p>
          <a:p>
            <a:pPr lvl="0">
              <a:buSzPct val="120000"/>
            </a:pPr>
            <a:r>
              <a:rPr lang="en-US" sz="1600" dirty="0"/>
              <a:t>Launched map tasks=1</a:t>
            </a:r>
          </a:p>
          <a:p>
            <a:pPr lvl="0">
              <a:buSzPct val="120000"/>
            </a:pPr>
            <a:r>
              <a:rPr lang="en-US" sz="1600" dirty="0"/>
              <a:t>Launched reduce tasks=1</a:t>
            </a:r>
          </a:p>
          <a:p>
            <a:pPr lvl="0">
              <a:buSzPct val="120000"/>
            </a:pPr>
            <a:r>
              <a:rPr lang="en-US" sz="1600" dirty="0"/>
              <a:t>Total time spent by all map tasks (</a:t>
            </a:r>
            <a:r>
              <a:rPr lang="en-US" sz="1600" dirty="0" err="1"/>
              <a:t>ms</a:t>
            </a:r>
            <a:r>
              <a:rPr lang="en-US" sz="1600" dirty="0"/>
              <a:t>)=122752 ~2min</a:t>
            </a:r>
          </a:p>
          <a:p>
            <a:pPr lvl="0">
              <a:buSzPct val="120000"/>
            </a:pPr>
            <a:r>
              <a:rPr lang="en-US" sz="1600" dirty="0"/>
              <a:t>Total time spent by all reduce tasks (</a:t>
            </a:r>
            <a:r>
              <a:rPr lang="en-US" sz="1600" dirty="0" err="1"/>
              <a:t>ms</a:t>
            </a:r>
            <a:r>
              <a:rPr lang="en-US" sz="1600" dirty="0"/>
              <a:t>)=24426 ~30secs</a:t>
            </a:r>
          </a:p>
          <a:p>
            <a:pPr lvl="0">
              <a:buSzPct val="120000"/>
            </a:pPr>
            <a:r>
              <a:rPr lang="en-US" sz="1600" dirty="0"/>
              <a:t>Physical memory (bytes) snapshot=260702208 ~260MB</a:t>
            </a:r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What were the top 20 countries with the highest Covid-19 cases by 12/14/2020?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9106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Map 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/>
              <a:t>Swap key-value pairs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/>
              <a:t>Multiply key by -1 (for descending order)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/>
              <a:t>Output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Key-value pair of cases-&gt; country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Sorted keys “descending order”</a:t>
            </a:r>
            <a:endParaRPr sz="2000" dirty="0"/>
          </a:p>
        </p:txBody>
      </p:sp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MapReduce Job 2 Overview</a:t>
            </a:r>
            <a:endParaRPr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Reduce</a:t>
            </a:r>
            <a:endParaRPr sz="2000" b="1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/>
              <a:t>Multiply total cases value again by (-1) to get original value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/>
              <a:t>Keep a counter to only output first 20</a:t>
            </a:r>
          </a:p>
          <a:p>
            <a:pPr marL="0" indent="0">
              <a:buNone/>
            </a:pPr>
            <a:r>
              <a:rPr lang="en" sz="2000" b="1" dirty="0"/>
              <a:t>Output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Key-value pair of cases-&gt; country</a:t>
            </a:r>
            <a:endParaRPr sz="2000" dirty="0"/>
          </a:p>
        </p:txBody>
      </p:sp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7666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Job Stats of MapReduce Job 2 (Sort Top 20)</a:t>
            </a:r>
            <a:endParaRPr dirty="0"/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ct val="120000"/>
            </a:pPr>
            <a:endParaRPr lang="en-US" sz="1600" dirty="0"/>
          </a:p>
          <a:p>
            <a:pPr marL="38100" indent="0">
              <a:buSzPct val="120000"/>
              <a:buNone/>
            </a:pPr>
            <a:r>
              <a:rPr lang="en-US" sz="1600" b="1" dirty="0"/>
              <a:t>Job statistics, benchmarks and performance analysis</a:t>
            </a:r>
          </a:p>
          <a:p>
            <a:pPr>
              <a:buSzPct val="120000"/>
            </a:pPr>
            <a:r>
              <a:rPr lang="en-US" sz="1600" dirty="0"/>
              <a:t>Map input records=214</a:t>
            </a:r>
          </a:p>
          <a:p>
            <a:pPr lvl="0">
              <a:buSzPct val="120000"/>
            </a:pPr>
            <a:r>
              <a:rPr lang="en-US" sz="1600" dirty="0"/>
              <a:t>Reduce output records=20</a:t>
            </a:r>
          </a:p>
          <a:p>
            <a:pPr lvl="0">
              <a:buSzPct val="120000"/>
            </a:pPr>
            <a:r>
              <a:rPr lang="en-US" sz="1600" dirty="0"/>
              <a:t>Launched map tasks=1</a:t>
            </a:r>
          </a:p>
          <a:p>
            <a:pPr lvl="0">
              <a:buSzPct val="120000"/>
            </a:pPr>
            <a:r>
              <a:rPr lang="en-US" sz="1600" dirty="0"/>
              <a:t>Launched reduce tasks=1</a:t>
            </a:r>
          </a:p>
          <a:p>
            <a:pPr lvl="0">
              <a:buSzPct val="120000"/>
            </a:pPr>
            <a:r>
              <a:rPr lang="en-US" sz="1600" dirty="0"/>
              <a:t>Total time spent by all map tasks (</a:t>
            </a:r>
            <a:r>
              <a:rPr lang="en-US" sz="1600" dirty="0" err="1"/>
              <a:t>ms</a:t>
            </a:r>
            <a:r>
              <a:rPr lang="en-US" sz="1600" dirty="0"/>
              <a:t>)= 46879 ~47secs</a:t>
            </a:r>
          </a:p>
          <a:p>
            <a:pPr lvl="0">
              <a:buSzPct val="120000"/>
            </a:pPr>
            <a:r>
              <a:rPr lang="en-US" sz="1600" dirty="0"/>
              <a:t>Total time spent by all reduce tasks (</a:t>
            </a:r>
            <a:r>
              <a:rPr lang="en-US" sz="1600" dirty="0" err="1"/>
              <a:t>ms</a:t>
            </a:r>
            <a:r>
              <a:rPr lang="en-US" sz="1600" dirty="0"/>
              <a:t>)= 24426 ~30secs</a:t>
            </a:r>
          </a:p>
          <a:p>
            <a:pPr lvl="0">
              <a:buSzPct val="120000"/>
            </a:pPr>
            <a:r>
              <a:rPr lang="en-US" sz="1600" dirty="0"/>
              <a:t>Physical memory (bytes) snapshot= 260702208 ~260MB</a:t>
            </a:r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639144"/>
      </p:ext>
    </p:extLst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222222"/>
    </a:dk1>
    <a:lt1>
      <a:srgbClr val="FFFFFF"/>
    </a:lt1>
    <a:dk2>
      <a:srgbClr val="666666"/>
    </a:dk2>
    <a:lt2>
      <a:srgbClr val="F3F3F3"/>
    </a:lt2>
    <a:accent1>
      <a:srgbClr val="FF8700"/>
    </a:accent1>
    <a:accent2>
      <a:srgbClr val="FFB840"/>
    </a:accent2>
    <a:accent3>
      <a:srgbClr val="333333"/>
    </a:accent3>
    <a:accent4>
      <a:srgbClr val="9B9796"/>
    </a:accent4>
    <a:accent5>
      <a:srgbClr val="C9C3BD"/>
    </a:accent5>
    <a:accent6>
      <a:srgbClr val="96C944"/>
    </a:accent6>
    <a:hlink>
      <a:srgbClr val="1155CC"/>
    </a:hlink>
    <a:folHlink>
      <a:srgbClr val="6611CC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909</Words>
  <Application>Microsoft Macintosh PowerPoint</Application>
  <PresentationFormat>On-screen Show (16:9)</PresentationFormat>
  <Paragraphs>130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Wingdings</vt:lpstr>
      <vt:lpstr>Arial</vt:lpstr>
      <vt:lpstr>Dosis</vt:lpstr>
      <vt:lpstr>Roboto</vt:lpstr>
      <vt:lpstr>William template</vt:lpstr>
      <vt:lpstr>Analysis of  Covid-19 Cases by Country using MapReduce</vt:lpstr>
      <vt:lpstr>Project Overview</vt:lpstr>
      <vt:lpstr>Project Workflow</vt:lpstr>
      <vt:lpstr>PowerPoint Presentation</vt:lpstr>
      <vt:lpstr>MapReduce Job 1 Overview</vt:lpstr>
      <vt:lpstr>Job Stats of MapReduce Job 1 (Aggregation Phase)</vt:lpstr>
      <vt:lpstr>PowerPoint Presentation</vt:lpstr>
      <vt:lpstr>MapReduce Job 2 Overview</vt:lpstr>
      <vt:lpstr>Job Stats of MapReduce Job 2 (Sort Top 20)</vt:lpstr>
      <vt:lpstr>PowerPoint Presentation</vt:lpstr>
      <vt:lpstr>PowerPoint Presentation</vt:lpstr>
      <vt:lpstr>Queen’s Attack Thoughts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 Covid-19 Cases by Country using MapReduce</dc:title>
  <cp:lastModifiedBy>Edward Rodriguez</cp:lastModifiedBy>
  <cp:revision>38</cp:revision>
  <dcterms:modified xsi:type="dcterms:W3CDTF">2021-01-08T14:28:12Z</dcterms:modified>
</cp:coreProperties>
</file>