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91" r:id="rId5"/>
    <p:sldId id="292" r:id="rId6"/>
    <p:sldId id="259" r:id="rId7"/>
    <p:sldId id="260" r:id="rId8"/>
    <p:sldId id="261" r:id="rId9"/>
    <p:sldId id="293" r:id="rId10"/>
    <p:sldId id="262" r:id="rId11"/>
    <p:sldId id="294" r:id="rId12"/>
    <p:sldId id="263" r:id="rId13"/>
    <p:sldId id="295" r:id="rId14"/>
    <p:sldId id="264" r:id="rId15"/>
    <p:sldId id="296" r:id="rId16"/>
    <p:sldId id="265" r:id="rId17"/>
    <p:sldId id="297" r:id="rId18"/>
    <p:sldId id="266" r:id="rId19"/>
    <p:sldId id="298" r:id="rId20"/>
    <p:sldId id="299" r:id="rId21"/>
    <p:sldId id="300" r:id="rId22"/>
    <p:sldId id="267" r:id="rId23"/>
    <p:sldId id="268" r:id="rId24"/>
    <p:sldId id="270" r:id="rId25"/>
    <p:sldId id="301" r:id="rId26"/>
    <p:sldId id="271" r:id="rId27"/>
    <p:sldId id="272" r:id="rId28"/>
    <p:sldId id="302" r:id="rId29"/>
    <p:sldId id="273" r:id="rId30"/>
    <p:sldId id="327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275" r:id="rId45"/>
    <p:sldId id="276" r:id="rId46"/>
    <p:sldId id="326" r:id="rId47"/>
    <p:sldId id="277" r:id="rId48"/>
    <p:sldId id="278" r:id="rId49"/>
    <p:sldId id="279" r:id="rId50"/>
    <p:sldId id="280" r:id="rId51"/>
    <p:sldId id="281" r:id="rId52"/>
    <p:sldId id="334" r:id="rId53"/>
    <p:sldId id="328" r:id="rId54"/>
    <p:sldId id="282" r:id="rId55"/>
    <p:sldId id="283" r:id="rId56"/>
    <p:sldId id="330" r:id="rId57"/>
    <p:sldId id="284" r:id="rId58"/>
    <p:sldId id="285" r:id="rId59"/>
    <p:sldId id="286" r:id="rId60"/>
    <p:sldId id="287" r:id="rId61"/>
    <p:sldId id="288" r:id="rId62"/>
    <p:sldId id="289" r:id="rId63"/>
    <p:sldId id="331" r:id="rId64"/>
    <p:sldId id="33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3" autoAdjust="0"/>
  </p:normalViewPr>
  <p:slideViewPr>
    <p:cSldViewPr snapToGrid="0">
      <p:cViewPr varScale="1">
        <p:scale>
          <a:sx n="89" d="100"/>
          <a:sy n="89" d="100"/>
        </p:scale>
        <p:origin x="-1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FF84-5064-41CE-90A9-FA84EFCA62E6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>Computer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An Integrated Approach to Architecture and Operating Systems</a:t>
            </a:r>
            <a:br>
              <a:rPr lang="en-US" sz="22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</a:p>
          <a:p>
            <a:r>
              <a:rPr lang="en-US" dirty="0" smtClean="0"/>
              <a:t>Processor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7075" y="6324600"/>
            <a:ext cx="670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©Copyright 2008 Umakishore Ramachandran and William D. Leahy Jr.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many bits does a load instruction fetch from memory?</a:t>
            </a:r>
          </a:p>
          <a:p>
            <a:r>
              <a:rPr lang="en-US" dirty="0" smtClean="0"/>
              <a:t>How many should it fetch?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 level languages typically support multiple data types and thus for efficiency most processors will have the ability to fetch different sized “chunks” of data</a:t>
            </a:r>
          </a:p>
          <a:p>
            <a:r>
              <a:rPr lang="en-US" dirty="0" smtClean="0"/>
              <a:t>The minimum is usually 8, the maximum has continually increased.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7806" y="32766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3606" y="2971800"/>
            <a:ext cx="5261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16?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5606" y="3276600"/>
            <a:ext cx="5261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32?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3806" y="2971800"/>
            <a:ext cx="5261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64?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2006" y="29718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6206" y="32766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9606" y="3276600"/>
            <a:ext cx="79079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&amp; logical operations can be performed on what size data?</a:t>
            </a:r>
          </a:p>
          <a:p>
            <a:r>
              <a:rPr lang="en-US" dirty="0" smtClean="0"/>
              <a:t>The processor can move what size data to and from memory?</a:t>
            </a:r>
          </a:p>
          <a:p>
            <a:r>
              <a:rPr lang="en-US" dirty="0" smtClean="0"/>
              <a:t>What is the size data the register can hold?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Endianess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How should bytes be numbered?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6759" y="3156466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6359" y="3156466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3156466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2841" y="3156466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759" y="3525798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6359" y="3525798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3525798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2841" y="3525798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6759" y="3895130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6359" y="3895130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3895130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2841" y="3895130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6759" y="4264462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6359" y="4264462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4264462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2841" y="4264462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6854" y="3156466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8613" y="3156466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70372" y="3156466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2131" y="3156466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6854" y="3525798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8613" y="3525798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70372" y="3525798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2131" y="3525798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6854" y="3895130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68613" y="3895130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0372" y="3895130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2131" y="3895130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66854" y="4264462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8613" y="4264462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0372" y="4264462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72131" y="4264462"/>
            <a:ext cx="5982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Left Brace 35"/>
          <p:cNvSpPr/>
          <p:nvPr/>
        </p:nvSpPr>
        <p:spPr>
          <a:xfrm rot="5400000">
            <a:off x="1458922" y="2627410"/>
            <a:ext cx="321548" cy="5933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2348146" y="3672790"/>
            <a:ext cx="321548" cy="240432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23033" y="2393967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64183" y="503572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18116" y="311030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1" name="TextBox 40"/>
          <p:cNvSpPr txBox="1"/>
          <p:nvPr/>
        </p:nvSpPr>
        <p:spPr>
          <a:xfrm>
            <a:off x="565764" y="5771369"/>
            <a:ext cx="4598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And why does it matter?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85215" y="2393967"/>
            <a:ext cx="82586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Big</a:t>
            </a:r>
          </a:p>
          <a:p>
            <a:pPr algn="ctr"/>
            <a:r>
              <a:rPr lang="en-US" dirty="0" err="1" smtClean="0"/>
              <a:t>Endian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39228" y="2393967"/>
            <a:ext cx="82586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Little</a:t>
            </a:r>
          </a:p>
          <a:p>
            <a:pPr algn="ctr"/>
            <a:r>
              <a:rPr lang="en-US" dirty="0" err="1" smtClean="0"/>
              <a:t>Endian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Endianess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manufacturers have “standardized on different </a:t>
            </a:r>
            <a:r>
              <a:rPr lang="en-US" dirty="0" err="1" smtClean="0"/>
              <a:t>endianesses</a:t>
            </a:r>
            <a:endParaRPr lang="en-US" dirty="0" smtClean="0"/>
          </a:p>
          <a:p>
            <a:r>
              <a:rPr lang="en-US" dirty="0" smtClean="0"/>
              <a:t>Normally on a single machine this is not an issue.</a:t>
            </a:r>
          </a:p>
          <a:p>
            <a:pPr lvl="1"/>
            <a:r>
              <a:rPr lang="en-US" dirty="0" smtClean="0"/>
              <a:t>Especially if data is handled commensurate with the way it was declared</a:t>
            </a:r>
          </a:p>
          <a:p>
            <a:pPr lvl="1"/>
            <a:r>
              <a:rPr lang="en-US" dirty="0" smtClean="0"/>
              <a:t>Can it be an issue</a:t>
            </a:r>
          </a:p>
          <a:p>
            <a:r>
              <a:rPr lang="en-US" dirty="0" smtClean="0"/>
              <a:t>In a networked environment it can could cause big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Packing Operands </a:t>
            </a:r>
            <a:br>
              <a:rPr lang="en-US" dirty="0" smtClean="0"/>
            </a:br>
            <a:r>
              <a:rPr lang="en-US" dirty="0" smtClean="0"/>
              <a:t>Word Operand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31512" cy="4525963"/>
          </a:xfrm>
        </p:spPr>
        <p:txBody>
          <a:bodyPr/>
          <a:lstStyle/>
          <a:p>
            <a:r>
              <a:rPr lang="en-US" dirty="0" smtClean="0"/>
              <a:t>Consider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char	a;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char	b[3];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pSp>
        <p:nvGrpSpPr>
          <p:cNvPr id="30721" name="Group 1"/>
          <p:cNvGrpSpPr>
            <a:grpSpLocks noChangeAspect="1"/>
          </p:cNvGrpSpPr>
          <p:nvPr/>
        </p:nvGrpSpPr>
        <p:grpSpPr bwMode="auto">
          <a:xfrm>
            <a:off x="4952293" y="2385995"/>
            <a:ext cx="2749550" cy="906462"/>
            <a:chOff x="3960" y="8875"/>
            <a:chExt cx="4329" cy="1428"/>
          </a:xfrm>
        </p:grpSpPr>
        <p:sp>
          <p:nvSpPr>
            <p:cNvPr id="30722" name="AutoShape 2"/>
            <p:cNvSpPr>
              <a:spLocks noChangeAspect="1" noChangeArrowheads="1"/>
            </p:cNvSpPr>
            <p:nvPr/>
          </p:nvSpPr>
          <p:spPr bwMode="auto">
            <a:xfrm>
              <a:off x="3960" y="8875"/>
              <a:ext cx="4329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3960" y="9158"/>
              <a:ext cx="3838" cy="5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6877" y="9158"/>
              <a:ext cx="0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3960" y="9669"/>
              <a:ext cx="3838" cy="5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5904" y="9669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4969" y="9669"/>
              <a:ext cx="1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6877" y="9669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7890" y="9270"/>
              <a:ext cx="3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7900" y="9730"/>
              <a:ext cx="3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257" y="9284"/>
              <a:ext cx="23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3960" y="9151"/>
              <a:ext cx="2917" cy="51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7173" y="8875"/>
              <a:ext cx="30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160" y="8901"/>
              <a:ext cx="30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5248" y="8911"/>
              <a:ext cx="30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4267" y="8911"/>
              <a:ext cx="30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5280" y="9792"/>
              <a:ext cx="43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b[2]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6146" y="9792"/>
              <a:ext cx="43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b[1]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7173" y="9792"/>
              <a:ext cx="432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b[0]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960" y="9669"/>
              <a:ext cx="998" cy="51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741" name="Group 21"/>
          <p:cNvGrpSpPr>
            <a:grpSpLocks noChangeAspect="1"/>
          </p:cNvGrpSpPr>
          <p:nvPr/>
        </p:nvGrpSpPr>
        <p:grpSpPr bwMode="auto">
          <a:xfrm>
            <a:off x="4939588" y="3981921"/>
            <a:ext cx="2743200" cy="690563"/>
            <a:chOff x="2805" y="-530"/>
            <a:chExt cx="7500" cy="1943"/>
          </a:xfrm>
        </p:grpSpPr>
        <p:sp>
          <p:nvSpPr>
            <p:cNvPr id="30742" name="AutoShape 22"/>
            <p:cNvSpPr>
              <a:spLocks noChangeAspect="1" noChangeArrowheads="1"/>
            </p:cNvSpPr>
            <p:nvPr/>
          </p:nvSpPr>
          <p:spPr bwMode="auto">
            <a:xfrm>
              <a:off x="2805" y="-530"/>
              <a:ext cx="7500" cy="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2805" y="-530"/>
              <a:ext cx="7500" cy="10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6605" y="-530"/>
              <a:ext cx="0" cy="1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4805" y="-530"/>
              <a:ext cx="0" cy="1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8505" y="-530"/>
              <a:ext cx="0" cy="1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3402" y="-221"/>
              <a:ext cx="75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b[2]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9041" y="-221"/>
              <a:ext cx="39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7305" y="-221"/>
              <a:ext cx="75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b[0]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5480" y="-221"/>
              <a:ext cx="75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b[1]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1" name="Text Box 31"/>
            <p:cNvSpPr txBox="1">
              <a:spLocks noChangeArrowheads="1"/>
            </p:cNvSpPr>
            <p:nvPr/>
          </p:nvSpPr>
          <p:spPr bwMode="auto">
            <a:xfrm>
              <a:off x="3204" y="549"/>
              <a:ext cx="6754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103                  102                101                100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Packing Operands </a:t>
            </a:r>
            <a:br>
              <a:rPr lang="en-US" dirty="0" smtClean="0"/>
            </a:br>
            <a:r>
              <a:rPr lang="en-US" dirty="0" smtClean="0"/>
              <a:t>Word Operand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31512" cy="4525963"/>
          </a:xfrm>
        </p:spPr>
        <p:txBody>
          <a:bodyPr/>
          <a:lstStyle/>
          <a:p>
            <a:r>
              <a:rPr lang="en-US" dirty="0" smtClean="0"/>
              <a:t>Consider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char	a;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b;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pSp>
        <p:nvGrpSpPr>
          <p:cNvPr id="50178" name="Group 2"/>
          <p:cNvGrpSpPr>
            <a:grpSpLocks noChangeAspect="1"/>
          </p:cNvGrpSpPr>
          <p:nvPr/>
        </p:nvGrpSpPr>
        <p:grpSpPr bwMode="auto">
          <a:xfrm>
            <a:off x="4555326" y="2421653"/>
            <a:ext cx="2749550" cy="908050"/>
            <a:chOff x="3960" y="8875"/>
            <a:chExt cx="4329" cy="1428"/>
          </a:xfrm>
        </p:grpSpPr>
        <p:sp>
          <p:nvSpPr>
            <p:cNvPr id="50179" name="AutoShape 3"/>
            <p:cNvSpPr>
              <a:spLocks noChangeAspect="1" noChangeArrowheads="1"/>
            </p:cNvSpPr>
            <p:nvPr/>
          </p:nvSpPr>
          <p:spPr bwMode="auto">
            <a:xfrm>
              <a:off x="3960" y="8875"/>
              <a:ext cx="4329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3960" y="9158"/>
              <a:ext cx="3838" cy="5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5904" y="9158"/>
              <a:ext cx="0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4983" y="9158"/>
              <a:ext cx="0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6877" y="9158"/>
              <a:ext cx="0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3960" y="9669"/>
              <a:ext cx="3838" cy="5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5904" y="9669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4983" y="9669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6877" y="9669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7890" y="9270"/>
              <a:ext cx="3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7900" y="9730"/>
              <a:ext cx="38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7257" y="9284"/>
              <a:ext cx="23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6180" y="9320"/>
              <a:ext cx="43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lsb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7164" y="9781"/>
              <a:ext cx="70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msb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3960" y="9669"/>
              <a:ext cx="2917" cy="51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5280" y="9284"/>
              <a:ext cx="44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4267" y="9299"/>
              <a:ext cx="44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7173" y="8875"/>
              <a:ext cx="30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6160" y="8901"/>
              <a:ext cx="30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248" y="8911"/>
              <a:ext cx="30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4267" y="8911"/>
              <a:ext cx="30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200" name="Group 24"/>
          <p:cNvGrpSpPr>
            <a:grpSpLocks noChangeAspect="1"/>
          </p:cNvGrpSpPr>
          <p:nvPr/>
        </p:nvGrpSpPr>
        <p:grpSpPr bwMode="auto">
          <a:xfrm>
            <a:off x="4555312" y="4116057"/>
            <a:ext cx="2749550" cy="908050"/>
            <a:chOff x="2805" y="-255"/>
            <a:chExt cx="8460" cy="2869"/>
          </a:xfrm>
        </p:grpSpPr>
        <p:sp>
          <p:nvSpPr>
            <p:cNvPr id="50201" name="AutoShape 25"/>
            <p:cNvSpPr>
              <a:spLocks noChangeAspect="1" noChangeArrowheads="1"/>
            </p:cNvSpPr>
            <p:nvPr/>
          </p:nvSpPr>
          <p:spPr bwMode="auto">
            <a:xfrm>
              <a:off x="2805" y="-255"/>
              <a:ext cx="8460" cy="2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2805" y="313"/>
              <a:ext cx="7500" cy="10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>
              <a:off x="6605" y="313"/>
              <a:ext cx="0" cy="1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4805" y="313"/>
              <a:ext cx="0" cy="1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8505" y="313"/>
              <a:ext cx="0" cy="1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2805" y="1341"/>
              <a:ext cx="7500" cy="10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6605" y="1341"/>
              <a:ext cx="0" cy="1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4805" y="1341"/>
              <a:ext cx="0" cy="1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>
              <a:off x="8505" y="1341"/>
              <a:ext cx="0" cy="1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0485" y="539"/>
              <a:ext cx="760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1" name="Text Box 35"/>
            <p:cNvSpPr txBox="1">
              <a:spLocks noChangeArrowheads="1"/>
            </p:cNvSpPr>
            <p:nvPr/>
          </p:nvSpPr>
          <p:spPr bwMode="auto">
            <a:xfrm>
              <a:off x="10505" y="1463"/>
              <a:ext cx="760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2" name="Text Box 36"/>
            <p:cNvSpPr txBox="1">
              <a:spLocks noChangeArrowheads="1"/>
            </p:cNvSpPr>
            <p:nvPr/>
          </p:nvSpPr>
          <p:spPr bwMode="auto">
            <a:xfrm>
              <a:off x="9248" y="567"/>
              <a:ext cx="534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3" name="Text Box 37"/>
            <p:cNvSpPr txBox="1">
              <a:spLocks noChangeArrowheads="1"/>
            </p:cNvSpPr>
            <p:nvPr/>
          </p:nvSpPr>
          <p:spPr bwMode="auto">
            <a:xfrm>
              <a:off x="9072" y="1565"/>
              <a:ext cx="1183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lsb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4" name="Text Box 38"/>
            <p:cNvSpPr txBox="1">
              <a:spLocks noChangeArrowheads="1"/>
            </p:cNvSpPr>
            <p:nvPr/>
          </p:nvSpPr>
          <p:spPr bwMode="auto">
            <a:xfrm>
              <a:off x="3305" y="1565"/>
              <a:ext cx="1126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msb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5" name="Rectangle 39"/>
            <p:cNvSpPr>
              <a:spLocks noChangeArrowheads="1"/>
            </p:cNvSpPr>
            <p:nvPr/>
          </p:nvSpPr>
          <p:spPr bwMode="auto">
            <a:xfrm>
              <a:off x="2805" y="313"/>
              <a:ext cx="5700" cy="102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6" name="Text Box 40"/>
            <p:cNvSpPr txBox="1">
              <a:spLocks noChangeArrowheads="1"/>
            </p:cNvSpPr>
            <p:nvPr/>
          </p:nvSpPr>
          <p:spPr bwMode="auto">
            <a:xfrm>
              <a:off x="5385" y="1565"/>
              <a:ext cx="1014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7" name="Text Box 41"/>
            <p:cNvSpPr txBox="1">
              <a:spLocks noChangeArrowheads="1"/>
            </p:cNvSpPr>
            <p:nvPr/>
          </p:nvSpPr>
          <p:spPr bwMode="auto">
            <a:xfrm>
              <a:off x="7104" y="1565"/>
              <a:ext cx="1015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8" name="Text Box 42"/>
            <p:cNvSpPr txBox="1">
              <a:spLocks noChangeArrowheads="1"/>
            </p:cNvSpPr>
            <p:nvPr/>
          </p:nvSpPr>
          <p:spPr bwMode="auto">
            <a:xfrm>
              <a:off x="9084" y="-255"/>
              <a:ext cx="596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19" name="Text Box 43"/>
            <p:cNvSpPr txBox="1">
              <a:spLocks noChangeArrowheads="1"/>
            </p:cNvSpPr>
            <p:nvPr/>
          </p:nvSpPr>
          <p:spPr bwMode="auto">
            <a:xfrm>
              <a:off x="7104" y="-203"/>
              <a:ext cx="596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0" name="Text Box 44"/>
            <p:cNvSpPr txBox="1">
              <a:spLocks noChangeArrowheads="1"/>
            </p:cNvSpPr>
            <p:nvPr/>
          </p:nvSpPr>
          <p:spPr bwMode="auto">
            <a:xfrm>
              <a:off x="5322" y="-183"/>
              <a:ext cx="596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21" name="Text Box 45"/>
            <p:cNvSpPr txBox="1">
              <a:spLocks noChangeArrowheads="1"/>
            </p:cNvSpPr>
            <p:nvPr/>
          </p:nvSpPr>
          <p:spPr bwMode="auto">
            <a:xfrm>
              <a:off x="3405" y="-183"/>
              <a:ext cx="596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8862" tIns="19431" rIns="38862" bIns="19431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High Level Data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a;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char	c;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d;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long	e;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2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Given the address of the structure can we access the fields using </a:t>
            </a:r>
            <a:r>
              <a:rPr lang="en-US" dirty="0" err="1" smtClean="0"/>
              <a:t>base+offset</a:t>
            </a:r>
            <a:r>
              <a:rPr lang="en-US" dirty="0" smtClean="0"/>
              <a:t> addressing?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High Level Data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Now consider </a:t>
            </a:r>
          </a:p>
          <a:p>
            <a:pPr lvl="3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a[1000];</a:t>
            </a:r>
          </a:p>
          <a:p>
            <a:pPr lvl="3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Can individual array elements be accessed using </a:t>
            </a:r>
            <a:r>
              <a:rPr lang="en-US" dirty="0" err="1" smtClean="0"/>
              <a:t>base+offset</a:t>
            </a:r>
            <a:r>
              <a:rPr lang="en-US" dirty="0" smtClean="0"/>
              <a:t> addressing?</a:t>
            </a:r>
          </a:p>
          <a:p>
            <a:pPr lvl="3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a[6] = a[6] + 3;</a:t>
            </a:r>
          </a:p>
          <a:p>
            <a:pPr lvl="3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a[j] = a[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 + 3;</a:t>
            </a:r>
          </a:p>
          <a:p>
            <a:pPr lvl="3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/>
              <a:t>Perhaps an instruction that formed an effective address by adding two registers together would be useful?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what order are program statements normally executed?</a:t>
            </a:r>
          </a:p>
          <a:p>
            <a:r>
              <a:rPr lang="en-US" dirty="0" smtClean="0"/>
              <a:t>How do we know what instruction to execute next?</a:t>
            </a:r>
          </a:p>
          <a:p>
            <a:r>
              <a:rPr lang="en-US" dirty="0" smtClean="0"/>
              <a:t>How can we handle this type high-level language construct: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if(x==y) z = 7;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if(x==y) z = 7;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Steps to execute</a:t>
            </a:r>
          </a:p>
          <a:p>
            <a:pPr lvl="1"/>
            <a:r>
              <a:rPr lang="en-US" dirty="0" smtClean="0"/>
              <a:t>Evaluate the predicate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(x==y)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If false change the normal flow of control to skip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 = 7; </a:t>
            </a:r>
            <a:r>
              <a:rPr lang="en-US" dirty="0" smtClean="0"/>
              <a:t>statement and continue execution</a:t>
            </a:r>
          </a:p>
          <a:p>
            <a:pPr lvl="1"/>
            <a:r>
              <a:rPr lang="en-US" dirty="0" smtClean="0"/>
              <a:t>If true execute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z = 7; </a:t>
            </a:r>
            <a:r>
              <a:rPr lang="en-US" dirty="0" smtClean="0"/>
              <a:t>and then continue execution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Issues</a:t>
            </a:r>
          </a:p>
          <a:p>
            <a:pPr lvl="1"/>
            <a:r>
              <a:rPr lang="en-US" dirty="0" smtClean="0"/>
              <a:t>Instruction Set</a:t>
            </a:r>
          </a:p>
          <a:p>
            <a:pPr lvl="1"/>
            <a:r>
              <a:rPr lang="en-US" dirty="0" smtClean="0"/>
              <a:t>Machine Organization</a:t>
            </a:r>
          </a:p>
          <a:p>
            <a:r>
              <a:rPr lang="en-US" dirty="0" smtClean="0"/>
              <a:t>Historical Perspective</a:t>
            </a:r>
          </a:p>
          <a:p>
            <a:pPr lvl="1"/>
            <a:r>
              <a:rPr lang="en-US" dirty="0" smtClean="0"/>
              <a:t>Programming primarily in Assembly Language</a:t>
            </a:r>
          </a:p>
          <a:p>
            <a:pPr lvl="1"/>
            <a:r>
              <a:rPr lang="en-US" dirty="0" smtClean="0"/>
              <a:t>Development of sophisticated compiler technology</a:t>
            </a:r>
          </a:p>
          <a:p>
            <a:pPr lvl="1"/>
            <a:r>
              <a:rPr lang="en-US" dirty="0" smtClean="0"/>
              <a:t>Development of Operating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an instruction that will evaluate a predicate and change program flow</a:t>
            </a:r>
          </a:p>
          <a:p>
            <a:r>
              <a:rPr lang="en-US" dirty="0" smtClean="0"/>
              <a:t>As an example</a:t>
            </a:r>
          </a:p>
          <a:p>
            <a:r>
              <a:rPr lang="en-US" dirty="0" err="1" smtClean="0"/>
              <a:t>beq</a:t>
            </a:r>
            <a:r>
              <a:rPr lang="en-US" dirty="0" smtClean="0"/>
              <a:t> r1, r2, offset</a:t>
            </a:r>
          </a:p>
          <a:p>
            <a:pPr lvl="1"/>
            <a:r>
              <a:rPr lang="en-US" dirty="0" smtClean="0"/>
              <a:t>Semantics: if the contents of registers r1 and r2 are equal add the offset to the (already incremented) PC and store that address in the PC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2919046" cy="22282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if(a==b)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 = d + e;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c = f + g;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697793" y="1600200"/>
            <a:ext cx="498900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Assembly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r1, r2, then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add r3, r6, r7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r1, r1, skip*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 add r3, r4, r5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skip …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cs typeface="Courier New" pitchFamily="49" charset="0"/>
              </a:rPr>
              <a:t>* Effectively an unconditional branch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411226"/>
            <a:ext cx="108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Assuming</a:t>
            </a:r>
          </a:p>
          <a:p>
            <a:r>
              <a:rPr lang="en-US" dirty="0" smtClean="0"/>
              <a:t>r1 = a</a:t>
            </a:r>
          </a:p>
          <a:p>
            <a:r>
              <a:rPr lang="en-US" dirty="0" smtClean="0"/>
              <a:t>r2 = b</a:t>
            </a:r>
          </a:p>
          <a:p>
            <a:r>
              <a:rPr lang="en-US" dirty="0" smtClean="0"/>
              <a:t>r3 = c</a:t>
            </a:r>
          </a:p>
          <a:p>
            <a:r>
              <a:rPr lang="en-US" dirty="0" smtClean="0"/>
              <a:t>r4 = d</a:t>
            </a:r>
          </a:p>
          <a:p>
            <a:r>
              <a:rPr lang="en-US" dirty="0" smtClean="0"/>
              <a:t>r5 = e</a:t>
            </a:r>
          </a:p>
          <a:p>
            <a:r>
              <a:rPr lang="en-US" dirty="0" smtClean="0"/>
              <a:t>r6 = f</a:t>
            </a:r>
          </a:p>
          <a:p>
            <a:r>
              <a:rPr lang="en-US" dirty="0" smtClean="0"/>
              <a:t>r7 =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5153" y="1600200"/>
            <a:ext cx="4066391" cy="4525963"/>
          </a:xfrm>
        </p:spPr>
        <p:txBody>
          <a:bodyPr/>
          <a:lstStyle/>
          <a:p>
            <a:r>
              <a:rPr lang="en-US" dirty="0" smtClean="0"/>
              <a:t>C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while(j ! = 0) 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/* loop body */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t = t + a[j--];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28969" y="1600200"/>
            <a:ext cx="4421393" cy="4525963"/>
          </a:xfrm>
        </p:spPr>
        <p:txBody>
          <a:bodyPr/>
          <a:lstStyle/>
          <a:p>
            <a:r>
              <a:rPr lang="en-US" dirty="0" smtClean="0"/>
              <a:t>Assembly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loop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r1,r0,done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; loop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body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r0, r0, loop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done …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Switch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if(n==0)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x=a;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 if(n==1)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x=b;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 if(n==2)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x=c;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x=d;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Switch (n)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x=a;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x=b;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case 2: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x=c;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x=d;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717" y="4741168"/>
            <a:ext cx="3402791" cy="1384995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these produce </a:t>
            </a:r>
          </a:p>
          <a:p>
            <a:r>
              <a:rPr lang="en-US" sz="2800" dirty="0" smtClean="0"/>
              <a:t>essentially equivalent </a:t>
            </a:r>
          </a:p>
          <a:p>
            <a:r>
              <a:rPr lang="en-US" sz="2800" dirty="0" smtClean="0"/>
              <a:t>assembly code?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76104" y="6110344"/>
            <a:ext cx="63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</a:p>
          <a:p>
            <a:r>
              <a:rPr lang="en-US" smtClean="0"/>
              <a:t>Here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4557711" y="2581275"/>
            <a:ext cx="1938337" cy="428625"/>
          </a:xfrm>
          <a:prstGeom prst="rightArrow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081710" y="3424238"/>
            <a:ext cx="1257300" cy="428625"/>
          </a:xfrm>
          <a:prstGeom prst="rightArrow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1883306">
            <a:off x="4067163" y="3841965"/>
            <a:ext cx="2074555" cy="428625"/>
          </a:xfrm>
          <a:prstGeom prst="rightArrow">
            <a:avLst/>
          </a:prstGeom>
          <a:solidFill>
            <a:srgbClr val="4F8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Procedure</a:t>
            </a:r>
            <a:r>
              <a:rPr lang="en-US" baseline="0" dirty="0" smtClean="0"/>
              <a:t>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10051" cy="4525963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main() 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				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decl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local-variables&gt;	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return-value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(actual-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/* continue upon returning from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>
              <a:spcBef>
                <a:spcPts val="0"/>
              </a:spcBef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3524" y="1600200"/>
            <a:ext cx="3581401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(formal-parameters)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decl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local-variables&gt;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/* code for function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return(&lt;value&gt;);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Compiling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Preserve caller state (registers)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Pass actual parameters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Save the return address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Transfer control to </a:t>
            </a:r>
            <a:r>
              <a:rPr lang="en-US" dirty="0" err="1" smtClean="0"/>
              <a:t>callee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Allocate space for </a:t>
            </a:r>
            <a:r>
              <a:rPr lang="en-US" dirty="0" err="1" smtClean="0"/>
              <a:t>callee’s</a:t>
            </a:r>
            <a:r>
              <a:rPr lang="en-US" dirty="0" smtClean="0"/>
              <a:t> local variables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Produce return value(s); give to caller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Return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should caller’s register values be saved?</a:t>
            </a:r>
          </a:p>
          <a:p>
            <a:pPr lvl="1"/>
            <a:r>
              <a:rPr lang="en-US" dirty="0" smtClean="0"/>
              <a:t>Why do we even need to save them?</a:t>
            </a:r>
          </a:p>
          <a:p>
            <a:pPr lvl="1"/>
            <a:r>
              <a:rPr lang="en-US" dirty="0" smtClean="0"/>
              <a:t>Dedicated registers?</a:t>
            </a:r>
          </a:p>
          <a:p>
            <a:pPr lvl="2"/>
            <a:r>
              <a:rPr lang="en-US" dirty="0" smtClean="0"/>
              <a:t>What limitation might arise?</a:t>
            </a:r>
          </a:p>
          <a:p>
            <a:pPr lvl="1"/>
            <a:r>
              <a:rPr lang="en-US" dirty="0" smtClean="0"/>
              <a:t>Who should save what?</a:t>
            </a:r>
          </a:p>
          <a:p>
            <a:pPr lvl="2"/>
            <a:r>
              <a:rPr lang="en-US" dirty="0" smtClean="0"/>
              <a:t>Caller saved registers </a:t>
            </a:r>
          </a:p>
          <a:p>
            <a:pPr lvl="2"/>
            <a:r>
              <a:rPr lang="en-US" dirty="0" err="1" smtClean="0"/>
              <a:t>Callee</a:t>
            </a:r>
            <a:r>
              <a:rPr lang="en-US" dirty="0" smtClean="0"/>
              <a:t> saved registers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</a:p>
          <a:p>
            <a:pPr lvl="1"/>
            <a:r>
              <a:rPr lang="en-US" dirty="0" smtClean="0"/>
              <a:t>Dedicated registers</a:t>
            </a:r>
          </a:p>
          <a:p>
            <a:pPr lvl="1"/>
            <a:r>
              <a:rPr lang="en-US" dirty="0" smtClean="0"/>
              <a:t>Stack</a:t>
            </a:r>
          </a:p>
          <a:p>
            <a:r>
              <a:rPr lang="en-US" dirty="0" smtClean="0"/>
              <a:t>Return address</a:t>
            </a:r>
          </a:p>
          <a:p>
            <a:pPr lvl="1"/>
            <a:r>
              <a:rPr lang="en-US" dirty="0" smtClean="0"/>
              <a:t>JAL Instruction</a:t>
            </a:r>
          </a:p>
          <a:p>
            <a:r>
              <a:rPr lang="en-US" dirty="0" smtClean="0"/>
              <a:t>Transfer Control</a:t>
            </a:r>
          </a:p>
          <a:p>
            <a:pPr lvl="1"/>
            <a:r>
              <a:rPr lang="en-US" dirty="0" smtClean="0"/>
              <a:t>Change PC</a:t>
            </a:r>
          </a:p>
          <a:p>
            <a:pPr lvl="1"/>
            <a:r>
              <a:rPr lang="en-US" dirty="0" smtClean="0"/>
              <a:t>JAL Instruction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variables?</a:t>
            </a:r>
          </a:p>
          <a:p>
            <a:pPr lvl="1"/>
            <a:r>
              <a:rPr lang="en-US" dirty="0" smtClean="0"/>
              <a:t>Stack</a:t>
            </a:r>
          </a:p>
          <a:p>
            <a:r>
              <a:rPr lang="en-US" dirty="0" smtClean="0"/>
              <a:t>Return value(s)</a:t>
            </a:r>
          </a:p>
          <a:p>
            <a:pPr lvl="1"/>
            <a:r>
              <a:rPr lang="en-US" dirty="0" smtClean="0"/>
              <a:t>Dedicated registers</a:t>
            </a:r>
          </a:p>
          <a:p>
            <a:pPr lvl="1"/>
            <a:r>
              <a:rPr lang="en-US" dirty="0" smtClean="0"/>
              <a:t>Stack</a:t>
            </a:r>
          </a:p>
          <a:p>
            <a:r>
              <a:rPr lang="en-US" dirty="0" smtClean="0"/>
              <a:t>Returning to point of call</a:t>
            </a:r>
          </a:p>
          <a:p>
            <a:pPr lvl="1"/>
            <a:r>
              <a:rPr lang="en-US" dirty="0" smtClean="0"/>
              <a:t>JAL back through link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Registers </a:t>
            </a:r>
            <a:r>
              <a:rPr lang="en-US" b="1" dirty="0" smtClean="0"/>
              <a:t>s0-s2 </a:t>
            </a:r>
            <a:r>
              <a:rPr lang="en-US" dirty="0" smtClean="0"/>
              <a:t>are the caller’s s registers</a:t>
            </a:r>
          </a:p>
          <a:p>
            <a:r>
              <a:rPr lang="en-US" dirty="0" smtClean="0"/>
              <a:t>Registers </a:t>
            </a:r>
            <a:r>
              <a:rPr lang="en-US" b="1" dirty="0" smtClean="0"/>
              <a:t>t0-t2</a:t>
            </a:r>
            <a:r>
              <a:rPr lang="en-US" dirty="0" smtClean="0"/>
              <a:t> are the temporary registers</a:t>
            </a:r>
          </a:p>
          <a:p>
            <a:r>
              <a:rPr lang="en-US" dirty="0" smtClean="0"/>
              <a:t>Registers </a:t>
            </a:r>
            <a:r>
              <a:rPr lang="en-US" b="1" dirty="0" smtClean="0"/>
              <a:t>a0-a2</a:t>
            </a:r>
            <a:r>
              <a:rPr lang="en-US" dirty="0" smtClean="0"/>
              <a:t> are the parameter passing registers</a:t>
            </a:r>
          </a:p>
          <a:p>
            <a:r>
              <a:rPr lang="en-US" dirty="0" smtClean="0"/>
              <a:t>Register </a:t>
            </a:r>
            <a:r>
              <a:rPr lang="en-US" b="1" dirty="0" smtClean="0"/>
              <a:t>v0</a:t>
            </a:r>
            <a:r>
              <a:rPr lang="en-US" dirty="0" smtClean="0"/>
              <a:t> is used for return value</a:t>
            </a:r>
          </a:p>
          <a:p>
            <a:r>
              <a:rPr lang="en-US" dirty="0" smtClean="0"/>
              <a:t>Register </a:t>
            </a:r>
            <a:r>
              <a:rPr lang="en-US" b="1" dirty="0" err="1" smtClean="0"/>
              <a:t>ra</a:t>
            </a:r>
            <a:r>
              <a:rPr lang="en-US" dirty="0" smtClean="0"/>
              <a:t> is used for return address</a:t>
            </a:r>
          </a:p>
          <a:p>
            <a:r>
              <a:rPr lang="en-US" dirty="0" smtClean="0"/>
              <a:t>Register </a:t>
            </a:r>
            <a:r>
              <a:rPr lang="en-US" b="1" dirty="0" smtClean="0"/>
              <a:t>at</a:t>
            </a:r>
            <a:r>
              <a:rPr lang="en-US" dirty="0" smtClean="0"/>
              <a:t> is used for target address</a:t>
            </a:r>
          </a:p>
          <a:p>
            <a:r>
              <a:rPr lang="en-US" dirty="0" smtClean="0"/>
              <a:t>Register </a:t>
            </a:r>
            <a:r>
              <a:rPr lang="en-US" b="1" dirty="0" smtClean="0"/>
              <a:t>sp</a:t>
            </a:r>
            <a:r>
              <a:rPr lang="en-US" dirty="0" smtClean="0"/>
              <a:t> is used as a stack pointer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resources are like letters</a:t>
            </a:r>
          </a:p>
          <a:p>
            <a:r>
              <a:rPr lang="en-US" dirty="0" smtClean="0"/>
              <a:t>Instruction set is like words</a:t>
            </a:r>
          </a:p>
          <a:p>
            <a:endParaRPr lang="en-US" dirty="0" smtClean="0"/>
          </a:p>
          <a:p>
            <a:r>
              <a:rPr lang="en-US" dirty="0" smtClean="0"/>
              <a:t>Instruction set is key differentiation between different processors (e.g. Intel x86 &amp; Power PC)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store…</a:t>
            </a:r>
          </a:p>
          <a:p>
            <a:pPr lvl="1"/>
            <a:r>
              <a:rPr lang="en-US" dirty="0" smtClean="0"/>
              <a:t>Caller saved registers</a:t>
            </a:r>
          </a:p>
          <a:p>
            <a:pPr lvl="1"/>
            <a:r>
              <a:rPr lang="en-US" dirty="0" smtClean="0"/>
              <a:t>Additional parameters</a:t>
            </a:r>
          </a:p>
          <a:p>
            <a:pPr lvl="1"/>
            <a:r>
              <a:rPr lang="en-US" dirty="0" smtClean="0"/>
              <a:t>Additional return values</a:t>
            </a:r>
          </a:p>
          <a:p>
            <a:pPr lvl="1"/>
            <a:r>
              <a:rPr lang="en-US" dirty="0" smtClean="0"/>
              <a:t>Return address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 saved registers</a:t>
            </a:r>
          </a:p>
          <a:p>
            <a:pPr lvl="1"/>
            <a:r>
              <a:rPr lang="en-US" dirty="0" smtClean="0"/>
              <a:t>Local variables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4445000" y="909638"/>
            <a:ext cx="4360863" cy="138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Step 1.</a:t>
            </a:r>
          </a:p>
          <a:p>
            <a:pPr>
              <a:spcBef>
                <a:spcPct val="50000"/>
              </a:spcBef>
            </a:pPr>
            <a:r>
              <a:rPr lang="en-US"/>
              <a:t>Caller saves any of registers t0-t3 on the stack (if it needs the values in them upon return).</a:t>
            </a:r>
            <a:r>
              <a:rPr lang="en-US" sz="2000"/>
              <a:t> 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192088" y="5262563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2081" name="AutoShape 33"/>
          <p:cNvSpPr>
            <a:spLocks noChangeArrowheads="1"/>
          </p:cNvSpPr>
          <p:nvPr/>
        </p:nvSpPr>
        <p:spPr bwMode="auto">
          <a:xfrm flipH="1">
            <a:off x="3671888" y="5334000"/>
            <a:ext cx="1758950" cy="679450"/>
          </a:xfrm>
          <a:prstGeom prst="homePlate">
            <a:avLst>
              <a:gd name="adj" fmla="val 647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/>
              <a:t>From t registers</a:t>
            </a:r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0" y="909638"/>
            <a:ext cx="429101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Step 2.</a:t>
            </a:r>
          </a:p>
          <a:p>
            <a:pPr>
              <a:spcBef>
                <a:spcPct val="50000"/>
              </a:spcBef>
            </a:pPr>
            <a:r>
              <a:rPr lang="en-US"/>
              <a:t>Caller places the parameters in a0-a2 (using the stack for additional parameters if needed).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192088" y="4591050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 flipH="1">
            <a:off x="3671888" y="4670425"/>
            <a:ext cx="2016125" cy="679450"/>
          </a:xfrm>
          <a:prstGeom prst="homePlate">
            <a:avLst>
              <a:gd name="adj" fmla="val 741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/>
              <a:t>From function call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4445000" y="909638"/>
            <a:ext cx="426243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3.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Caller allocates space for any additional return values on the stack </a:t>
            </a:r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192088" y="3905250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4445000" y="909638"/>
            <a:ext cx="36433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4.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Caller saves  ra </a:t>
            </a:r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192088" y="3219450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ra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 flipH="1">
            <a:off x="3671888" y="3297238"/>
            <a:ext cx="1758950" cy="679450"/>
          </a:xfrm>
          <a:prstGeom prst="homePlate">
            <a:avLst>
              <a:gd name="adj" fmla="val 647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/>
              <a:t>From ra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45000" y="909638"/>
            <a:ext cx="36433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5.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Caller executes JAL at, ra 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(no effect on stack)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192088" y="3219450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ra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445000" y="909638"/>
            <a:ext cx="426243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6.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Callee saves any of registers s0-s3 that it plans to use during its execution on the stack. </a:t>
            </a:r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192088" y="2547938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s Registers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ra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6173" name="AutoShape 29"/>
          <p:cNvSpPr>
            <a:spLocks noChangeArrowheads="1"/>
          </p:cNvSpPr>
          <p:nvPr/>
        </p:nvSpPr>
        <p:spPr bwMode="auto">
          <a:xfrm flipH="1">
            <a:off x="3671888" y="2611438"/>
            <a:ext cx="1758950" cy="679450"/>
          </a:xfrm>
          <a:prstGeom prst="homePlate">
            <a:avLst>
              <a:gd name="adj" fmla="val 647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/>
              <a:t>From s</a:t>
            </a:r>
          </a:p>
          <a:p>
            <a:pPr algn="ctr"/>
            <a:r>
              <a:rPr lang="en-US" b="1"/>
              <a:t>registers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445000" y="909638"/>
            <a:ext cx="364331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7.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Callee allocates space for any local variables on the stack </a:t>
            </a:r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192088" y="1862138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Local variables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s Registers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ra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445000" y="909638"/>
            <a:ext cx="36433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8.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Prior to return, Callee restores any saved s0-s3 registers from the stack  </a:t>
            </a:r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192088" y="2519363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s Registers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ra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9253" name="AutoShape 37"/>
          <p:cNvSpPr>
            <a:spLocks noChangeArrowheads="1"/>
          </p:cNvSpPr>
          <p:nvPr/>
        </p:nvSpPr>
        <p:spPr bwMode="auto">
          <a:xfrm>
            <a:off x="3671888" y="2649538"/>
            <a:ext cx="1758950" cy="679450"/>
          </a:xfrm>
          <a:prstGeom prst="homePlate">
            <a:avLst>
              <a:gd name="adj" fmla="val 647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To S</a:t>
            </a:r>
          </a:p>
          <a:p>
            <a:pPr algn="ctr"/>
            <a:r>
              <a:rPr lang="en-US" b="1"/>
              <a:t>registers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445000" y="909638"/>
            <a:ext cx="36433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9.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Upon return, Caller restores ra </a:t>
            </a: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192088" y="3219450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ra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0277" name="AutoShape 37"/>
          <p:cNvSpPr>
            <a:spLocks noChangeArrowheads="1"/>
          </p:cNvSpPr>
          <p:nvPr/>
        </p:nvSpPr>
        <p:spPr bwMode="auto">
          <a:xfrm>
            <a:off x="3671888" y="3295650"/>
            <a:ext cx="1758950" cy="679450"/>
          </a:xfrm>
          <a:prstGeom prst="homePlate">
            <a:avLst>
              <a:gd name="adj" fmla="val 647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To ra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4572000"/>
            <a:ext cx="7772400" cy="838200"/>
          </a:xfrm>
          <a:prstGeom prst="rect">
            <a:avLst/>
          </a:prstGeom>
          <a:solidFill>
            <a:schemeClr val="bg1"/>
          </a:solidFill>
          <a:ln w="38100" cap="flat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Instruction Set Architecture</a:t>
            </a:r>
            <a:endParaRPr kumimoji="0" lang="en-US" sz="44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457200"/>
            <a:ext cx="351378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457200"/>
            <a:ext cx="99257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Fortran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30488" y="457200"/>
            <a:ext cx="620683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Ada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71600" y="1390650"/>
            <a:ext cx="1184940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Compiler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71600" y="2247900"/>
            <a:ext cx="2428870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Assembly Language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90800" y="3048000"/>
            <a:ext cx="136447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Assembler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33800" y="457200"/>
            <a:ext cx="582211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etc.</a:t>
            </a:r>
          </a:p>
        </p:txBody>
      </p:sp>
      <p:cxnSp>
        <p:nvCxnSpPr>
          <p:cNvPr id="12" name="AutoShape 10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978320" y="404900"/>
            <a:ext cx="564118" cy="14073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11"/>
          <p:cNvCxnSpPr>
            <a:cxnSpLocks noChangeShapeType="1"/>
            <a:stCxn id="6" idx="2"/>
            <a:endCxn id="8" idx="0"/>
          </p:cNvCxnSpPr>
          <p:nvPr/>
        </p:nvCxnSpPr>
        <p:spPr bwMode="auto">
          <a:xfrm rot="16200000" flipH="1">
            <a:off x="1481521" y="908101"/>
            <a:ext cx="564118" cy="40098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2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2170391" y="620211"/>
            <a:ext cx="564118" cy="97676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3"/>
          <p:cNvCxnSpPr>
            <a:cxnSpLocks noChangeShapeType="1"/>
            <a:stCxn id="11" idx="2"/>
            <a:endCxn id="8" idx="0"/>
          </p:cNvCxnSpPr>
          <p:nvPr/>
        </p:nvCxnSpPr>
        <p:spPr bwMode="auto">
          <a:xfrm rot="5400000">
            <a:off x="2712429" y="78173"/>
            <a:ext cx="564118" cy="20608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14"/>
          <p:cNvCxnSpPr>
            <a:cxnSpLocks noChangeShapeType="1"/>
            <a:stCxn id="8" idx="2"/>
            <a:endCxn id="9" idx="0"/>
          </p:cNvCxnSpPr>
          <p:nvPr/>
        </p:nvCxnSpPr>
        <p:spPr bwMode="auto">
          <a:xfrm rot="16200000" flipH="1">
            <a:off x="2031093" y="1692958"/>
            <a:ext cx="487918" cy="62196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5"/>
          <p:cNvCxnSpPr>
            <a:cxnSpLocks noChangeShapeType="1"/>
            <a:stCxn id="9" idx="2"/>
            <a:endCxn id="10" idx="0"/>
          </p:cNvCxnSpPr>
          <p:nvPr/>
        </p:nvCxnSpPr>
        <p:spPr bwMode="auto">
          <a:xfrm rot="16200000" flipH="1">
            <a:off x="2714152" y="2489114"/>
            <a:ext cx="430768" cy="6870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105400" y="457200"/>
            <a:ext cx="800219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Basic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086600" y="457200"/>
            <a:ext cx="697627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Java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629400" y="1390650"/>
            <a:ext cx="1184940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Compiler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486400" y="3048000"/>
            <a:ext cx="1338828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Interpreter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477000" y="2133600"/>
            <a:ext cx="1326004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Byte Code</a:t>
            </a:r>
          </a:p>
        </p:txBody>
      </p:sp>
      <p:cxnSp>
        <p:nvCxnSpPr>
          <p:cNvPr id="23" name="AutoShape 23"/>
          <p:cNvCxnSpPr>
            <a:cxnSpLocks noChangeShapeType="1"/>
            <a:stCxn id="18" idx="2"/>
            <a:endCxn id="21" idx="0"/>
          </p:cNvCxnSpPr>
          <p:nvPr/>
        </p:nvCxnSpPr>
        <p:spPr bwMode="auto">
          <a:xfrm rot="16200000" flipH="1">
            <a:off x="4719928" y="1612114"/>
            <a:ext cx="2221468" cy="65030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24"/>
          <p:cNvCxnSpPr>
            <a:cxnSpLocks noChangeShapeType="1"/>
            <a:stCxn id="22" idx="2"/>
            <a:endCxn id="21" idx="0"/>
          </p:cNvCxnSpPr>
          <p:nvPr/>
        </p:nvCxnSpPr>
        <p:spPr bwMode="auto">
          <a:xfrm rot="5400000">
            <a:off x="6375374" y="2283372"/>
            <a:ext cx="545068" cy="9841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5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5400000">
            <a:off x="6994127" y="1905857"/>
            <a:ext cx="373618" cy="818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26"/>
          <p:cNvCxnSpPr>
            <a:cxnSpLocks noChangeShapeType="1"/>
            <a:stCxn id="19" idx="2"/>
            <a:endCxn id="20" idx="0"/>
          </p:cNvCxnSpPr>
          <p:nvPr/>
        </p:nvCxnSpPr>
        <p:spPr bwMode="auto">
          <a:xfrm rot="5400000">
            <a:off x="7046583" y="1001819"/>
            <a:ext cx="564118" cy="2135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828800" y="3810000"/>
            <a:ext cx="1402948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" charset="0"/>
              </a:rPr>
              <a:t>Executable</a:t>
            </a:r>
          </a:p>
        </p:txBody>
      </p:sp>
      <p:cxnSp>
        <p:nvCxnSpPr>
          <p:cNvPr id="28" name="AutoShape 28"/>
          <p:cNvCxnSpPr>
            <a:cxnSpLocks noChangeShapeType="1"/>
            <a:stCxn id="10" idx="2"/>
            <a:endCxn id="27" idx="0"/>
          </p:cNvCxnSpPr>
          <p:nvPr/>
        </p:nvCxnSpPr>
        <p:spPr bwMode="auto">
          <a:xfrm rot="5400000">
            <a:off x="2705322" y="3242284"/>
            <a:ext cx="392668" cy="7427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9"/>
          <p:cNvCxnSpPr>
            <a:cxnSpLocks noChangeShapeType="1"/>
            <a:stCxn id="27" idx="2"/>
            <a:endCxn id="4" idx="0"/>
          </p:cNvCxnSpPr>
          <p:nvPr/>
        </p:nvCxnSpPr>
        <p:spPr bwMode="auto">
          <a:xfrm rot="16200000" flipH="1">
            <a:off x="3354803" y="3354803"/>
            <a:ext cx="392668" cy="20417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30"/>
          <p:cNvCxnSpPr>
            <a:cxnSpLocks noChangeShapeType="1"/>
            <a:stCxn id="21" idx="2"/>
            <a:endCxn id="4" idx="0"/>
          </p:cNvCxnSpPr>
          <p:nvPr/>
        </p:nvCxnSpPr>
        <p:spPr bwMode="auto">
          <a:xfrm rot="5400000">
            <a:off x="4786573" y="3202759"/>
            <a:ext cx="1154668" cy="158381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285750" y="5821363"/>
            <a:ext cx="2381250" cy="8064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HW</a:t>
            </a:r>
          </a:p>
          <a:p>
            <a:pPr algn="ctr"/>
            <a:r>
              <a:rPr lang="en-US" sz="2000" b="1">
                <a:latin typeface="Arial" charset="0"/>
              </a:rPr>
              <a:t>Implementation 1</a:t>
            </a: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6477000" y="5822950"/>
            <a:ext cx="2424113" cy="8064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HW</a:t>
            </a:r>
          </a:p>
          <a:p>
            <a:pPr algn="ctr"/>
            <a:r>
              <a:rPr lang="en-US" sz="2000" b="1" dirty="0">
                <a:latin typeface="Arial" charset="0"/>
              </a:rPr>
              <a:t>Implementation N</a:t>
            </a:r>
          </a:p>
        </p:txBody>
      </p:sp>
      <p:sp>
        <p:nvSpPr>
          <p:cNvPr id="33" name="AutoShape 37"/>
          <p:cNvSpPr>
            <a:spLocks noChangeArrowheads="1"/>
          </p:cNvSpPr>
          <p:nvPr/>
        </p:nvSpPr>
        <p:spPr bwMode="auto">
          <a:xfrm>
            <a:off x="3352800" y="5822950"/>
            <a:ext cx="2381250" cy="8064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HW</a:t>
            </a:r>
          </a:p>
          <a:p>
            <a:pPr algn="ctr"/>
            <a:r>
              <a:rPr lang="en-US" sz="2000" b="1" dirty="0">
                <a:latin typeface="Arial" charset="0"/>
              </a:rPr>
              <a:t>Implementation 2</a:t>
            </a:r>
          </a:p>
        </p:txBody>
      </p:sp>
      <p:cxnSp>
        <p:nvCxnSpPr>
          <p:cNvPr id="34" name="AutoShape 38"/>
          <p:cNvCxnSpPr>
            <a:cxnSpLocks noChangeShapeType="1"/>
            <a:stCxn id="4" idx="2"/>
            <a:endCxn id="32" idx="0"/>
          </p:cNvCxnSpPr>
          <p:nvPr/>
        </p:nvCxnSpPr>
        <p:spPr bwMode="auto">
          <a:xfrm>
            <a:off x="4572000" y="5429250"/>
            <a:ext cx="3117850" cy="374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39"/>
          <p:cNvCxnSpPr>
            <a:cxnSpLocks noChangeShapeType="1"/>
            <a:stCxn id="4" idx="2"/>
            <a:endCxn id="33" idx="0"/>
          </p:cNvCxnSpPr>
          <p:nvPr/>
        </p:nvCxnSpPr>
        <p:spPr bwMode="auto">
          <a:xfrm flipH="1">
            <a:off x="4543425" y="5429250"/>
            <a:ext cx="28575" cy="374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40"/>
          <p:cNvCxnSpPr>
            <a:cxnSpLocks noChangeShapeType="1"/>
            <a:stCxn id="4" idx="2"/>
            <a:endCxn id="31" idx="0"/>
          </p:cNvCxnSpPr>
          <p:nvPr/>
        </p:nvCxnSpPr>
        <p:spPr bwMode="auto">
          <a:xfrm flipH="1">
            <a:off x="1476375" y="5429250"/>
            <a:ext cx="3095625" cy="373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445000" y="909638"/>
            <a:ext cx="36433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10.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Caller stores additional return values as desired </a:t>
            </a:r>
            <a:r>
              <a:rPr lang="en-US" sz="2400"/>
              <a:t>  </a:t>
            </a: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192088" y="3905250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3671888" y="3967163"/>
            <a:ext cx="1758950" cy="679450"/>
          </a:xfrm>
          <a:prstGeom prst="homePlate">
            <a:avLst>
              <a:gd name="adj" fmla="val 647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As desired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45000" y="909638"/>
            <a:ext cx="36433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11.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Upon return, Caller moves stack pointer to discard additiona parameters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192088" y="4576763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45000" y="909638"/>
            <a:ext cx="36433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Step 12.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Upon return, Caller restores any saved t0-t3 registers from the stack 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192088" y="5203825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3671888" y="5303838"/>
            <a:ext cx="1758950" cy="679450"/>
          </a:xfrm>
          <a:prstGeom prst="homePlate">
            <a:avLst>
              <a:gd name="adj" fmla="val 647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To t</a:t>
            </a:r>
          </a:p>
          <a:p>
            <a:pPr algn="ctr"/>
            <a:r>
              <a:rPr lang="en-US" b="1"/>
              <a:t>registers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396875" y="923925"/>
            <a:ext cx="1476375" cy="809625"/>
          </a:xfrm>
          <a:prstGeom prst="rightArrowCallout">
            <a:avLst>
              <a:gd name="adj1" fmla="val 29019"/>
              <a:gd name="adj2" fmla="val 26861"/>
              <a:gd name="adj3" fmla="val 28434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897063" y="1209675"/>
            <a:ext cx="1417637" cy="1228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Activation</a:t>
            </a:r>
          </a:p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Frame for</a:t>
            </a:r>
          </a:p>
          <a:p>
            <a:pPr algn="ctr"/>
            <a:r>
              <a:rPr lang="en-US" b="1"/>
              <a:t>baz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897063" y="2438400"/>
            <a:ext cx="1417637" cy="12287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Activation</a:t>
            </a:r>
          </a:p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Frame for</a:t>
            </a:r>
          </a:p>
          <a:p>
            <a:pPr algn="ctr"/>
            <a:r>
              <a:rPr lang="en-US" b="1"/>
              <a:t>bar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897063" y="3667125"/>
            <a:ext cx="1417637" cy="12287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Activation</a:t>
            </a:r>
          </a:p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Frame for</a:t>
            </a:r>
          </a:p>
          <a:p>
            <a:pPr algn="ctr"/>
            <a:r>
              <a:rPr lang="en-US" b="1"/>
              <a:t>foo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897063" y="4897438"/>
            <a:ext cx="1417637" cy="12287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Activation</a:t>
            </a:r>
          </a:p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Frame for</a:t>
            </a:r>
          </a:p>
          <a:p>
            <a:pPr algn="ctr"/>
            <a:r>
              <a:rPr lang="en-US" b="1"/>
              <a:t>main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783263" y="368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Local variables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783263" y="1047750"/>
            <a:ext cx="2003425" cy="6794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s Registers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783263" y="17272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ra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783263" y="2406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 flipV="1">
            <a:off x="3314700" y="368300"/>
            <a:ext cx="2468563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3314700" y="2438400"/>
            <a:ext cx="2468563" cy="200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5783263" y="3765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5783263" y="3086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recursion require any additional instruction set architecture items?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During execution of given module it is possible for the stack pointer to move.</a:t>
            </a:r>
          </a:p>
          <a:p>
            <a:r>
              <a:rPr lang="en-US" dirty="0" smtClean="0"/>
              <a:t>Since the location of all items in a stack frame is based on the stack pointer it useful to define a fixed point in each stack frame and maintain the address of this fixed point in a register called the frame pointer</a:t>
            </a:r>
          </a:p>
          <a:p>
            <a:r>
              <a:rPr lang="en-US" dirty="0" smtClean="0"/>
              <a:t>This necessitates storing the old frame pointer in </a:t>
            </a:r>
            <a:r>
              <a:rPr lang="en-US" dirty="0" err="1" smtClean="0"/>
              <a:t>eahc</a:t>
            </a:r>
            <a:r>
              <a:rPr lang="en-US" dirty="0" smtClean="0"/>
              <a:t> stack frame (</a:t>
            </a:r>
            <a:r>
              <a:rPr lang="en-US" dirty="0" err="1" smtClean="0"/>
              <a:t>i.e</a:t>
            </a:r>
            <a:r>
              <a:rPr lang="en-US" dirty="0" smtClean="0"/>
              <a:t> caller’s frame pointer)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45000" y="909638"/>
            <a:ext cx="426243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3" indent="-4763">
              <a:spcBef>
                <a:spcPct val="50000"/>
              </a:spcBef>
            </a:pPr>
            <a:r>
              <a:rPr lang="en-US" sz="2000"/>
              <a:t>New Step 6.</a:t>
            </a:r>
          </a:p>
          <a:p>
            <a:pPr marL="4763" indent="-4763">
              <a:spcBef>
                <a:spcPct val="50000"/>
              </a:spcBef>
            </a:pPr>
            <a:r>
              <a:rPr lang="en-US" sz="2000"/>
              <a:t>Callee stores old frame pointer then copies contents of stack pointer into frame pointer.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92088" y="2547938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Frame</a:t>
            </a:r>
          </a:p>
          <a:p>
            <a:pPr algn="ctr"/>
            <a:r>
              <a:rPr lang="en-US" b="1"/>
              <a:t>Pointer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68463" y="2616200"/>
            <a:ext cx="2003425" cy="6794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Old Frame</a:t>
            </a:r>
          </a:p>
          <a:p>
            <a:pPr algn="ctr"/>
            <a:r>
              <a:rPr lang="en-US" b="1">
                <a:latin typeface="Courier New" pitchFamily="49" charset="0"/>
              </a:rPr>
              <a:t>Pointer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668463" y="19367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68463" y="12573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b="1">
              <a:latin typeface="Courier New" pitchFamily="49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668463" y="569913"/>
            <a:ext cx="2003425" cy="679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STACK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668463" y="32956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ra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668463" y="39751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return values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192088" y="542925"/>
            <a:ext cx="1476375" cy="809625"/>
          </a:xfrm>
          <a:prstGeom prst="rightArrowCallout">
            <a:avLst>
              <a:gd name="adj1" fmla="val 25000"/>
              <a:gd name="adj2" fmla="val 25000"/>
              <a:gd name="adj3" fmla="val 30392"/>
              <a:gd name="adj4" fmla="val 6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 b="1"/>
              <a:t>Pointer*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205288" y="6238875"/>
            <a:ext cx="480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*Stack pointer can eventually be anywhere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668463" y="533400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Saved t Registers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1668463" y="4654550"/>
            <a:ext cx="2003425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latin typeface="Courier New" pitchFamily="49" charset="0"/>
              </a:rPr>
              <a:t>Additional parameters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 Set Architecture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Specific set of arithmetic and logic instructions</a:t>
            </a:r>
          </a:p>
          <a:p>
            <a:r>
              <a:rPr lang="en-US" dirty="0" smtClean="0"/>
              <a:t>Addressing modes</a:t>
            </a:r>
          </a:p>
          <a:p>
            <a:r>
              <a:rPr lang="en-US" dirty="0" smtClean="0"/>
              <a:t>Architectural style</a:t>
            </a:r>
          </a:p>
          <a:p>
            <a:r>
              <a:rPr lang="en-US" dirty="0" smtClean="0"/>
              <a:t>Memory layout of the instruction.  </a:t>
            </a:r>
          </a:p>
          <a:p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Technology trends </a:t>
            </a:r>
          </a:p>
          <a:p>
            <a:pPr lvl="1"/>
            <a:r>
              <a:rPr lang="en-US" dirty="0" smtClean="0"/>
              <a:t>Implementation feasibility</a:t>
            </a:r>
          </a:p>
          <a:p>
            <a:pPr lvl="1"/>
            <a:r>
              <a:rPr lang="en-US" dirty="0" smtClean="0"/>
              <a:t>Goal of elegant/efficient support for high-level language constructs.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MIPS</a:t>
            </a:r>
          </a:p>
          <a:p>
            <a:pPr lvl="1"/>
            <a:r>
              <a:rPr lang="en-US" dirty="0" smtClean="0"/>
              <a:t>All loads and stores 32 bits</a:t>
            </a:r>
          </a:p>
          <a:p>
            <a:pPr lvl="1"/>
            <a:r>
              <a:rPr lang="en-US" dirty="0" smtClean="0"/>
              <a:t>Special instructions exist for extracting bytes</a:t>
            </a:r>
          </a:p>
          <a:p>
            <a:r>
              <a:rPr lang="en-US" dirty="0" smtClean="0"/>
              <a:t>DEC Alpha</a:t>
            </a:r>
          </a:p>
          <a:p>
            <a:pPr lvl="1"/>
            <a:r>
              <a:rPr lang="en-US" dirty="0" smtClean="0"/>
              <a:t>Instructions for loading and storing different sizes</a:t>
            </a:r>
          </a:p>
          <a:p>
            <a:r>
              <a:rPr lang="en-US" dirty="0" smtClean="0"/>
              <a:t>Some architectures have predefined values</a:t>
            </a:r>
          </a:p>
          <a:p>
            <a:pPr lvl="1"/>
            <a:r>
              <a:rPr lang="en-US" dirty="0" smtClean="0"/>
              <a:t>e.g. 0, 1, etc.</a:t>
            </a:r>
          </a:p>
          <a:p>
            <a:r>
              <a:rPr lang="en-US" dirty="0" smtClean="0"/>
              <a:t>DEC </a:t>
            </a:r>
            <a:r>
              <a:rPr lang="en-US" dirty="0" err="1" smtClean="0"/>
              <a:t>Vax</a:t>
            </a:r>
            <a:endParaRPr lang="en-US" dirty="0" smtClean="0"/>
          </a:p>
          <a:p>
            <a:pPr lvl="1"/>
            <a:r>
              <a:rPr lang="en-US" dirty="0" smtClean="0"/>
              <a:t>Single instruction to load or store all registers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modes</a:t>
            </a:r>
          </a:p>
          <a:p>
            <a:pPr lvl="1"/>
            <a:r>
              <a:rPr lang="en-US" dirty="0" smtClean="0"/>
              <a:t>Indirect addressing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ld @(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Pseudo-direct addressing</a:t>
            </a:r>
          </a:p>
          <a:p>
            <a:pPr lvl="1"/>
            <a:r>
              <a:rPr lang="en-US" dirty="0" smtClean="0"/>
              <a:t>Address is formed from first 6 bits of PC and last 26 bits of instruction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31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 Set Design Goals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1676401"/>
            <a:ext cx="7742238" cy="4684713"/>
            <a:chOff x="384" y="1056"/>
            <a:chExt cx="4877" cy="2951"/>
          </a:xfrm>
        </p:grpSpPr>
        <p:sp>
          <p:nvSpPr>
            <p:cNvPr id="97284" name="AutoShape 4"/>
            <p:cNvSpPr>
              <a:spLocks noChangeArrowheads="1"/>
            </p:cNvSpPr>
            <p:nvPr/>
          </p:nvSpPr>
          <p:spPr bwMode="auto">
            <a:xfrm>
              <a:off x="1554" y="1544"/>
              <a:ext cx="2600" cy="1946"/>
            </a:xfrm>
            <a:custGeom>
              <a:avLst/>
              <a:gdLst>
                <a:gd name="G0" fmla="+- 6480 0 0"/>
                <a:gd name="G1" fmla="+- 8640 0 0"/>
                <a:gd name="G2" fmla="+- 4320 0 0"/>
                <a:gd name="G3" fmla="+- 21600 0 6480"/>
                <a:gd name="G4" fmla="+- 21600 0 8640"/>
                <a:gd name="G5" fmla="+- 21600 0 4320"/>
                <a:gd name="G6" fmla="+- 6480 0 10800"/>
                <a:gd name="G7" fmla="+- 8640 0 10800"/>
                <a:gd name="G8" fmla="*/ G7 432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4224" y="2352"/>
              <a:ext cx="1037" cy="40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Easy to Build</a:t>
              </a:r>
            </a:p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Hardware</a:t>
              </a:r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384" y="2304"/>
              <a:ext cx="1037" cy="40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Easy to Build</a:t>
              </a:r>
            </a:p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Compiler(s)</a:t>
              </a: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2355" y="1056"/>
              <a:ext cx="1005" cy="40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Maximize</a:t>
              </a:r>
            </a:p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Performance</a:t>
              </a:r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2496" y="3600"/>
              <a:ext cx="730" cy="40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Minimize</a:t>
              </a:r>
            </a:p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Stack oriented</a:t>
            </a:r>
          </a:p>
          <a:p>
            <a:pPr lvl="1"/>
            <a:r>
              <a:rPr lang="en-US" dirty="0" smtClean="0"/>
              <a:t>Burroughs</a:t>
            </a:r>
          </a:p>
          <a:p>
            <a:pPr lvl="0"/>
            <a:r>
              <a:rPr lang="en-US" dirty="0" smtClean="0"/>
              <a:t>Memory oriented</a:t>
            </a:r>
          </a:p>
          <a:p>
            <a:pPr lvl="1"/>
            <a:r>
              <a:rPr lang="en-US" dirty="0" smtClean="0"/>
              <a:t>IBM s/360 et al</a:t>
            </a:r>
          </a:p>
          <a:p>
            <a:pPr lvl="0"/>
            <a:r>
              <a:rPr lang="en-US" dirty="0" smtClean="0"/>
              <a:t>Register oriented</a:t>
            </a:r>
          </a:p>
          <a:p>
            <a:pPr lvl="1"/>
            <a:r>
              <a:rPr lang="en-US" dirty="0" smtClean="0"/>
              <a:t>MIPS, Alpha, ARM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Intel x86, Power PC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Zero Operand Instructions</a:t>
            </a:r>
          </a:p>
          <a:p>
            <a:pPr lvl="1"/>
            <a:r>
              <a:rPr lang="en-US" dirty="0" smtClean="0"/>
              <a:t>Halt, NOP</a:t>
            </a:r>
          </a:p>
          <a:p>
            <a:pPr lvl="1"/>
            <a:r>
              <a:rPr lang="en-US" dirty="0" smtClean="0"/>
              <a:t>Stack machines: Add</a:t>
            </a:r>
          </a:p>
          <a:p>
            <a:pPr lvl="0"/>
            <a:r>
              <a:rPr lang="en-US" dirty="0" smtClean="0"/>
              <a:t>One Operand Instructions</a:t>
            </a:r>
          </a:p>
          <a:p>
            <a:pPr lvl="1"/>
            <a:r>
              <a:rPr lang="en-US" dirty="0" smtClean="0"/>
              <a:t>Inc, Dec, </a:t>
            </a:r>
            <a:r>
              <a:rPr lang="en-US" dirty="0" err="1" smtClean="0"/>
              <a:t>Neg</a:t>
            </a:r>
            <a:r>
              <a:rPr lang="en-US" dirty="0" smtClean="0"/>
              <a:t>, Not</a:t>
            </a:r>
          </a:p>
          <a:p>
            <a:pPr lvl="1"/>
            <a:r>
              <a:rPr lang="en-US" dirty="0" smtClean="0"/>
              <a:t>Accumulator machines: Load M, Add M</a:t>
            </a:r>
          </a:p>
          <a:p>
            <a:pPr lvl="0"/>
            <a:r>
              <a:rPr lang="en-US" dirty="0" smtClean="0"/>
              <a:t>Two Operand Instructions</a:t>
            </a:r>
          </a:p>
          <a:p>
            <a:pPr lvl="1"/>
            <a:r>
              <a:rPr lang="en-US" dirty="0" smtClean="0"/>
              <a:t>Add r1, r2 (i.e. r1 = r1 + r2)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r1, r2</a:t>
            </a:r>
          </a:p>
          <a:p>
            <a:pPr lvl="0"/>
            <a:r>
              <a:rPr lang="en-US" dirty="0" smtClean="0"/>
              <a:t>Three Operand Instructions</a:t>
            </a:r>
          </a:p>
          <a:p>
            <a:pPr lvl="1"/>
            <a:r>
              <a:rPr lang="en-US" dirty="0" smtClean="0"/>
              <a:t>Add r1, r2, r3</a:t>
            </a:r>
          </a:p>
          <a:p>
            <a:pPr lvl="1"/>
            <a:r>
              <a:rPr lang="en-US" dirty="0" smtClean="0"/>
              <a:t>Load rd, </a:t>
            </a:r>
            <a:r>
              <a:rPr lang="en-US" dirty="0" err="1" smtClean="0"/>
              <a:t>rb</a:t>
            </a:r>
            <a:r>
              <a:rPr lang="en-US" dirty="0" smtClean="0"/>
              <a:t>, offset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409575" y="1311275"/>
            <a:ext cx="2740025" cy="4779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dirty="0">
                <a:latin typeface="Arial" charset="0"/>
              </a:rPr>
              <a:t>Hardware Expensive</a:t>
            </a:r>
          </a:p>
          <a:p>
            <a:r>
              <a:rPr lang="en-US" sz="2000" dirty="0">
                <a:latin typeface="Arial" charset="0"/>
              </a:rPr>
              <a:t>Memory Expensive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Accumulators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EDSAC</a:t>
            </a:r>
          </a:p>
          <a:p>
            <a:r>
              <a:rPr lang="en-US" sz="2000" dirty="0">
                <a:latin typeface="Arial" charset="0"/>
              </a:rPr>
              <a:t>IBM 701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3228975" y="1311275"/>
            <a:ext cx="2740025" cy="4779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dirty="0">
                <a:latin typeface="Arial" charset="0"/>
              </a:rPr>
              <a:t>Hardware Less</a:t>
            </a:r>
          </a:p>
          <a:p>
            <a:r>
              <a:rPr lang="en-US" sz="2000" dirty="0">
                <a:latin typeface="Arial" charset="0"/>
              </a:rPr>
              <a:t>Expensive</a:t>
            </a:r>
          </a:p>
          <a:p>
            <a:r>
              <a:rPr lang="en-US" sz="2000" dirty="0">
                <a:latin typeface="Arial" charset="0"/>
              </a:rPr>
              <a:t>Memory Expensive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Register Oriented</a:t>
            </a:r>
          </a:p>
          <a:p>
            <a:r>
              <a:rPr lang="en-US" sz="2000" dirty="0">
                <a:latin typeface="Arial" charset="0"/>
              </a:rPr>
              <a:t>Machines (2 address)</a:t>
            </a:r>
          </a:p>
          <a:p>
            <a:r>
              <a:rPr lang="en-US" sz="2000" dirty="0">
                <a:latin typeface="Arial" charset="0"/>
              </a:rPr>
              <a:t>Register-Memory</a:t>
            </a:r>
          </a:p>
          <a:p>
            <a:r>
              <a:rPr lang="en-US" sz="2000" dirty="0">
                <a:latin typeface="Arial" charset="0"/>
              </a:rPr>
              <a:t>               IBM 360</a:t>
            </a:r>
          </a:p>
          <a:p>
            <a:r>
              <a:rPr lang="en-US" sz="2000" dirty="0">
                <a:latin typeface="Arial" charset="0"/>
              </a:rPr>
              <a:t>               DEC PDP-11</a:t>
            </a:r>
          </a:p>
          <a:p>
            <a:r>
              <a:rPr lang="en-US" sz="2000" dirty="0">
                <a:latin typeface="Arial" charset="0"/>
              </a:rPr>
              <a:t>Also</a:t>
            </a:r>
          </a:p>
          <a:p>
            <a:r>
              <a:rPr lang="en-US" sz="2000" dirty="0">
                <a:latin typeface="Arial" charset="0"/>
              </a:rPr>
              <a:t>Fringe Element</a:t>
            </a:r>
          </a:p>
          <a:p>
            <a:r>
              <a:rPr lang="en-US" sz="2000" dirty="0">
                <a:latin typeface="Arial" charset="0"/>
              </a:rPr>
              <a:t>Stack Machines</a:t>
            </a:r>
          </a:p>
          <a:p>
            <a:r>
              <a:rPr lang="en-US" sz="2000" dirty="0">
                <a:latin typeface="Arial" charset="0"/>
              </a:rPr>
              <a:t>        Burroughs B-5000</a:t>
            </a:r>
          </a:p>
          <a:p>
            <a:r>
              <a:rPr lang="en-US" sz="2000" dirty="0">
                <a:latin typeface="Arial" charset="0"/>
              </a:rPr>
              <a:t>        (Banks)</a:t>
            </a:r>
          </a:p>
          <a:p>
            <a:pPr>
              <a:spcBef>
                <a:spcPct val="15000"/>
              </a:spcBef>
            </a:pPr>
            <a:endParaRPr lang="en-US" sz="2000" dirty="0">
              <a:latin typeface="Arial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6048375" y="1311275"/>
            <a:ext cx="2740025" cy="4779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dirty="0">
                <a:latin typeface="Arial" charset="0"/>
              </a:rPr>
              <a:t>Hardware and Memory</a:t>
            </a:r>
          </a:p>
          <a:p>
            <a:r>
              <a:rPr lang="en-US" sz="2000" dirty="0">
                <a:latin typeface="Arial" charset="0"/>
              </a:rPr>
              <a:t>Cheap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Microprocessors</a:t>
            </a:r>
          </a:p>
          <a:p>
            <a:r>
              <a:rPr lang="en-US" sz="2000" dirty="0">
                <a:latin typeface="Arial" charset="0"/>
              </a:rPr>
              <a:t>Compilers getting good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CISC</a:t>
            </a:r>
          </a:p>
          <a:p>
            <a:r>
              <a:rPr lang="en-US" sz="1800" dirty="0">
                <a:latin typeface="Arial" charset="0"/>
              </a:rPr>
              <a:t>                VAX</a:t>
            </a:r>
          </a:p>
          <a:p>
            <a:r>
              <a:rPr lang="en-US" sz="1800" dirty="0">
                <a:latin typeface="Arial" charset="0"/>
              </a:rPr>
              <a:t>                Motorola 68000</a:t>
            </a:r>
          </a:p>
          <a:p>
            <a:r>
              <a:rPr lang="en-US" sz="1800" dirty="0">
                <a:latin typeface="Arial" charset="0"/>
              </a:rPr>
              <a:t>                Intel 80x86</a:t>
            </a:r>
          </a:p>
          <a:p>
            <a:r>
              <a:rPr lang="en-US" sz="2000" dirty="0">
                <a:latin typeface="Arial" charset="0"/>
              </a:rPr>
              <a:t>RISC</a:t>
            </a:r>
          </a:p>
          <a:p>
            <a:r>
              <a:rPr lang="en-US" sz="1800" dirty="0">
                <a:latin typeface="Arial" charset="0"/>
              </a:rPr>
              <a:t>     Berkley </a:t>
            </a:r>
            <a:r>
              <a:rPr lang="en-US" sz="1800" dirty="0" err="1">
                <a:latin typeface="Arial" charset="0"/>
              </a:rPr>
              <a:t>RISC</a:t>
            </a:r>
            <a:r>
              <a:rPr lang="en-US" sz="1800" dirty="0" err="1">
                <a:latin typeface="Arial" charset="0"/>
                <a:sym typeface="Symbol" pitchFamily="18" charset="2"/>
              </a:rPr>
              <a:t></a:t>
            </a:r>
            <a:r>
              <a:rPr lang="en-US" sz="1800" dirty="0" err="1">
                <a:latin typeface="Arial" charset="0"/>
              </a:rPr>
              <a:t>Sparc</a:t>
            </a:r>
            <a:endParaRPr lang="en-US" sz="1800" dirty="0">
              <a:latin typeface="Arial" charset="0"/>
            </a:endParaRPr>
          </a:p>
          <a:p>
            <a:r>
              <a:rPr lang="en-US" sz="1400" dirty="0">
                <a:latin typeface="Arial" charset="0"/>
              </a:rPr>
              <a:t>            Dave Patterson</a:t>
            </a:r>
            <a:endParaRPr lang="en-US" sz="1800" dirty="0">
              <a:latin typeface="Arial" charset="0"/>
            </a:endParaRPr>
          </a:p>
          <a:p>
            <a:r>
              <a:rPr lang="en-US" sz="1800" dirty="0">
                <a:latin typeface="Arial" charset="0"/>
              </a:rPr>
              <a:t>     Stanford MIPS </a:t>
            </a:r>
            <a:r>
              <a:rPr lang="en-US" sz="1800" dirty="0">
                <a:latin typeface="Arial" charset="0"/>
                <a:sym typeface="Symbol" pitchFamily="18" charset="2"/>
              </a:rPr>
              <a:t></a:t>
            </a:r>
            <a:r>
              <a:rPr lang="en-US" sz="1800" dirty="0">
                <a:latin typeface="Arial" charset="0"/>
              </a:rPr>
              <a:t>SGI</a:t>
            </a:r>
          </a:p>
          <a:p>
            <a:r>
              <a:rPr lang="en-US" sz="1400" dirty="0">
                <a:latin typeface="Arial" charset="0"/>
              </a:rPr>
              <a:t>             John Hennessy</a:t>
            </a:r>
            <a:endParaRPr lang="en-US" sz="1800" dirty="0">
              <a:latin typeface="Arial" charset="0"/>
            </a:endParaRPr>
          </a:p>
          <a:p>
            <a:r>
              <a:rPr lang="en-US" sz="1800" dirty="0">
                <a:latin typeface="Arial" charset="0"/>
              </a:rPr>
              <a:t>     IBM 801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06400" y="6167438"/>
            <a:ext cx="2743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>
                <a:latin typeface="Arial" charset="0"/>
              </a:rPr>
              <a:t>1940                    1950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3248025" y="6167438"/>
            <a:ext cx="27209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>
                <a:latin typeface="Arial" charset="0"/>
              </a:rPr>
              <a:t>1960                    1970</a:t>
            </a: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6067425" y="6167438"/>
            <a:ext cx="27209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>
                <a:latin typeface="Arial" charset="0"/>
              </a:rPr>
              <a:t>1980                    1990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Length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Simplifies implementation</a:t>
            </a:r>
          </a:p>
          <a:p>
            <a:pPr lvl="1"/>
            <a:r>
              <a:rPr lang="en-US" dirty="0" smtClean="0"/>
              <a:t>Can start interpreting 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May waste space</a:t>
            </a:r>
          </a:p>
          <a:p>
            <a:pPr lvl="1"/>
            <a:r>
              <a:rPr lang="en-US" dirty="0" smtClean="0"/>
              <a:t>May need additional logic in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Limits instruction set designer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Variable Length Instructions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wasted space</a:t>
            </a:r>
          </a:p>
          <a:p>
            <a:pPr lvl="1"/>
            <a:r>
              <a:rPr lang="en-US" dirty="0" smtClean="0"/>
              <a:t>Less constraints on designer</a:t>
            </a:r>
          </a:p>
          <a:p>
            <a:pPr lvl="1"/>
            <a:r>
              <a:rPr lang="en-US" dirty="0" smtClean="0"/>
              <a:t>More flexibility </a:t>
            </a:r>
            <a:r>
              <a:rPr lang="en-US" dirty="0" err="1" smtClean="0"/>
              <a:t>opcodes</a:t>
            </a:r>
            <a:r>
              <a:rPr lang="en-US" dirty="0" smtClean="0"/>
              <a:t>, addressing modes and operands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Complicates implementation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LC-2200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</a:t>
            </a:r>
          </a:p>
          <a:p>
            <a:r>
              <a:rPr lang="en-US" dirty="0" smtClean="0"/>
              <a:t>Register-oriented </a:t>
            </a:r>
          </a:p>
          <a:p>
            <a:r>
              <a:rPr lang="en-US" dirty="0" smtClean="0"/>
              <a:t>Little-endian </a:t>
            </a:r>
          </a:p>
          <a:p>
            <a:r>
              <a:rPr lang="en-US" dirty="0" smtClean="0"/>
              <a:t>Fixed length instruction format</a:t>
            </a:r>
          </a:p>
          <a:p>
            <a:r>
              <a:rPr lang="en-US" dirty="0" smtClean="0"/>
              <a:t>16 general-purpose registers</a:t>
            </a:r>
          </a:p>
          <a:p>
            <a:r>
              <a:rPr lang="en-US" dirty="0" smtClean="0"/>
              <a:t>Program counter (PC) register.  </a:t>
            </a:r>
          </a:p>
          <a:p>
            <a:r>
              <a:rPr lang="en-US" dirty="0" smtClean="0"/>
              <a:t>All addresses are word addresses.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R-type instructions</a:t>
            </a:r>
          </a:p>
          <a:p>
            <a:pPr lvl="1"/>
            <a:r>
              <a:rPr lang="en-US" b="1" dirty="0" smtClean="0"/>
              <a:t>add</a:t>
            </a:r>
            <a:r>
              <a:rPr lang="en-US" dirty="0" smtClean="0"/>
              <a:t> and </a:t>
            </a:r>
            <a:r>
              <a:rPr lang="en-US" b="1" dirty="0" err="1" smtClean="0"/>
              <a:t>nand</a:t>
            </a:r>
            <a:endParaRPr lang="en-US" dirty="0" smtClean="0"/>
          </a:p>
          <a:p>
            <a:r>
              <a:rPr lang="en-US" dirty="0" smtClean="0"/>
              <a:t>I-type instructions</a:t>
            </a:r>
          </a:p>
          <a:p>
            <a:pPr lvl="1"/>
            <a:r>
              <a:rPr lang="en-US" b="1" dirty="0" err="1" smtClean="0"/>
              <a:t>addi</a:t>
            </a:r>
            <a:r>
              <a:rPr lang="en-US" dirty="0" smtClean="0"/>
              <a:t>, </a:t>
            </a:r>
            <a:r>
              <a:rPr lang="en-US" b="1" dirty="0" err="1" smtClean="0"/>
              <a:t>lw</a:t>
            </a:r>
            <a:r>
              <a:rPr lang="en-US" dirty="0" smtClean="0"/>
              <a:t>, </a:t>
            </a:r>
            <a:r>
              <a:rPr lang="en-US" b="1" dirty="0" err="1" smtClean="0"/>
              <a:t>sw</a:t>
            </a:r>
            <a:r>
              <a:rPr lang="en-US" dirty="0" smtClean="0"/>
              <a:t>, and </a:t>
            </a:r>
            <a:r>
              <a:rPr lang="en-US" b="1" dirty="0" err="1" smtClean="0"/>
              <a:t>beq</a:t>
            </a:r>
            <a:endParaRPr lang="en-US" dirty="0" smtClean="0"/>
          </a:p>
          <a:p>
            <a:r>
              <a:rPr lang="en-US" dirty="0" smtClean="0"/>
              <a:t>J-type instruction</a:t>
            </a:r>
          </a:p>
          <a:p>
            <a:pPr lvl="1"/>
            <a:r>
              <a:rPr lang="en-US" b="1" dirty="0" err="1" smtClean="0"/>
              <a:t>jalr</a:t>
            </a:r>
            <a:endParaRPr lang="en-US" b="1" dirty="0" smtClean="0"/>
          </a:p>
          <a:p>
            <a:r>
              <a:rPr lang="en-US" dirty="0" smtClean="0"/>
              <a:t>O-type instruction </a:t>
            </a:r>
          </a:p>
          <a:p>
            <a:pPr lvl="1"/>
            <a:r>
              <a:rPr lang="en-US" b="1" dirty="0" smtClean="0"/>
              <a:t>halt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6430"/>
          </a:xfrm>
        </p:spPr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918"/>
            <a:ext cx="4577394" cy="5228216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/>
              <a:t>R-type instructions (add, </a:t>
            </a:r>
            <a:r>
              <a:rPr lang="en-US" b="1" u="sng" dirty="0" err="1" smtClean="0"/>
              <a:t>nand</a:t>
            </a:r>
            <a:r>
              <a:rPr lang="en-US" b="1" u="sng" dirty="0" smtClean="0"/>
              <a:t>):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bits 31-28: 	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bits 27-24: 	</a:t>
            </a:r>
            <a:r>
              <a:rPr lang="en-US" dirty="0" err="1" smtClean="0"/>
              <a:t>reg</a:t>
            </a:r>
            <a:r>
              <a:rPr lang="en-US" dirty="0" smtClean="0"/>
              <a:t> X</a:t>
            </a:r>
          </a:p>
          <a:p>
            <a:pPr lvl="1">
              <a:buNone/>
            </a:pPr>
            <a:r>
              <a:rPr lang="en-US" dirty="0" smtClean="0"/>
              <a:t> bits 23-20: 	</a:t>
            </a:r>
            <a:r>
              <a:rPr lang="en-US" dirty="0" err="1" smtClean="0"/>
              <a:t>reg</a:t>
            </a:r>
            <a:r>
              <a:rPr lang="en-US" dirty="0" smtClean="0"/>
              <a:t> Y</a:t>
            </a:r>
          </a:p>
          <a:p>
            <a:pPr lvl="1">
              <a:buNone/>
            </a:pPr>
            <a:r>
              <a:rPr lang="en-US" dirty="0" smtClean="0"/>
              <a:t> bits 19-4:  	unused (should be all 0s)</a:t>
            </a:r>
          </a:p>
          <a:p>
            <a:pPr lvl="1">
              <a:buNone/>
            </a:pPr>
            <a:r>
              <a:rPr lang="en-US" dirty="0" smtClean="0"/>
              <a:t> bits 3-0:  	 </a:t>
            </a:r>
            <a:r>
              <a:rPr lang="en-US" dirty="0" err="1" smtClean="0"/>
              <a:t>reg</a:t>
            </a:r>
            <a:r>
              <a:rPr lang="en-US" dirty="0" smtClean="0"/>
              <a:t> Z</a:t>
            </a:r>
          </a:p>
          <a:p>
            <a:r>
              <a:rPr lang="en-US" dirty="0" smtClean="0"/>
              <a:t> </a:t>
            </a:r>
            <a:r>
              <a:rPr lang="en-US" b="1" u="sng" dirty="0" smtClean="0"/>
              <a:t>I-type instructions (</a:t>
            </a:r>
            <a:r>
              <a:rPr lang="en-US" b="1" u="sng" dirty="0" err="1" smtClean="0"/>
              <a:t>addi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lw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sw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beq</a:t>
            </a:r>
            <a:r>
              <a:rPr lang="en-US" b="1" u="sng" dirty="0" smtClean="0"/>
              <a:t>):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bits 31-28: 	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bits 27-24: 	</a:t>
            </a:r>
            <a:r>
              <a:rPr lang="en-US" dirty="0" err="1" smtClean="0"/>
              <a:t>reg</a:t>
            </a:r>
            <a:r>
              <a:rPr lang="en-US" dirty="0" smtClean="0"/>
              <a:t> X</a:t>
            </a:r>
          </a:p>
          <a:p>
            <a:pPr lvl="1">
              <a:buNone/>
            </a:pPr>
            <a:r>
              <a:rPr lang="en-US" dirty="0" smtClean="0"/>
              <a:t> bits 23-20: 	</a:t>
            </a:r>
            <a:r>
              <a:rPr lang="en-US" dirty="0" err="1" smtClean="0"/>
              <a:t>reg</a:t>
            </a:r>
            <a:r>
              <a:rPr lang="en-US" dirty="0" smtClean="0"/>
              <a:t> Y</a:t>
            </a:r>
          </a:p>
          <a:p>
            <a:pPr marL="1828800" lvl="1" indent="-1371600">
              <a:buNone/>
            </a:pPr>
            <a:r>
              <a:rPr lang="en-US" dirty="0" smtClean="0"/>
              <a:t> bits 19-0:  	Immediate value or address offset (a 20-bit, 2s complement number with a range of -524288 to </a:t>
            </a:r>
            <a:r>
              <a:rPr lang="fr-FR" dirty="0" smtClean="0"/>
              <a:t>+524287)</a:t>
            </a:r>
            <a:endParaRPr lang="en-US" dirty="0" smtClean="0"/>
          </a:p>
          <a:p>
            <a:r>
              <a:rPr lang="fr-FR" b="1" u="sng" dirty="0" smtClean="0"/>
              <a:t>J-type instructions (</a:t>
            </a:r>
            <a:r>
              <a:rPr lang="fr-FR" b="1" u="sng" dirty="0" err="1" smtClean="0"/>
              <a:t>jalr</a:t>
            </a:r>
            <a:r>
              <a:rPr lang="fr-FR" b="1" u="sng" dirty="0" smtClean="0"/>
              <a:t>):</a:t>
            </a:r>
            <a:endParaRPr lang="en-US" dirty="0" smtClean="0"/>
          </a:p>
          <a:p>
            <a:pPr lvl="1">
              <a:buNone/>
            </a:pPr>
            <a:r>
              <a:rPr lang="fr-FR" dirty="0" smtClean="0"/>
              <a:t> </a:t>
            </a:r>
            <a:r>
              <a:rPr lang="en-US" dirty="0" smtClean="0"/>
              <a:t>bits 31-28: 	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bits 27-24: 	</a:t>
            </a:r>
            <a:r>
              <a:rPr lang="en-US" dirty="0" err="1" smtClean="0"/>
              <a:t>reg</a:t>
            </a:r>
            <a:r>
              <a:rPr lang="en-US" dirty="0" smtClean="0"/>
              <a:t> X (target of the jump)</a:t>
            </a:r>
          </a:p>
          <a:p>
            <a:pPr lvl="1">
              <a:buNone/>
            </a:pPr>
            <a:r>
              <a:rPr lang="en-US" dirty="0" smtClean="0"/>
              <a:t> bits 23-20: 	</a:t>
            </a:r>
            <a:r>
              <a:rPr lang="en-US" dirty="0" err="1" smtClean="0"/>
              <a:t>reg</a:t>
            </a:r>
            <a:r>
              <a:rPr lang="en-US" dirty="0" smtClean="0"/>
              <a:t> Y (link register) </a:t>
            </a:r>
          </a:p>
          <a:p>
            <a:pPr lvl="1">
              <a:buNone/>
            </a:pPr>
            <a:r>
              <a:rPr lang="en-US" dirty="0" smtClean="0"/>
              <a:t> bits 19-0:  	unused (should be all 0s)</a:t>
            </a:r>
          </a:p>
          <a:p>
            <a:r>
              <a:rPr lang="en-US" b="1" u="sng" dirty="0" smtClean="0"/>
              <a:t>O-type instructions (halt):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bits 31-28: 	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bits 27-0: 	 unused (should be all 0s)</a:t>
            </a:r>
          </a:p>
        </p:txBody>
      </p:sp>
      <p:pic>
        <p:nvPicPr>
          <p:cNvPr id="3074" name="Object 1"/>
          <p:cNvPicPr>
            <a:picLocks noChangeAspect="1" noChangeArrowheads="1"/>
          </p:cNvPicPr>
          <p:nvPr/>
        </p:nvPicPr>
        <p:blipFill>
          <a:blip r:embed="rId2" cstate="print"/>
          <a:srcRect l="-1595" t="-9677" r="-2072" b="-1210"/>
          <a:stretch>
            <a:fillRect/>
          </a:stretch>
        </p:blipFill>
        <p:spPr bwMode="auto">
          <a:xfrm>
            <a:off x="5034594" y="1223994"/>
            <a:ext cx="3657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Object 2"/>
          <p:cNvPicPr>
            <a:picLocks noChangeAspect="1" noChangeArrowheads="1"/>
          </p:cNvPicPr>
          <p:nvPr/>
        </p:nvPicPr>
        <p:blipFill>
          <a:blip r:embed="rId3" cstate="print"/>
          <a:srcRect l="-1587" t="-10886" r="-1587" b="-1210"/>
          <a:stretch>
            <a:fillRect/>
          </a:stretch>
        </p:blipFill>
        <p:spPr bwMode="auto">
          <a:xfrm>
            <a:off x="5034594" y="2689907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Object 3"/>
          <p:cNvPicPr>
            <a:picLocks noChangeAspect="1" noChangeArrowheads="1"/>
          </p:cNvPicPr>
          <p:nvPr/>
        </p:nvPicPr>
        <p:blipFill>
          <a:blip r:embed="rId4" cstate="print"/>
          <a:srcRect l="-1587" t="-10886" r="-1587" b="-1210"/>
          <a:stretch>
            <a:fillRect/>
          </a:stretch>
        </p:blipFill>
        <p:spPr bwMode="auto">
          <a:xfrm>
            <a:off x="5034594" y="4384868"/>
            <a:ext cx="3657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Object 4"/>
          <p:cNvPicPr>
            <a:picLocks noChangeAspect="1" noChangeArrowheads="1"/>
          </p:cNvPicPr>
          <p:nvPr/>
        </p:nvPicPr>
        <p:blipFill>
          <a:blip r:embed="rId5" cstate="print"/>
          <a:srcRect l="-1622" t="-9836" r="-3729" b="-1230"/>
          <a:stretch>
            <a:fillRect/>
          </a:stretch>
        </p:blipFill>
        <p:spPr bwMode="auto">
          <a:xfrm>
            <a:off x="5034593" y="5580147"/>
            <a:ext cx="375440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854"/>
          </a:xfrm>
        </p:spPr>
        <p:txBody>
          <a:bodyPr/>
          <a:lstStyle/>
          <a:p>
            <a:r>
              <a:rPr lang="en-US" dirty="0" smtClean="0"/>
              <a:t>LC-2200 Register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6216" y="1258646"/>
          <a:ext cx="7831567" cy="5181600"/>
        </p:xfrm>
        <a:graphic>
          <a:graphicData uri="http://schemas.openxmlformats.org/drawingml/2006/table">
            <a:tbl>
              <a:tblPr/>
              <a:tblGrid>
                <a:gridCol w="732219"/>
                <a:gridCol w="875480"/>
                <a:gridCol w="4265976"/>
                <a:gridCol w="1957892"/>
              </a:tblGrid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lt"/>
                          <a:ea typeface="Times New Roman"/>
                        </a:rPr>
                        <a:t>Reg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</a:rPr>
                        <a:t> #</a:t>
                      </a:r>
                      <a:endParaRPr lang="en-US" sz="2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+mn-lt"/>
                          <a:ea typeface="Times New Roman"/>
                        </a:rPr>
                        <a:t> Name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latin typeface="+mn-lt"/>
                          <a:ea typeface="Times New Roman"/>
                        </a:rPr>
                        <a:t>Use</a:t>
                      </a:r>
                      <a:endParaRPr lang="en-US" sz="2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+mn-lt"/>
                          <a:ea typeface="Times New Roman"/>
                        </a:rPr>
                        <a:t>callee-save?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0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$zero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always zero (by hardware)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n.a.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1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$at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reserved for assembler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n.a.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2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$v0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return value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3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$a0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argument 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4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$a1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argument 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5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$a2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argument 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6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$t0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Temporary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7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$t1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Temporary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8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$t2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Temporary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9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$s0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Saved register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YES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10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$s1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Saved register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YES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11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$s2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Saved register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YES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12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$k0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reserved for OS/traps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n.a.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13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$sp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Stack pointer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No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</a:rPr>
                        <a:t>14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$fp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Frame pointer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YES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80"/>
                          </a:solidFill>
                          <a:latin typeface="+mn-lt"/>
                          <a:ea typeface="Times New Roman"/>
                        </a:rPr>
                        <a:t>15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 $ra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</a:rPr>
                        <a:t>return address</a:t>
                      </a:r>
                      <a:endParaRPr lang="en-US" sz="24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</a:rPr>
                        <a:t>No</a:t>
                      </a:r>
                      <a:endParaRPr lang="en-US" sz="2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Influencing Processor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Instruction Set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Support for modern languages</a:t>
            </a:r>
          </a:p>
          <a:p>
            <a:pPr lvl="1"/>
            <a:r>
              <a:rPr lang="en-US" dirty="0" smtClean="0"/>
              <a:t>Memory system</a:t>
            </a:r>
          </a:p>
          <a:p>
            <a:pPr lvl="1"/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r>
              <a:rPr lang="en-US" smtClean="0"/>
              <a:t>Security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Over-arching concern: Compiling high level language constructs into efficient machine code</a:t>
            </a:r>
          </a:p>
          <a:p>
            <a:r>
              <a:rPr lang="en-US" dirty="0" smtClean="0"/>
              <a:t>But other factors are in play</a:t>
            </a:r>
          </a:p>
          <a:p>
            <a:pPr lvl="1"/>
            <a:r>
              <a:rPr lang="en-US" dirty="0" smtClean="0"/>
              <a:t>Market pressure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Technology workarounds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+mj-lt"/>
                <a:cs typeface="Courier New" pitchFamily="49" charset="0"/>
              </a:rPr>
              <a:t>High Level Language Constructs</a:t>
            </a:r>
          </a:p>
          <a:p>
            <a:endParaRPr lang="en-US" sz="2400" b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a = b + c; /* add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and place in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d = e – f; /* subtract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and place in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x = y &amp; z; /* AND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and place in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+mj-lt"/>
                <a:cs typeface="Courier New" pitchFamily="49" charset="0"/>
              </a:rPr>
              <a:t>Assembly Language Constructs</a:t>
            </a:r>
          </a:p>
          <a:p>
            <a:endParaRPr lang="en-US" sz="2400" b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add a, b, c;      # a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b + 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sub d, e, f;      # d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e – 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and x, y, z;      # x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&amp; 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Influence of Applications on Instruction Set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crunching requires efficient floating point</a:t>
            </a:r>
          </a:p>
          <a:p>
            <a:pPr lvl="1"/>
            <a:r>
              <a:rPr lang="en-US" dirty="0" smtClean="0"/>
              <a:t>Development of floating point hardware</a:t>
            </a:r>
          </a:p>
          <a:p>
            <a:r>
              <a:rPr lang="en-US" dirty="0" smtClean="0"/>
              <a:t>Media applications deal with streaming data</a:t>
            </a:r>
          </a:p>
          <a:p>
            <a:pPr lvl="1"/>
            <a:r>
              <a:rPr lang="en-US" dirty="0" smtClean="0"/>
              <a:t>Intel MMX extensions</a:t>
            </a:r>
          </a:p>
          <a:p>
            <a:r>
              <a:rPr lang="en-US" dirty="0" smtClean="0"/>
              <a:t>Gaming requires sophisticated graphic processing</a:t>
            </a:r>
          </a:p>
          <a:p>
            <a:pPr lvl="1"/>
            <a:r>
              <a:rPr lang="en-US" dirty="0" smtClean="0"/>
              <a:t>High end games now include GPU chips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Issues Driving Processor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Modern languages: Java, C++ and C#</a:t>
            </a:r>
          </a:p>
          <a:p>
            <a:r>
              <a:rPr lang="en-US" dirty="0" smtClean="0"/>
              <a:t>Memory system</a:t>
            </a:r>
          </a:p>
          <a:p>
            <a:r>
              <a:rPr lang="en-US" dirty="0" smtClean="0"/>
              <a:t>Parallelism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High-level language constructs shape ISA</a:t>
            </a:r>
          </a:p>
          <a:p>
            <a:pPr lvl="0"/>
            <a:r>
              <a:rPr lang="en-US" dirty="0" smtClean="0"/>
              <a:t>Support needed in the ISA for compiling basic program statements (assignment, loops, conditionals, etc.)</a:t>
            </a:r>
          </a:p>
          <a:p>
            <a:pPr lvl="0"/>
            <a:r>
              <a:rPr lang="en-US" dirty="0" smtClean="0"/>
              <a:t>Registers</a:t>
            </a:r>
          </a:p>
          <a:p>
            <a:pPr lvl="0"/>
            <a:r>
              <a:rPr lang="en-US" dirty="0" smtClean="0"/>
              <a:t>Addressing modes</a:t>
            </a:r>
          </a:p>
          <a:p>
            <a:pPr lvl="0"/>
            <a:r>
              <a:rPr lang="en-US" dirty="0" smtClean="0"/>
              <a:t>Software conventions</a:t>
            </a:r>
          </a:p>
          <a:p>
            <a:pPr lvl="0"/>
            <a:r>
              <a:rPr lang="en-US" dirty="0" smtClean="0"/>
              <a:t>Software stack/procedure calls</a:t>
            </a:r>
          </a:p>
          <a:p>
            <a:pPr lvl="0"/>
            <a:r>
              <a:rPr lang="en-US" dirty="0" smtClean="0"/>
              <a:t>Extensions to minimal ISA’s</a:t>
            </a:r>
          </a:p>
          <a:p>
            <a:pPr lvl="0"/>
            <a:r>
              <a:rPr lang="en-US" dirty="0" smtClean="0"/>
              <a:t>Other design issues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Keep the Operands</a:t>
            </a: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27" name="Group 3"/>
          <p:cNvGrpSpPr>
            <a:grpSpLocks noChangeAspect="1"/>
          </p:cNvGrpSpPr>
          <p:nvPr/>
        </p:nvGrpSpPr>
        <p:grpSpPr bwMode="auto">
          <a:xfrm>
            <a:off x="762000" y="1447800"/>
            <a:ext cx="3657600" cy="2082800"/>
            <a:chOff x="2805" y="1500"/>
            <a:chExt cx="7200" cy="4217"/>
          </a:xfrm>
        </p:grpSpPr>
        <p:sp>
          <p:nvSpPr>
            <p:cNvPr id="1037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805" y="1500"/>
              <a:ext cx="7200" cy="42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2805" y="1500"/>
              <a:ext cx="2100" cy="2263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7105" y="1809"/>
              <a:ext cx="2800" cy="1542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7105" y="4277"/>
              <a:ext cx="2900" cy="1440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3084" y="2269"/>
              <a:ext cx="1591" cy="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61265" tIns="30632" rIns="61265" bIns="306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805" y="2323"/>
              <a:ext cx="1400" cy="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265" tIns="30632" rIns="61265" bIns="306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7898" y="4688"/>
              <a:ext cx="1327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61265" tIns="30632" rIns="61265" bIns="306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Devices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>
              <a:off x="4905" y="2631"/>
              <a:ext cx="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6005" y="2631"/>
              <a:ext cx="0" cy="2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auto">
            <a:xfrm>
              <a:off x="6005" y="5100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2" name="Group 18"/>
          <p:cNvGrpSpPr>
            <a:grpSpLocks noChangeAspect="1"/>
          </p:cNvGrpSpPr>
          <p:nvPr/>
        </p:nvGrpSpPr>
        <p:grpSpPr bwMode="auto">
          <a:xfrm>
            <a:off x="4495800" y="4038600"/>
            <a:ext cx="3657600" cy="2387600"/>
            <a:chOff x="2805" y="20"/>
            <a:chExt cx="7200" cy="4834"/>
          </a:xfrm>
        </p:grpSpPr>
        <p:sp>
          <p:nvSpPr>
            <p:cNvPr id="1054" name="AutoShape 30"/>
            <p:cNvSpPr>
              <a:spLocks noChangeAspect="1" noChangeArrowheads="1" noTextEdit="1"/>
            </p:cNvSpPr>
            <p:nvPr/>
          </p:nvSpPr>
          <p:spPr bwMode="auto">
            <a:xfrm>
              <a:off x="2805" y="20"/>
              <a:ext cx="7200" cy="48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105" y="946"/>
              <a:ext cx="2800" cy="1542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7105" y="3414"/>
              <a:ext cx="2900" cy="1440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105" y="20"/>
              <a:ext cx="1591" cy="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61265" tIns="30632" rIns="61265" bIns="306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2805" y="637"/>
              <a:ext cx="2100" cy="2263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7805" y="1460"/>
              <a:ext cx="1400" cy="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265" tIns="30632" rIns="61265" bIns="306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7898" y="3825"/>
              <a:ext cx="1327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61265" tIns="30632" rIns="61265" bIns="306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Devices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>
              <a:off x="4905" y="1768"/>
              <a:ext cx="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6005" y="1768"/>
              <a:ext cx="0" cy="2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6005" y="4237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3405" y="1151"/>
              <a:ext cx="859" cy="4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1265" tIns="30632" rIns="61265" bIns="306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ALU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3105" y="1871"/>
              <a:ext cx="1526" cy="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61265" tIns="30632" rIns="61265" bIns="306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Registers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Address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a way of specifying an address in an instruction?</a:t>
            </a:r>
          </a:p>
          <a:p>
            <a:r>
              <a:rPr lang="en-US" dirty="0" smtClean="0"/>
              <a:t>Problem: Addresses are as long (if not longer) than the length of the instruction</a:t>
            </a:r>
          </a:p>
          <a:p>
            <a:r>
              <a:rPr lang="en-US" dirty="0" smtClean="0"/>
              <a:t>One solution: Store a register number of a register containing the address</a:t>
            </a:r>
          </a:p>
          <a:p>
            <a:r>
              <a:rPr lang="en-US" dirty="0" smtClean="0"/>
              <a:t>Include an offset in the space left over</a:t>
            </a:r>
            <a:endParaRPr lang="en-US" dirty="0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3793" name="Group 1"/>
          <p:cNvGrpSpPr>
            <a:grpSpLocks noChangeAspect="1"/>
          </p:cNvGrpSpPr>
          <p:nvPr/>
        </p:nvGrpSpPr>
        <p:grpSpPr bwMode="auto">
          <a:xfrm>
            <a:off x="2856155" y="1589442"/>
            <a:ext cx="2879725" cy="1155700"/>
            <a:chOff x="3859" y="6408"/>
            <a:chExt cx="4536" cy="1821"/>
          </a:xfrm>
        </p:grpSpPr>
        <p:sp>
          <p:nvSpPr>
            <p:cNvPr id="3380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859" y="6408"/>
              <a:ext cx="4536" cy="182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3859" y="6753"/>
              <a:ext cx="1208" cy="1266"/>
            </a:xfrm>
            <a:prstGeom prst="ellipse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6333" y="6926"/>
              <a:ext cx="1611" cy="863"/>
            </a:xfrm>
            <a:prstGeom prst="rect">
              <a:avLst/>
            </a:prstGeom>
            <a:solidFill>
              <a:srgbClr val="A5A5A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4032" y="6408"/>
              <a:ext cx="102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6973" y="6523"/>
              <a:ext cx="951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4319" y="7271"/>
              <a:ext cx="333" cy="3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7924" y="692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43891" tIns="21946" rIns="43891" bIns="21946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5" name="Line 3"/>
            <p:cNvSpPr>
              <a:spLocks noChangeShapeType="1"/>
            </p:cNvSpPr>
            <p:nvPr/>
          </p:nvSpPr>
          <p:spPr bwMode="auto">
            <a:xfrm>
              <a:off x="6333" y="7214"/>
              <a:ext cx="16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94" name="AutoShape 2"/>
            <p:cNvSpPr>
              <a:spLocks noChangeShapeType="1"/>
            </p:cNvSpPr>
            <p:nvPr/>
          </p:nvSpPr>
          <p:spPr bwMode="auto">
            <a:xfrm rot="16200000" flipH="1" flipV="1">
              <a:off x="5646" y="5932"/>
              <a:ext cx="500" cy="2487"/>
            </a:xfrm>
            <a:prstGeom prst="curvedConnector4">
              <a:avLst>
                <a:gd name="adj1" fmla="val -72000"/>
                <a:gd name="adj2" fmla="val 6622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+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rdest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offset(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rbase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ld r2, 3(r1)</a:t>
            </a:r>
          </a:p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Value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rbase</a:t>
            </a:r>
            <a:r>
              <a:rPr lang="en-US" dirty="0" smtClean="0"/>
              <a:t> is added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dirty="0" smtClean="0"/>
              <a:t> forming an </a:t>
            </a:r>
            <a:r>
              <a:rPr lang="en-US" i="1" dirty="0" smtClean="0"/>
              <a:t>effective address</a:t>
            </a:r>
          </a:p>
          <a:p>
            <a:pPr lvl="1"/>
            <a:r>
              <a:rPr lang="en-US" dirty="0" smtClean="0"/>
              <a:t>The contents of that </a:t>
            </a:r>
            <a:r>
              <a:rPr lang="en-US" i="1" dirty="0" smtClean="0"/>
              <a:t>effective address </a:t>
            </a:r>
            <a:r>
              <a:rPr lang="en-US" dirty="0" smtClean="0"/>
              <a:t>are fetched and placed into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rdest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Register transfer language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r2 </a:t>
            </a:r>
            <a:r>
              <a:rPr lang="en-US" b="1" dirty="0" smtClean="0">
                <a:cs typeface="Courier New" pitchFamily="49" charset="0"/>
              </a:rPr>
              <a:t>←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M[(r1)+3]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2219</Words>
  <Application>Microsoft Office PowerPoint</Application>
  <PresentationFormat>On-screen Show (4:3)</PresentationFormat>
  <Paragraphs>785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Computer Systems An Integrated Approach to Architecture and Operating Systems </vt:lpstr>
      <vt:lpstr>Overview</vt:lpstr>
      <vt:lpstr>Processor Design</vt:lpstr>
      <vt:lpstr>Slide 4</vt:lpstr>
      <vt:lpstr>Instruction Set Design Goals</vt:lpstr>
      <vt:lpstr>High Level language Constructs</vt:lpstr>
      <vt:lpstr>Where to Keep the Operands</vt:lpstr>
      <vt:lpstr>Memory Address Specification</vt:lpstr>
      <vt:lpstr>Base + Offset</vt:lpstr>
      <vt:lpstr>Operand Width</vt:lpstr>
      <vt:lpstr>Other Questions</vt:lpstr>
      <vt:lpstr>Endianess</vt:lpstr>
      <vt:lpstr>Endianess</vt:lpstr>
      <vt:lpstr>Packing Operands  Word Operand Alignment</vt:lpstr>
      <vt:lpstr>Packing Operands  Word Operand Alignment</vt:lpstr>
      <vt:lpstr>Compiling High Level Data Abstractions</vt:lpstr>
      <vt:lpstr>Compiling High Level Data Abstractions</vt:lpstr>
      <vt:lpstr>Compiling Conditional Statements</vt:lpstr>
      <vt:lpstr>Compiling Conditional Statements</vt:lpstr>
      <vt:lpstr>Compiling Conditional Statements</vt:lpstr>
      <vt:lpstr>Compiling Conditional Statements</vt:lpstr>
      <vt:lpstr>Compiling Loops</vt:lpstr>
      <vt:lpstr>Compiling Switch Statements</vt:lpstr>
      <vt:lpstr>Compiling Procedure Calls</vt:lpstr>
      <vt:lpstr>Issues with Compiling</vt:lpstr>
      <vt:lpstr>Caller State</vt:lpstr>
      <vt:lpstr>What’s Left?</vt:lpstr>
      <vt:lpstr>What’s Left?</vt:lpstr>
      <vt:lpstr>Software Conventions</vt:lpstr>
      <vt:lpstr>Activation Record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Recursion</vt:lpstr>
      <vt:lpstr>Frame Pointer</vt:lpstr>
      <vt:lpstr>Slide 46</vt:lpstr>
      <vt:lpstr>Instruction Set Architecture Choices</vt:lpstr>
      <vt:lpstr>Instructions</vt:lpstr>
      <vt:lpstr>Addressing Modes</vt:lpstr>
      <vt:lpstr>Architecture Styles</vt:lpstr>
      <vt:lpstr>Instruction Format</vt:lpstr>
      <vt:lpstr>History</vt:lpstr>
      <vt:lpstr>Instruction Format</vt:lpstr>
      <vt:lpstr>LC-2200 Instruction Set</vt:lpstr>
      <vt:lpstr>Instruction Format</vt:lpstr>
      <vt:lpstr>Instruction Format</vt:lpstr>
      <vt:lpstr>LC-2200 Register Set</vt:lpstr>
      <vt:lpstr>Issues Influencing Processor Design</vt:lpstr>
      <vt:lpstr>Instruction Set</vt:lpstr>
      <vt:lpstr>Influence of Applications on Instruction Set Design</vt:lpstr>
      <vt:lpstr>Other Issues Driving Processor Design</vt:lpstr>
      <vt:lpstr>Summary</vt:lpstr>
      <vt:lpstr>Questions?</vt:lpstr>
      <vt:lpstr>Slide 64</vt:lpstr>
    </vt:vector>
  </TitlesOfParts>
  <Company>Georgia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Leahy</dc:creator>
  <cp:lastModifiedBy>Bill Leahy</cp:lastModifiedBy>
  <cp:revision>111</cp:revision>
  <dcterms:created xsi:type="dcterms:W3CDTF">2008-09-06T14:56:38Z</dcterms:created>
  <dcterms:modified xsi:type="dcterms:W3CDTF">2009-01-08T18:38:38Z</dcterms:modified>
</cp:coreProperties>
</file>