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239" autoAdjust="0"/>
  </p:normalViewPr>
  <p:slideViewPr>
    <p:cSldViewPr snapToGrid="0" snapToObjects="1">
      <p:cViewPr varScale="1">
        <p:scale>
          <a:sx n="46" d="100"/>
          <a:sy n="46" d="100"/>
        </p:scale>
        <p:origin x="-2520" y="-104"/>
      </p:cViewPr>
      <p:guideLst>
        <p:guide orient="horz" pos="2160"/>
        <p:guide pos="2880"/>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0A778C-5090-7A46-BCC1-C3F393BBAE36}" type="datetimeFigureOut">
              <a:rPr lang="en-US" smtClean="0"/>
              <a:t>1/29/13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53216-2F81-7F4A-9B24-F8412AF878BF}" type="slidenum">
              <a:rPr lang="en-US" smtClean="0"/>
              <a:t>‹#›</a:t>
            </a:fld>
            <a:endParaRPr lang="en-US"/>
          </a:p>
        </p:txBody>
      </p:sp>
    </p:spTree>
    <p:extLst>
      <p:ext uri="{BB962C8B-B14F-4D97-AF65-F5344CB8AC3E}">
        <p14:creationId xmlns:p14="http://schemas.microsoft.com/office/powerpoint/2010/main" val="42114140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 Spotlight is a directional sound technology developed by Dr. Joseph </a:t>
            </a:r>
            <a:r>
              <a:rPr lang="en-US" dirty="0" err="1" smtClean="0"/>
              <a:t>Pompei</a:t>
            </a:r>
            <a:r>
              <a:rPr lang="en-US" dirty="0" smtClean="0"/>
              <a:t> of </a:t>
            </a:r>
            <a:r>
              <a:rPr lang="en-US" dirty="0" err="1" smtClean="0"/>
              <a:t>Holosonics</a:t>
            </a:r>
            <a:r>
              <a:rPr lang="en-US" baseline="0" dirty="0" smtClean="0"/>
              <a:t> and</a:t>
            </a:r>
            <a:r>
              <a:rPr lang="en-US" dirty="0" smtClean="0"/>
              <a:t> developed</a:t>
            </a:r>
            <a:r>
              <a:rPr lang="en-US" baseline="0" dirty="0" smtClean="0"/>
              <a:t> this technology at MIT as part of his PhD thesis</a:t>
            </a:r>
            <a:r>
              <a:rPr lang="en-US" baseline="0" dirty="0" smtClean="0"/>
              <a:t>. </a:t>
            </a:r>
            <a:r>
              <a:rPr lang="en-US" baseline="0" dirty="0" err="1" smtClean="0"/>
              <a:t>Holosonics</a:t>
            </a:r>
            <a:r>
              <a:rPr lang="en-US" baseline="0" dirty="0" smtClean="0"/>
              <a:t> doesn’t consider themselves a sound company but rather a company that adds sounds to preserve the quiet.</a:t>
            </a:r>
            <a:endParaRPr lang="en-US" baseline="0" dirty="0" smtClean="0"/>
          </a:p>
          <a:p>
            <a:endParaRPr lang="en-US" dirty="0" smtClean="0"/>
          </a:p>
          <a:p>
            <a:r>
              <a:rPr lang="en-US" dirty="0" smtClean="0"/>
              <a:t>It focuses audible sound in a specific direction using ultrasound similar to how a flashlight shines light differently than a light bulb</a:t>
            </a:r>
            <a:r>
              <a:rPr lang="en-US" baseline="0" dirty="0" smtClean="0"/>
              <a:t> as opposed to the omnidirectional sound conventional speakers produce. This technology is mainly used to isolate noise into a specific region.</a:t>
            </a:r>
            <a:endParaRPr lang="en-US" dirty="0" smtClean="0"/>
          </a:p>
          <a:p>
            <a:endParaRPr lang="en-US" dirty="0" smtClean="0"/>
          </a:p>
          <a:p>
            <a:r>
              <a:rPr lang="en-US" dirty="0" smtClean="0"/>
              <a:t>It’s used in various ways today,</a:t>
            </a:r>
            <a:r>
              <a:rPr lang="en-US" baseline="0" dirty="0" smtClean="0"/>
              <a:t> specifically in museums, theme parks such as Disney World, billboards in Manhattan, super markets, and advertisements.</a:t>
            </a:r>
            <a:endParaRPr lang="en-US" dirty="0"/>
          </a:p>
        </p:txBody>
      </p:sp>
      <p:sp>
        <p:nvSpPr>
          <p:cNvPr id="4" name="Slide Number Placeholder 3"/>
          <p:cNvSpPr>
            <a:spLocks noGrp="1"/>
          </p:cNvSpPr>
          <p:nvPr>
            <p:ph type="sldNum" sz="quarter" idx="10"/>
          </p:nvPr>
        </p:nvSpPr>
        <p:spPr/>
        <p:txBody>
          <a:bodyPr/>
          <a:lstStyle/>
          <a:p>
            <a:fld id="{D2453216-2F81-7F4A-9B24-F8412AF878BF}" type="slidenum">
              <a:rPr lang="en-US" smtClean="0"/>
              <a:t>2</a:t>
            </a:fld>
            <a:endParaRPr lang="en-US"/>
          </a:p>
        </p:txBody>
      </p:sp>
    </p:spTree>
    <p:extLst>
      <p:ext uri="{BB962C8B-B14F-4D97-AF65-F5344CB8AC3E}">
        <p14:creationId xmlns:p14="http://schemas.microsoft.com/office/powerpoint/2010/main" val="324073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Some history on ultrasound technology</a:t>
            </a:r>
          </a:p>
          <a:p>
            <a:endParaRPr lang="en-US" sz="1600" dirty="0" smtClean="0"/>
          </a:p>
          <a:p>
            <a:r>
              <a:rPr lang="en-US" sz="1600" dirty="0" smtClean="0"/>
              <a:t>The U.S Navy</a:t>
            </a:r>
            <a:r>
              <a:rPr lang="en-US" sz="1600" baseline="0" dirty="0" smtClean="0"/>
              <a:t> was one of the early adopters of ultrasonic </a:t>
            </a:r>
            <a:r>
              <a:rPr lang="en-US" sz="1600" baseline="0" dirty="0" smtClean="0"/>
              <a:t>technology in the early 1900’s. </a:t>
            </a:r>
            <a:r>
              <a:rPr lang="en-US" sz="1600" baseline="0" dirty="0" smtClean="0"/>
              <a:t>They used SONAR to map the sea floor and detect large objects underwater.</a:t>
            </a:r>
          </a:p>
          <a:p>
            <a:endParaRPr lang="en-US" sz="1600" baseline="0" dirty="0" smtClean="0"/>
          </a:p>
          <a:p>
            <a:r>
              <a:rPr lang="en-US" sz="1600" baseline="0" dirty="0" smtClean="0"/>
              <a:t>Two researchers, Dr. Peter J. </a:t>
            </a:r>
            <a:r>
              <a:rPr lang="en-US" sz="1600" baseline="0" dirty="0" err="1" smtClean="0"/>
              <a:t>Westervelt</a:t>
            </a:r>
            <a:r>
              <a:rPr lang="en-US" sz="1600" baseline="0" dirty="0" smtClean="0"/>
              <a:t> and Dr. </a:t>
            </a:r>
            <a:r>
              <a:rPr lang="en-US" sz="1600" baseline="0" dirty="0" err="1" smtClean="0"/>
              <a:t>Orhan</a:t>
            </a:r>
            <a:r>
              <a:rPr lang="en-US" sz="1600" baseline="0" dirty="0" smtClean="0"/>
              <a:t> </a:t>
            </a:r>
            <a:r>
              <a:rPr lang="en-US" sz="1600" baseline="0" dirty="0" err="1" smtClean="0"/>
              <a:t>Berktay</a:t>
            </a:r>
            <a:r>
              <a:rPr lang="en-US" sz="1600" baseline="0" dirty="0" smtClean="0"/>
              <a:t> developed a SONAR system that focused on one particular area as opposed to every direction.</a:t>
            </a:r>
          </a:p>
          <a:p>
            <a:endParaRPr lang="en-US" sz="1600" baseline="0" dirty="0" smtClean="0"/>
          </a:p>
          <a:p>
            <a:r>
              <a:rPr lang="en-US" sz="1600" baseline="0" dirty="0" smtClean="0"/>
              <a:t>They also developed a mathematical formula that calculated the distortion of sound within water.</a:t>
            </a:r>
          </a:p>
          <a:p>
            <a:endParaRPr lang="en-US" sz="1600" baseline="0" dirty="0" smtClean="0"/>
          </a:p>
          <a:p>
            <a:r>
              <a:rPr lang="en-US" sz="1600" baseline="0" dirty="0" smtClean="0"/>
              <a:t>The technology was further developed in 1975 when researchers were able to create audible sounds from a combination of high frequency sounds. </a:t>
            </a:r>
          </a:p>
          <a:p>
            <a:endParaRPr lang="en-US" sz="1600" baseline="0" dirty="0" smtClean="0"/>
          </a:p>
          <a:p>
            <a:r>
              <a:rPr lang="en-US" sz="1600" baseline="0" dirty="0" smtClean="0"/>
              <a:t>In the 1980’s a team led by Masahide </a:t>
            </a:r>
            <a:r>
              <a:rPr lang="en-US" sz="1600" baseline="0" dirty="0" err="1" smtClean="0"/>
              <a:t>Yoneyama</a:t>
            </a:r>
            <a:r>
              <a:rPr lang="en-US" sz="1600" baseline="0" dirty="0" smtClean="0"/>
              <a:t> and Jun-</a:t>
            </a:r>
            <a:r>
              <a:rPr lang="en-US" sz="1600" baseline="0" dirty="0" err="1" smtClean="0"/>
              <a:t>ichiroh</a:t>
            </a:r>
            <a:r>
              <a:rPr lang="en-US" sz="1600" baseline="0" dirty="0" smtClean="0"/>
              <a:t> Fujimoto published a paper on audio spotlight technology and its theoretical results. It was ultimately abandoned due to the unrealistic commercial costs as well as high levels of distortion.</a:t>
            </a:r>
            <a:endParaRPr lang="en-US" sz="1600" dirty="0"/>
          </a:p>
        </p:txBody>
      </p:sp>
      <p:sp>
        <p:nvSpPr>
          <p:cNvPr id="4" name="Slide Number Placeholder 3"/>
          <p:cNvSpPr>
            <a:spLocks noGrp="1"/>
          </p:cNvSpPr>
          <p:nvPr>
            <p:ph type="sldNum" sz="quarter" idx="10"/>
          </p:nvPr>
        </p:nvSpPr>
        <p:spPr/>
        <p:txBody>
          <a:bodyPr/>
          <a:lstStyle/>
          <a:p>
            <a:fld id="{D2453216-2F81-7F4A-9B24-F8412AF878BF}" type="slidenum">
              <a:rPr lang="en-US" smtClean="0"/>
              <a:t>3</a:t>
            </a:fld>
            <a:endParaRPr lang="en-US"/>
          </a:p>
        </p:txBody>
      </p:sp>
    </p:spTree>
    <p:extLst>
      <p:ext uri="{BB962C8B-B14F-4D97-AF65-F5344CB8AC3E}">
        <p14:creationId xmlns:p14="http://schemas.microsoft.com/office/powerpoint/2010/main" val="13219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Joseph </a:t>
            </a:r>
            <a:r>
              <a:rPr lang="en-US" dirty="0" err="1" smtClean="0"/>
              <a:t>Pompei</a:t>
            </a:r>
            <a:r>
              <a:rPr lang="en-US" dirty="0" smtClean="0"/>
              <a:t> at </a:t>
            </a:r>
            <a:r>
              <a:rPr lang="en-US" dirty="0" err="1" smtClean="0"/>
              <a:t>Holosonics</a:t>
            </a:r>
            <a:r>
              <a:rPr lang="en-US" dirty="0" smtClean="0"/>
              <a:t> further developed the Audio Spotlight technology</a:t>
            </a:r>
            <a:r>
              <a:rPr lang="en-US" baseline="0" dirty="0" smtClean="0"/>
              <a:t> coined by the Japanese scientists in their publication. </a:t>
            </a:r>
            <a:endParaRPr lang="en-US" dirty="0" smtClean="0"/>
          </a:p>
          <a:p>
            <a:endParaRPr lang="en-US" dirty="0" smtClean="0"/>
          </a:p>
          <a:p>
            <a:r>
              <a:rPr lang="en-US" dirty="0" smtClean="0"/>
              <a:t>Elwood Norris of the American Technology Corporation in California created the HSS</a:t>
            </a:r>
            <a:r>
              <a:rPr lang="en-US" baseline="0" dirty="0" smtClean="0"/>
              <a:t> of the Hypersonic Sound.</a:t>
            </a:r>
            <a:endParaRPr lang="en-US" dirty="0"/>
          </a:p>
        </p:txBody>
      </p:sp>
      <p:sp>
        <p:nvSpPr>
          <p:cNvPr id="4" name="Slide Number Placeholder 3"/>
          <p:cNvSpPr>
            <a:spLocks noGrp="1"/>
          </p:cNvSpPr>
          <p:nvPr>
            <p:ph type="sldNum" sz="quarter" idx="10"/>
          </p:nvPr>
        </p:nvSpPr>
        <p:spPr/>
        <p:txBody>
          <a:bodyPr/>
          <a:lstStyle/>
          <a:p>
            <a:fld id="{D2453216-2F81-7F4A-9B24-F8412AF878BF}" type="slidenum">
              <a:rPr lang="en-US" smtClean="0"/>
              <a:t>4</a:t>
            </a:fld>
            <a:endParaRPr lang="en-US"/>
          </a:p>
        </p:txBody>
      </p:sp>
    </p:spTree>
    <p:extLst>
      <p:ext uri="{BB962C8B-B14F-4D97-AF65-F5344CB8AC3E}">
        <p14:creationId xmlns:p14="http://schemas.microsoft.com/office/powerpoint/2010/main" val="271876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Ultrasounds are defined to be</a:t>
            </a:r>
            <a:r>
              <a:rPr lang="en-US" baseline="0" dirty="0" smtClean="0"/>
              <a:t> </a:t>
            </a:r>
            <a:r>
              <a:rPr lang="en-US" baseline="0" dirty="0" smtClean="0"/>
              <a:t>sounds </a:t>
            </a:r>
            <a:r>
              <a:rPr lang="en-US" baseline="0" dirty="0" smtClean="0"/>
              <a:t>that have frequencies past the upper limit of the human hearing range generally accepted to be past the 20khz range. But if they’re imperceptible to humans why use ultrasounds? Well, because ultrasounds have very short wavelengths they can propagate in a narrow beam. </a:t>
            </a:r>
          </a:p>
          <a:p>
            <a:endParaRPr lang="en-US" baseline="0" dirty="0" smtClean="0"/>
          </a:p>
          <a:p>
            <a:r>
              <a:rPr lang="en-US" baseline="0" dirty="0" smtClean="0"/>
              <a:t>This is of course dependent on the size of the speaker. There is a </a:t>
            </a:r>
            <a:r>
              <a:rPr lang="en-US" baseline="0" dirty="0" smtClean="0"/>
              <a:t>physical </a:t>
            </a:r>
            <a:r>
              <a:rPr lang="en-US" baseline="0" dirty="0" smtClean="0"/>
              <a:t>limitation to speaker directivity in that the directivity is affected by the physical size of the speaker and the wavelengths it’s producing. So by using ultrasounds we can maximize our directivity.</a:t>
            </a:r>
          </a:p>
          <a:p>
            <a:endParaRPr lang="en-US" baseline="0" dirty="0" smtClean="0"/>
          </a:p>
          <a:p>
            <a:r>
              <a:rPr lang="en-US" dirty="0" smtClean="0"/>
              <a:t>So Audio Spotlight speakers emit these</a:t>
            </a:r>
            <a:r>
              <a:rPr lang="en-US" baseline="0" dirty="0" smtClean="0"/>
              <a:t> ultrasounds but they’re still inaudible to humans. Well ultrasounds distort as they propagate in air. What Dr. </a:t>
            </a:r>
            <a:r>
              <a:rPr lang="en-US" baseline="0" dirty="0" err="1" smtClean="0"/>
              <a:t>Pompei</a:t>
            </a:r>
            <a:r>
              <a:rPr lang="en-US" baseline="0" dirty="0" smtClean="0"/>
              <a:t> did was that he created a mathematical formula to predict these distortions in air similar to how the Japanese scientists formulated the propagation of sound in water. Using this formula he was able to backwards engineer the ultrasounds so that the individual within the spotlight of the wave will hear an audible sound that literally forms midway from the transducer to the individual.</a:t>
            </a:r>
          </a:p>
        </p:txBody>
      </p:sp>
      <p:sp>
        <p:nvSpPr>
          <p:cNvPr id="4" name="Slide Number Placeholder 3"/>
          <p:cNvSpPr>
            <a:spLocks noGrp="1"/>
          </p:cNvSpPr>
          <p:nvPr>
            <p:ph type="sldNum" sz="quarter" idx="10"/>
          </p:nvPr>
        </p:nvSpPr>
        <p:spPr/>
        <p:txBody>
          <a:bodyPr/>
          <a:lstStyle/>
          <a:p>
            <a:fld id="{D2453216-2F81-7F4A-9B24-F8412AF878BF}" type="slidenum">
              <a:rPr lang="en-US" smtClean="0"/>
              <a:t>5</a:t>
            </a:fld>
            <a:endParaRPr lang="en-US"/>
          </a:p>
        </p:txBody>
      </p:sp>
    </p:spTree>
    <p:extLst>
      <p:ext uri="{BB962C8B-B14F-4D97-AF65-F5344CB8AC3E}">
        <p14:creationId xmlns:p14="http://schemas.microsoft.com/office/powerpoint/2010/main" val="426408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Directional sound technologies unfortunately are</a:t>
            </a:r>
            <a:r>
              <a:rPr lang="en-US" baseline="0" dirty="0" smtClean="0"/>
              <a:t> unable to produce low frequencies in the same way it can with higher frequencies.</a:t>
            </a:r>
          </a:p>
          <a:p>
            <a:endParaRPr lang="en-US" baseline="0" dirty="0" smtClean="0"/>
          </a:p>
          <a:p>
            <a:r>
              <a:rPr lang="en-US" baseline="0" dirty="0" smtClean="0"/>
              <a:t>Secondly, the waves can propagate past the individual and reflect off a hard surface and thus remove the isolated effect of the technology.</a:t>
            </a:r>
          </a:p>
          <a:p>
            <a:r>
              <a:rPr lang="en-US" baseline="0" dirty="0" smtClean="0"/>
              <a:t>Chrysler had installed Audio Spotlight in one of their vehicles to provide each passenger with their own private radio. However, the sounds were reflecting off the leather and interior of the car which then allowed other passengers to hear each others music.</a:t>
            </a:r>
          </a:p>
          <a:p>
            <a:endParaRPr lang="en-US" dirty="0"/>
          </a:p>
        </p:txBody>
      </p:sp>
      <p:sp>
        <p:nvSpPr>
          <p:cNvPr id="4" name="Slide Number Placeholder 3"/>
          <p:cNvSpPr>
            <a:spLocks noGrp="1"/>
          </p:cNvSpPr>
          <p:nvPr>
            <p:ph type="sldNum" sz="quarter" idx="10"/>
          </p:nvPr>
        </p:nvSpPr>
        <p:spPr/>
        <p:txBody>
          <a:bodyPr/>
          <a:lstStyle/>
          <a:p>
            <a:fld id="{D2453216-2F81-7F4A-9B24-F8412AF878BF}" type="slidenum">
              <a:rPr lang="en-US" smtClean="0"/>
              <a:t>6</a:t>
            </a:fld>
            <a:endParaRPr lang="en-US"/>
          </a:p>
        </p:txBody>
      </p:sp>
    </p:spTree>
    <p:extLst>
      <p:ext uri="{BB962C8B-B14F-4D97-AF65-F5344CB8AC3E}">
        <p14:creationId xmlns:p14="http://schemas.microsoft.com/office/powerpoint/2010/main" val="361571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EC5816F-D43D-40D1-9B38-E1A2C18F0972}" type="datetime1">
              <a:rPr lang="en-US" smtClean="0"/>
              <a:pPr/>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273CF-8910-423E-9890-FC81E25E5084}" type="datetime1">
              <a:rPr lang="en-US" smtClean="0"/>
              <a:pPr/>
              <a:t>1/29/13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9" name="Rounded Rectangle 14"/>
          <p:cNvSpPr/>
          <p:nvPr userDrawn="1"/>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5"/>
          <p:cNvSpPr/>
          <p:nvPr userDrawn="1"/>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6"/>
          <p:cNvSpPr/>
          <p:nvPr userDrawn="1"/>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7"/>
          <p:cNvSpPr/>
          <p:nvPr userDrawn="1"/>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45A9071-CFF5-4E3B-B0AB-39782972E256}" type="datetime1">
              <a:rPr lang="en-US" smtClean="0"/>
              <a:pPr/>
              <a:t>1/29/13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11"/>
          <p:cNvSpPr/>
          <p:nvPr userDrawn="1"/>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
          <p:cNvSpPr/>
          <p:nvPr userDrawn="1"/>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3"/>
          <p:cNvSpPr/>
          <p:nvPr userDrawn="1"/>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4"/>
          <p:cNvSpPr/>
          <p:nvPr userDrawn="1"/>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3D8BD1F-DE98-4C29-8281-9EC9927620DF}" type="datetime1">
              <a:rPr lang="en-US" smtClean="0"/>
              <a:pPr/>
              <a:t>1/29/13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11"/>
          <p:cNvSpPr/>
          <p:nvPr userDrawn="1"/>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
          <p:cNvSpPr/>
          <p:nvPr userDrawn="1"/>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3"/>
          <p:cNvSpPr/>
          <p:nvPr userDrawn="1"/>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4"/>
          <p:cNvSpPr/>
          <p:nvPr userDrawn="1"/>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467CD6D-7520-4B34-A5A3-E8385FA3AFC6}" type="datetime1">
              <a:rPr lang="en-US" smtClean="0"/>
              <a:pPr/>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8"/>
          <p:cNvSpPr/>
          <p:nvPr userDrawn="1"/>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
          <p:cNvSpPr/>
          <p:nvPr userDrawn="1"/>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3"/>
          <p:cNvSpPr/>
          <p:nvPr userDrawn="1"/>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4"/>
          <p:cNvSpPr/>
          <p:nvPr userDrawn="1"/>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EC5816F-D43D-40D1-9B38-E1A2C18F0972}" type="datetime1">
              <a:rPr lang="en-US" smtClean="0"/>
              <a:pPr/>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95D47-465E-4A05-802B-049480555B6D}" type="datetime1">
              <a:rPr lang="en-US" smtClean="0"/>
              <a:pPr/>
              <a:t>1/29/13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
        <p:nvSpPr>
          <p:cNvPr id="7" name="Rounded Rectangle 16"/>
          <p:cNvSpPr/>
          <p:nvPr userDrawn="1"/>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7"/>
          <p:cNvSpPr/>
          <p:nvPr userDrawn="1"/>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8"/>
          <p:cNvSpPr/>
          <p:nvPr userDrawn="1"/>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19"/>
          <p:cNvSpPr/>
          <p:nvPr userDrawn="1"/>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4791DB0-D703-40B5-AE3D-532AFE0356D1}" type="datetime1">
              <a:rPr lang="en-US" smtClean="0"/>
              <a:pPr/>
              <a:t>1/29/13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a:p>
        </p:txBody>
      </p:sp>
      <p:sp>
        <p:nvSpPr>
          <p:cNvPr id="8" name="Rounded Rectangle 16"/>
          <p:cNvSpPr/>
          <p:nvPr userDrawn="1"/>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7"/>
          <p:cNvSpPr/>
          <p:nvPr userDrawn="1"/>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8"/>
          <p:cNvSpPr/>
          <p:nvPr userDrawn="1"/>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9"/>
          <p:cNvSpPr/>
          <p:nvPr userDrawn="1"/>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F48C029-2200-4EB8-BDE8-5EE0E23571A6}" type="datetime1">
              <a:rPr lang="en-US" smtClean="0"/>
              <a:pPr/>
              <a:t>1/29/13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D20DFC-E2D5-4BD6-B744-D8DEEAB5F7C2}" type="slidenum">
              <a:rPr lang="en-US" smtClean="0"/>
              <a:pPr/>
              <a:t>‹#›</a:t>
            </a:fld>
            <a:endParaRPr lang="en-US" dirty="0"/>
          </a:p>
        </p:txBody>
      </p:sp>
      <p:sp>
        <p:nvSpPr>
          <p:cNvPr id="10" name="Rounded Rectangle 52"/>
          <p:cNvSpPr/>
          <p:nvPr userDrawn="1"/>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53"/>
          <p:cNvSpPr/>
          <p:nvPr userDrawn="1"/>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54"/>
          <p:cNvSpPr/>
          <p:nvPr userDrawn="1"/>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55"/>
          <p:cNvSpPr/>
          <p:nvPr userDrawn="1"/>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7E45A1C-C0DD-4ED6-B23E-A9D2DD110058}" type="datetime1">
              <a:rPr lang="en-US" smtClean="0"/>
              <a:pPr/>
              <a:t>1/29/13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D20DFC-E2D5-4BD6-B744-D8DEEAB5F7C2}" type="slidenum">
              <a:rPr lang="en-US" smtClean="0"/>
              <a:pPr/>
              <a:t>‹#›</a:t>
            </a:fld>
            <a:endParaRPr lang="en-US"/>
          </a:p>
        </p:txBody>
      </p:sp>
      <p:sp>
        <p:nvSpPr>
          <p:cNvPr id="6" name="Rounded Rectangle 20"/>
          <p:cNvSpPr/>
          <p:nvPr userDrawn="1"/>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21"/>
          <p:cNvSpPr/>
          <p:nvPr userDrawn="1"/>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22"/>
          <p:cNvSpPr/>
          <p:nvPr userDrawn="1"/>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3"/>
          <p:cNvSpPr/>
          <p:nvPr userDrawn="1"/>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1B50-C580-4CB7-BA07-14C66C34B76D}" type="datetime1">
              <a:rPr lang="en-US" smtClean="0"/>
              <a:pPr/>
              <a:t>1/29/13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20DFC-E2D5-4BD6-B744-D8DEEAB5F7C2}" type="slidenum">
              <a:rPr lang="en-US" smtClean="0"/>
              <a:pPr/>
              <a:t>‹#›</a:t>
            </a:fld>
            <a:endParaRPr lang="en-US" dirty="0"/>
          </a:p>
        </p:txBody>
      </p:sp>
      <p:sp>
        <p:nvSpPr>
          <p:cNvPr id="5" name="Rounded Rectangle 11"/>
          <p:cNvSpPr/>
          <p:nvPr userDrawn="1"/>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2"/>
          <p:cNvSpPr/>
          <p:nvPr userDrawn="1"/>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3"/>
          <p:cNvSpPr/>
          <p:nvPr userDrawn="1"/>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14"/>
          <p:cNvSpPr/>
          <p:nvPr userDrawn="1"/>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5816F-D43D-40D1-9B38-E1A2C18F0972}" type="datetime1">
              <a:rPr lang="en-US" smtClean="0"/>
              <a:pPr/>
              <a:t>1/29/13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4EC5816F-D43D-40D1-9B38-E1A2C18F0972}" type="datetime1">
              <a:rPr lang="en-US" smtClean="0"/>
              <a:pPr/>
              <a:t>1/29/13</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1AD20DFC-E2D5-4BD6-B744-D8DEEAB5F7C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eTvWZN8skXY" TargetMode="External"/><Relationship Id="rId4" Type="http://schemas.openxmlformats.org/officeDocument/2006/relationships/hyperlink" Target="http://www.youtube.com/watch?v=8wJ5Eff7hx0" TargetMode="External"/><Relationship Id="rId1" Type="http://schemas.openxmlformats.org/officeDocument/2006/relationships/slideLayout" Target="../slideLayouts/slideLayout2.xml"/><Relationship Id="rId2" Type="http://schemas.openxmlformats.org/officeDocument/2006/relationships/hyperlink" Target="http://www.youtube.com/watch?v=YRtVAiXvWz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Sound_from_ultrasound" TargetMode="External"/><Relationship Id="rId4" Type="http://schemas.openxmlformats.org/officeDocument/2006/relationships/hyperlink" Target="http://www.researchusa.org/play.php?vid=844" TargetMode="External"/><Relationship Id="rId5" Type="http://schemas.openxmlformats.org/officeDocument/2006/relationships/hyperlink" Target="http://commlaw.cua.edu/articles/v17/17.1/Bankey.pdf" TargetMode="External"/><Relationship Id="rId6" Type="http://schemas.openxmlformats.org/officeDocument/2006/relationships/hyperlink" Target="http://electronics.howstuffworks.com/gadgets/high-tech-gadgets/brain-advertisement1.htm" TargetMode="External"/><Relationship Id="rId1" Type="http://schemas.openxmlformats.org/officeDocument/2006/relationships/slideLayout" Target="../slideLayouts/slideLayout2.xml"/><Relationship Id="rId2" Type="http://schemas.openxmlformats.org/officeDocument/2006/relationships/hyperlink" Target="http://www.holosonics.com/tech_directivit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Audio Spotlight</a:t>
            </a:r>
            <a:endParaRPr lang="en-US" dirty="0"/>
          </a:p>
        </p:txBody>
      </p:sp>
      <p:sp>
        <p:nvSpPr>
          <p:cNvPr id="3" name="Subtitle 2"/>
          <p:cNvSpPr>
            <a:spLocks noGrp="1"/>
          </p:cNvSpPr>
          <p:nvPr>
            <p:ph type="subTitle" idx="1"/>
          </p:nvPr>
        </p:nvSpPr>
        <p:spPr/>
        <p:txBody>
          <a:bodyPr>
            <a:normAutofit/>
          </a:bodyPr>
          <a:lstStyle/>
          <a:p>
            <a:r>
              <a:rPr lang="en-US" sz="2000" dirty="0" err="1" smtClean="0"/>
              <a:t>Joon</a:t>
            </a:r>
            <a:r>
              <a:rPr lang="en-US" sz="2000" dirty="0" smtClean="0"/>
              <a:t> Ki Hong</a:t>
            </a:r>
            <a:endParaRPr lang="en-US" sz="2000" dirty="0"/>
          </a:p>
        </p:txBody>
      </p:sp>
    </p:spTree>
    <p:extLst>
      <p:ext uri="{BB962C8B-B14F-4D97-AF65-F5344CB8AC3E}">
        <p14:creationId xmlns:p14="http://schemas.microsoft.com/office/powerpoint/2010/main" val="371415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549275" y="1417978"/>
            <a:ext cx="8042276" cy="3306298"/>
          </a:xfrm>
        </p:spPr>
        <p:txBody>
          <a:bodyPr/>
          <a:lstStyle/>
          <a:p>
            <a:r>
              <a:rPr lang="en-US" dirty="0" smtClean="0"/>
              <a:t>Audio Spotlight is a directional sound technology developed by Dr. Joseph </a:t>
            </a:r>
            <a:r>
              <a:rPr lang="en-US" dirty="0" err="1" smtClean="0"/>
              <a:t>Pompei</a:t>
            </a:r>
            <a:r>
              <a:rPr lang="en-US" dirty="0" smtClean="0"/>
              <a:t> of </a:t>
            </a:r>
            <a:r>
              <a:rPr lang="en-US" dirty="0" err="1" smtClean="0"/>
              <a:t>Holosonics</a:t>
            </a:r>
            <a:r>
              <a:rPr lang="en-US" dirty="0" smtClean="0"/>
              <a:t>.</a:t>
            </a:r>
          </a:p>
          <a:p>
            <a:r>
              <a:rPr lang="en-US" dirty="0"/>
              <a:t>F</a:t>
            </a:r>
            <a:r>
              <a:rPr lang="en-US" dirty="0" smtClean="0"/>
              <a:t>ocuses audible sound in a specific direction using ultrasound similar to how a flashlight shines light </a:t>
            </a:r>
            <a:r>
              <a:rPr lang="en-US" smtClean="0"/>
              <a:t>compared to </a:t>
            </a:r>
            <a:r>
              <a:rPr lang="en-US" dirty="0" smtClean="0"/>
              <a:t>a light bulb.</a:t>
            </a:r>
          </a:p>
          <a:p>
            <a:r>
              <a:rPr lang="en-US" dirty="0" smtClean="0"/>
              <a:t>Used in various ways today specifically in large venues and markets.</a:t>
            </a:r>
          </a:p>
        </p:txBody>
      </p:sp>
      <p:pic>
        <p:nvPicPr>
          <p:cNvPr id="5" name="Picture 4"/>
          <p:cNvPicPr>
            <a:picLocks noChangeAspect="1"/>
          </p:cNvPicPr>
          <p:nvPr/>
        </p:nvPicPr>
        <p:blipFill>
          <a:blip r:embed="rId3"/>
          <a:stretch>
            <a:fillRect/>
          </a:stretch>
        </p:blipFill>
        <p:spPr>
          <a:xfrm>
            <a:off x="5080309" y="4236765"/>
            <a:ext cx="2970733" cy="2621235"/>
          </a:xfrm>
          <a:prstGeom prst="rect">
            <a:avLst/>
          </a:prstGeom>
        </p:spPr>
      </p:pic>
    </p:spTree>
    <p:extLst>
      <p:ext uri="{BB962C8B-B14F-4D97-AF65-F5344CB8AC3E}">
        <p14:creationId xmlns:p14="http://schemas.microsoft.com/office/powerpoint/2010/main" val="1865603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History</a:t>
            </a:r>
            <a:endParaRPr lang="en-US" dirty="0"/>
          </a:p>
        </p:txBody>
      </p:sp>
      <p:sp>
        <p:nvSpPr>
          <p:cNvPr id="3" name="Content Placeholder 2"/>
          <p:cNvSpPr>
            <a:spLocks noGrp="1"/>
          </p:cNvSpPr>
          <p:nvPr>
            <p:ph idx="1"/>
          </p:nvPr>
        </p:nvSpPr>
        <p:spPr>
          <a:xfrm>
            <a:off x="549275" y="1600200"/>
            <a:ext cx="8042276" cy="5018243"/>
          </a:xfrm>
        </p:spPr>
        <p:txBody>
          <a:bodyPr>
            <a:normAutofit/>
          </a:bodyPr>
          <a:lstStyle/>
          <a:p>
            <a:r>
              <a:rPr lang="en-US" dirty="0" smtClean="0"/>
              <a:t>U.S Navy used ultrasonic technology (SONAR) to map the sea floor and detect large objects underwater</a:t>
            </a:r>
          </a:p>
          <a:p>
            <a:r>
              <a:rPr lang="en-US" dirty="0" smtClean="0"/>
              <a:t>In the 1960’s researchers developed a SONAR system focused on one particular area.</a:t>
            </a:r>
          </a:p>
          <a:p>
            <a:r>
              <a:rPr lang="en-US" dirty="0" smtClean="0"/>
              <a:t>They also developed equations describing the propagation of sound in water.</a:t>
            </a:r>
          </a:p>
          <a:p>
            <a:r>
              <a:rPr lang="en-US" dirty="0" smtClean="0"/>
              <a:t>The technology was further developed in 1975.</a:t>
            </a:r>
          </a:p>
          <a:p>
            <a:r>
              <a:rPr lang="en-US" dirty="0" smtClean="0"/>
              <a:t>The 1980’s saw the publication of audio spotlight-like technology. It was abandoned.</a:t>
            </a:r>
          </a:p>
        </p:txBody>
      </p:sp>
    </p:spTree>
    <p:extLst>
      <p:ext uri="{BB962C8B-B14F-4D97-AF65-F5344CB8AC3E}">
        <p14:creationId xmlns:p14="http://schemas.microsoft.com/office/powerpoint/2010/main" val="25671879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Spotlight Technologies</a:t>
            </a:r>
            <a:endParaRPr lang="en-US" dirty="0"/>
          </a:p>
        </p:txBody>
      </p:sp>
      <p:sp>
        <p:nvSpPr>
          <p:cNvPr id="3" name="Content Placeholder 2"/>
          <p:cNvSpPr>
            <a:spLocks noGrp="1"/>
          </p:cNvSpPr>
          <p:nvPr>
            <p:ph idx="1"/>
          </p:nvPr>
        </p:nvSpPr>
        <p:spPr/>
        <p:txBody>
          <a:bodyPr/>
          <a:lstStyle/>
          <a:p>
            <a:r>
              <a:rPr lang="en-US" dirty="0" smtClean="0"/>
              <a:t>Dr. Joseph </a:t>
            </a:r>
            <a:r>
              <a:rPr lang="en-US" dirty="0" err="1" smtClean="0"/>
              <a:t>Pompei</a:t>
            </a:r>
            <a:r>
              <a:rPr lang="en-US" dirty="0" smtClean="0"/>
              <a:t> at </a:t>
            </a:r>
            <a:r>
              <a:rPr lang="en-US" dirty="0" err="1" smtClean="0"/>
              <a:t>Holosonics</a:t>
            </a:r>
            <a:r>
              <a:rPr lang="en-US" dirty="0" smtClean="0"/>
              <a:t> further developed the Audio Spotlight technology.</a:t>
            </a:r>
          </a:p>
          <a:p>
            <a:r>
              <a:rPr lang="en-US" dirty="0" smtClean="0"/>
              <a:t>Elwood Norris of the American Technology Corporation in California created the HSS.</a:t>
            </a:r>
          </a:p>
          <a:p>
            <a:r>
              <a:rPr lang="en-US" dirty="0" smtClean="0"/>
              <a:t>Both technologies are based on similar concepts.</a:t>
            </a:r>
            <a:endParaRPr lang="en-US" dirty="0"/>
          </a:p>
        </p:txBody>
      </p:sp>
      <p:pic>
        <p:nvPicPr>
          <p:cNvPr id="4" name="Picture 3"/>
          <p:cNvPicPr>
            <a:picLocks noChangeAspect="1"/>
          </p:cNvPicPr>
          <p:nvPr/>
        </p:nvPicPr>
        <p:blipFill rotWithShape="1">
          <a:blip r:embed="rId3"/>
          <a:srcRect b="10103"/>
          <a:stretch/>
        </p:blipFill>
        <p:spPr>
          <a:xfrm>
            <a:off x="1036108" y="4289185"/>
            <a:ext cx="1905000" cy="2568815"/>
          </a:xfrm>
          <a:prstGeom prst="rect">
            <a:avLst/>
          </a:prstGeom>
        </p:spPr>
      </p:pic>
      <p:pic>
        <p:nvPicPr>
          <p:cNvPr id="5" name="Picture 4"/>
          <p:cNvPicPr>
            <a:picLocks noChangeAspect="1"/>
          </p:cNvPicPr>
          <p:nvPr/>
        </p:nvPicPr>
        <p:blipFill>
          <a:blip r:embed="rId4"/>
          <a:stretch>
            <a:fillRect/>
          </a:stretch>
        </p:blipFill>
        <p:spPr>
          <a:xfrm>
            <a:off x="5101165" y="4470399"/>
            <a:ext cx="2624667" cy="2391363"/>
          </a:xfrm>
          <a:prstGeom prst="rect">
            <a:avLst/>
          </a:prstGeom>
        </p:spPr>
      </p:pic>
    </p:spTree>
    <p:extLst>
      <p:ext uri="{BB962C8B-B14F-4D97-AF65-F5344CB8AC3E}">
        <p14:creationId xmlns:p14="http://schemas.microsoft.com/office/powerpoint/2010/main" val="27361141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does it work?</a:t>
            </a:r>
            <a:endParaRPr lang="en-US" dirty="0"/>
          </a:p>
        </p:txBody>
      </p:sp>
      <p:sp>
        <p:nvSpPr>
          <p:cNvPr id="3" name="Content Placeholder 2"/>
          <p:cNvSpPr>
            <a:spLocks noGrp="1"/>
          </p:cNvSpPr>
          <p:nvPr>
            <p:ph idx="1"/>
          </p:nvPr>
        </p:nvSpPr>
        <p:spPr/>
        <p:txBody>
          <a:bodyPr/>
          <a:lstStyle/>
          <a:p>
            <a:r>
              <a:rPr lang="en-US" dirty="0" smtClean="0"/>
              <a:t>Ultrasounds? Why?</a:t>
            </a:r>
          </a:p>
          <a:p>
            <a:r>
              <a:rPr lang="en-US" dirty="0" smtClean="0"/>
              <a:t>Large surface speakers</a:t>
            </a:r>
          </a:p>
          <a:p>
            <a:r>
              <a:rPr lang="en-US" dirty="0" smtClean="0"/>
              <a:t>Audio Spotlight speakers use transducers to create a narrow ultrasonic wave modulated by a mathematical formula to account for distortion in air.</a:t>
            </a:r>
          </a:p>
          <a:p>
            <a:r>
              <a:rPr lang="en-US" dirty="0" smtClean="0"/>
              <a:t>Speaker size to wavelength relationship:</a:t>
            </a:r>
            <a:endParaRPr lang="en-US" dirty="0"/>
          </a:p>
          <a:p>
            <a:r>
              <a:rPr lang="en-US" dirty="0"/>
              <a:t>http://</a:t>
            </a:r>
            <a:r>
              <a:rPr lang="en-US" dirty="0" err="1"/>
              <a:t>www.holosonics.com</a:t>
            </a:r>
            <a:r>
              <a:rPr lang="en-US" dirty="0"/>
              <a:t>/</a:t>
            </a:r>
            <a:r>
              <a:rPr lang="en-US" dirty="0" err="1"/>
              <a:t>tech_directivity.html</a:t>
            </a:r>
            <a:endParaRPr lang="en-US" dirty="0"/>
          </a:p>
        </p:txBody>
      </p:sp>
    </p:spTree>
    <p:extLst>
      <p:ext uri="{BB962C8B-B14F-4D97-AF65-F5344CB8AC3E}">
        <p14:creationId xmlns:p14="http://schemas.microsoft.com/office/powerpoint/2010/main" val="216906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Imperfections</a:t>
            </a:r>
            <a:endParaRPr lang="en-US" dirty="0"/>
          </a:p>
        </p:txBody>
      </p:sp>
      <p:sp>
        <p:nvSpPr>
          <p:cNvPr id="3" name="Content Placeholder 2"/>
          <p:cNvSpPr>
            <a:spLocks noGrp="1"/>
          </p:cNvSpPr>
          <p:nvPr>
            <p:ph idx="1"/>
          </p:nvPr>
        </p:nvSpPr>
        <p:spPr/>
        <p:txBody>
          <a:bodyPr/>
          <a:lstStyle/>
          <a:p>
            <a:r>
              <a:rPr lang="en-US" dirty="0" smtClean="0"/>
              <a:t>Directional Sound technologies are unable to produce bass sounds.</a:t>
            </a:r>
          </a:p>
          <a:p>
            <a:r>
              <a:rPr lang="en-US" dirty="0" smtClean="0"/>
              <a:t>The sounds propagate past the individual and on.</a:t>
            </a:r>
          </a:p>
          <a:p>
            <a:pPr lvl="1"/>
            <a:r>
              <a:rPr lang="en-US" dirty="0" smtClean="0"/>
              <a:t>Evident in Chryslers implementation</a:t>
            </a:r>
            <a:endParaRPr lang="en-US" dirty="0"/>
          </a:p>
        </p:txBody>
      </p:sp>
    </p:spTree>
    <p:extLst>
      <p:ext uri="{BB962C8B-B14F-4D97-AF65-F5344CB8AC3E}">
        <p14:creationId xmlns:p14="http://schemas.microsoft.com/office/powerpoint/2010/main" val="10909701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Demonstrations</a:t>
            </a:r>
            <a:endParaRPr lang="en-US" dirty="0"/>
          </a:p>
        </p:txBody>
      </p:sp>
      <p:sp>
        <p:nvSpPr>
          <p:cNvPr id="3" name="Content Placeholder 2"/>
          <p:cNvSpPr>
            <a:spLocks noGrp="1"/>
          </p:cNvSpPr>
          <p:nvPr>
            <p:ph idx="1"/>
          </p:nvPr>
        </p:nvSpPr>
        <p:spPr/>
        <p:txBody>
          <a:bodyPr/>
          <a:lstStyle/>
          <a:p>
            <a:r>
              <a:rPr lang="en-US" dirty="0" smtClean="0">
                <a:hlinkClick r:id="rId2"/>
              </a:rPr>
              <a:t>Art Piece</a:t>
            </a:r>
            <a:endParaRPr lang="en-US" dirty="0" smtClean="0"/>
          </a:p>
          <a:p>
            <a:r>
              <a:rPr lang="en-US" dirty="0" smtClean="0">
                <a:hlinkClick r:id="rId3"/>
              </a:rPr>
              <a:t>Troll</a:t>
            </a:r>
            <a:r>
              <a:rPr lang="en-US" dirty="0" smtClean="0"/>
              <a:t> [0:20]</a:t>
            </a:r>
          </a:p>
          <a:p>
            <a:r>
              <a:rPr lang="en-US" dirty="0" smtClean="0">
                <a:hlinkClick r:id="rId4"/>
              </a:rPr>
              <a:t>Mozart Demo</a:t>
            </a:r>
            <a:r>
              <a:rPr lang="en-US" dirty="0" smtClean="0"/>
              <a:t> [3:48]</a:t>
            </a:r>
            <a:endParaRPr lang="en-US" dirty="0"/>
          </a:p>
        </p:txBody>
      </p:sp>
    </p:spTree>
    <p:extLst>
      <p:ext uri="{BB962C8B-B14F-4D97-AF65-F5344CB8AC3E}">
        <p14:creationId xmlns:p14="http://schemas.microsoft.com/office/powerpoint/2010/main" val="17176520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92500"/>
          </a:bodyPr>
          <a:lstStyle/>
          <a:p>
            <a:r>
              <a:rPr lang="en-US" dirty="0">
                <a:hlinkClick r:id="rId2"/>
              </a:rPr>
              <a:t>http://www.holosonics.com/</a:t>
            </a:r>
            <a:r>
              <a:rPr lang="en-US" dirty="0" smtClean="0">
                <a:hlinkClick r:id="rId2"/>
              </a:rPr>
              <a:t>tech_directivity.html</a:t>
            </a:r>
            <a:endParaRPr lang="en-US" dirty="0" smtClean="0"/>
          </a:p>
          <a:p>
            <a:r>
              <a:rPr lang="en-US" dirty="0">
                <a:hlinkClick r:id="rId3"/>
              </a:rPr>
              <a:t>http://en.wikipedia.org/</a:t>
            </a:r>
            <a:r>
              <a:rPr lang="en-US" dirty="0" smtClean="0">
                <a:hlinkClick r:id="rId3"/>
              </a:rPr>
              <a:t>wiki/Sound_from_ultrasound</a:t>
            </a:r>
            <a:endParaRPr lang="en-US" dirty="0" smtClean="0"/>
          </a:p>
          <a:p>
            <a:r>
              <a:rPr lang="en-US" dirty="0">
                <a:hlinkClick r:id="rId4"/>
              </a:rPr>
              <a:t>http://www.researchusa.org/play.php?vid=</a:t>
            </a:r>
            <a:r>
              <a:rPr lang="en-US" dirty="0" smtClean="0">
                <a:hlinkClick r:id="rId4"/>
              </a:rPr>
              <a:t>844</a:t>
            </a:r>
            <a:endParaRPr lang="en-US" dirty="0" smtClean="0"/>
          </a:p>
          <a:p>
            <a:r>
              <a:rPr lang="en-US" dirty="0">
                <a:hlinkClick r:id="rId5"/>
              </a:rPr>
              <a:t>http://commlaw.cua.edu/articles/v17/17.1/</a:t>
            </a:r>
            <a:r>
              <a:rPr lang="en-US" dirty="0" smtClean="0">
                <a:hlinkClick r:id="rId5"/>
              </a:rPr>
              <a:t>Bankey.pdf</a:t>
            </a:r>
            <a:endParaRPr lang="en-US" dirty="0" smtClean="0"/>
          </a:p>
          <a:p>
            <a:r>
              <a:rPr lang="en-US" dirty="0">
                <a:hlinkClick r:id="rId6"/>
              </a:rPr>
              <a:t>http://electronics.howstuffworks.com/gadgets/high-tech-gadgets/brain-advertisement1.</a:t>
            </a:r>
            <a:r>
              <a:rPr lang="en-US" dirty="0" smtClean="0">
                <a:hlinkClick r:id="rId6"/>
              </a:rPr>
              <a:t>htm</a:t>
            </a:r>
            <a:endParaRPr lang="en-US" dirty="0" smtClean="0"/>
          </a:p>
          <a:p>
            <a:r>
              <a:rPr lang="en-US" dirty="0"/>
              <a:t>http://</a:t>
            </a:r>
            <a:r>
              <a:rPr lang="en-US" dirty="0" err="1"/>
              <a:t>mesoscopic.mines.edu</a:t>
            </a:r>
            <a:r>
              <a:rPr lang="en-US" dirty="0"/>
              <a:t>/</a:t>
            </a:r>
            <a:r>
              <a:rPr lang="en-US" dirty="0" err="1"/>
              <a:t>mediawiki</a:t>
            </a:r>
            <a:r>
              <a:rPr lang="en-US" dirty="0"/>
              <a:t>/images/7/72/Yoneyama_spotlight_83.pdf</a:t>
            </a:r>
          </a:p>
        </p:txBody>
      </p:sp>
    </p:spTree>
    <p:extLst>
      <p:ext uri="{BB962C8B-B14F-4D97-AF65-F5344CB8AC3E}">
        <p14:creationId xmlns:p14="http://schemas.microsoft.com/office/powerpoint/2010/main" val="4241553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940</TotalTime>
  <Words>940</Words>
  <Application>Microsoft Macintosh PowerPoint</Application>
  <PresentationFormat>On-screen Show (4:3)</PresentationFormat>
  <Paragraphs>70</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Breeze</vt:lpstr>
      <vt:lpstr>Audio Spotlight</vt:lpstr>
      <vt:lpstr>What is it?</vt:lpstr>
      <vt:lpstr>Some History</vt:lpstr>
      <vt:lpstr>Two Spotlight Technologies</vt:lpstr>
      <vt:lpstr>So.. How does it work?</vt:lpstr>
      <vt:lpstr>Some Imperfections</vt:lpstr>
      <vt:lpstr>A Few Demonstrations</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Spotlight</dc:title>
  <dc:creator>J H</dc:creator>
  <cp:lastModifiedBy>J H</cp:lastModifiedBy>
  <cp:revision>32</cp:revision>
  <dcterms:created xsi:type="dcterms:W3CDTF">2013-01-28T18:22:24Z</dcterms:created>
  <dcterms:modified xsi:type="dcterms:W3CDTF">2013-01-29T20:50:58Z</dcterms:modified>
</cp:coreProperties>
</file>