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257" r:id="rId3"/>
    <p:sldId id="279" r:id="rId4"/>
    <p:sldId id="272" r:id="rId5"/>
    <p:sldId id="284" r:id="rId6"/>
    <p:sldId id="282" r:id="rId7"/>
    <p:sldId id="269" r:id="rId8"/>
    <p:sldId id="275" r:id="rId9"/>
    <p:sldId id="283" r:id="rId10"/>
    <p:sldId id="280" r:id="rId11"/>
    <p:sldId id="278" r:id="rId12"/>
    <p:sldId id="277" r:id="rId13"/>
    <p:sldId id="281" r:id="rId14"/>
    <p:sldId id="258"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824" autoAdjust="0"/>
  </p:normalViewPr>
  <p:slideViewPr>
    <p:cSldViewPr>
      <p:cViewPr varScale="1">
        <p:scale>
          <a:sx n="82" d="100"/>
          <a:sy n="82" d="100"/>
        </p:scale>
        <p:origin x="894" y="8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zh-CN" altLang="en-US"/>
              <a:t>2016/7/6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zh-CN" altLang="en-US"/>
              <a:t>2016/7/6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3B36274-F2B9-4C45-BBB4-0EDF4CD651A7}" type="slidenum">
              <a:rPr lang="en-US" altLang="zh-CN" smtClean="0"/>
              <a:t>1</a:t>
            </a:fld>
            <a:endParaRPr lang="en-US" altLang="zh-CN"/>
          </a:p>
        </p:txBody>
      </p:sp>
    </p:spTree>
    <p:extLst>
      <p:ext uri="{BB962C8B-B14F-4D97-AF65-F5344CB8AC3E}">
        <p14:creationId xmlns:p14="http://schemas.microsoft.com/office/powerpoint/2010/main" val="251996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Web Services Security (WS-Security, WSS) is an extension to SOAP to apply security to Web services. It is a member of the Web service specifications and was published by OASIS.</a:t>
            </a:r>
          </a:p>
          <a:p>
            <a:r>
              <a:rPr lang="en-US" altLang="zh-CN" dirty="0" smtClean="0"/>
              <a:t>The protocol specifies how integrity and confidentiality can be enforced on messages and allows the communication of various security token formats, such as Security Assertion Markup Language (SAML), Kerberos, and X.509. Its main focus is the use of XML Signature and XML Encryption to provide end-to-end security.</a:t>
            </a:r>
            <a:endParaRPr lang="zh-CN" altLang="en-US" dirty="0"/>
          </a:p>
        </p:txBody>
      </p:sp>
      <p:sp>
        <p:nvSpPr>
          <p:cNvPr id="4" name="Slide Number Placeholder 3"/>
          <p:cNvSpPr>
            <a:spLocks noGrp="1"/>
          </p:cNvSpPr>
          <p:nvPr>
            <p:ph type="sldNum" sz="quarter" idx="10"/>
          </p:nvPr>
        </p:nvSpPr>
        <p:spPr/>
        <p:txBody>
          <a:bodyPr/>
          <a:lstStyle/>
          <a:p>
            <a:fld id="{E3B36274-F2B9-4C45-BBB4-0EDF4CD651A7}" type="slidenum">
              <a:rPr lang="en-US" altLang="zh-CN" smtClean="0"/>
              <a:t>8</a:t>
            </a:fld>
            <a:endParaRPr lang="en-US" altLang="zh-CN"/>
          </a:p>
        </p:txBody>
      </p:sp>
    </p:spTree>
    <p:extLst>
      <p:ext uri="{BB962C8B-B14F-4D97-AF65-F5344CB8AC3E}">
        <p14:creationId xmlns:p14="http://schemas.microsoft.com/office/powerpoint/2010/main" val="392892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3B36274-F2B9-4C45-BBB4-0EDF4CD651A7}" type="slidenum">
              <a:rPr lang="en-US" altLang="zh-CN" smtClean="0"/>
              <a:t>9</a:t>
            </a:fld>
            <a:endParaRPr lang="en-US" altLang="zh-CN"/>
          </a:p>
        </p:txBody>
      </p:sp>
    </p:spTree>
    <p:extLst>
      <p:ext uri="{BB962C8B-B14F-4D97-AF65-F5344CB8AC3E}">
        <p14:creationId xmlns:p14="http://schemas.microsoft.com/office/powerpoint/2010/main" val="307504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Message security don’t support  </a:t>
            </a:r>
            <a:r>
              <a:rPr lang="en-US" altLang="zh-CN" dirty="0" err="1" smtClean="0"/>
              <a:t>NetMsmqBinding</a:t>
            </a:r>
            <a:r>
              <a:rPr lang="en-US" altLang="zh-CN" baseline="0" dirty="0" smtClean="0"/>
              <a:t> and </a:t>
            </a:r>
            <a:r>
              <a:rPr lang="en-US" altLang="zh-CN" baseline="0" dirty="0" err="1" smtClean="0"/>
              <a:t>NetNamedPipeBinding</a:t>
            </a:r>
            <a:endParaRPr lang="en-US" altLang="zh-CN" baseline="0" dirty="0" smtClean="0"/>
          </a:p>
          <a:p>
            <a:r>
              <a:rPr lang="en-US" altLang="zh-CN" dirty="0" smtClean="0"/>
              <a:t>Transport security does not work with </a:t>
            </a:r>
            <a:r>
              <a:rPr lang="en-US" altLang="zh-CN" dirty="0" err="1" smtClean="0"/>
              <a:t>wsDualHttpBinding</a:t>
            </a:r>
            <a:endParaRPr lang="zh-CN" altLang="en-US" dirty="0"/>
          </a:p>
        </p:txBody>
      </p:sp>
      <p:sp>
        <p:nvSpPr>
          <p:cNvPr id="4" name="Slide Number Placeholder 3"/>
          <p:cNvSpPr>
            <a:spLocks noGrp="1"/>
          </p:cNvSpPr>
          <p:nvPr>
            <p:ph type="sldNum" sz="quarter" idx="10"/>
          </p:nvPr>
        </p:nvSpPr>
        <p:spPr/>
        <p:txBody>
          <a:bodyPr/>
          <a:lstStyle/>
          <a:p>
            <a:fld id="{E3B36274-F2B9-4C45-BBB4-0EDF4CD651A7}" type="slidenum">
              <a:rPr lang="en-US" altLang="zh-CN" smtClean="0"/>
              <a:t>11</a:t>
            </a:fld>
            <a:endParaRPr lang="en-US" altLang="zh-CN"/>
          </a:p>
        </p:txBody>
      </p:sp>
    </p:spTree>
    <p:extLst>
      <p:ext uri="{BB962C8B-B14F-4D97-AF65-F5344CB8AC3E}">
        <p14:creationId xmlns:p14="http://schemas.microsoft.com/office/powerpoint/2010/main" val="233546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ltLang="zh-CN" smtClean="0"/>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a:p>
        </p:txBody>
      </p:sp>
      <p:sp>
        <p:nvSpPr>
          <p:cNvPr id="4" name="Date Placeholder 3"/>
          <p:cNvSpPr>
            <a:spLocks noGrp="1"/>
          </p:cNvSpPr>
          <p:nvPr>
            <p:ph type="dt" sz="half" idx="10"/>
          </p:nvPr>
        </p:nvSpPr>
        <p:spPr/>
        <p:txBody>
          <a:bodyPr/>
          <a:lstStyle/>
          <a:p>
            <a:fld id="{83829175-527E-46A3-863C-1BB1F163B849}" type="datetimeFigureOut">
              <a:rPr lang="zh-CN" altLang="en-US"/>
              <a:t>2016/7/6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83829175-527E-46A3-863C-1BB1F163B849}" type="datetimeFigureOut">
              <a:rPr lang="zh-CN" altLang="en-US"/>
              <a:t>2016/7/6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ltLang="zh-CN" smtClean="0"/>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83829175-527E-46A3-863C-1BB1F163B849}" type="datetimeFigureOut">
              <a:rPr lang="zh-CN" altLang="en-US"/>
              <a:t>2016/7/6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685800"/>
          </a:xfrm>
        </p:spPr>
        <p:txBody>
          <a:bodyPr/>
          <a:lstStyle/>
          <a:p>
            <a:r>
              <a:rPr lang="en-US" altLang="zh-CN" smtClean="0"/>
              <a:t>Click to edit Master title style</a:t>
            </a:r>
            <a:endParaRPr/>
          </a:p>
        </p:txBody>
      </p:sp>
      <p:sp>
        <p:nvSpPr>
          <p:cNvPr id="3" name="Content Placeholder 2"/>
          <p:cNvSpPr>
            <a:spLocks noGrp="1"/>
          </p:cNvSpPr>
          <p:nvPr>
            <p:ph idx="1"/>
          </p:nvPr>
        </p:nvSpPr>
        <p:spPr>
          <a:xfrm>
            <a:off x="1517950" y="1371600"/>
            <a:ext cx="9601200" cy="4191000"/>
          </a:xfrm>
        </p:spPr>
        <p:txBody>
          <a:bodyPr/>
          <a:lstStyle>
            <a:lvl5pPr>
              <a:defRPr/>
            </a:lvl5pPr>
            <a:lvl6pPr>
              <a:defRPr baseline="0"/>
            </a:lvl6pPr>
            <a:lvl7pPr>
              <a:defRPr baseline="0"/>
            </a:lvl7pPr>
            <a:lvl8pPr>
              <a:defRPr baseline="0"/>
            </a:lvl8pPr>
            <a:lvl9pPr>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83829175-527E-46A3-863C-1BB1F163B849}" type="datetimeFigureOut">
              <a:rPr lang="zh-CN" altLang="en-US"/>
              <a:t>2016/7/6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ltLang="zh-CN" smtClean="0"/>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zh-CN" altLang="en-US"/>
              <a:t>2016/7/6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ltLang="zh-CN" smtClean="0"/>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Date Placeholder 4"/>
          <p:cNvSpPr>
            <a:spLocks noGrp="1"/>
          </p:cNvSpPr>
          <p:nvPr>
            <p:ph type="dt" sz="half" idx="10"/>
          </p:nvPr>
        </p:nvSpPr>
        <p:spPr/>
        <p:txBody>
          <a:bodyPr/>
          <a:lstStyle/>
          <a:p>
            <a:fld id="{83829175-527E-46A3-863C-1BB1F163B849}" type="datetimeFigureOut">
              <a:rPr lang="zh-CN" altLang="en-US"/>
              <a:t>2016/7/6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ltLang="zh-CN" smtClean="0"/>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7" name="Date Placeholder 6"/>
          <p:cNvSpPr>
            <a:spLocks noGrp="1"/>
          </p:cNvSpPr>
          <p:nvPr>
            <p:ph type="dt" sz="half" idx="10"/>
          </p:nvPr>
        </p:nvSpPr>
        <p:spPr/>
        <p:txBody>
          <a:bodyPr/>
          <a:lstStyle/>
          <a:p>
            <a:fld id="{83829175-527E-46A3-863C-1BB1F163B849}" type="datetimeFigureOut">
              <a:rPr lang="zh-CN" altLang="en-US"/>
              <a:t>2016/7/6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83829175-527E-46A3-863C-1BB1F163B849}" type="datetimeFigureOut">
              <a:rPr lang="zh-CN" altLang="en-US"/>
              <a:t>2016/7/6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29175-527E-46A3-863C-1BB1F163B849}" type="datetimeFigureOut">
              <a:rPr lang="zh-CN" altLang="en-US"/>
              <a:t>2016/7/6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ltLang="zh-CN" smtClean="0"/>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8" name="Date Placeholder 7"/>
          <p:cNvSpPr>
            <a:spLocks noGrp="1"/>
          </p:cNvSpPr>
          <p:nvPr>
            <p:ph type="dt" sz="half" idx="10"/>
          </p:nvPr>
        </p:nvSpPr>
        <p:spPr/>
        <p:txBody>
          <a:bodyPr/>
          <a:lstStyle/>
          <a:p>
            <a:fld id="{83829175-527E-46A3-863C-1BB1F163B849}" type="datetimeFigureOut">
              <a:rPr lang="zh-CN" altLang="en-US"/>
              <a:pPr/>
              <a:t>2016/7/6</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E5137D0E-4A4F-4307-8994-C1891D747D59}" type="slidenum">
              <a:rPr/>
              <a:pPr/>
              <a:t>‹#›</a:t>
            </a:fld>
            <a:endParaRPr/>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ltLang="zh-CN" smtClean="0"/>
              <a:t>Click to edit Master title style</a:t>
            </a:r>
            <a:endParaRPr/>
          </a:p>
        </p:txBody>
      </p:sp>
      <p:sp>
        <p:nvSpPr>
          <p:cNvPr id="3" name="Picture Placeholder 2"/>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ltLang="zh-CN" smtClean="0"/>
              <a:t>Click to edit Master title style</a:t>
            </a:r>
            <a:endParaRPr/>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000">
                <a:solidFill>
                  <a:schemeClr val="tx1"/>
                </a:solidFill>
              </a:defRPr>
            </a:lvl1pPr>
          </a:lstStyle>
          <a:p>
            <a:fld id="{83829175-527E-46A3-863C-1BB1F163B849}" type="datetimeFigureOut">
              <a:rPr lang="zh-CN" altLang="en-US"/>
              <a:pPr/>
              <a:t>2016/7/6</a:t>
            </a:fld>
            <a:endParaRPr/>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000">
                <a:solidFill>
                  <a:schemeClr val="tx1"/>
                </a:solidFill>
              </a:defRPr>
            </a:lvl1pPr>
          </a:lstStyle>
          <a:p>
            <a:fld id="{E5137D0E-4A4F-4307-8994-C1891D747D59}" type="slidenum">
              <a:rPr/>
              <a:pPr/>
              <a:t>‹#›</a:t>
            </a:fld>
            <a:endParaRPr/>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ocial.msdn.microsoft.com/Forums/vstudio/en-US/f35971fb-8c71-4bd9-8475-358aaee98d1c/the-request-for-security-token-could-not-be-satisfied-because-authentication-failed?forum=wc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1447800"/>
          </a:xfrm>
        </p:spPr>
        <p:txBody>
          <a:bodyPr/>
          <a:lstStyle/>
          <a:p>
            <a:pPr algn="ctr"/>
            <a:r>
              <a:rPr lang="en-US" altLang="zh-CN" sz="4000" dirty="0"/>
              <a:t>Description of </a:t>
            </a:r>
            <a:r>
              <a:rPr lang="en-US" altLang="zh-CN" sz="4000" dirty="0" smtClean="0"/>
              <a:t>WCF Custom </a:t>
            </a:r>
            <a:r>
              <a:rPr lang="en-US" altLang="zh-CN" sz="4000" dirty="0" err="1"/>
              <a:t>UserName</a:t>
            </a:r>
            <a:r>
              <a:rPr lang="en-US" altLang="zh-CN" sz="4000" dirty="0"/>
              <a:t> </a:t>
            </a:r>
            <a:r>
              <a:rPr lang="en-US" altLang="zh-CN" sz="4000" dirty="0">
                <a:latin typeface="Arial Unicode MS" panose="020B0604020202020204" pitchFamily="34" charset="-128"/>
                <a:ea typeface="Arial Unicode MS" panose="020B0604020202020204" pitchFamily="34" charset="-128"/>
                <a:cs typeface="Arial Unicode MS" panose="020B0604020202020204" pitchFamily="34" charset="-128"/>
              </a:rPr>
              <a:t>Security</a:t>
            </a:r>
            <a:endParaRPr lang="zh-CN" alt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a:off x="2360612" y="3657600"/>
            <a:ext cx="7315201" cy="381000"/>
          </a:xfrm>
        </p:spPr>
        <p:txBody>
          <a:bodyPr>
            <a:normAutofit fontScale="92500" lnSpcReduction="10000"/>
          </a:bodyPr>
          <a:lstStyle/>
          <a:p>
            <a:pPr algn="ctr"/>
            <a:r>
              <a:rPr lang="en-US" dirty="0" smtClean="0">
                <a:solidFill>
                  <a:schemeClr val="tx1">
                    <a:lumMod val="50000"/>
                  </a:schemeClr>
                </a:solidFill>
              </a:rPr>
              <a:t>Tao Zhou</a:t>
            </a:r>
            <a:endParaRPr lang="en-US"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533400"/>
            <a:ext cx="9601200" cy="685800"/>
          </a:xfrm>
        </p:spPr>
        <p:txBody>
          <a:bodyPr/>
          <a:lstStyle/>
          <a:p>
            <a:r>
              <a:rPr lang="en-US" altLang="zh-CN" dirty="0" smtClean="0"/>
              <a:t>Client Credential Type For Transport and Message</a:t>
            </a:r>
            <a:endParaRPr lang="zh-CN"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18091016"/>
              </p:ext>
            </p:extLst>
          </p:nvPr>
        </p:nvGraphicFramePr>
        <p:xfrm>
          <a:off x="1674812" y="1524000"/>
          <a:ext cx="8648700" cy="1417320"/>
        </p:xfrm>
        <a:graphic>
          <a:graphicData uri="http://schemas.openxmlformats.org/drawingml/2006/table">
            <a:tbl>
              <a:tblPr>
                <a:tableStyleId>{5C22544A-7EE6-4342-B048-85BDC9FD1C3A}</a:tableStyleId>
              </a:tblPr>
              <a:tblGrid>
                <a:gridCol w="972621"/>
                <a:gridCol w="7676079"/>
              </a:tblGrid>
              <a:tr h="171450">
                <a:tc gridSpan="2">
                  <a:txBody>
                    <a:bodyPr/>
                    <a:lstStyle/>
                    <a:p>
                      <a:pPr algn="ctr" fontAlgn="ctr"/>
                      <a:r>
                        <a:rPr lang="en-AU" sz="1100" u="none" strike="noStrike">
                          <a:effectLst/>
                        </a:rPr>
                        <a:t>Transport</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xBody>
                    <a:bodyPr/>
                    <a:lstStyle/>
                    <a:p>
                      <a:endParaRPr lang="zh-CN" altLang="en-US"/>
                    </a:p>
                  </a:txBody>
                  <a:tcPr/>
                </a:tc>
              </a:tr>
              <a:tr h="171450">
                <a:tc>
                  <a:txBody>
                    <a:bodyPr/>
                    <a:lstStyle/>
                    <a:p>
                      <a:pPr algn="l" fontAlgn="ctr"/>
                      <a:r>
                        <a:rPr lang="en-AU" sz="1100" u="none" strike="noStrike">
                          <a:effectLst/>
                        </a:rPr>
                        <a:t>Setting</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AU" sz="1100" u="none" strike="noStrike">
                          <a:effectLst/>
                        </a:rPr>
                        <a:t>Description</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None</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No credential. This translates to an anonymous client.</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Basic</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Send a Base64-encoded string that contains a user name and password in clear text</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Digest</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A replace of Basic,unencoded user name and password, operating system need to support Windows domains</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Ntlm</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A replace of Digest, uses windows credentials instead of unencoded user name and password(NTLM authentication)</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Windows</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AU" sz="1100" u="none" strike="noStrike">
                          <a:effectLst/>
                        </a:rPr>
                        <a:t>Kerberos protocol on a windows domain</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71450">
                <a:tc>
                  <a:txBody>
                    <a:bodyPr/>
                    <a:lstStyle/>
                    <a:p>
                      <a:pPr algn="l" fontAlgn="ctr"/>
                      <a:r>
                        <a:rPr lang="en-AU" sz="1100" u="none" strike="noStrike">
                          <a:effectLst/>
                        </a:rPr>
                        <a:t>Certificate</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dirty="0">
                          <a:effectLst/>
                        </a:rPr>
                        <a:t>Performs client authentication using an X.509 certificate.</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70476931"/>
              </p:ext>
            </p:extLst>
          </p:nvPr>
        </p:nvGraphicFramePr>
        <p:xfrm>
          <a:off x="1674812" y="3088005"/>
          <a:ext cx="8648700" cy="1483992"/>
        </p:xfrm>
        <a:graphic>
          <a:graphicData uri="http://schemas.openxmlformats.org/drawingml/2006/table">
            <a:tbl>
              <a:tblPr>
                <a:tableStyleId>{5C22544A-7EE6-4342-B048-85BDC9FD1C3A}</a:tableStyleId>
              </a:tblPr>
              <a:tblGrid>
                <a:gridCol w="972264"/>
                <a:gridCol w="7676436"/>
              </a:tblGrid>
              <a:tr h="186754">
                <a:tc gridSpan="2">
                  <a:txBody>
                    <a:bodyPr/>
                    <a:lstStyle/>
                    <a:p>
                      <a:pPr algn="ctr" fontAlgn="ctr"/>
                      <a:r>
                        <a:rPr lang="en-AU" sz="1100" u="none" strike="noStrike" dirty="0">
                          <a:effectLst/>
                        </a:rPr>
                        <a:t>Message</a:t>
                      </a:r>
                      <a:endParaRPr lang="en-AU"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xBody>
                    <a:bodyPr/>
                    <a:lstStyle/>
                    <a:p>
                      <a:endParaRPr lang="zh-CN" altLang="en-US"/>
                    </a:p>
                  </a:txBody>
                  <a:tcPr/>
                </a:tc>
              </a:tr>
              <a:tr h="186754">
                <a:tc>
                  <a:txBody>
                    <a:bodyPr/>
                    <a:lstStyle/>
                    <a:p>
                      <a:pPr algn="l" fontAlgn="ctr"/>
                      <a:r>
                        <a:rPr lang="en-AU" sz="1100" u="none" strike="noStrike">
                          <a:effectLst/>
                        </a:rPr>
                        <a:t>Setting</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AU" sz="1100" u="none" strike="noStrike">
                          <a:effectLst/>
                        </a:rPr>
                        <a:t>Description</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86754">
                <a:tc>
                  <a:txBody>
                    <a:bodyPr/>
                    <a:lstStyle/>
                    <a:p>
                      <a:pPr algn="l" fontAlgn="ctr"/>
                      <a:r>
                        <a:rPr lang="en-AU" sz="1100" u="none" strike="noStrike">
                          <a:effectLst/>
                        </a:rPr>
                        <a:t>None</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No credential. This translates to an anonymous client.</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86754">
                <a:tc>
                  <a:txBody>
                    <a:bodyPr/>
                    <a:lstStyle/>
                    <a:p>
                      <a:pPr algn="l" fontAlgn="ctr"/>
                      <a:r>
                        <a:rPr lang="en-AU" sz="1100" u="none" strike="noStrike">
                          <a:effectLst/>
                        </a:rPr>
                        <a:t>Windows</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dirty="0">
                          <a:effectLst/>
                        </a:rPr>
                        <a:t>security context established with a Windows credential.</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86754">
                <a:tc>
                  <a:txBody>
                    <a:bodyPr/>
                    <a:lstStyle/>
                    <a:p>
                      <a:pPr algn="l" fontAlgn="ctr"/>
                      <a:r>
                        <a:rPr lang="en-AU" sz="1100" u="none" strike="noStrike" dirty="0">
                          <a:effectLst/>
                        </a:rPr>
                        <a:t>Username</a:t>
                      </a:r>
                      <a:endParaRPr lang="en-AU"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Allows the service to require that the client be authenticated with a user name credential</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186754">
                <a:tc>
                  <a:txBody>
                    <a:bodyPr/>
                    <a:lstStyle/>
                    <a:p>
                      <a:pPr algn="l" fontAlgn="ctr"/>
                      <a:r>
                        <a:rPr lang="en-AU" sz="1100" u="none" strike="noStrike">
                          <a:effectLst/>
                        </a:rPr>
                        <a:t>Certificate</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a:effectLst/>
                        </a:rPr>
                        <a:t>Allows the service to require that the client be authenticated using an X.509 certificate.</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63468">
                <a:tc>
                  <a:txBody>
                    <a:bodyPr/>
                    <a:lstStyle/>
                    <a:p>
                      <a:pPr algn="l" fontAlgn="ctr"/>
                      <a:r>
                        <a:rPr lang="en-AU" sz="1100" u="none" strike="noStrike">
                          <a:effectLst/>
                        </a:rPr>
                        <a:t>Issued Token</a:t>
                      </a:r>
                      <a:endParaRPr lang="en-AU"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sz="1100" u="none" strike="noStrike" dirty="0">
                          <a:effectLst/>
                        </a:rPr>
                        <a:t>A custom token type configured according to a security policy. </a:t>
                      </a:r>
                      <a:br>
                        <a:rPr lang="en-US" sz="1100" u="none" strike="noStrike" dirty="0">
                          <a:effectLst/>
                        </a:rPr>
                      </a:br>
                      <a:r>
                        <a:rPr lang="en-US" sz="1100" u="none" strike="noStrike" dirty="0">
                          <a:effectLst/>
                        </a:rPr>
                        <a:t>The default token type is Security Assertions Markup Language (SAML). </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024737697"/>
              </p:ext>
            </p:extLst>
          </p:nvPr>
        </p:nvGraphicFramePr>
        <p:xfrm>
          <a:off x="1674812" y="4876800"/>
          <a:ext cx="8648700" cy="685800"/>
        </p:xfrm>
        <a:graphic>
          <a:graphicData uri="http://schemas.openxmlformats.org/drawingml/2006/table">
            <a:tbl>
              <a:tblPr>
                <a:tableStyleId>{5C22544A-7EE6-4342-B048-85BDC9FD1C3A}</a:tableStyleId>
              </a:tblPr>
              <a:tblGrid>
                <a:gridCol w="8648700"/>
              </a:tblGrid>
              <a:tr h="316523">
                <a:tc>
                  <a:txBody>
                    <a:bodyPr/>
                    <a:lstStyle/>
                    <a:p>
                      <a:pPr algn="ctr" fontAlgn="ctr"/>
                      <a:r>
                        <a:rPr lang="en-AU" sz="1100" u="none" strike="noStrike" dirty="0">
                          <a:effectLst/>
                        </a:rPr>
                        <a:t>Demo Case</a:t>
                      </a:r>
                      <a:endParaRPr lang="en-AU"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69277">
                <a:tc>
                  <a:txBody>
                    <a:bodyPr/>
                    <a:lstStyle/>
                    <a:p>
                      <a:pPr algn="l" fontAlgn="ctr"/>
                      <a:r>
                        <a:rPr lang="en-US" sz="1100" u="sng" strike="noStrike" dirty="0">
                          <a:solidFill>
                            <a:schemeClr val="accent3"/>
                          </a:solidFill>
                          <a:effectLst/>
                          <a:hlinkClick r:id="rId2"/>
                        </a:rPr>
                        <a:t>The request for security token could not be satisfied because authentication failed</a:t>
                      </a:r>
                      <a:endParaRPr lang="en-US" sz="1100" b="0" i="0" u="sng" strike="noStrike" dirty="0">
                        <a:solidFill>
                          <a:schemeClr val="accent3"/>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286362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609600"/>
          </a:xfrm>
        </p:spPr>
        <p:txBody>
          <a:bodyPr>
            <a:normAutofit/>
          </a:bodyPr>
          <a:lstStyle/>
          <a:p>
            <a:r>
              <a:rPr lang="en-US" dirty="0" smtClean="0"/>
              <a:t>How To Implement Security?</a:t>
            </a:r>
            <a:endParaRPr lang="en-US" dirty="0"/>
          </a:p>
        </p:txBody>
      </p:sp>
      <p:pic>
        <p:nvPicPr>
          <p:cNvPr id="10" name="Content Placeholder 9"/>
          <p:cNvPicPr>
            <a:picLocks noGrp="1" noChangeAspect="1"/>
          </p:cNvPicPr>
          <p:nvPr>
            <p:ph idx="1"/>
          </p:nvPr>
        </p:nvPicPr>
        <p:blipFill>
          <a:blip r:embed="rId3"/>
          <a:stretch>
            <a:fillRect/>
          </a:stretch>
        </p:blipFill>
        <p:spPr>
          <a:xfrm>
            <a:off x="2436812" y="1219200"/>
            <a:ext cx="6324600" cy="4892312"/>
          </a:xfrm>
          <a:prstGeom prst="rect">
            <a:avLst/>
          </a:prstGeom>
        </p:spPr>
      </p:pic>
    </p:spTree>
    <p:extLst>
      <p:ext uri="{BB962C8B-B14F-4D97-AF65-F5344CB8AC3E}">
        <p14:creationId xmlns:p14="http://schemas.microsoft.com/office/powerpoint/2010/main" val="208029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message transfer between client and service?</a:t>
            </a:r>
            <a:endParaRPr lang="zh-CN" altLang="en-US" dirty="0"/>
          </a:p>
        </p:txBody>
      </p:sp>
      <p:pic>
        <p:nvPicPr>
          <p:cNvPr id="4" name="Content Placeholder 3"/>
          <p:cNvPicPr>
            <a:picLocks noGrp="1" noChangeAspect="1"/>
          </p:cNvPicPr>
          <p:nvPr>
            <p:ph idx="1"/>
          </p:nvPr>
        </p:nvPicPr>
        <p:blipFill>
          <a:blip r:embed="rId2"/>
          <a:stretch>
            <a:fillRect/>
          </a:stretch>
        </p:blipFill>
        <p:spPr>
          <a:xfrm>
            <a:off x="1522414" y="1230922"/>
            <a:ext cx="9601200" cy="4827177"/>
          </a:xfrm>
          <a:prstGeom prst="rect">
            <a:avLst/>
          </a:prstGeom>
        </p:spPr>
      </p:pic>
    </p:spTree>
    <p:extLst>
      <p:ext uri="{BB962C8B-B14F-4D97-AF65-F5344CB8AC3E}">
        <p14:creationId xmlns:p14="http://schemas.microsoft.com/office/powerpoint/2010/main" val="275466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1066799"/>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8731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1676400"/>
            <a:ext cx="8686800" cy="533400"/>
          </a:xfrm>
        </p:spPr>
        <p:txBody>
          <a:bodyPr/>
          <a:lstStyle/>
          <a:p>
            <a:pPr algn="ctr"/>
            <a:r>
              <a:rPr lang="en-US" altLang="zh-CN" dirty="0" smtClean="0"/>
              <a:t>Target</a:t>
            </a:r>
            <a:endParaRPr lang="zh-CN" altLang="en-US" dirty="0"/>
          </a:p>
        </p:txBody>
      </p:sp>
      <p:sp>
        <p:nvSpPr>
          <p:cNvPr id="5" name="Content Placeholder 2"/>
          <p:cNvSpPr txBox="1">
            <a:spLocks/>
          </p:cNvSpPr>
          <p:nvPr/>
        </p:nvSpPr>
        <p:spPr>
          <a:xfrm>
            <a:off x="1674812" y="2690446"/>
            <a:ext cx="9601200" cy="2262554"/>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a:lnSpc>
                <a:spcPct val="150000"/>
              </a:lnSpc>
              <a:buFont typeface="Wingdings" panose="05000000000000000000" pitchFamily="2" charset="2"/>
              <a:buChar char="Ø"/>
            </a:pPr>
            <a:r>
              <a:rPr lang="en-US" altLang="zh-CN" dirty="0" smtClean="0"/>
              <a:t>Know how to implement message security with custom username</a:t>
            </a:r>
          </a:p>
          <a:p>
            <a:pPr>
              <a:lnSpc>
                <a:spcPct val="150000"/>
              </a:lnSpc>
              <a:buFont typeface="Wingdings" panose="05000000000000000000" pitchFamily="2" charset="2"/>
              <a:buChar char="Ø"/>
            </a:pPr>
            <a:r>
              <a:rPr lang="en-US" altLang="zh-CN" dirty="0" smtClean="0"/>
              <a:t>How to choose Security mode, Client Credential type and Binding?</a:t>
            </a:r>
          </a:p>
          <a:p>
            <a:pPr>
              <a:lnSpc>
                <a:spcPct val="150000"/>
              </a:lnSpc>
              <a:buFont typeface="Wingdings" panose="05000000000000000000" pitchFamily="2" charset="2"/>
              <a:buChar char="Ø"/>
            </a:pPr>
            <a:r>
              <a:rPr lang="en-US" altLang="zh-CN" dirty="0" smtClean="0"/>
              <a:t>Know how message transfer?</a:t>
            </a:r>
            <a:endParaRPr lang="zh-CN" altLang="en-US" dirty="0"/>
          </a:p>
        </p:txBody>
      </p:sp>
    </p:spTree>
    <p:extLst>
      <p:ext uri="{BB962C8B-B14F-4D97-AF65-F5344CB8AC3E}">
        <p14:creationId xmlns:p14="http://schemas.microsoft.com/office/powerpoint/2010/main" val="420974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00000"/>
              </a:lnSpc>
            </a:pPr>
            <a:r>
              <a:rPr lang="en-US" altLang="zh-CN" dirty="0"/>
              <a:t>Detailed steps to implement message security with custom username</a:t>
            </a:r>
            <a:endParaRPr lang="en-US" altLang="zh-CN" dirty="0"/>
          </a:p>
        </p:txBody>
      </p:sp>
      <p:sp>
        <p:nvSpPr>
          <p:cNvPr id="3" name="TextBox 2"/>
          <p:cNvSpPr txBox="1"/>
          <p:nvPr/>
        </p:nvSpPr>
        <p:spPr>
          <a:xfrm>
            <a:off x="1751012" y="2438400"/>
            <a:ext cx="9144000" cy="143020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000" dirty="0"/>
              <a:t>Implement </a:t>
            </a:r>
            <a:r>
              <a:rPr lang="en-US" altLang="zh-CN" sz="2000" dirty="0" err="1"/>
              <a:t>UserNamePasswordValidator</a:t>
            </a:r>
            <a:r>
              <a:rPr lang="en-US" altLang="zh-CN" sz="2000" dirty="0"/>
              <a:t> class</a:t>
            </a:r>
          </a:p>
          <a:p>
            <a:pPr marL="285750" indent="-285750">
              <a:lnSpc>
                <a:spcPct val="150000"/>
              </a:lnSpc>
              <a:buFont typeface="Wingdings" panose="05000000000000000000" pitchFamily="2" charset="2"/>
              <a:buChar char="Ø"/>
            </a:pPr>
            <a:r>
              <a:rPr lang="en-US" altLang="zh-CN" sz="2000" dirty="0"/>
              <a:t>set binding with security mode and </a:t>
            </a:r>
            <a:r>
              <a:rPr lang="en-US" altLang="zh-CN" sz="2000" dirty="0" err="1"/>
              <a:t>clientCredentialType</a:t>
            </a:r>
            <a:endParaRPr lang="en-US" altLang="zh-CN" sz="2000" dirty="0"/>
          </a:p>
          <a:p>
            <a:pPr marL="285750" indent="-285750">
              <a:lnSpc>
                <a:spcPct val="150000"/>
              </a:lnSpc>
              <a:buFont typeface="Wingdings" panose="05000000000000000000" pitchFamily="2" charset="2"/>
              <a:buChar char="Ø"/>
            </a:pPr>
            <a:r>
              <a:rPr lang="en-US" altLang="zh-CN" sz="2000" dirty="0"/>
              <a:t>set service behavior with service certificate and </a:t>
            </a:r>
            <a:r>
              <a:rPr lang="en-US" altLang="zh-CN" sz="2000" dirty="0" err="1"/>
              <a:t>userNameAuthentication</a:t>
            </a:r>
            <a:endParaRPr lang="zh-CN" altLang="en-US" sz="2000" dirty="0"/>
          </a:p>
        </p:txBody>
      </p:sp>
    </p:spTree>
    <p:extLst>
      <p:ext uri="{BB962C8B-B14F-4D97-AF65-F5344CB8AC3E}">
        <p14:creationId xmlns:p14="http://schemas.microsoft.com/office/powerpoint/2010/main" val="331616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533400"/>
          </a:xfrm>
        </p:spPr>
        <p:txBody>
          <a:bodyPr>
            <a:normAutofit fontScale="90000"/>
          </a:bodyPr>
          <a:lstStyle/>
          <a:p>
            <a:pPr>
              <a:lnSpc>
                <a:spcPct val="100000"/>
              </a:lnSpc>
            </a:pPr>
            <a:r>
              <a:rPr lang="en-US" altLang="zh-CN" dirty="0" smtClean="0"/>
              <a:t>How to Choose Binding?</a:t>
            </a:r>
            <a:endParaRPr lang="en-US"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380" y="1066800"/>
            <a:ext cx="8892026" cy="4928723"/>
          </a:xfrm>
          <a:prstGeom prst="rect">
            <a:avLst/>
          </a:prstGeom>
        </p:spPr>
      </p:pic>
    </p:spTree>
    <p:extLst>
      <p:ext uri="{BB962C8B-B14F-4D97-AF65-F5344CB8AC3E}">
        <p14:creationId xmlns:p14="http://schemas.microsoft.com/office/powerpoint/2010/main" val="7007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WCF Security</a:t>
            </a:r>
            <a:endParaRPr lang="zh-CN" altLang="en-US" dirty="0"/>
          </a:p>
        </p:txBody>
      </p:sp>
      <p:sp>
        <p:nvSpPr>
          <p:cNvPr id="3" name="Content Placeholder 2"/>
          <p:cNvSpPr>
            <a:spLocks noGrp="1"/>
          </p:cNvSpPr>
          <p:nvPr>
            <p:ph idx="1"/>
          </p:nvPr>
        </p:nvSpPr>
        <p:spPr>
          <a:xfrm>
            <a:off x="1517950" y="2971800"/>
            <a:ext cx="9601200" cy="2590800"/>
          </a:xfrm>
        </p:spPr>
        <p:txBody>
          <a:bodyPr/>
          <a:lstStyle/>
          <a:p>
            <a:pPr>
              <a:buFont typeface="Wingdings" panose="05000000000000000000" pitchFamily="2" charset="2"/>
              <a:buChar char="Ø"/>
            </a:pPr>
            <a:r>
              <a:rPr lang="en-US" altLang="zh-CN" dirty="0" smtClean="0"/>
              <a:t>Transport Security Mode</a:t>
            </a:r>
          </a:p>
          <a:p>
            <a:pPr>
              <a:buFont typeface="Wingdings" panose="05000000000000000000" pitchFamily="2" charset="2"/>
              <a:buChar char="Ø"/>
            </a:pPr>
            <a:r>
              <a:rPr lang="en-US" altLang="zh-CN" dirty="0" smtClean="0"/>
              <a:t>Message Security Mode</a:t>
            </a:r>
          </a:p>
          <a:p>
            <a:pPr>
              <a:buFont typeface="Wingdings" panose="05000000000000000000" pitchFamily="2" charset="2"/>
              <a:buChar char="Ø"/>
            </a:pPr>
            <a:r>
              <a:rPr lang="en-AU" altLang="zh-CN" dirty="0" err="1"/>
              <a:t>TransportWithMessageCredential</a:t>
            </a:r>
            <a:r>
              <a:rPr lang="en-US" altLang="zh-CN" dirty="0"/>
              <a:t> Security Mode</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endParaRPr lang="en-US" altLang="zh-CN" dirty="0" smtClean="0"/>
          </a:p>
          <a:p>
            <a:endParaRPr lang="zh-CN" altLang="en-US" dirty="0"/>
          </a:p>
        </p:txBody>
      </p:sp>
      <p:sp>
        <p:nvSpPr>
          <p:cNvPr id="4" name="Content Placeholder 2"/>
          <p:cNvSpPr txBox="1">
            <a:spLocks/>
          </p:cNvSpPr>
          <p:nvPr/>
        </p:nvSpPr>
        <p:spPr>
          <a:xfrm>
            <a:off x="1517950" y="1225062"/>
            <a:ext cx="9601200" cy="1441938"/>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a:buFont typeface="Wingdings" panose="05000000000000000000" pitchFamily="2" charset="2"/>
              <a:buChar char="Ø"/>
            </a:pPr>
            <a:r>
              <a:rPr lang="en-US" altLang="zh-CN" dirty="0" smtClean="0"/>
              <a:t>Authentication</a:t>
            </a:r>
          </a:p>
          <a:p>
            <a:pPr>
              <a:buFont typeface="Wingdings" panose="05000000000000000000" pitchFamily="2" charset="2"/>
              <a:buChar char="Ø"/>
            </a:pPr>
            <a:r>
              <a:rPr lang="en-US" altLang="zh-CN" dirty="0" smtClean="0"/>
              <a:t>Integrity</a:t>
            </a:r>
          </a:p>
          <a:p>
            <a:pPr>
              <a:buFont typeface="Wingdings" panose="05000000000000000000" pitchFamily="2" charset="2"/>
              <a:buChar char="Ø"/>
            </a:pPr>
            <a:r>
              <a:rPr lang="en-AU" altLang="zh-CN" dirty="0"/>
              <a:t>Confidentiality</a:t>
            </a:r>
            <a:endParaRPr lang="en-US" altLang="zh-CN" dirty="0" smtClean="0"/>
          </a:p>
          <a:p>
            <a:pPr>
              <a:buFont typeface="Wingdings" panose="05000000000000000000" pitchFamily="2" charset="2"/>
              <a:buChar char="Ø"/>
            </a:pPr>
            <a:endParaRPr lang="en-US" altLang="zh-CN" dirty="0" smtClean="0"/>
          </a:p>
          <a:p>
            <a:endParaRPr lang="zh-CN" altLang="en-US" dirty="0"/>
          </a:p>
        </p:txBody>
      </p:sp>
    </p:spTree>
    <p:extLst>
      <p:ext uri="{BB962C8B-B14F-4D97-AF65-F5344CB8AC3E}">
        <p14:creationId xmlns:p14="http://schemas.microsoft.com/office/powerpoint/2010/main" val="165616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3400"/>
            <a:ext cx="9601200" cy="533400"/>
          </a:xfrm>
        </p:spPr>
        <p:txBody>
          <a:bodyPr/>
          <a:lstStyle/>
          <a:p>
            <a:r>
              <a:rPr lang="en-US" dirty="0" smtClean="0"/>
              <a:t>Transport Security</a:t>
            </a:r>
            <a:endParaRPr lang="en-US" dirty="0"/>
          </a:p>
        </p:txBody>
      </p:sp>
      <p:pic>
        <p:nvPicPr>
          <p:cNvPr id="1026" name="Picture 2" descr="Ff648863.CH07-Fig1(en-us,PandP.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931" y="1295400"/>
            <a:ext cx="4667250" cy="2228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931" y="3657600"/>
            <a:ext cx="7588681" cy="1200329"/>
          </a:xfrm>
          <a:prstGeom prst="rect">
            <a:avLst/>
          </a:prstGeom>
          <a:noFill/>
        </p:spPr>
        <p:txBody>
          <a:bodyPr wrap="square" rtlCol="0">
            <a:spAutoFit/>
          </a:bodyPr>
          <a:lstStyle/>
          <a:p>
            <a:pPr marL="285750" indent="-285750">
              <a:buFont typeface="Wingdings" panose="05000000000000000000" pitchFamily="2" charset="2"/>
              <a:buChar char="Ø"/>
            </a:pPr>
            <a:endParaRPr lang="en-US" altLang="zh-CN" dirty="0" smtClean="0"/>
          </a:p>
          <a:p>
            <a:pPr marL="285750" indent="-285750">
              <a:buFont typeface="Wingdings" panose="05000000000000000000" pitchFamily="2" charset="2"/>
              <a:buChar char="Ø"/>
            </a:pPr>
            <a:r>
              <a:rPr lang="en-US" altLang="zh-CN" dirty="0"/>
              <a:t>Transport Security use t</a:t>
            </a:r>
            <a:r>
              <a:rPr lang="en-US" altLang="zh-CN" dirty="0" smtClean="0"/>
              <a:t>ransport </a:t>
            </a:r>
            <a:r>
              <a:rPr lang="en-US" altLang="zh-CN" dirty="0"/>
              <a:t>layer </a:t>
            </a:r>
            <a:r>
              <a:rPr lang="en-US" altLang="zh-CN" dirty="0" smtClean="0"/>
              <a:t>protocol to achieve three parts.</a:t>
            </a:r>
            <a:endParaRPr lang="en-US" altLang="zh-CN" dirty="0"/>
          </a:p>
          <a:p>
            <a:pPr marL="285750" indent="-285750">
              <a:buFont typeface="Wingdings" panose="05000000000000000000" pitchFamily="2" charset="2"/>
              <a:buChar char="Ø"/>
            </a:pPr>
            <a:r>
              <a:rPr lang="en-US" altLang="zh-CN" dirty="0" smtClean="0"/>
              <a:t>For WCF Http protocol Binding, use HTTPS</a:t>
            </a:r>
          </a:p>
          <a:p>
            <a:pPr marL="285750" indent="-285750">
              <a:buFont typeface="Wingdings" panose="05000000000000000000" pitchFamily="2" charset="2"/>
              <a:buChar char="Ø"/>
            </a:pPr>
            <a:r>
              <a:rPr lang="en-US" altLang="zh-CN" dirty="0" smtClean="0"/>
              <a:t>For </a:t>
            </a:r>
            <a:r>
              <a:rPr lang="en-US" altLang="zh-CN" dirty="0" err="1" smtClean="0"/>
              <a:t>NetTcpBinding</a:t>
            </a:r>
            <a:r>
              <a:rPr lang="en-US" altLang="zh-CN" dirty="0" smtClean="0"/>
              <a:t>, use SSL(Security Sockets Layer) Over TCP</a:t>
            </a:r>
            <a:endParaRPr lang="zh-CN" altLang="en-US" dirty="0"/>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3400"/>
            <a:ext cx="9601200" cy="533400"/>
          </a:xfrm>
        </p:spPr>
        <p:txBody>
          <a:bodyPr/>
          <a:lstStyle/>
          <a:p>
            <a:r>
              <a:rPr lang="en-US" dirty="0" smtClean="0"/>
              <a:t>Message Security</a:t>
            </a:r>
            <a:endParaRPr lang="en-US" dirty="0"/>
          </a:p>
        </p:txBody>
      </p:sp>
      <p:pic>
        <p:nvPicPr>
          <p:cNvPr id="2050" name="Picture 2" descr="Ff648863.CH07-Fig2(en-us,PandP.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931" y="1066800"/>
            <a:ext cx="4667250" cy="2228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931" y="3581400"/>
            <a:ext cx="7969681"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Message security mode relay on message, and secure by sign and encrypt message</a:t>
            </a:r>
          </a:p>
          <a:p>
            <a:pPr marL="285750" indent="-285750">
              <a:buFont typeface="Wingdings" panose="05000000000000000000" pitchFamily="2" charset="2"/>
              <a:buChar char="Ø"/>
            </a:pPr>
            <a:r>
              <a:rPr lang="en-AU" altLang="zh-CN" dirty="0"/>
              <a:t>Application layer </a:t>
            </a:r>
            <a:r>
              <a:rPr lang="en-AU" altLang="zh-CN" dirty="0" smtClean="0"/>
              <a:t>protocol, achieve authenticate in application layer</a:t>
            </a:r>
          </a:p>
          <a:p>
            <a:endParaRPr lang="zh-CN" altLang="en-US" dirty="0"/>
          </a:p>
        </p:txBody>
      </p:sp>
    </p:spTree>
    <p:extLst>
      <p:ext uri="{BB962C8B-B14F-4D97-AF65-F5344CB8AC3E}">
        <p14:creationId xmlns:p14="http://schemas.microsoft.com/office/powerpoint/2010/main" val="34923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Transport Security VS Message Security</a:t>
            </a:r>
            <a:endParaRPr lang="zh-CN" altLang="en-US" dirty="0"/>
          </a:p>
        </p:txBody>
      </p:sp>
      <p:graphicFrame>
        <p:nvGraphicFramePr>
          <p:cNvPr id="7" name="Table 6"/>
          <p:cNvGraphicFramePr>
            <a:graphicFrameLocks noGrp="1"/>
          </p:cNvGraphicFramePr>
          <p:nvPr>
            <p:extLst>
              <p:ext uri="{D42A27DB-BD31-4B8C-83A1-F6EECF244321}">
                <p14:modId xmlns:p14="http://schemas.microsoft.com/office/powerpoint/2010/main" val="1448259732"/>
              </p:ext>
            </p:extLst>
          </p:nvPr>
        </p:nvGraphicFramePr>
        <p:xfrm>
          <a:off x="1141411" y="1371598"/>
          <a:ext cx="9753602" cy="4876802"/>
        </p:xfrm>
        <a:graphic>
          <a:graphicData uri="http://schemas.openxmlformats.org/drawingml/2006/table">
            <a:tbl>
              <a:tblPr>
                <a:tableStyleId>{5C22544A-7EE6-4342-B048-85BDC9FD1C3A}</a:tableStyleId>
              </a:tblPr>
              <a:tblGrid>
                <a:gridCol w="963784"/>
                <a:gridCol w="3866710"/>
                <a:gridCol w="4923108"/>
              </a:tblGrid>
              <a:tr h="389335">
                <a:tc>
                  <a:txBody>
                    <a:bodyPr/>
                    <a:lstStyle/>
                    <a:p>
                      <a:pPr algn="l"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AU" sz="1400" u="none" strike="noStrike">
                          <a:effectLst/>
                        </a:rPr>
                        <a:t>Transport</a:t>
                      </a:r>
                      <a:endParaRPr lang="en-AU"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AU" sz="1400" u="none" strike="noStrike">
                          <a:effectLst/>
                        </a:rPr>
                        <a:t>Message</a:t>
                      </a:r>
                      <a:endParaRPr lang="en-AU"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r>
              <a:tr h="1126628">
                <a:tc>
                  <a:txBody>
                    <a:bodyPr/>
                    <a:lstStyle/>
                    <a:p>
                      <a:pPr algn="l" fontAlgn="ctr"/>
                      <a:r>
                        <a:rPr lang="en-AU" sz="1400" u="none" strike="noStrike">
                          <a:effectLst/>
                        </a:rPr>
                        <a:t>Scenario </a:t>
                      </a:r>
                      <a:endParaRPr lang="en-AU"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dirty="0">
                          <a:effectLst/>
                        </a:rPr>
                        <a:t>1.Both service and consumer are located in an intranet</a:t>
                      </a:r>
                      <a:br>
                        <a:rPr lang="en-US" sz="1400" u="none" strike="noStrike" dirty="0">
                          <a:effectLst/>
                        </a:rPr>
                      </a:br>
                      <a:r>
                        <a:rPr lang="en-US" sz="1400" u="none" strike="noStrike" dirty="0">
                          <a:effectLst/>
                        </a:rPr>
                        <a:t>2.Send a message from consumer to service without be routed through intermediate systems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a:effectLst/>
                        </a:rPr>
                        <a:t>be forwarded to other service or be routed through intermediate system</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r>
              <a:tr h="2234211">
                <a:tc>
                  <a:txBody>
                    <a:bodyPr/>
                    <a:lstStyle/>
                    <a:p>
                      <a:pPr algn="l" fontAlgn="ctr"/>
                      <a:r>
                        <a:rPr lang="en-AU" sz="1400" u="none" strike="noStrike">
                          <a:effectLst/>
                        </a:rPr>
                        <a:t>Advantage</a:t>
                      </a:r>
                      <a:endParaRPr lang="en-AU"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dirty="0">
                          <a:effectLst/>
                        </a:rPr>
                        <a:t>1.Do not need to understanding </a:t>
                      </a:r>
                      <a:r>
                        <a:rPr lang="en-US" sz="1400" u="none" strike="noStrike" dirty="0" err="1">
                          <a:effectLst/>
                        </a:rPr>
                        <a:t>ws</a:t>
                      </a:r>
                      <a:r>
                        <a:rPr lang="en-US" sz="1400" u="none" strike="noStrike" dirty="0">
                          <a:effectLst/>
                        </a:rPr>
                        <a:t>-security</a:t>
                      </a:r>
                      <a:br>
                        <a:rPr lang="en-US" sz="1400" u="none" strike="noStrike" dirty="0">
                          <a:effectLst/>
                        </a:rPr>
                      </a:br>
                      <a:r>
                        <a:rPr lang="en-US" sz="1400" u="none" strike="noStrike" dirty="0">
                          <a:effectLst/>
                        </a:rPr>
                        <a:t>2.Better performance(transport layer, Network adapter hardware acceleration)</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a:effectLst/>
                        </a:rPr>
                        <a:t>1.Provide end-to-end, message security directly encrypts and signs the message</a:t>
                      </a:r>
                      <a:br>
                        <a:rPr lang="en-US" sz="1400" u="none" strike="noStrike">
                          <a:effectLst/>
                        </a:rPr>
                      </a:br>
                      <a:r>
                        <a:rPr lang="en-US" sz="1400" u="none" strike="noStrike">
                          <a:effectLst/>
                        </a:rPr>
                        <a:t>2.Allow partial or selective message encryption</a:t>
                      </a:r>
                      <a:br>
                        <a:rPr lang="en-US" sz="1400" u="none" strike="noStrike">
                          <a:effectLst/>
                        </a:rPr>
                      </a:br>
                      <a:r>
                        <a:rPr lang="en-US" sz="1400" u="none" strike="noStrike">
                          <a:effectLst/>
                        </a:rPr>
                        <a:t>3.Transport-independent and can use any transport protocol</a:t>
                      </a:r>
                      <a:br>
                        <a:rPr lang="en-US" sz="1400" u="none" strike="noStrike">
                          <a:effectLst/>
                        </a:rPr>
                      </a:br>
                      <a:r>
                        <a:rPr lang="en-US" sz="1400" u="none" strike="noStrike">
                          <a:effectLst/>
                        </a:rPr>
                        <a:t>4.Support a wide set of credentials and claims</a:t>
                      </a:r>
                      <a:br>
                        <a:rPr lang="en-US" sz="1400" u="none" strike="noStrike">
                          <a:effectLst/>
                        </a:rPr>
                      </a:br>
                      <a:r>
                        <a:rPr lang="en-US" sz="1400" u="none" strike="noStrike">
                          <a:effectLst/>
                        </a:rPr>
                        <a:t>5.Cross-Platform supported</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r>
              <a:tr h="1126628">
                <a:tc>
                  <a:txBody>
                    <a:bodyPr/>
                    <a:lstStyle/>
                    <a:p>
                      <a:pPr algn="l" fontAlgn="ctr"/>
                      <a:r>
                        <a:rPr lang="en-AU" sz="1400" u="none" strike="noStrike">
                          <a:effectLst/>
                        </a:rPr>
                        <a:t>Disadvantage</a:t>
                      </a:r>
                      <a:endParaRPr lang="en-AU"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a:effectLst/>
                        </a:rPr>
                        <a:t>2.Depend on transport protocol</a:t>
                      </a:r>
                      <a:br>
                        <a:rPr lang="en-US" sz="1400" u="none" strike="noStrike">
                          <a:effectLst/>
                        </a:rPr>
                      </a:br>
                      <a:r>
                        <a:rPr lang="en-US" sz="1400" u="none" strike="noStrike">
                          <a:effectLst/>
                        </a:rPr>
                        <a:t>3.Point-To-Point</a:t>
                      </a:r>
                      <a:br>
                        <a:rPr lang="en-US" sz="1400" u="none" strike="noStrike">
                          <a:effectLst/>
                        </a:rPr>
                      </a:br>
                      <a:r>
                        <a:rPr lang="en-US" sz="1400" u="none" strike="noStrike">
                          <a:effectLst/>
                        </a:rPr>
                        <a:t>4.Limit credential types(UserName is not supported)</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8552" marR="8552" marT="8552" marB="0" anchor="ctr"/>
                </a:tc>
                <a:tc>
                  <a:txBody>
                    <a:bodyPr/>
                    <a:lstStyle/>
                    <a:p>
                      <a:pPr algn="l" fontAlgn="ctr"/>
                      <a:r>
                        <a:rPr lang="en-US" sz="1400" u="none" strike="noStrike" dirty="0">
                          <a:effectLst/>
                        </a:rPr>
                        <a:t>1.It does not support older </a:t>
                      </a:r>
                      <a:r>
                        <a:rPr lang="en-US" sz="1400" u="none" strike="noStrike" dirty="0" err="1">
                          <a:effectLst/>
                        </a:rPr>
                        <a:t>asmx</a:t>
                      </a:r>
                      <a:r>
                        <a:rPr lang="en-US" sz="1400" u="none" strike="noStrike" dirty="0">
                          <a:effectLst/>
                        </a:rPr>
                        <a:t> clients(both client and service need to support </a:t>
                      </a:r>
                      <a:r>
                        <a:rPr lang="en-US" sz="1400" u="none" strike="noStrike" dirty="0" err="1">
                          <a:effectLst/>
                        </a:rPr>
                        <a:t>ws</a:t>
                      </a:r>
                      <a:r>
                        <a:rPr lang="en-US" sz="1400" u="none" strike="noStrike" dirty="0">
                          <a:effectLst/>
                        </a:rPr>
                        <a:t>-security)</a:t>
                      </a:r>
                      <a:br>
                        <a:rPr lang="en-US" sz="1400" u="none" strike="noStrike" dirty="0">
                          <a:effectLst/>
                        </a:rPr>
                      </a:br>
                      <a:r>
                        <a:rPr lang="en-US" sz="1400" u="none" strike="noStrike" dirty="0">
                          <a:effectLst/>
                        </a:rPr>
                        <a:t>2. Reduce performance</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8552" marR="8552" marT="8552" marB="0" anchor="ctr"/>
                </a:tc>
              </a:tr>
            </a:tbl>
          </a:graphicData>
        </a:graphic>
      </p:graphicFrame>
    </p:spTree>
    <p:extLst>
      <p:ext uri="{BB962C8B-B14F-4D97-AF65-F5344CB8AC3E}">
        <p14:creationId xmlns:p14="http://schemas.microsoft.com/office/powerpoint/2010/main" val="85276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533400"/>
            <a:ext cx="9601200" cy="533400"/>
          </a:xfrm>
        </p:spPr>
        <p:txBody>
          <a:bodyPr/>
          <a:lstStyle/>
          <a:p>
            <a:pPr>
              <a:lnSpc>
                <a:spcPct val="50000"/>
              </a:lnSpc>
            </a:pPr>
            <a:r>
              <a:rPr lang="en-AU" altLang="zh-CN" dirty="0" err="1"/>
              <a:t>TransportWithMessageCredential</a:t>
            </a:r>
            <a:r>
              <a:rPr lang="en-US" altLang="zh-CN" dirty="0" smtClean="0"/>
              <a:t> </a:t>
            </a:r>
            <a:r>
              <a:rPr lang="en-US" altLang="zh-CN" dirty="0"/>
              <a:t>Security Mode</a:t>
            </a:r>
          </a:p>
        </p:txBody>
      </p:sp>
      <p:pic>
        <p:nvPicPr>
          <p:cNvPr id="1026" name="Picture 2" descr="http://www.codeproject.com/KB/WCF/WCFFAQPart3/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576" y="1043354"/>
            <a:ext cx="5781675" cy="28003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522414" y="3843705"/>
            <a:ext cx="9874681" cy="2031325"/>
          </a:xfrm>
          <a:prstGeom prst="rect">
            <a:avLst/>
          </a:prstGeom>
          <a:noFill/>
        </p:spPr>
        <p:txBody>
          <a:bodyPr wrap="square" rtlCol="0">
            <a:spAutoFit/>
          </a:bodyPr>
          <a:lstStyle/>
          <a:p>
            <a:r>
              <a:rPr lang="en-US" altLang="zh-CN" dirty="0" smtClean="0"/>
              <a:t>S: Transport </a:t>
            </a:r>
            <a:r>
              <a:rPr lang="en-US" altLang="zh-CN" dirty="0"/>
              <a:t>security with username credentials(do not have windows/domain credentials)</a:t>
            </a:r>
            <a:endParaRPr lang="en-US" altLang="zh-CN" dirty="0" smtClean="0"/>
          </a:p>
          <a:p>
            <a:r>
              <a:rPr lang="en-US" altLang="zh-CN" dirty="0" smtClean="0"/>
              <a:t>A</a:t>
            </a:r>
            <a:r>
              <a:rPr lang="en-US" altLang="zh-CN" dirty="0" smtClean="0"/>
              <a:t>:</a:t>
            </a:r>
          </a:p>
          <a:p>
            <a:pPr marL="285750" indent="-285750">
              <a:buFont typeface="Wingdings" panose="05000000000000000000" pitchFamily="2" charset="2"/>
              <a:buChar char="Ø"/>
            </a:pPr>
            <a:r>
              <a:rPr lang="en-US" altLang="zh-CN" dirty="0" smtClean="0"/>
              <a:t>Do not need windows/Domain credentials</a:t>
            </a:r>
            <a:endParaRPr lang="en-US" altLang="zh-CN" dirty="0" smtClean="0"/>
          </a:p>
          <a:p>
            <a:pPr marL="285750" indent="-285750">
              <a:buFont typeface="Wingdings" panose="05000000000000000000" pitchFamily="2" charset="2"/>
              <a:buChar char="Ø"/>
            </a:pPr>
            <a:r>
              <a:rPr lang="en-US" altLang="zh-CN" dirty="0" smtClean="0"/>
              <a:t>Better performance</a:t>
            </a:r>
          </a:p>
          <a:p>
            <a:pPr marL="285750" indent="-285750">
              <a:buFont typeface="Wingdings" panose="05000000000000000000" pitchFamily="2" charset="2"/>
              <a:buChar char="Ø"/>
            </a:pPr>
            <a:r>
              <a:rPr lang="en-US" altLang="zh-CN" dirty="0"/>
              <a:t>Message security credentials and claims</a:t>
            </a:r>
            <a:endParaRPr lang="en-US" altLang="zh-CN" dirty="0" smtClean="0"/>
          </a:p>
          <a:p>
            <a:r>
              <a:rPr lang="en-US" altLang="zh-CN" dirty="0" smtClean="0"/>
              <a:t>D:</a:t>
            </a:r>
          </a:p>
          <a:p>
            <a:pPr marL="285750" indent="-285750">
              <a:buFont typeface="Wingdings" panose="05000000000000000000" pitchFamily="2" charset="2"/>
              <a:buChar char="Ø"/>
            </a:pPr>
            <a:r>
              <a:rPr lang="en-US" altLang="zh-CN" dirty="0" smtClean="0"/>
              <a:t>Point-To-Point</a:t>
            </a:r>
            <a:endParaRPr lang="en-US" altLang="zh-CN" dirty="0" smtClean="0"/>
          </a:p>
        </p:txBody>
      </p:sp>
    </p:spTree>
    <p:extLst>
      <p:ext uri="{BB962C8B-B14F-4D97-AF65-F5344CB8AC3E}">
        <p14:creationId xmlns:p14="http://schemas.microsoft.com/office/powerpoint/2010/main" val="63748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66FA3CE-A218-4400-AA51-F51C6E85D0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Watercolor presentation (widescreen)</Template>
  <TotalTime>0</TotalTime>
  <Words>525</Words>
  <Application>Microsoft Office PowerPoint</Application>
  <PresentationFormat>Custom</PresentationFormat>
  <Paragraphs>89</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 Unicode MS</vt:lpstr>
      <vt:lpstr>宋体</vt:lpstr>
      <vt:lpstr>Arial</vt:lpstr>
      <vt:lpstr>Palatino Linotype</vt:lpstr>
      <vt:lpstr>Wingdings</vt:lpstr>
      <vt:lpstr>Watercolor_16x9</vt:lpstr>
      <vt:lpstr>Description of WCF Custom UserName Security</vt:lpstr>
      <vt:lpstr>Target</vt:lpstr>
      <vt:lpstr>Detailed steps to implement message security with custom username</vt:lpstr>
      <vt:lpstr>How to Choose Binding?</vt:lpstr>
      <vt:lpstr>WCF Security</vt:lpstr>
      <vt:lpstr>Transport Security</vt:lpstr>
      <vt:lpstr>Message Security</vt:lpstr>
      <vt:lpstr>Transport Security VS Message Security</vt:lpstr>
      <vt:lpstr>TransportWithMessageCredential Security Mode</vt:lpstr>
      <vt:lpstr>Client Credential Type For Transport and Message</vt:lpstr>
      <vt:lpstr>How To Implement Security?</vt:lpstr>
      <vt:lpstr>How message transfer between client and service?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2016-07-04T08:41:37Z</dcterms:created>
  <dcterms:modified xsi:type="dcterms:W3CDTF">2016-07-08T06:22:40Z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TC028866379991</vt:lpwstr>
  </property>
</Properties>
</file>