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7" r:id="rId3"/>
    <p:sldId id="272" r:id="rId4"/>
    <p:sldId id="269" r:id="rId5"/>
    <p:sldId id="280" r:id="rId6"/>
    <p:sldId id="281" r:id="rId7"/>
    <p:sldId id="275" r:id="rId8"/>
    <p:sldId id="279" r:id="rId9"/>
    <p:sldId id="278" r:id="rId10"/>
    <p:sldId id="258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824" autoAdjust="0"/>
  </p:normalViewPr>
  <p:slideViewPr>
    <p:cSldViewPr>
      <p:cViewPr varScale="1">
        <p:scale>
          <a:sx n="80" d="100"/>
          <a:sy n="80" d="100"/>
        </p:scale>
        <p:origin x="978" y="90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zh-CN" altLang="en-US"/>
              <a:t>2016/12/15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zh-CN" altLang="en-US"/>
              <a:t>2016/12/15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962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OPTIONS is an HTTP/1.1 method that is used to determine further information from servers, and is a safe method, meaning that it can't be used to change the resource.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9709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when responding to a credentialed request,  server </a:t>
            </a:r>
            <a:r>
              <a:rPr lang="en-US" altLang="zh-CN" b="1" dirty="0"/>
              <a:t>must </a:t>
            </a:r>
            <a:r>
              <a:rPr lang="en-US" altLang="zh-CN" dirty="0"/>
              <a:t>specify a domain, and cannot use wild carding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88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zh-CN" altLang="en-US"/>
              <a:t>2016/12/15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zh-CN" altLang="en-US"/>
              <a:t>2016/12/15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zh-CN" altLang="en-US"/>
              <a:t>2016/12/15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685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50" y="1371600"/>
            <a:ext cx="9601200" cy="4191000"/>
          </a:xfrm>
        </p:spPr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zh-CN" altLang="en-US"/>
              <a:t>2016/12/15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zh-CN" altLang="en-US"/>
              <a:t>2016/12/15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zh-CN" altLang="en-US"/>
              <a:t>2016/12/15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zh-CN" altLang="en-US"/>
              <a:t>2016/12/15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zh-CN" altLang="en-US"/>
              <a:t>2016/12/15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zh-CN" altLang="en-US"/>
              <a:t>2016/12/15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zh-CN" altLang="en-US"/>
              <a:pPr/>
              <a:t>2016/12/15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zh-CN" altLang="en-US"/>
              <a:pPr/>
              <a:t>2016/12/15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1447800"/>
          </a:xfrm>
        </p:spPr>
        <p:txBody>
          <a:bodyPr/>
          <a:lstStyle/>
          <a:p>
            <a:pPr algn="ctr"/>
            <a:r>
              <a:rPr lang="en-US" altLang="zh-CN" sz="4000" dirty="0"/>
              <a:t>Description of CORS</a:t>
            </a:r>
            <a:endParaRPr lang="zh-CN" altLang="en-US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0612" y="3657600"/>
            <a:ext cx="7315201" cy="3810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Edward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2209800"/>
          </a:xfrm>
        </p:spPr>
        <p:txBody>
          <a:bodyPr>
            <a:normAutofit/>
          </a:bodyPr>
          <a:lstStyle/>
          <a:p>
            <a:r>
              <a:rPr lang="en-US" sz="4900" dirty="0"/>
              <a:t>W</a:t>
            </a:r>
            <a:r>
              <a:rPr lang="en-US" altLang="zh-CN" sz="4900" dirty="0"/>
              <a:t>hat is CORS?</a:t>
            </a:r>
            <a:br>
              <a:rPr lang="en-US" altLang="zh-CN" dirty="0"/>
            </a:br>
            <a:r>
              <a:rPr lang="en-US" altLang="zh-CN" sz="2200" dirty="0"/>
              <a:t>For security reasons, </a:t>
            </a:r>
            <a:r>
              <a:rPr lang="en-US" altLang="zh-CN" sz="2200" dirty="0">
                <a:solidFill>
                  <a:srgbClr val="00B050"/>
                </a:solidFill>
              </a:rPr>
              <a:t>browsers</a:t>
            </a:r>
            <a:r>
              <a:rPr lang="en-US" altLang="zh-CN" sz="2200" dirty="0"/>
              <a:t> restrict cross-origin HTTP requests initiated from within </a:t>
            </a:r>
            <a:r>
              <a:rPr lang="en-US" altLang="zh-CN" sz="2200" dirty="0">
                <a:solidFill>
                  <a:srgbClr val="00B050"/>
                </a:solidFill>
              </a:rPr>
              <a:t>scripts</a:t>
            </a:r>
            <a:r>
              <a:rPr lang="en-US" altLang="zh-CN" sz="2200" dirty="0"/>
              <a:t>. For example, </a:t>
            </a:r>
            <a:r>
              <a:rPr lang="en-US" altLang="zh-CN" sz="2200" dirty="0" err="1">
                <a:solidFill>
                  <a:srgbClr val="00B050"/>
                </a:solidFill>
              </a:rPr>
              <a:t>XMLHttpRequest</a:t>
            </a:r>
            <a:r>
              <a:rPr lang="en-US" altLang="zh-CN" sz="2200" dirty="0"/>
              <a:t> and </a:t>
            </a:r>
            <a:r>
              <a:rPr lang="en-US" altLang="zh-CN" sz="2200" dirty="0">
                <a:solidFill>
                  <a:srgbClr val="00B050"/>
                </a:solidFill>
              </a:rPr>
              <a:t>Fetch</a:t>
            </a:r>
            <a:r>
              <a:rPr lang="en-US" altLang="zh-CN" sz="2200" dirty="0"/>
              <a:t> follow the same-origin policy. So, a web application using </a:t>
            </a:r>
            <a:r>
              <a:rPr lang="en-US" altLang="zh-CN" sz="2200" dirty="0" err="1"/>
              <a:t>XMLHttpRequest</a:t>
            </a:r>
            <a:r>
              <a:rPr lang="en-US" altLang="zh-CN" sz="2200" dirty="0"/>
              <a:t> or Fetch could only make HTTP requests to its own domain.</a:t>
            </a:r>
            <a:endParaRPr lang="en-US" sz="22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74812" y="3200400"/>
            <a:ext cx="9601200" cy="2215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900" dirty="0"/>
              <a:t>URL for Same Origin</a:t>
            </a:r>
          </a:p>
          <a:p>
            <a:br>
              <a:rPr lang="en-US" altLang="zh-CN" dirty="0"/>
            </a:br>
            <a:r>
              <a:rPr lang="en-US" altLang="zh-CN" dirty="0"/>
              <a:t>An origin is defined as a combination of URI scheme, </a:t>
            </a:r>
            <a:r>
              <a:rPr lang="en-AU" altLang="zh-CN" dirty="0"/>
              <a:t>protocol, </a:t>
            </a:r>
            <a:r>
              <a:rPr lang="en-US" altLang="zh-CN" dirty="0"/>
              <a:t>hostname, and port number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161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533400"/>
          </a:xfrm>
        </p:spPr>
        <p:txBody>
          <a:bodyPr/>
          <a:lstStyle/>
          <a:p>
            <a:r>
              <a:rPr lang="en-US" dirty="0"/>
              <a:t>Check Whether it is CORS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68538"/>
              </p:ext>
            </p:extLst>
          </p:nvPr>
        </p:nvGraphicFramePr>
        <p:xfrm>
          <a:off x="1522413" y="1295401"/>
          <a:ext cx="9296399" cy="4985684"/>
        </p:xfrm>
        <a:graphic>
          <a:graphicData uri="http://schemas.openxmlformats.org/drawingml/2006/table">
            <a:tbl>
              <a:tblPr/>
              <a:tblGrid>
                <a:gridCol w="4123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430">
                <a:tc>
                  <a:txBody>
                    <a:bodyPr/>
                    <a:lstStyle/>
                    <a:p>
                      <a:r>
                        <a:rPr lang="en-AU" sz="1600" dirty="0"/>
                        <a:t>Compared URL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Outcome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Reason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849">
                <a:tc>
                  <a:txBody>
                    <a:bodyPr/>
                    <a:lstStyle/>
                    <a:p>
                      <a:r>
                        <a:rPr lang="en-AU" sz="1600" b="1" dirty="0"/>
                        <a:t>http://www.example.com</a:t>
                      </a:r>
                      <a:r>
                        <a:rPr lang="en-AU" sz="1600" dirty="0"/>
                        <a:t>/dir/page2.html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>
                          <a:effectLst/>
                        </a:rPr>
                        <a:t>Success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Same protocol, host and port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849">
                <a:tc>
                  <a:txBody>
                    <a:bodyPr/>
                    <a:lstStyle/>
                    <a:p>
                      <a:r>
                        <a:rPr lang="en-AU" sz="1600" b="1" dirty="0"/>
                        <a:t>http://www.example.com</a:t>
                      </a:r>
                      <a:r>
                        <a:rPr lang="en-AU" sz="1600" dirty="0"/>
                        <a:t>/dir2/other.html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>
                          <a:effectLst/>
                        </a:rPr>
                        <a:t>Success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Same protocol, host and port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849">
                <a:tc>
                  <a:txBody>
                    <a:bodyPr/>
                    <a:lstStyle/>
                    <a:p>
                      <a:r>
                        <a:rPr lang="en-AU" sz="1600" b="1" dirty="0"/>
                        <a:t>http://</a:t>
                      </a:r>
                      <a:r>
                        <a:rPr lang="en-AU" sz="1600" dirty="0"/>
                        <a:t>username:password@</a:t>
                      </a:r>
                      <a:r>
                        <a:rPr lang="en-AU" sz="1600" b="1" dirty="0"/>
                        <a:t>www.example.com</a:t>
                      </a:r>
                      <a:r>
                        <a:rPr lang="en-AU" sz="1600" dirty="0"/>
                        <a:t>/dir2/other.html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dirty="0">
                          <a:effectLst/>
                        </a:rPr>
                        <a:t>Success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Same protocol, host and port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849">
                <a:tc>
                  <a:txBody>
                    <a:bodyPr/>
                    <a:lstStyle/>
                    <a:p>
                      <a:r>
                        <a:rPr lang="en-AU" sz="1600"/>
                        <a:t>http://www.example.com:</a:t>
                      </a:r>
                      <a:r>
                        <a:rPr lang="en-AU" sz="1600" b="1"/>
                        <a:t>81</a:t>
                      </a:r>
                      <a:r>
                        <a:rPr lang="en-AU" sz="1600"/>
                        <a:t>/dir/other.html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dirty="0">
                          <a:effectLst/>
                        </a:rPr>
                        <a:t>Failure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Same protocol and host but different port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849">
                <a:tc>
                  <a:txBody>
                    <a:bodyPr/>
                    <a:lstStyle/>
                    <a:p>
                      <a:r>
                        <a:rPr lang="en-AU" sz="1600" b="1"/>
                        <a:t>https</a:t>
                      </a:r>
                      <a:r>
                        <a:rPr lang="en-AU" sz="1600"/>
                        <a:t>://www.example.com/dir/other.html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>
                          <a:effectLst/>
                        </a:rPr>
                        <a:t>Failure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Different protocol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74">
                <a:tc>
                  <a:txBody>
                    <a:bodyPr/>
                    <a:lstStyle/>
                    <a:p>
                      <a:r>
                        <a:rPr lang="en-AU" sz="1600"/>
                        <a:t>http://</a:t>
                      </a:r>
                      <a:r>
                        <a:rPr lang="en-AU" sz="1600" b="1"/>
                        <a:t>en.example.com</a:t>
                      </a:r>
                      <a:r>
                        <a:rPr lang="en-AU" sz="1600"/>
                        <a:t>/dir/other.html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>
                          <a:effectLst/>
                        </a:rPr>
                        <a:t>Failure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Different host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849">
                <a:tc>
                  <a:txBody>
                    <a:bodyPr/>
                    <a:lstStyle/>
                    <a:p>
                      <a:r>
                        <a:rPr lang="en-AU" sz="1600"/>
                        <a:t>http://</a:t>
                      </a:r>
                      <a:r>
                        <a:rPr lang="en-AU" sz="1600" b="1"/>
                        <a:t>example.com</a:t>
                      </a:r>
                      <a:r>
                        <a:rPr lang="en-AU" sz="1600"/>
                        <a:t>/dir/other.html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>
                          <a:effectLst/>
                        </a:rPr>
                        <a:t>Failure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Different host (exact match required)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6849">
                <a:tc>
                  <a:txBody>
                    <a:bodyPr/>
                    <a:lstStyle/>
                    <a:p>
                      <a:r>
                        <a:rPr lang="en-AU" sz="1600"/>
                        <a:t>http://</a:t>
                      </a:r>
                      <a:r>
                        <a:rPr lang="en-AU" sz="1600" b="1"/>
                        <a:t>v2.www.example.com</a:t>
                      </a:r>
                      <a:r>
                        <a:rPr lang="en-AU" sz="1600"/>
                        <a:t>/dir/other.html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>
                          <a:effectLst/>
                        </a:rPr>
                        <a:t>Failure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Different host (exact match required)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6849">
                <a:tc>
                  <a:txBody>
                    <a:bodyPr/>
                    <a:lstStyle/>
                    <a:p>
                      <a:r>
                        <a:rPr lang="en-AU" sz="1600"/>
                        <a:t>http://www.example.com:</a:t>
                      </a:r>
                      <a:r>
                        <a:rPr lang="en-AU" sz="1600" b="1"/>
                        <a:t>80</a:t>
                      </a:r>
                      <a:r>
                        <a:rPr lang="en-AU" sz="1600"/>
                        <a:t>/dir/other.html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>
                          <a:solidFill>
                            <a:srgbClr val="2C2C2C"/>
                          </a:solidFill>
                          <a:effectLst/>
                        </a:rPr>
                        <a:t>Depends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Port explicit. </a:t>
                      </a:r>
                      <a:r>
                        <a:rPr lang="fr-FR" sz="1600" dirty="0" err="1"/>
                        <a:t>Depends</a:t>
                      </a:r>
                      <a:r>
                        <a:rPr lang="fr-FR" sz="1600" dirty="0"/>
                        <a:t> on </a:t>
                      </a:r>
                      <a:r>
                        <a:rPr lang="fr-FR" sz="1600" dirty="0" err="1"/>
                        <a:t>implementation</a:t>
                      </a:r>
                      <a:r>
                        <a:rPr lang="fr-FR" sz="1600" dirty="0"/>
                        <a:t> in browser.</a:t>
                      </a:r>
                    </a:p>
                  </a:txBody>
                  <a:tcPr marL="59871" marR="59871" marT="29936" marB="299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533400"/>
          </a:xfrm>
        </p:spPr>
        <p:txBody>
          <a:bodyPr/>
          <a:lstStyle/>
          <a:p>
            <a:r>
              <a:rPr lang="en-US" dirty="0"/>
              <a:t>Different Request Type for CORS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2414" y="1524000"/>
            <a:ext cx="91439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Simple Request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The only allowed methods are: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HEAD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POST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Apart from the headers set automatically by the user agent (e.g. Connection, User-Agent, etc.), the only headers which are allowed to be manually set are: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Accept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Accept-Language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Content-Language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Content-Type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The only allowed values for the Content-Type header are: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application/x-www-form-</a:t>
            </a:r>
            <a:r>
              <a:rPr lang="en-US" altLang="zh-CN" dirty="0" err="1"/>
              <a:t>urlencoded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multipart/form-data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text/plain</a:t>
            </a:r>
          </a:p>
        </p:txBody>
      </p:sp>
    </p:spTree>
    <p:extLst>
      <p:ext uri="{BB962C8B-B14F-4D97-AF65-F5344CB8AC3E}">
        <p14:creationId xmlns:p14="http://schemas.microsoft.com/office/powerpoint/2010/main" val="130424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533400"/>
          </a:xfrm>
        </p:spPr>
        <p:txBody>
          <a:bodyPr/>
          <a:lstStyle/>
          <a:p>
            <a:r>
              <a:rPr lang="en-US" dirty="0"/>
              <a:t>Different Request Type for CORS</a:t>
            </a:r>
          </a:p>
        </p:txBody>
      </p:sp>
      <p:sp>
        <p:nvSpPr>
          <p:cNvPr id="2" name="TextBox 1">
            <a:hlinkClick r:id="" action="ppaction://noaction" highlightClick="1"/>
          </p:cNvPr>
          <p:cNvSpPr txBox="1"/>
          <p:nvPr/>
        </p:nvSpPr>
        <p:spPr>
          <a:xfrm>
            <a:off x="1522414" y="1524000"/>
            <a:ext cx="9143998" cy="3416320"/>
          </a:xfrm>
          <a:prstGeom prst="actionButtonHelp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Complex Request with preflight OPTIONS</a:t>
            </a:r>
          </a:p>
          <a:p>
            <a:r>
              <a:rPr lang="en-US" altLang="zh-CN" dirty="0"/>
              <a:t>     "</a:t>
            </a:r>
            <a:r>
              <a:rPr lang="en-US" altLang="zh-CN" dirty="0" err="1"/>
              <a:t>preflighted</a:t>
            </a:r>
            <a:r>
              <a:rPr lang="en-US" altLang="zh-CN" dirty="0"/>
              <a:t>" requests first send an HTTP request by the </a:t>
            </a:r>
            <a:r>
              <a:rPr lang="en-US" altLang="zh-CN" dirty="0">
                <a:solidFill>
                  <a:srgbClr val="00B050"/>
                </a:solidFill>
                <a:hlinkClick r:id="" action="ppaction://noaction" highlightClick="1"/>
              </a:rPr>
              <a:t>OPTIONS</a:t>
            </a:r>
            <a:r>
              <a:rPr lang="en-US" altLang="zh-CN" dirty="0"/>
              <a:t> method to the resource on the other domain, in order to determine whether the actual request is safe to send. Cross-site requests are </a:t>
            </a:r>
            <a:r>
              <a:rPr lang="en-US" altLang="zh-CN" dirty="0" err="1"/>
              <a:t>preflighted</a:t>
            </a:r>
            <a:r>
              <a:rPr lang="en-US" altLang="zh-CN" dirty="0"/>
              <a:t> like this since they may have implications to user data. In particular, a request is </a:t>
            </a:r>
            <a:r>
              <a:rPr lang="en-US" altLang="zh-CN" dirty="0" err="1"/>
              <a:t>preflighted</a:t>
            </a:r>
            <a:r>
              <a:rPr lang="en-US" altLang="zh-CN" dirty="0"/>
              <a:t> if: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It uses methods other than GET, HEAD or POST. Also, if POST is used to send request data with a Content-Type other than application/x-www-form-</a:t>
            </a:r>
            <a:r>
              <a:rPr lang="en-US" altLang="zh-CN" dirty="0" err="1"/>
              <a:t>urlencoded</a:t>
            </a:r>
            <a:r>
              <a:rPr lang="en-US" altLang="zh-CN" dirty="0"/>
              <a:t>, multipart/form-data, or text/plain, e.g. if the POST request sends an XML payload to the server using application/xml or text/xml, then the request is </a:t>
            </a:r>
            <a:r>
              <a:rPr lang="en-US" altLang="zh-CN" dirty="0" err="1"/>
              <a:t>preflighted</a:t>
            </a:r>
            <a:r>
              <a:rPr lang="en-US" altLang="zh-C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It sets custom headers in the request (e.g. the request uses a header such as X-PINGOTHER)</a:t>
            </a:r>
          </a:p>
          <a:p>
            <a:endParaRPr lang="en-US" altLang="zh-CN" dirty="0"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7923212" y="1524000"/>
            <a:ext cx="381000" cy="3048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9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533400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Requst</a:t>
            </a:r>
            <a:r>
              <a:rPr lang="en-US" dirty="0"/>
              <a:t> For CORS</a:t>
            </a:r>
          </a:p>
        </p:txBody>
      </p:sp>
      <p:pic>
        <p:nvPicPr>
          <p:cNvPr id="3074" name="Picture 2" descr="https://mdn.mozillademos.org/files/14293/simple_re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380" y="1031631"/>
            <a:ext cx="678179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3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533400"/>
          </a:xfrm>
        </p:spPr>
        <p:txBody>
          <a:bodyPr/>
          <a:lstStyle/>
          <a:p>
            <a:r>
              <a:rPr lang="en-US" dirty="0"/>
              <a:t>Complex </a:t>
            </a:r>
            <a:r>
              <a:rPr lang="en-US" dirty="0" err="1"/>
              <a:t>Requst</a:t>
            </a:r>
            <a:r>
              <a:rPr lang="en-US" dirty="0"/>
              <a:t> For CORS</a:t>
            </a:r>
          </a:p>
        </p:txBody>
      </p:sp>
      <p:pic>
        <p:nvPicPr>
          <p:cNvPr id="4098" name="Picture 2" descr="https://mdn.mozillademos.org/files/14289/pre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1101969"/>
            <a:ext cx="67056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93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533400"/>
            <a:ext cx="9601200" cy="685800"/>
          </a:xfrm>
        </p:spPr>
        <p:txBody>
          <a:bodyPr/>
          <a:lstStyle/>
          <a:p>
            <a:r>
              <a:rPr lang="en-US" altLang="zh-CN" dirty="0" err="1"/>
              <a:t>Resonse</a:t>
            </a:r>
            <a:r>
              <a:rPr lang="en-US" altLang="zh-CN" dirty="0"/>
              <a:t> Headers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6212" y="1600200"/>
            <a:ext cx="88110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Access-Control-Allow-Origin: &lt;origin&gt; | *</a:t>
            </a:r>
          </a:p>
          <a:p>
            <a:r>
              <a:rPr lang="en-US" altLang="zh-CN" dirty="0"/>
              <a:t>Access-Control-Expose-Headers: X-My-Custom-Header, X-Another-Custom-Header</a:t>
            </a:r>
          </a:p>
          <a:p>
            <a:r>
              <a:rPr lang="en-US" altLang="zh-CN" dirty="0"/>
              <a:t>Access-Control-Max-Age: &lt;delta-seconds&gt;</a:t>
            </a:r>
          </a:p>
          <a:p>
            <a:r>
              <a:rPr lang="en-US" altLang="zh-CN" dirty="0"/>
              <a:t>Access-Control-Allow-Credentials: true</a:t>
            </a:r>
          </a:p>
          <a:p>
            <a:r>
              <a:rPr lang="en-US" altLang="zh-CN" dirty="0"/>
              <a:t>Access-Control-Allow-Methods: &lt;method&gt;[, &lt;method&gt;]*</a:t>
            </a:r>
          </a:p>
          <a:p>
            <a:r>
              <a:rPr lang="en-US" altLang="zh-CN" dirty="0"/>
              <a:t>Access-Control-Allow-Headers: &lt;field-name&gt;[, &lt;field-name&gt;]*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62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1066799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6FA3CE-A218-4400-AA51-F51C6E85D0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Watercolor presentation (widescreen)</Template>
  <TotalTime>0</TotalTime>
  <Words>408</Words>
  <Application>Microsoft Office PowerPoint</Application>
  <PresentationFormat>Custom</PresentationFormat>
  <Paragraphs>71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Arial</vt:lpstr>
      <vt:lpstr>Arial Unicode MS</vt:lpstr>
      <vt:lpstr>Palatino Linotype</vt:lpstr>
      <vt:lpstr>Wingdings</vt:lpstr>
      <vt:lpstr>Watercolor_16x9</vt:lpstr>
      <vt:lpstr>Description of CORS</vt:lpstr>
      <vt:lpstr>What is CORS? For security reasons, browsers restrict cross-origin HTTP requests initiated from within scripts. For example, XMLHttpRequest and Fetch follow the same-origin policy. So, a web application using XMLHttpRequest or Fetch could only make HTTP requests to its own domain.</vt:lpstr>
      <vt:lpstr>Check Whether it is CORS</vt:lpstr>
      <vt:lpstr>Different Request Type for CORS</vt:lpstr>
      <vt:lpstr>Different Request Type for CORS</vt:lpstr>
      <vt:lpstr>Simple Requst For CORS</vt:lpstr>
      <vt:lpstr>Complex Requst For CORS</vt:lpstr>
      <vt:lpstr>Resonse Headers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2016-07-04T08:41:37Z</dcterms:created>
  <dcterms:modified xsi:type="dcterms:W3CDTF">2016-12-23T06:41:55Z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TC028866379991</vt:lpwstr>
  </property>
</Properties>
</file>