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75" r:id="rId4"/>
    <p:sldId id="295" r:id="rId5"/>
    <p:sldId id="301" r:id="rId7"/>
    <p:sldId id="302" r:id="rId8"/>
    <p:sldId id="303" r:id="rId9"/>
    <p:sldId id="304" r:id="rId10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810"/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3" autoAdjust="0"/>
    <p:restoredTop sz="99500" autoAdjust="0"/>
  </p:normalViewPr>
  <p:slideViewPr>
    <p:cSldViewPr>
      <p:cViewPr varScale="1">
        <p:scale>
          <a:sx n="161" d="100"/>
          <a:sy n="161" d="100"/>
        </p:scale>
        <p:origin x="120" y="288"/>
      </p:cViewPr>
      <p:guideLst>
        <p:guide orient="horz" pos="656"/>
        <p:guide pos="2880"/>
        <p:guide orient="horz" pos="16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  <a:endParaRPr lang="zh-CN" altLang="en-US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2434892" y="1923678"/>
            <a:ext cx="432181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封装</a:t>
            </a:r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jQuery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库</a:t>
            </a:r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-animate</a:t>
            </a:r>
            <a:endParaRPr lang="en-US" altLang="zh-CN" sz="3000" b="1" u="none" strike="noStrike" kern="0" cap="none" spc="0" baseline="0" dirty="0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865296" y="585954"/>
            <a:ext cx="1115060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animate</a:t>
            </a:r>
            <a:endParaRPr lang="en-US" b="1" u="none" strike="noStrike" kern="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矩形"/>
          <p:cNvSpPr/>
          <p:nvPr/>
        </p:nvSpPr>
        <p:spPr>
          <a:xfrm>
            <a:off x="574040" y="1073150"/>
            <a:ext cx="7478395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p>
            <a:pPr algn="l"/>
            <a:r>
              <a:rPr b="1" u="none" strike="noStrike" kern="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什么是animate？</a:t>
            </a:r>
            <a:endParaRPr b="1" u="none" strike="noStrike" kern="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5" name="矩形"/>
          <p:cNvSpPr/>
          <p:nvPr/>
        </p:nvSpPr>
        <p:spPr>
          <a:xfrm>
            <a:off x="574040" y="1949450"/>
            <a:ext cx="7478395" cy="159956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p>
            <a:pPr algn="l"/>
            <a:r>
              <a:rPr lang="en-US" sz="1400" u="none" strike="noStrike" kern="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1. </a:t>
            </a:r>
            <a:r>
              <a:rPr sz="1400" u="none" strike="noStrike" kern="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用于创建自定义动画的函数。</a:t>
            </a:r>
            <a:endParaRPr sz="1400" u="none" strike="noStrike" kern="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algn="l"/>
            <a:endParaRPr sz="1400" u="none" strike="noStrike" kern="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algn="l"/>
            <a:r>
              <a:rPr lang="en-US" sz="1400" u="none" strike="noStrike" kern="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2. </a:t>
            </a:r>
            <a:r>
              <a:rPr sz="1400" u="none" strike="noStrike" kern="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该方法通过CSS样式将元素从一个状态改变为另一个状态。CSS属性值是逐渐改变的，这样就可以创建动画效果。</a:t>
            </a:r>
            <a:endParaRPr sz="1400" u="none" strike="noStrike" kern="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algn="l"/>
            <a:endParaRPr sz="1400" u="none" strike="noStrike" kern="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algn="l"/>
            <a:r>
              <a:rPr lang="en-US" sz="1400" u="none" strike="noStrike" kern="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3. </a:t>
            </a:r>
            <a:r>
              <a:rPr sz="1400" u="none" strike="noStrike" kern="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只有数字值可创建动画（比如 "margin:30px"）。字符串值无法创建动画（比如 "background-color:red"）。</a:t>
            </a:r>
            <a:endParaRPr sz="1400" u="none" strike="noStrike" kern="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4" name="流程图: 可选过程 3"/>
          <p:cNvSpPr/>
          <p:nvPr/>
        </p:nvSpPr>
        <p:spPr>
          <a:xfrm>
            <a:off x="504190" y="1041400"/>
            <a:ext cx="2250440" cy="431800"/>
          </a:xfrm>
          <a:prstGeom prst="flowChartAlternateProcess">
            <a:avLst/>
          </a:prstGeom>
          <a:noFill/>
          <a:ln>
            <a:solidFill>
              <a:srgbClr val="C9394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865296" y="585954"/>
            <a:ext cx="1115060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animate</a:t>
            </a:r>
            <a:endParaRPr lang="zh-CN" altLang="en-US" b="1" u="none" strike="noStrike" kern="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矩形"/>
          <p:cNvSpPr/>
          <p:nvPr/>
        </p:nvSpPr>
        <p:spPr>
          <a:xfrm>
            <a:off x="574040" y="1041400"/>
            <a:ext cx="7478395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p>
            <a:pPr algn="l"/>
            <a:r>
              <a:rPr lang="zh-CN" b="1" u="none" strike="noStrike" kern="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语法</a:t>
            </a:r>
            <a:endParaRPr lang="zh-CN" b="1" u="none" strike="noStrike" kern="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4" name="流程图: 可选过程 3"/>
          <p:cNvSpPr/>
          <p:nvPr/>
        </p:nvSpPr>
        <p:spPr>
          <a:xfrm>
            <a:off x="494030" y="1009650"/>
            <a:ext cx="4217670" cy="431800"/>
          </a:xfrm>
          <a:prstGeom prst="flowChartAlternateProcess">
            <a:avLst/>
          </a:prstGeom>
          <a:noFill/>
          <a:ln>
            <a:solidFill>
              <a:srgbClr val="C9394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94030" y="1686560"/>
            <a:ext cx="53511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$(selector).animate(styles,speed,callback)</a:t>
            </a:r>
            <a:endParaRPr lang="zh-CN" altLang="en-US"/>
          </a:p>
        </p:txBody>
      </p:sp>
      <p:sp>
        <p:nvSpPr>
          <p:cNvPr id="7" name="矩形"/>
          <p:cNvSpPr/>
          <p:nvPr/>
        </p:nvSpPr>
        <p:spPr>
          <a:xfrm>
            <a:off x="494030" y="3169285"/>
            <a:ext cx="7478395" cy="9531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p>
            <a:pPr algn="l"/>
            <a:r>
              <a:rPr sz="1400" u="none" strike="noStrike" kern="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params:一组包含作为动画属性和终值的样式属性和及其值的集合</a:t>
            </a:r>
            <a:endParaRPr sz="1400" u="none" strike="noStrike" kern="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algn="l"/>
            <a:r>
              <a:rPr sz="1400" u="none" strike="noStrike" kern="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speed:三种预定速度之一的字符串("slow","normal", or "fast")或表示动画时长的毫秒数值(如：1000)</a:t>
            </a:r>
            <a:endParaRPr sz="1400" u="none" strike="noStrike" kern="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algn="l"/>
            <a:r>
              <a:rPr sz="1400" u="none" strike="noStrike" kern="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fn:在动画完成时执行的函数，每个元素执行一次。</a:t>
            </a:r>
            <a:endParaRPr sz="1400" u="none" strike="noStrike" kern="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6" name="流程图: 可选过程 5"/>
          <p:cNvSpPr/>
          <p:nvPr/>
        </p:nvSpPr>
        <p:spPr>
          <a:xfrm>
            <a:off x="574040" y="2355850"/>
            <a:ext cx="3255645" cy="431800"/>
          </a:xfrm>
          <a:prstGeom prst="flowChartAlternateProcess">
            <a:avLst/>
          </a:prstGeom>
          <a:noFill/>
          <a:ln>
            <a:solidFill>
              <a:srgbClr val="C9394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"/>
          <p:cNvSpPr/>
          <p:nvPr/>
        </p:nvSpPr>
        <p:spPr>
          <a:xfrm>
            <a:off x="654050" y="2387600"/>
            <a:ext cx="7478395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p>
            <a:pPr algn="l"/>
            <a:r>
              <a:rPr b="1" u="none" strike="noStrike" kern="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参数？</a:t>
            </a:r>
            <a:endParaRPr b="1" u="none" strike="noStrike" kern="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6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865296" y="585954"/>
            <a:ext cx="1115060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animate</a:t>
            </a:r>
            <a:endParaRPr lang="en-US" b="1" u="none" strike="noStrike" kern="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矩形"/>
          <p:cNvSpPr/>
          <p:nvPr/>
        </p:nvSpPr>
        <p:spPr>
          <a:xfrm>
            <a:off x="574040" y="1073150"/>
            <a:ext cx="7478395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p>
            <a:pPr algn="l"/>
            <a:r>
              <a:rPr lang="zh-CN" b="1" u="none" strike="noStrike" kern="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getCss：获取css样式</a:t>
            </a:r>
            <a:endParaRPr lang="zh-CN" b="1" u="none" strike="noStrike" kern="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cxnSp>
        <p:nvCxnSpPr>
          <p:cNvPr id="7" name="曲线连接符 6"/>
          <p:cNvCxnSpPr/>
          <p:nvPr/>
        </p:nvCxnSpPr>
        <p:spPr>
          <a:xfrm rot="16200000" flipV="1">
            <a:off x="3859530" y="961390"/>
            <a:ext cx="1552575" cy="371348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可选过程 15"/>
          <p:cNvSpPr/>
          <p:nvPr/>
        </p:nvSpPr>
        <p:spPr>
          <a:xfrm>
            <a:off x="504190" y="1041400"/>
            <a:ext cx="4998720" cy="431800"/>
          </a:xfrm>
          <a:prstGeom prst="flowChartAlternateProcess">
            <a:avLst/>
          </a:prstGeom>
          <a:noFill/>
          <a:ln>
            <a:solidFill>
              <a:srgbClr val="C9394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04190" y="1738630"/>
            <a:ext cx="76866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1" name="圆角矩形"/>
          <p:cNvSpPr/>
          <p:nvPr/>
        </p:nvSpPr>
        <p:spPr>
          <a:xfrm>
            <a:off x="2537460" y="1675765"/>
            <a:ext cx="1766570" cy="444500"/>
          </a:xfrm>
          <a:prstGeom prst="roundRect">
            <a:avLst>
              <a:gd name="adj" fmla="val 16666"/>
            </a:avLst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63500" sx="102000" sy="102000" algn="ctr" rotWithShape="0">
              <a:srgbClr val="000000">
                <a:alpha val="39607"/>
              </a:srgbClr>
            </a:outerShdw>
          </a:effectLst>
        </p:spPr>
        <p:txBody>
          <a:bodyPr vert="horz" wrap="square" lIns="91440" tIns="45720" rIns="91440" bIns="45720" anchor="ctr" anchorCtr="0"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 b="1" kern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getCss</a:t>
            </a:r>
            <a:endParaRPr lang="zh-CN" altLang="en-US" sz="2000" b="1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45" name="直线连接线"/>
          <p:cNvCxnSpPr/>
          <p:nvPr/>
        </p:nvCxnSpPr>
        <p:spPr>
          <a:xfrm flipH="1">
            <a:off x="3404870" y="2120265"/>
            <a:ext cx="6350" cy="374650"/>
          </a:xfrm>
          <a:prstGeom prst="straightConnector1">
            <a:avLst/>
          </a:prstGeom>
          <a:noFill/>
          <a:ln w="28575" cap="flat" cmpd="sng">
            <a:solidFill>
              <a:srgbClr val="C9394A"/>
            </a:solidFill>
            <a:prstDash val="solid"/>
            <a:round/>
            <a:tailEnd type="arrow" w="med" len="med"/>
          </a:ln>
          <a:effectLst>
            <a:outerShdw blurRad="50800" dist="38100" dir="2700000" algn="tl" rotWithShape="0">
              <a:srgbClr val="000000">
                <a:alpha val="39607"/>
              </a:srgbClr>
            </a:outerShdw>
          </a:effectLst>
        </p:spPr>
      </p:cxnSp>
      <p:sp>
        <p:nvSpPr>
          <p:cNvPr id="4" name="圆角矩形"/>
          <p:cNvSpPr/>
          <p:nvPr/>
        </p:nvSpPr>
        <p:spPr>
          <a:xfrm>
            <a:off x="2537460" y="2494915"/>
            <a:ext cx="1766570" cy="444500"/>
          </a:xfrm>
          <a:prstGeom prst="roundRect">
            <a:avLst>
              <a:gd name="adj" fmla="val 16666"/>
            </a:avLst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63500" sx="102000" sy="102000" algn="ctr" rotWithShape="0">
              <a:srgbClr val="000000">
                <a:alpha val="39607"/>
              </a:srgbClr>
            </a:outerShdw>
          </a:effectLst>
        </p:spPr>
        <p:txBody>
          <a:bodyPr vert="horz" wrap="square" lIns="91440" tIns="45720" rIns="91440" bIns="45720" anchor="ctr" anchorCtr="0"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标准浏览器？</a:t>
            </a:r>
            <a:endParaRPr lang="zh-CN" altLang="en-US" sz="2000" b="1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5" name="直线连接线"/>
          <p:cNvCxnSpPr/>
          <p:nvPr/>
        </p:nvCxnSpPr>
        <p:spPr>
          <a:xfrm flipH="1">
            <a:off x="3411220" y="2939415"/>
            <a:ext cx="6350" cy="374650"/>
          </a:xfrm>
          <a:prstGeom prst="straightConnector1">
            <a:avLst/>
          </a:prstGeom>
          <a:noFill/>
          <a:ln w="28575" cap="flat" cmpd="sng">
            <a:solidFill>
              <a:srgbClr val="C9394A"/>
            </a:solidFill>
            <a:prstDash val="solid"/>
            <a:round/>
            <a:tailEnd type="arrow" w="med" len="med"/>
          </a:ln>
          <a:effectLst>
            <a:outerShdw blurRad="50800" dist="38100" dir="2700000" algn="tl" rotWithShape="0">
              <a:srgbClr val="000000">
                <a:alpha val="39607"/>
              </a:srgbClr>
            </a:outerShdw>
          </a:effectLst>
        </p:spPr>
      </p:cxnSp>
      <p:sp>
        <p:nvSpPr>
          <p:cNvPr id="6" name="文本框 5"/>
          <p:cNvSpPr txBox="1"/>
          <p:nvPr/>
        </p:nvSpPr>
        <p:spPr>
          <a:xfrm>
            <a:off x="3476625" y="2945765"/>
            <a:ext cx="388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是</a:t>
            </a:r>
            <a:endParaRPr lang="zh-CN" altLang="en-US"/>
          </a:p>
        </p:txBody>
      </p:sp>
      <p:sp>
        <p:nvSpPr>
          <p:cNvPr id="8" name="圆角矩形"/>
          <p:cNvSpPr/>
          <p:nvPr/>
        </p:nvSpPr>
        <p:spPr>
          <a:xfrm>
            <a:off x="1252855" y="3376295"/>
            <a:ext cx="4170045" cy="444500"/>
          </a:xfrm>
          <a:prstGeom prst="roundRect">
            <a:avLst>
              <a:gd name="adj" fmla="val 16666"/>
            </a:avLst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63500" sx="102000" sy="102000" algn="ctr" rotWithShape="0">
              <a:srgbClr val="000000">
                <a:alpha val="39607"/>
              </a:srgbClr>
            </a:outerShdw>
          </a:effectLst>
        </p:spPr>
        <p:txBody>
          <a:bodyPr vert="horz" wrap="square" lIns="91440" tIns="45720" rIns="91440" bIns="45720" anchor="ctr" anchorCtr="0"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parseFloat(getComputedStyle(ele, null)[attr]);</a:t>
            </a:r>
            <a:endParaRPr lang="zh-CN" altLang="en-US" sz="1400" b="1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9" name="直线连接线"/>
          <p:cNvCxnSpPr/>
          <p:nvPr/>
        </p:nvCxnSpPr>
        <p:spPr>
          <a:xfrm>
            <a:off x="4407535" y="2716530"/>
            <a:ext cx="572770" cy="635"/>
          </a:xfrm>
          <a:prstGeom prst="straightConnector1">
            <a:avLst/>
          </a:prstGeom>
          <a:noFill/>
          <a:ln w="28575" cap="flat" cmpd="sng">
            <a:solidFill>
              <a:srgbClr val="C9394A"/>
            </a:solidFill>
            <a:prstDash val="solid"/>
            <a:round/>
            <a:tailEnd type="arrow" w="med" len="med"/>
          </a:ln>
          <a:effectLst>
            <a:outerShdw blurRad="50800" dist="38100" dir="2700000" algn="tl" rotWithShape="0">
              <a:srgbClr val="000000">
                <a:alpha val="39607"/>
              </a:srgbClr>
            </a:outerShdw>
          </a:effectLst>
        </p:spPr>
      </p:cxnSp>
      <p:sp>
        <p:nvSpPr>
          <p:cNvPr id="10" name="文本框 9"/>
          <p:cNvSpPr txBox="1"/>
          <p:nvPr/>
        </p:nvSpPr>
        <p:spPr>
          <a:xfrm>
            <a:off x="4499610" y="2348230"/>
            <a:ext cx="388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否</a:t>
            </a:r>
            <a:endParaRPr lang="zh-CN" altLang="en-US"/>
          </a:p>
        </p:txBody>
      </p:sp>
      <p:sp>
        <p:nvSpPr>
          <p:cNvPr id="11" name="圆角矩形"/>
          <p:cNvSpPr/>
          <p:nvPr/>
        </p:nvSpPr>
        <p:spPr>
          <a:xfrm>
            <a:off x="5096510" y="2494280"/>
            <a:ext cx="3234055" cy="444500"/>
          </a:xfrm>
          <a:prstGeom prst="roundRect">
            <a:avLst>
              <a:gd name="adj" fmla="val 16666"/>
            </a:avLst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63500" sx="102000" sy="102000" algn="ctr" rotWithShape="0">
              <a:srgbClr val="000000">
                <a:alpha val="39607"/>
              </a:srgbClr>
            </a:outerShdw>
          </a:effectLst>
        </p:spPr>
        <p:txBody>
          <a:bodyPr vert="horz" wrap="square" lIns="91440" tIns="45720" rIns="91440" bIns="45720" anchor="ctr" anchorCtr="0"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parseFloat(ele.currentStyle[attr]);</a:t>
            </a:r>
            <a:endParaRPr lang="zh-CN" altLang="en-US" sz="14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865296" y="585954"/>
            <a:ext cx="1115060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animate</a:t>
            </a:r>
            <a:endParaRPr lang="en-US" altLang="zh-CN" b="1" u="none" strike="noStrike" kern="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6" name="矩形"/>
          <p:cNvSpPr/>
          <p:nvPr/>
        </p:nvSpPr>
        <p:spPr>
          <a:xfrm>
            <a:off x="504190" y="1073150"/>
            <a:ext cx="7478395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p>
            <a:pPr algn="l"/>
            <a:r>
              <a:rPr b="1" u="none" strike="noStrike" kern="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setCss：设置css样式</a:t>
            </a:r>
            <a:endParaRPr b="1" u="none" strike="noStrike" kern="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8" name="减去对角的矩形"/>
          <p:cNvSpPr/>
          <p:nvPr/>
        </p:nvSpPr>
        <p:spPr>
          <a:xfrm>
            <a:off x="504190" y="1831975"/>
            <a:ext cx="7874635" cy="2667000"/>
          </a:xfrm>
          <a:prstGeom prst="snip2DiagRect">
            <a:avLst>
              <a:gd name="adj1" fmla="val 0"/>
              <a:gd name="adj2" fmla="val 17115"/>
            </a:avLst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50800" dist="38100" dir="2700000" algn="tl" rotWithShape="0">
              <a:srgbClr val="000000">
                <a:alpha val="3960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>
                <a:sym typeface="+mn-ea"/>
              </a:rPr>
              <a:t>case 'opacity':  </a:t>
            </a:r>
            <a:endParaRPr lang="zh-CN" altLang="en-US">
              <a:sym typeface="+mn-ea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>
                <a:sym typeface="+mn-ea"/>
              </a:rPr>
              <a:t>         ele.style.opacity = val;</a:t>
            </a:r>
            <a:endParaRPr lang="zh-CN" altLang="en-US">
              <a:sym typeface="+mn-ea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>
                <a:sym typeface="+mn-ea"/>
              </a:rPr>
              <a:t>          ele.style.filter = 'alpha(opacity='+val*100+')';</a:t>
            </a:r>
            <a:endParaRPr lang="zh-CN" altLang="en-US">
              <a:sym typeface="+mn-ea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>
                <a:sym typeface="+mn-ea"/>
              </a:rPr>
              <a:t>case 'top'、</a:t>
            </a:r>
            <a:r>
              <a:rPr lang="en-US" altLang="zh-CN">
                <a:sym typeface="+mn-ea"/>
              </a:rPr>
              <a:t>'left'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'height'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'width'</a:t>
            </a:r>
            <a:r>
              <a:rPr lang="zh-CN" altLang="en-US">
                <a:sym typeface="+mn-ea"/>
              </a:rPr>
              <a:t>:</a:t>
            </a:r>
            <a:endParaRPr lang="zh-CN" altLang="en-US">
              <a:sym typeface="+mn-ea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>
                <a:sym typeface="+mn-ea"/>
              </a:rPr>
              <a:t>          ele.style[attr] = val + 'px';</a:t>
            </a:r>
            <a:endParaRPr lang="zh-CN" altLang="en-US">
              <a:sym typeface="+mn-ea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ym typeface="+mn-ea"/>
              </a:rPr>
              <a:t>......</a:t>
            </a:r>
            <a:endParaRPr lang="zh-CN" altLang="en-US">
              <a:sym typeface="+mn-ea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>
                <a:sym typeface="+mn-ea"/>
              </a:rPr>
              <a:t> default:</a:t>
            </a:r>
            <a:endParaRPr lang="zh-CN" altLang="en-US">
              <a:sym typeface="+mn-ea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>
                <a:sym typeface="+mn-ea"/>
              </a:rPr>
              <a:t>       ele.style[attr] = val;</a:t>
            </a:r>
            <a:endParaRPr lang="zh-CN" altLang="en-US">
              <a:sym typeface="+mn-ea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>
              <a:sym typeface="+mn-ea"/>
            </a:endParaRPr>
          </a:p>
        </p:txBody>
      </p:sp>
      <p:sp>
        <p:nvSpPr>
          <p:cNvPr id="9" name="流程图: 可选过程 8"/>
          <p:cNvSpPr/>
          <p:nvPr/>
        </p:nvSpPr>
        <p:spPr>
          <a:xfrm>
            <a:off x="504190" y="1041400"/>
            <a:ext cx="2697480" cy="431800"/>
          </a:xfrm>
          <a:prstGeom prst="flowChartAlternateProcess">
            <a:avLst/>
          </a:prstGeom>
          <a:noFill/>
          <a:ln>
            <a:solidFill>
              <a:srgbClr val="C9394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865296" y="585954"/>
            <a:ext cx="1115060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animate</a:t>
            </a:r>
            <a:endParaRPr lang="en-US" altLang="zh-CN" b="1" u="none" strike="noStrike" kern="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6" name="矩形"/>
          <p:cNvSpPr/>
          <p:nvPr/>
        </p:nvSpPr>
        <p:spPr>
          <a:xfrm>
            <a:off x="504190" y="1073150"/>
            <a:ext cx="7478395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p>
            <a:pPr algn="l"/>
            <a:r>
              <a:rPr b="1" u="none" strike="noStrike" kern="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animate：设置css动画</a:t>
            </a:r>
            <a:endParaRPr b="1" u="none" strike="noStrike" kern="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9" name="流程图: 可选过程 8"/>
          <p:cNvSpPr/>
          <p:nvPr/>
        </p:nvSpPr>
        <p:spPr>
          <a:xfrm>
            <a:off x="504190" y="1041400"/>
            <a:ext cx="2697480" cy="431800"/>
          </a:xfrm>
          <a:prstGeom prst="flowChartAlternateProcess">
            <a:avLst/>
          </a:prstGeom>
          <a:noFill/>
          <a:ln>
            <a:solidFill>
              <a:srgbClr val="C9394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圆角矩形"/>
          <p:cNvSpPr/>
          <p:nvPr/>
        </p:nvSpPr>
        <p:spPr>
          <a:xfrm>
            <a:off x="3584575" y="1473200"/>
            <a:ext cx="1975485" cy="406400"/>
          </a:xfrm>
          <a:prstGeom prst="roundRect">
            <a:avLst>
              <a:gd name="adj" fmla="val 16666"/>
            </a:avLst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63500" sx="102000" sy="102000" algn="ctr" rotWithShape="0">
              <a:srgbClr val="000000">
                <a:alpha val="39607"/>
              </a:srgbClr>
            </a:outerShdw>
          </a:effectLst>
        </p:spPr>
        <p:txBody>
          <a:bodyPr vert="horz" wrap="square" lIns="91440" tIns="45720" rIns="91440" bIns="45720" anchor="ctr" anchorCtr="0"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终值</a:t>
            </a:r>
            <a:r>
              <a:rPr lang="en-US" altLang="zh-CN" sz="2000" b="1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2000" b="1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起始值</a:t>
            </a:r>
            <a:endParaRPr lang="zh-CN" altLang="en-US" sz="2000" b="1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45" name="直线连接线"/>
          <p:cNvCxnSpPr/>
          <p:nvPr/>
        </p:nvCxnSpPr>
        <p:spPr>
          <a:xfrm flipH="1">
            <a:off x="4569460" y="1974215"/>
            <a:ext cx="6350" cy="374650"/>
          </a:xfrm>
          <a:prstGeom prst="straightConnector1">
            <a:avLst/>
          </a:prstGeom>
          <a:noFill/>
          <a:ln w="28575" cap="flat" cmpd="sng">
            <a:solidFill>
              <a:srgbClr val="C9394A"/>
            </a:solidFill>
            <a:prstDash val="solid"/>
            <a:round/>
            <a:tailEnd type="arrow" w="med" len="med"/>
          </a:ln>
          <a:effectLst>
            <a:outerShdw blurRad="50800" dist="38100" dir="2700000" algn="tl" rotWithShape="0">
              <a:srgbClr val="000000">
                <a:alpha val="39607"/>
              </a:srgbClr>
            </a:outerShdw>
          </a:effectLst>
        </p:spPr>
      </p:cxnSp>
      <p:sp>
        <p:nvSpPr>
          <p:cNvPr id="10" name="文本框 9"/>
          <p:cNvSpPr txBox="1"/>
          <p:nvPr/>
        </p:nvSpPr>
        <p:spPr>
          <a:xfrm>
            <a:off x="4739005" y="1980565"/>
            <a:ext cx="607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&gt;0</a:t>
            </a:r>
            <a:endParaRPr lang="en-US" altLang="zh-CN"/>
          </a:p>
        </p:txBody>
      </p:sp>
      <p:cxnSp>
        <p:nvCxnSpPr>
          <p:cNvPr id="3" name="直线连接线"/>
          <p:cNvCxnSpPr/>
          <p:nvPr/>
        </p:nvCxnSpPr>
        <p:spPr>
          <a:xfrm>
            <a:off x="5750560" y="1676400"/>
            <a:ext cx="572770" cy="635"/>
          </a:xfrm>
          <a:prstGeom prst="straightConnector1">
            <a:avLst/>
          </a:prstGeom>
          <a:noFill/>
          <a:ln w="28575" cap="flat" cmpd="sng">
            <a:solidFill>
              <a:srgbClr val="C9394A"/>
            </a:solidFill>
            <a:prstDash val="solid"/>
            <a:round/>
            <a:tailEnd type="arrow" w="med" len="med"/>
          </a:ln>
          <a:effectLst>
            <a:outerShdw blurRad="50800" dist="38100" dir="2700000" algn="tl" rotWithShape="0">
              <a:srgbClr val="000000">
                <a:alpha val="39607"/>
              </a:srgbClr>
            </a:outerShdw>
          </a:effectLst>
        </p:spPr>
      </p:cxnSp>
      <p:sp>
        <p:nvSpPr>
          <p:cNvPr id="4" name="文本框 3"/>
          <p:cNvSpPr txBox="1"/>
          <p:nvPr/>
        </p:nvSpPr>
        <p:spPr>
          <a:xfrm>
            <a:off x="5750560" y="1223010"/>
            <a:ext cx="607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=0</a:t>
            </a:r>
            <a:endParaRPr lang="en-US" altLang="zh-CN"/>
          </a:p>
        </p:txBody>
      </p:sp>
      <p:sp>
        <p:nvSpPr>
          <p:cNvPr id="46" name="椭圆"/>
          <p:cNvSpPr/>
          <p:nvPr/>
        </p:nvSpPr>
        <p:spPr>
          <a:xfrm>
            <a:off x="6569075" y="1362710"/>
            <a:ext cx="1089660" cy="628015"/>
          </a:xfrm>
          <a:prstGeom prst="ellipse">
            <a:avLst/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50800" dist="38100" dir="2700000" algn="tl" rotWithShape="0">
              <a:srgbClr val="000000">
                <a:alpha val="39607"/>
              </a:srgbClr>
            </a:outerShdw>
          </a:effectLst>
        </p:spPr>
        <p:txBody>
          <a:bodyPr vert="horz" wrap="square" lIns="91440" tIns="45720" rIns="91440" bIns="45720" anchor="ctr" anchorCtr="0"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1" u="none" strike="noStrike" kern="1200" cap="none" spc="0" baseline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没有动画</a:t>
            </a:r>
            <a:endParaRPr lang="zh-CN" altLang="en-US" sz="1800" b="1" u="none" strike="noStrike" kern="1200" cap="none" spc="0" baseline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5" name="直线连接线"/>
          <p:cNvCxnSpPr/>
          <p:nvPr/>
        </p:nvCxnSpPr>
        <p:spPr>
          <a:xfrm>
            <a:off x="4575810" y="2755265"/>
            <a:ext cx="2540" cy="728980"/>
          </a:xfrm>
          <a:prstGeom prst="straightConnector1">
            <a:avLst/>
          </a:prstGeom>
          <a:noFill/>
          <a:ln w="28575" cap="flat" cmpd="sng">
            <a:solidFill>
              <a:srgbClr val="C9394A"/>
            </a:solidFill>
            <a:prstDash val="solid"/>
            <a:round/>
            <a:tailEnd type="arrow" w="med" len="med"/>
          </a:ln>
          <a:effectLst>
            <a:outerShdw blurRad="50800" dist="38100" dir="2700000" algn="tl" rotWithShape="0">
              <a:srgbClr val="000000">
                <a:alpha val="39607"/>
              </a:srgbClr>
            </a:outerShdw>
          </a:effectLst>
        </p:spPr>
      </p:cxnSp>
      <p:sp>
        <p:nvSpPr>
          <p:cNvPr id="7" name="文本框 6"/>
          <p:cNvSpPr txBox="1"/>
          <p:nvPr/>
        </p:nvSpPr>
        <p:spPr>
          <a:xfrm>
            <a:off x="3130550" y="2935605"/>
            <a:ext cx="1362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限定时间到</a:t>
            </a:r>
            <a:endParaRPr lang="zh-CN" altLang="en-US"/>
          </a:p>
        </p:txBody>
      </p:sp>
      <p:sp>
        <p:nvSpPr>
          <p:cNvPr id="11" name="圆角矩形"/>
          <p:cNvSpPr/>
          <p:nvPr/>
        </p:nvSpPr>
        <p:spPr>
          <a:xfrm>
            <a:off x="3130550" y="2348865"/>
            <a:ext cx="2745740" cy="406400"/>
          </a:xfrm>
          <a:prstGeom prst="roundRect">
            <a:avLst>
              <a:gd name="adj" fmla="val 16666"/>
            </a:avLst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63500" sx="102000" sy="102000" algn="ctr" rotWithShape="0">
              <a:srgbClr val="000000">
                <a:alpha val="39607"/>
              </a:srgbClr>
            </a:outerShdw>
          </a:effectLst>
        </p:spPr>
        <p:txBody>
          <a:bodyPr vert="horz" wrap="square" lIns="91440" tIns="45720" rIns="91440" bIns="45720" anchor="ctr" anchorCtr="0"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定时器（步长累加）</a:t>
            </a:r>
            <a:endParaRPr lang="zh-CN" altLang="en-US" sz="2000" b="1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减去对角的矩形"/>
          <p:cNvSpPr/>
          <p:nvPr/>
        </p:nvSpPr>
        <p:spPr>
          <a:xfrm>
            <a:off x="3575049" y="3483943"/>
            <a:ext cx="1993899" cy="1150938"/>
          </a:xfrm>
          <a:prstGeom prst="snip2DiagRect">
            <a:avLst>
              <a:gd name="adj1" fmla="val 0"/>
              <a:gd name="adj2" fmla="val 17115"/>
            </a:avLst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50800" dist="38100" dir="2700000" algn="tl" rotWithShape="0">
              <a:srgbClr val="000000">
                <a:alpha val="39607"/>
              </a:srgbClr>
            </a:outerShdw>
          </a:effectLst>
        </p:spPr>
        <p:txBody>
          <a:bodyPr vert="horz" wrap="square" lIns="91440" tIns="45720" rIns="91440" bIns="45720" anchor="ctr" anchorCtr="0"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 strike="noStrike" kern="1200" cap="none" spc="0" baseline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</a:t>
            </a:r>
            <a:r>
              <a:rPr lang="zh-CN" altLang="en-US" sz="1800" b="1" u="none" strike="noStrike" kern="1200" cap="none" spc="0" baseline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设置终值样式</a:t>
            </a:r>
            <a:endParaRPr lang="zh-CN" altLang="en-US" sz="1800" b="1" u="none" strike="noStrike" kern="1200" cap="none" spc="0" baseline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u="none" strike="noStrike" kern="1200" cap="none" spc="0" baseline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</a:t>
            </a:r>
            <a:r>
              <a:rPr lang="zh-CN" altLang="en-US" sz="1800" b="1" u="none" strike="noStrike" kern="1200" cap="none" spc="0" baseline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清除定时器</a:t>
            </a:r>
            <a:endParaRPr lang="zh-CN" altLang="en-US" sz="1800" b="1" u="none" strike="noStrike" kern="1200" cap="none" spc="0" baseline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u="none" strike="noStrike" kern="1200" cap="none" spc="0" baseline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</a:t>
            </a:r>
            <a:r>
              <a:rPr lang="zh-CN" altLang="en-US" sz="1800" b="1" u="none" strike="noStrike" kern="1200" cap="none" spc="0" baseline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调用回调函数</a:t>
            </a:r>
            <a:endParaRPr lang="zh-CN" altLang="en-US" sz="1800" b="1" u="none" strike="noStrike" kern="1200" cap="none" spc="0" baseline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3" name="直线连接线"/>
          <p:cNvCxnSpPr/>
          <p:nvPr/>
        </p:nvCxnSpPr>
        <p:spPr>
          <a:xfrm flipV="1">
            <a:off x="5876290" y="2499995"/>
            <a:ext cx="1576070" cy="41910"/>
          </a:xfrm>
          <a:prstGeom prst="straightConnector1">
            <a:avLst/>
          </a:prstGeom>
          <a:noFill/>
          <a:ln w="28575" cap="flat" cmpd="sng">
            <a:solidFill>
              <a:srgbClr val="C9394A"/>
            </a:solidFill>
            <a:prstDash val="solid"/>
            <a:round/>
            <a:tailEnd type="arrow" w="med" len="med"/>
          </a:ln>
          <a:effectLst>
            <a:outerShdw blurRad="50800" dist="38100" dir="2700000" algn="tl" rotWithShape="0">
              <a:srgbClr val="000000">
                <a:alpha val="39607"/>
              </a:srgbClr>
            </a:outerShdw>
          </a:effectLst>
        </p:spPr>
      </p:cxnSp>
      <p:sp>
        <p:nvSpPr>
          <p:cNvPr id="14" name="文本框 13"/>
          <p:cNvSpPr txBox="1"/>
          <p:nvPr/>
        </p:nvSpPr>
        <p:spPr>
          <a:xfrm>
            <a:off x="6036945" y="2061210"/>
            <a:ext cx="1362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时间未到</a:t>
            </a:r>
            <a:endParaRPr lang="zh-CN" altLang="en-US"/>
          </a:p>
        </p:txBody>
      </p:sp>
      <p:sp>
        <p:nvSpPr>
          <p:cNvPr id="15" name="减去对角的矩形"/>
          <p:cNvSpPr/>
          <p:nvPr/>
        </p:nvSpPr>
        <p:spPr>
          <a:xfrm>
            <a:off x="7503160" y="2188845"/>
            <a:ext cx="1358265" cy="566420"/>
          </a:xfrm>
          <a:prstGeom prst="snip2DiagRect">
            <a:avLst>
              <a:gd name="adj1" fmla="val 0"/>
              <a:gd name="adj2" fmla="val 17115"/>
            </a:avLst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50800" dist="38100" dir="2700000" algn="tl" rotWithShape="0">
              <a:srgbClr val="000000">
                <a:alpha val="39607"/>
              </a:srgbClr>
            </a:outerShdw>
          </a:effectLst>
        </p:spPr>
        <p:txBody>
          <a:bodyPr vert="horz" wrap="square" lIns="91440" tIns="45720" rIns="91440" bIns="45720" anchor="ctr" anchorCtr="0"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1" u="none" strike="noStrike" kern="1200" cap="none" spc="0" baseline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设置样式</a:t>
            </a:r>
            <a:endParaRPr lang="zh-CN" altLang="en-US" sz="1800" b="1" u="none" strike="noStrike" kern="1200" cap="none" spc="0" baseline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796</Words>
  <Application>WPS 演示</Application>
  <PresentationFormat>全屏显示(16:9)</PresentationFormat>
  <Paragraphs>78</Paragraphs>
  <Slides>6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Wingdings</vt:lpstr>
      <vt:lpstr>Calibri</vt:lpstr>
      <vt:lpstr>Times New Roman</vt:lpstr>
      <vt:lpstr>微软雅黑</vt:lpstr>
      <vt:lpstr>Arial Unicode MS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Administrator</cp:lastModifiedBy>
  <cp:revision>122</cp:revision>
  <dcterms:created xsi:type="dcterms:W3CDTF">2016-04-25T01:54:00Z</dcterms:created>
  <dcterms:modified xsi:type="dcterms:W3CDTF">2018-12-08T07:40:22Z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2052-10.1.0.7697</vt:lpwstr>
  </property>
</Properties>
</file>