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F6520-6A9B-4AE5-B98F-BB9F42C588E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A2139F6-C21B-4DC9-A3E1-1B3B87EFC1B1}">
      <dgm:prSet/>
      <dgm:spPr/>
      <dgm:t>
        <a:bodyPr/>
        <a:lstStyle/>
        <a:p>
          <a:r>
            <a:rPr lang="en-US"/>
            <a:t>The Total Revenue generated for the Year 2015 was $78.24M with total pizzas sold of approx. 50k</a:t>
          </a:r>
        </a:p>
      </dgm:t>
    </dgm:pt>
    <dgm:pt modelId="{6D1DA4AD-0EDD-40F3-880E-8DAA8A4386A8}" type="parTrans" cxnId="{66FD9D60-B3E9-47E0-B052-133D39F15C3D}">
      <dgm:prSet/>
      <dgm:spPr/>
      <dgm:t>
        <a:bodyPr/>
        <a:lstStyle/>
        <a:p>
          <a:endParaRPr lang="en-US"/>
        </a:p>
      </dgm:t>
    </dgm:pt>
    <dgm:pt modelId="{D457AAB7-CD42-4CBF-A16D-1A4F448EBC47}" type="sibTrans" cxnId="{66FD9D60-B3E9-47E0-B052-133D39F15C3D}">
      <dgm:prSet/>
      <dgm:spPr/>
      <dgm:t>
        <a:bodyPr/>
        <a:lstStyle/>
        <a:p>
          <a:endParaRPr lang="en-US"/>
        </a:p>
      </dgm:t>
    </dgm:pt>
    <dgm:pt modelId="{41F7AE25-FD79-4182-91D8-CAE361FA46D8}">
      <dgm:prSet/>
      <dgm:spPr/>
      <dgm:t>
        <a:bodyPr/>
        <a:lstStyle/>
        <a:p>
          <a:r>
            <a:rPr lang="en-US"/>
            <a:t>“The Thai Chicken Pizza” generated the highest revenue of $29,257 with 1410 quantity sold.</a:t>
          </a:r>
        </a:p>
      </dgm:t>
    </dgm:pt>
    <dgm:pt modelId="{AD832925-682A-40B4-8331-7E0D229AA638}" type="parTrans" cxnId="{7C56997B-AFAA-453C-86FE-BE3FED62F99E}">
      <dgm:prSet/>
      <dgm:spPr/>
      <dgm:t>
        <a:bodyPr/>
        <a:lstStyle/>
        <a:p>
          <a:endParaRPr lang="en-US"/>
        </a:p>
      </dgm:t>
    </dgm:pt>
    <dgm:pt modelId="{C1B2A8B3-2E5C-4D01-8635-61E14ACAC8F0}" type="sibTrans" cxnId="{7C56997B-AFAA-453C-86FE-BE3FED62F99E}">
      <dgm:prSet/>
      <dgm:spPr/>
      <dgm:t>
        <a:bodyPr/>
        <a:lstStyle/>
        <a:p>
          <a:endParaRPr lang="en-US"/>
        </a:p>
      </dgm:t>
    </dgm:pt>
    <dgm:pt modelId="{384551D3-40FA-4A44-9765-CD6E586C16F5}">
      <dgm:prSet/>
      <dgm:spPr/>
      <dgm:t>
        <a:bodyPr/>
        <a:lstStyle/>
        <a:p>
          <a:r>
            <a:rPr lang="en-US"/>
            <a:t>However, “The Big Meat Pizza” had the highest sales with 1914 orders with a revenue of $22,968.</a:t>
          </a:r>
        </a:p>
      </dgm:t>
    </dgm:pt>
    <dgm:pt modelId="{93BB4DB5-93A9-4F43-B430-D9FE441F68E0}" type="parTrans" cxnId="{6987E694-7976-4120-8D93-70655DF13B28}">
      <dgm:prSet/>
      <dgm:spPr/>
      <dgm:t>
        <a:bodyPr/>
        <a:lstStyle/>
        <a:p>
          <a:endParaRPr lang="en-US"/>
        </a:p>
      </dgm:t>
    </dgm:pt>
    <dgm:pt modelId="{DA6E732F-FA47-4112-BA67-7679C23889C6}" type="sibTrans" cxnId="{6987E694-7976-4120-8D93-70655DF13B28}">
      <dgm:prSet/>
      <dgm:spPr/>
      <dgm:t>
        <a:bodyPr/>
        <a:lstStyle/>
        <a:p>
          <a:endParaRPr lang="en-US"/>
        </a:p>
      </dgm:t>
    </dgm:pt>
    <dgm:pt modelId="{47824BF8-F600-4BC3-91EC-F21A4996A7AE}">
      <dgm:prSet/>
      <dgm:spPr/>
      <dgm:t>
        <a:bodyPr/>
        <a:lstStyle/>
        <a:p>
          <a:r>
            <a:rPr lang="en-US"/>
            <a:t>Pizza Name with “The Greek Pizza”, “The Green Garden Pizza”, “The Chicken Alfredo Pizza” and “The Calabrese Pizza” had the lowest quantity sold thereby generated the lowest revenue.</a:t>
          </a:r>
        </a:p>
      </dgm:t>
    </dgm:pt>
    <dgm:pt modelId="{71E0CF73-E99E-4C4E-959E-2CAF7EDB6ACF}" type="parTrans" cxnId="{A1A29A85-1A76-41CF-8C4D-2558C902CFD6}">
      <dgm:prSet/>
      <dgm:spPr/>
      <dgm:t>
        <a:bodyPr/>
        <a:lstStyle/>
        <a:p>
          <a:endParaRPr lang="en-US"/>
        </a:p>
      </dgm:t>
    </dgm:pt>
    <dgm:pt modelId="{7ABED76F-3B8D-49F7-B291-669E94BE68C9}" type="sibTrans" cxnId="{A1A29A85-1A76-41CF-8C4D-2558C902CFD6}">
      <dgm:prSet/>
      <dgm:spPr/>
      <dgm:t>
        <a:bodyPr/>
        <a:lstStyle/>
        <a:p>
          <a:endParaRPr lang="en-US"/>
        </a:p>
      </dgm:t>
    </dgm:pt>
    <dgm:pt modelId="{A3048F93-62BD-4CF4-A7F8-0ADF7B60F745}">
      <dgm:prSet/>
      <dgm:spPr/>
      <dgm:t>
        <a:bodyPr/>
        <a:lstStyle/>
        <a:p>
          <a:r>
            <a:rPr lang="en-US"/>
            <a:t>Highest  Pizza sales was in July with total pizza sold of 4,392 while October had the lowest sales of 3,883.</a:t>
          </a:r>
        </a:p>
      </dgm:t>
    </dgm:pt>
    <dgm:pt modelId="{B8D9E19A-33DB-40E4-B4F9-9900D90E7091}" type="parTrans" cxnId="{22688BF4-5F9B-4F32-9770-FC83C6FCF5AE}">
      <dgm:prSet/>
      <dgm:spPr/>
      <dgm:t>
        <a:bodyPr/>
        <a:lstStyle/>
        <a:p>
          <a:endParaRPr lang="en-US"/>
        </a:p>
      </dgm:t>
    </dgm:pt>
    <dgm:pt modelId="{BD8F74CF-5969-49DC-8704-9164D86482DD}" type="sibTrans" cxnId="{22688BF4-5F9B-4F32-9770-FC83C6FCF5AE}">
      <dgm:prSet/>
      <dgm:spPr/>
      <dgm:t>
        <a:bodyPr/>
        <a:lstStyle/>
        <a:p>
          <a:endParaRPr lang="en-US"/>
        </a:p>
      </dgm:t>
    </dgm:pt>
    <dgm:pt modelId="{3F929C76-237D-4BE8-97B0-70A875D9FD04}">
      <dgm:prSet/>
      <dgm:spPr/>
      <dgm:t>
        <a:bodyPr/>
        <a:lstStyle/>
        <a:p>
          <a:r>
            <a:rPr lang="en-US"/>
            <a:t>Quarter 2 recorded the highest number of pizza sold with 12,586 orders as against Quarter 4 which had 12,084 orders.</a:t>
          </a:r>
        </a:p>
      </dgm:t>
    </dgm:pt>
    <dgm:pt modelId="{973A8817-6F9D-4FC9-A72A-075F39D1120C}" type="parTrans" cxnId="{D521BCF0-5AB5-4862-98F0-04842229CFDB}">
      <dgm:prSet/>
      <dgm:spPr/>
      <dgm:t>
        <a:bodyPr/>
        <a:lstStyle/>
        <a:p>
          <a:endParaRPr lang="en-US"/>
        </a:p>
      </dgm:t>
    </dgm:pt>
    <dgm:pt modelId="{293FE35F-3027-4D07-94E1-AFB154A15B73}" type="sibTrans" cxnId="{D521BCF0-5AB5-4862-98F0-04842229CFDB}">
      <dgm:prSet/>
      <dgm:spPr/>
      <dgm:t>
        <a:bodyPr/>
        <a:lstStyle/>
        <a:p>
          <a:endParaRPr lang="en-US"/>
        </a:p>
      </dgm:t>
    </dgm:pt>
    <dgm:pt modelId="{D1D5A2A8-69D6-406E-B1F2-2F135DDF59C6}">
      <dgm:prSet/>
      <dgm:spPr/>
      <dgm:t>
        <a:bodyPr/>
        <a:lstStyle/>
        <a:p>
          <a:r>
            <a:rPr lang="en-US"/>
            <a:t>The Classic category of Pizza had 32% (6.32M) of the Revenue while The Chicken category had the lowest of approximately 17% (3.33M) of the Revenue.</a:t>
          </a:r>
        </a:p>
      </dgm:t>
    </dgm:pt>
    <dgm:pt modelId="{D627CEBD-41D9-48B1-9974-44327BF3945C}" type="parTrans" cxnId="{EF0A25CE-F59F-4419-BFE9-8533F03C8C31}">
      <dgm:prSet/>
      <dgm:spPr/>
      <dgm:t>
        <a:bodyPr/>
        <a:lstStyle/>
        <a:p>
          <a:endParaRPr lang="en-US"/>
        </a:p>
      </dgm:t>
    </dgm:pt>
    <dgm:pt modelId="{F46585C6-2A54-4601-9090-30036684CE37}" type="sibTrans" cxnId="{EF0A25CE-F59F-4419-BFE9-8533F03C8C31}">
      <dgm:prSet/>
      <dgm:spPr/>
      <dgm:t>
        <a:bodyPr/>
        <a:lstStyle/>
        <a:p>
          <a:endParaRPr lang="en-US"/>
        </a:p>
      </dgm:t>
    </dgm:pt>
    <dgm:pt modelId="{0CC6B08F-2169-4314-AD87-1C86C8ADC7F5}">
      <dgm:prSet/>
      <dgm:spPr/>
      <dgm:t>
        <a:bodyPr/>
        <a:lstStyle/>
        <a:p>
          <a:r>
            <a:rPr lang="en-US"/>
            <a:t>The Trend analysis shows there is a peak in July and decline in the trend towards the end of the Year.</a:t>
          </a:r>
        </a:p>
      </dgm:t>
    </dgm:pt>
    <dgm:pt modelId="{F00F56B2-1CD4-496B-A3B9-65DD4F5B984E}" type="parTrans" cxnId="{47402677-0E01-4450-9953-D0900D907E8C}">
      <dgm:prSet/>
      <dgm:spPr/>
      <dgm:t>
        <a:bodyPr/>
        <a:lstStyle/>
        <a:p>
          <a:endParaRPr lang="en-US"/>
        </a:p>
      </dgm:t>
    </dgm:pt>
    <dgm:pt modelId="{75AF4019-E9D5-4EA8-89F7-3CC0624D5985}" type="sibTrans" cxnId="{47402677-0E01-4450-9953-D0900D907E8C}">
      <dgm:prSet/>
      <dgm:spPr/>
      <dgm:t>
        <a:bodyPr/>
        <a:lstStyle/>
        <a:p>
          <a:endParaRPr lang="en-US"/>
        </a:p>
      </dgm:t>
    </dgm:pt>
    <dgm:pt modelId="{B125012D-A496-4634-8507-4A8E4C661D14}" type="pres">
      <dgm:prSet presAssocID="{0C3F6520-6A9B-4AE5-B98F-BB9F42C588EF}" presName="diagram" presStyleCnt="0">
        <dgm:presLayoutVars>
          <dgm:dir/>
          <dgm:resizeHandles val="exact"/>
        </dgm:presLayoutVars>
      </dgm:prSet>
      <dgm:spPr/>
    </dgm:pt>
    <dgm:pt modelId="{9483645F-8D27-4933-BFC1-46E7A4A027C7}" type="pres">
      <dgm:prSet presAssocID="{1A2139F6-C21B-4DC9-A3E1-1B3B87EFC1B1}" presName="node" presStyleLbl="node1" presStyleIdx="0" presStyleCnt="8">
        <dgm:presLayoutVars>
          <dgm:bulletEnabled val="1"/>
        </dgm:presLayoutVars>
      </dgm:prSet>
      <dgm:spPr/>
    </dgm:pt>
    <dgm:pt modelId="{75BD8337-E6DA-4F06-8626-53E92D3C2E47}" type="pres">
      <dgm:prSet presAssocID="{D457AAB7-CD42-4CBF-A16D-1A4F448EBC47}" presName="sibTrans" presStyleCnt="0"/>
      <dgm:spPr/>
    </dgm:pt>
    <dgm:pt modelId="{B7FDB7EF-A7C5-4C12-9C06-021E15405381}" type="pres">
      <dgm:prSet presAssocID="{41F7AE25-FD79-4182-91D8-CAE361FA46D8}" presName="node" presStyleLbl="node1" presStyleIdx="1" presStyleCnt="8">
        <dgm:presLayoutVars>
          <dgm:bulletEnabled val="1"/>
        </dgm:presLayoutVars>
      </dgm:prSet>
      <dgm:spPr/>
    </dgm:pt>
    <dgm:pt modelId="{B087F297-D18A-4B6A-A2C4-BD12E5DBECD1}" type="pres">
      <dgm:prSet presAssocID="{C1B2A8B3-2E5C-4D01-8635-61E14ACAC8F0}" presName="sibTrans" presStyleCnt="0"/>
      <dgm:spPr/>
    </dgm:pt>
    <dgm:pt modelId="{A255082A-27C7-4D07-BACC-B80FFE865AAF}" type="pres">
      <dgm:prSet presAssocID="{384551D3-40FA-4A44-9765-CD6E586C16F5}" presName="node" presStyleLbl="node1" presStyleIdx="2" presStyleCnt="8">
        <dgm:presLayoutVars>
          <dgm:bulletEnabled val="1"/>
        </dgm:presLayoutVars>
      </dgm:prSet>
      <dgm:spPr/>
    </dgm:pt>
    <dgm:pt modelId="{B623C03B-5062-4B31-B56E-B4CDD8E1EE40}" type="pres">
      <dgm:prSet presAssocID="{DA6E732F-FA47-4112-BA67-7679C23889C6}" presName="sibTrans" presStyleCnt="0"/>
      <dgm:spPr/>
    </dgm:pt>
    <dgm:pt modelId="{6E788B1E-9C31-46AA-B696-E8F90A9D3C06}" type="pres">
      <dgm:prSet presAssocID="{47824BF8-F600-4BC3-91EC-F21A4996A7AE}" presName="node" presStyleLbl="node1" presStyleIdx="3" presStyleCnt="8">
        <dgm:presLayoutVars>
          <dgm:bulletEnabled val="1"/>
        </dgm:presLayoutVars>
      </dgm:prSet>
      <dgm:spPr/>
    </dgm:pt>
    <dgm:pt modelId="{BFD18E8A-92E9-4E7F-A31B-31514E599B33}" type="pres">
      <dgm:prSet presAssocID="{7ABED76F-3B8D-49F7-B291-669E94BE68C9}" presName="sibTrans" presStyleCnt="0"/>
      <dgm:spPr/>
    </dgm:pt>
    <dgm:pt modelId="{D433B556-1439-4EBA-A616-381540BF0E4C}" type="pres">
      <dgm:prSet presAssocID="{A3048F93-62BD-4CF4-A7F8-0ADF7B60F745}" presName="node" presStyleLbl="node1" presStyleIdx="4" presStyleCnt="8">
        <dgm:presLayoutVars>
          <dgm:bulletEnabled val="1"/>
        </dgm:presLayoutVars>
      </dgm:prSet>
      <dgm:spPr/>
    </dgm:pt>
    <dgm:pt modelId="{3C254894-E588-40CF-9980-BE243E321349}" type="pres">
      <dgm:prSet presAssocID="{BD8F74CF-5969-49DC-8704-9164D86482DD}" presName="sibTrans" presStyleCnt="0"/>
      <dgm:spPr/>
    </dgm:pt>
    <dgm:pt modelId="{9E0C16D9-768C-4293-988D-6FD1098E524B}" type="pres">
      <dgm:prSet presAssocID="{3F929C76-237D-4BE8-97B0-70A875D9FD04}" presName="node" presStyleLbl="node1" presStyleIdx="5" presStyleCnt="8">
        <dgm:presLayoutVars>
          <dgm:bulletEnabled val="1"/>
        </dgm:presLayoutVars>
      </dgm:prSet>
      <dgm:spPr/>
    </dgm:pt>
    <dgm:pt modelId="{97375DC2-5BA4-4437-B6CE-952B37B5C1C5}" type="pres">
      <dgm:prSet presAssocID="{293FE35F-3027-4D07-94E1-AFB154A15B73}" presName="sibTrans" presStyleCnt="0"/>
      <dgm:spPr/>
    </dgm:pt>
    <dgm:pt modelId="{B02CF72A-3028-4D33-93C2-357E369630A1}" type="pres">
      <dgm:prSet presAssocID="{D1D5A2A8-69D6-406E-B1F2-2F135DDF59C6}" presName="node" presStyleLbl="node1" presStyleIdx="6" presStyleCnt="8">
        <dgm:presLayoutVars>
          <dgm:bulletEnabled val="1"/>
        </dgm:presLayoutVars>
      </dgm:prSet>
      <dgm:spPr/>
    </dgm:pt>
    <dgm:pt modelId="{8DC49B8D-2E23-4357-831F-F72669AC865F}" type="pres">
      <dgm:prSet presAssocID="{F46585C6-2A54-4601-9090-30036684CE37}" presName="sibTrans" presStyleCnt="0"/>
      <dgm:spPr/>
    </dgm:pt>
    <dgm:pt modelId="{D4FD7C2E-BE5E-4CAE-BD8B-A8A423D8C362}" type="pres">
      <dgm:prSet presAssocID="{0CC6B08F-2169-4314-AD87-1C86C8ADC7F5}" presName="node" presStyleLbl="node1" presStyleIdx="7" presStyleCnt="8">
        <dgm:presLayoutVars>
          <dgm:bulletEnabled val="1"/>
        </dgm:presLayoutVars>
      </dgm:prSet>
      <dgm:spPr/>
    </dgm:pt>
  </dgm:ptLst>
  <dgm:cxnLst>
    <dgm:cxn modelId="{2030F53D-85E4-49A7-9F5F-EA3396C709C7}" type="presOf" srcId="{41F7AE25-FD79-4182-91D8-CAE361FA46D8}" destId="{B7FDB7EF-A7C5-4C12-9C06-021E15405381}" srcOrd="0" destOrd="0" presId="urn:microsoft.com/office/officeart/2005/8/layout/default"/>
    <dgm:cxn modelId="{B1FC045F-D031-466B-91DD-A4FDD95446FF}" type="presOf" srcId="{47824BF8-F600-4BC3-91EC-F21A4996A7AE}" destId="{6E788B1E-9C31-46AA-B696-E8F90A9D3C06}" srcOrd="0" destOrd="0" presId="urn:microsoft.com/office/officeart/2005/8/layout/default"/>
    <dgm:cxn modelId="{66FD9D60-B3E9-47E0-B052-133D39F15C3D}" srcId="{0C3F6520-6A9B-4AE5-B98F-BB9F42C588EF}" destId="{1A2139F6-C21B-4DC9-A3E1-1B3B87EFC1B1}" srcOrd="0" destOrd="0" parTransId="{6D1DA4AD-0EDD-40F3-880E-8DAA8A4386A8}" sibTransId="{D457AAB7-CD42-4CBF-A16D-1A4F448EBC47}"/>
    <dgm:cxn modelId="{6E87526F-0FF3-4D83-BE2C-607C66A45BA4}" type="presOf" srcId="{A3048F93-62BD-4CF4-A7F8-0ADF7B60F745}" destId="{D433B556-1439-4EBA-A616-381540BF0E4C}" srcOrd="0" destOrd="0" presId="urn:microsoft.com/office/officeart/2005/8/layout/default"/>
    <dgm:cxn modelId="{47402677-0E01-4450-9953-D0900D907E8C}" srcId="{0C3F6520-6A9B-4AE5-B98F-BB9F42C588EF}" destId="{0CC6B08F-2169-4314-AD87-1C86C8ADC7F5}" srcOrd="7" destOrd="0" parTransId="{F00F56B2-1CD4-496B-A3B9-65DD4F5B984E}" sibTransId="{75AF4019-E9D5-4EA8-89F7-3CC0624D5985}"/>
    <dgm:cxn modelId="{7C56997B-AFAA-453C-86FE-BE3FED62F99E}" srcId="{0C3F6520-6A9B-4AE5-B98F-BB9F42C588EF}" destId="{41F7AE25-FD79-4182-91D8-CAE361FA46D8}" srcOrd="1" destOrd="0" parTransId="{AD832925-682A-40B4-8331-7E0D229AA638}" sibTransId="{C1B2A8B3-2E5C-4D01-8635-61E14ACAC8F0}"/>
    <dgm:cxn modelId="{A1A29A85-1A76-41CF-8C4D-2558C902CFD6}" srcId="{0C3F6520-6A9B-4AE5-B98F-BB9F42C588EF}" destId="{47824BF8-F600-4BC3-91EC-F21A4996A7AE}" srcOrd="3" destOrd="0" parTransId="{71E0CF73-E99E-4C4E-959E-2CAF7EDB6ACF}" sibTransId="{7ABED76F-3B8D-49F7-B291-669E94BE68C9}"/>
    <dgm:cxn modelId="{9F9FF293-05CA-419C-B663-7B4E6EE9ADA1}" type="presOf" srcId="{0CC6B08F-2169-4314-AD87-1C86C8ADC7F5}" destId="{D4FD7C2E-BE5E-4CAE-BD8B-A8A423D8C362}" srcOrd="0" destOrd="0" presId="urn:microsoft.com/office/officeart/2005/8/layout/default"/>
    <dgm:cxn modelId="{6987E694-7976-4120-8D93-70655DF13B28}" srcId="{0C3F6520-6A9B-4AE5-B98F-BB9F42C588EF}" destId="{384551D3-40FA-4A44-9765-CD6E586C16F5}" srcOrd="2" destOrd="0" parTransId="{93BB4DB5-93A9-4F43-B430-D9FE441F68E0}" sibTransId="{DA6E732F-FA47-4112-BA67-7679C23889C6}"/>
    <dgm:cxn modelId="{B3F97695-108B-4470-B739-CE1AFA21552D}" type="presOf" srcId="{3F929C76-237D-4BE8-97B0-70A875D9FD04}" destId="{9E0C16D9-768C-4293-988D-6FD1098E524B}" srcOrd="0" destOrd="0" presId="urn:microsoft.com/office/officeart/2005/8/layout/default"/>
    <dgm:cxn modelId="{A0CD8AA7-AB9F-49D6-AE8D-8551215BAAAC}" type="presOf" srcId="{0C3F6520-6A9B-4AE5-B98F-BB9F42C588EF}" destId="{B125012D-A496-4634-8507-4A8E4C661D14}" srcOrd="0" destOrd="0" presId="urn:microsoft.com/office/officeart/2005/8/layout/default"/>
    <dgm:cxn modelId="{419CF4BE-E461-4EBF-BA55-208C4C875298}" type="presOf" srcId="{384551D3-40FA-4A44-9765-CD6E586C16F5}" destId="{A255082A-27C7-4D07-BACC-B80FFE865AAF}" srcOrd="0" destOrd="0" presId="urn:microsoft.com/office/officeart/2005/8/layout/default"/>
    <dgm:cxn modelId="{EF0A25CE-F59F-4419-BFE9-8533F03C8C31}" srcId="{0C3F6520-6A9B-4AE5-B98F-BB9F42C588EF}" destId="{D1D5A2A8-69D6-406E-B1F2-2F135DDF59C6}" srcOrd="6" destOrd="0" parTransId="{D627CEBD-41D9-48B1-9974-44327BF3945C}" sibTransId="{F46585C6-2A54-4601-9090-30036684CE37}"/>
    <dgm:cxn modelId="{5CAE54DA-42EB-47E3-BC45-FCDC12625DAC}" type="presOf" srcId="{D1D5A2A8-69D6-406E-B1F2-2F135DDF59C6}" destId="{B02CF72A-3028-4D33-93C2-357E369630A1}" srcOrd="0" destOrd="0" presId="urn:microsoft.com/office/officeart/2005/8/layout/default"/>
    <dgm:cxn modelId="{DB3124DF-EC2D-4DC2-AD31-852179F883A4}" type="presOf" srcId="{1A2139F6-C21B-4DC9-A3E1-1B3B87EFC1B1}" destId="{9483645F-8D27-4933-BFC1-46E7A4A027C7}" srcOrd="0" destOrd="0" presId="urn:microsoft.com/office/officeart/2005/8/layout/default"/>
    <dgm:cxn modelId="{D521BCF0-5AB5-4862-98F0-04842229CFDB}" srcId="{0C3F6520-6A9B-4AE5-B98F-BB9F42C588EF}" destId="{3F929C76-237D-4BE8-97B0-70A875D9FD04}" srcOrd="5" destOrd="0" parTransId="{973A8817-6F9D-4FC9-A72A-075F39D1120C}" sibTransId="{293FE35F-3027-4D07-94E1-AFB154A15B73}"/>
    <dgm:cxn modelId="{22688BF4-5F9B-4F32-9770-FC83C6FCF5AE}" srcId="{0C3F6520-6A9B-4AE5-B98F-BB9F42C588EF}" destId="{A3048F93-62BD-4CF4-A7F8-0ADF7B60F745}" srcOrd="4" destOrd="0" parTransId="{B8D9E19A-33DB-40E4-B4F9-9900D90E7091}" sibTransId="{BD8F74CF-5969-49DC-8704-9164D86482DD}"/>
    <dgm:cxn modelId="{815C63BB-81D6-42E6-B774-D344D908B030}" type="presParOf" srcId="{B125012D-A496-4634-8507-4A8E4C661D14}" destId="{9483645F-8D27-4933-BFC1-46E7A4A027C7}" srcOrd="0" destOrd="0" presId="urn:microsoft.com/office/officeart/2005/8/layout/default"/>
    <dgm:cxn modelId="{092A8CCE-F287-4934-9AAE-5829F6FA7405}" type="presParOf" srcId="{B125012D-A496-4634-8507-4A8E4C661D14}" destId="{75BD8337-E6DA-4F06-8626-53E92D3C2E47}" srcOrd="1" destOrd="0" presId="urn:microsoft.com/office/officeart/2005/8/layout/default"/>
    <dgm:cxn modelId="{C5EE97E1-187B-4844-92B4-B7E18DB900B3}" type="presParOf" srcId="{B125012D-A496-4634-8507-4A8E4C661D14}" destId="{B7FDB7EF-A7C5-4C12-9C06-021E15405381}" srcOrd="2" destOrd="0" presId="urn:microsoft.com/office/officeart/2005/8/layout/default"/>
    <dgm:cxn modelId="{DE59F219-80F1-4CFF-81E9-766BCE564448}" type="presParOf" srcId="{B125012D-A496-4634-8507-4A8E4C661D14}" destId="{B087F297-D18A-4B6A-A2C4-BD12E5DBECD1}" srcOrd="3" destOrd="0" presId="urn:microsoft.com/office/officeart/2005/8/layout/default"/>
    <dgm:cxn modelId="{0232FAA5-87BA-4BA1-B4E2-073C7B567898}" type="presParOf" srcId="{B125012D-A496-4634-8507-4A8E4C661D14}" destId="{A255082A-27C7-4D07-BACC-B80FFE865AAF}" srcOrd="4" destOrd="0" presId="urn:microsoft.com/office/officeart/2005/8/layout/default"/>
    <dgm:cxn modelId="{D80C636B-D93F-4211-804C-20DCD90E88EA}" type="presParOf" srcId="{B125012D-A496-4634-8507-4A8E4C661D14}" destId="{B623C03B-5062-4B31-B56E-B4CDD8E1EE40}" srcOrd="5" destOrd="0" presId="urn:microsoft.com/office/officeart/2005/8/layout/default"/>
    <dgm:cxn modelId="{B4D10A12-EE37-466A-A912-BA39787E4912}" type="presParOf" srcId="{B125012D-A496-4634-8507-4A8E4C661D14}" destId="{6E788B1E-9C31-46AA-B696-E8F90A9D3C06}" srcOrd="6" destOrd="0" presId="urn:microsoft.com/office/officeart/2005/8/layout/default"/>
    <dgm:cxn modelId="{21D18D00-62DC-4D6F-82FF-F45D1D0E2F6C}" type="presParOf" srcId="{B125012D-A496-4634-8507-4A8E4C661D14}" destId="{BFD18E8A-92E9-4E7F-A31B-31514E599B33}" srcOrd="7" destOrd="0" presId="urn:microsoft.com/office/officeart/2005/8/layout/default"/>
    <dgm:cxn modelId="{2FBE8EC3-EDA5-4436-8288-44758A17467E}" type="presParOf" srcId="{B125012D-A496-4634-8507-4A8E4C661D14}" destId="{D433B556-1439-4EBA-A616-381540BF0E4C}" srcOrd="8" destOrd="0" presId="urn:microsoft.com/office/officeart/2005/8/layout/default"/>
    <dgm:cxn modelId="{E071F857-0104-4119-A7AC-84E21D7B30D2}" type="presParOf" srcId="{B125012D-A496-4634-8507-4A8E4C661D14}" destId="{3C254894-E588-40CF-9980-BE243E321349}" srcOrd="9" destOrd="0" presId="urn:microsoft.com/office/officeart/2005/8/layout/default"/>
    <dgm:cxn modelId="{51AF1AC4-AFC1-4EB1-B8E6-F9772374B51C}" type="presParOf" srcId="{B125012D-A496-4634-8507-4A8E4C661D14}" destId="{9E0C16D9-768C-4293-988D-6FD1098E524B}" srcOrd="10" destOrd="0" presId="urn:microsoft.com/office/officeart/2005/8/layout/default"/>
    <dgm:cxn modelId="{C9267D8C-AFB3-429D-985D-D6FBE9943B84}" type="presParOf" srcId="{B125012D-A496-4634-8507-4A8E4C661D14}" destId="{97375DC2-5BA4-4437-B6CE-952B37B5C1C5}" srcOrd="11" destOrd="0" presId="urn:microsoft.com/office/officeart/2005/8/layout/default"/>
    <dgm:cxn modelId="{6D472AF1-BA44-49D6-8706-03D2DAD16839}" type="presParOf" srcId="{B125012D-A496-4634-8507-4A8E4C661D14}" destId="{B02CF72A-3028-4D33-93C2-357E369630A1}" srcOrd="12" destOrd="0" presId="urn:microsoft.com/office/officeart/2005/8/layout/default"/>
    <dgm:cxn modelId="{15DD72F6-81AA-449B-8287-17CB646E20E3}" type="presParOf" srcId="{B125012D-A496-4634-8507-4A8E4C661D14}" destId="{8DC49B8D-2E23-4357-831F-F72669AC865F}" srcOrd="13" destOrd="0" presId="urn:microsoft.com/office/officeart/2005/8/layout/default"/>
    <dgm:cxn modelId="{D27CEE9E-51BB-43FB-904F-055D58A2E2AB}" type="presParOf" srcId="{B125012D-A496-4634-8507-4A8E4C661D14}" destId="{D4FD7C2E-BE5E-4CAE-BD8B-A8A423D8C36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3645F-8D27-4933-BFC1-46E7A4A027C7}">
      <dsp:nvSpPr>
        <dsp:cNvPr id="0" name=""/>
        <dsp:cNvSpPr/>
      </dsp:nvSpPr>
      <dsp:spPr>
        <a:xfrm>
          <a:off x="3080" y="654501"/>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Total Revenue generated for the Year 2015 was $78.24M with total pizzas sold of approx. 50k</a:t>
          </a:r>
        </a:p>
      </dsp:txBody>
      <dsp:txXfrm>
        <a:off x="3080" y="654501"/>
        <a:ext cx="2444055" cy="1466433"/>
      </dsp:txXfrm>
    </dsp:sp>
    <dsp:sp modelId="{B7FDB7EF-A7C5-4C12-9C06-021E15405381}">
      <dsp:nvSpPr>
        <dsp:cNvPr id="0" name=""/>
        <dsp:cNvSpPr/>
      </dsp:nvSpPr>
      <dsp:spPr>
        <a:xfrm>
          <a:off x="2691541" y="654501"/>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Thai Chicken Pizza” generated the highest revenue of $29,257 with 1410 quantity sold.</a:t>
          </a:r>
        </a:p>
      </dsp:txBody>
      <dsp:txXfrm>
        <a:off x="2691541" y="654501"/>
        <a:ext cx="2444055" cy="1466433"/>
      </dsp:txXfrm>
    </dsp:sp>
    <dsp:sp modelId="{A255082A-27C7-4D07-BACC-B80FFE865AAF}">
      <dsp:nvSpPr>
        <dsp:cNvPr id="0" name=""/>
        <dsp:cNvSpPr/>
      </dsp:nvSpPr>
      <dsp:spPr>
        <a:xfrm>
          <a:off x="5380002" y="654501"/>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However, “The Big Meat Pizza” had the highest sales with 1914 orders with a revenue of $22,968.</a:t>
          </a:r>
        </a:p>
      </dsp:txBody>
      <dsp:txXfrm>
        <a:off x="5380002" y="654501"/>
        <a:ext cx="2444055" cy="1466433"/>
      </dsp:txXfrm>
    </dsp:sp>
    <dsp:sp modelId="{6E788B1E-9C31-46AA-B696-E8F90A9D3C06}">
      <dsp:nvSpPr>
        <dsp:cNvPr id="0" name=""/>
        <dsp:cNvSpPr/>
      </dsp:nvSpPr>
      <dsp:spPr>
        <a:xfrm>
          <a:off x="8068463" y="654501"/>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Pizza Name with “The Greek Pizza”, “The Green Garden Pizza”, “The Chicken Alfredo Pizza” and “The Calabrese Pizza” had the lowest quantity sold thereby generated the lowest revenue.</a:t>
          </a:r>
        </a:p>
      </dsp:txBody>
      <dsp:txXfrm>
        <a:off x="8068463" y="654501"/>
        <a:ext cx="2444055" cy="1466433"/>
      </dsp:txXfrm>
    </dsp:sp>
    <dsp:sp modelId="{D433B556-1439-4EBA-A616-381540BF0E4C}">
      <dsp:nvSpPr>
        <dsp:cNvPr id="0" name=""/>
        <dsp:cNvSpPr/>
      </dsp:nvSpPr>
      <dsp:spPr>
        <a:xfrm>
          <a:off x="3080" y="2365340"/>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Highest  Pizza sales was in July with total pizza sold of 4,392 while October had the lowest sales of 3,883.</a:t>
          </a:r>
        </a:p>
      </dsp:txBody>
      <dsp:txXfrm>
        <a:off x="3080" y="2365340"/>
        <a:ext cx="2444055" cy="1466433"/>
      </dsp:txXfrm>
    </dsp:sp>
    <dsp:sp modelId="{9E0C16D9-768C-4293-988D-6FD1098E524B}">
      <dsp:nvSpPr>
        <dsp:cNvPr id="0" name=""/>
        <dsp:cNvSpPr/>
      </dsp:nvSpPr>
      <dsp:spPr>
        <a:xfrm>
          <a:off x="2691541" y="2365340"/>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Quarter 2 recorded the highest number of pizza sold with 12,586 orders as against Quarter 4 which had 12,084 orders.</a:t>
          </a:r>
        </a:p>
      </dsp:txBody>
      <dsp:txXfrm>
        <a:off x="2691541" y="2365340"/>
        <a:ext cx="2444055" cy="1466433"/>
      </dsp:txXfrm>
    </dsp:sp>
    <dsp:sp modelId="{B02CF72A-3028-4D33-93C2-357E369630A1}">
      <dsp:nvSpPr>
        <dsp:cNvPr id="0" name=""/>
        <dsp:cNvSpPr/>
      </dsp:nvSpPr>
      <dsp:spPr>
        <a:xfrm>
          <a:off x="5380002" y="2365340"/>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Classic category of Pizza had 32% (6.32M) of the Revenue while The Chicken category had the lowest of approximately 17% (3.33M) of the Revenue.</a:t>
          </a:r>
        </a:p>
      </dsp:txBody>
      <dsp:txXfrm>
        <a:off x="5380002" y="2365340"/>
        <a:ext cx="2444055" cy="1466433"/>
      </dsp:txXfrm>
    </dsp:sp>
    <dsp:sp modelId="{D4FD7C2E-BE5E-4CAE-BD8B-A8A423D8C362}">
      <dsp:nvSpPr>
        <dsp:cNvPr id="0" name=""/>
        <dsp:cNvSpPr/>
      </dsp:nvSpPr>
      <dsp:spPr>
        <a:xfrm>
          <a:off x="8068463" y="2365340"/>
          <a:ext cx="2444055" cy="146643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Trend analysis shows there is a peak in July and decline in the trend towards the end of the Year.</a:t>
          </a:r>
        </a:p>
      </dsp:txBody>
      <dsp:txXfrm>
        <a:off x="8068463" y="2365340"/>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2ACE4-A7B7-42C1-AEB8-AE050E3391A9}" type="datetimeFigureOut">
              <a:rPr lang="en-NG" smtClean="0"/>
              <a:t>16/05/2023</a:t>
            </a:fld>
            <a:endParaRPr lang="en-NG"/>
          </a:p>
        </p:txBody>
      </p:sp>
      <p:sp>
        <p:nvSpPr>
          <p:cNvPr id="5" name="Footer Placeholder 4"/>
          <p:cNvSpPr>
            <a:spLocks noGrp="1"/>
          </p:cNvSpPr>
          <p:nvPr>
            <p:ph type="ftr" sz="quarter" idx="11"/>
          </p:nvPr>
        </p:nvSpPr>
        <p:spPr/>
        <p:txBody>
          <a:bodyPr/>
          <a:lstStyle/>
          <a:p>
            <a:endParaRPr lang="en-N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391970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2ACE4-A7B7-42C1-AEB8-AE050E3391A9}" type="datetimeFigureOut">
              <a:rPr lang="en-NG" smtClean="0"/>
              <a:t>16/05/2023</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30767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2ACE4-A7B7-42C1-AEB8-AE050E3391A9}" type="datetimeFigureOut">
              <a:rPr lang="en-NG" smtClean="0"/>
              <a:t>16/05/2023</a:t>
            </a:fld>
            <a:endParaRPr lang="en-NG"/>
          </a:p>
        </p:txBody>
      </p:sp>
      <p:sp>
        <p:nvSpPr>
          <p:cNvPr id="5" name="Footer Placeholder 4"/>
          <p:cNvSpPr>
            <a:spLocks noGrp="1"/>
          </p:cNvSpPr>
          <p:nvPr>
            <p:ph type="ftr" sz="quarter" idx="11"/>
          </p:nvPr>
        </p:nvSpPr>
        <p:spPr/>
        <p:txBody>
          <a:bodyPr/>
          <a:lstStyle/>
          <a:p>
            <a:endParaRPr lang="en-N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F35532-F3F4-46F8-BB90-3CD266F441F3}" type="slidenum">
              <a:rPr lang="en-NG" smtClean="0"/>
              <a:t>‹#›</a:t>
            </a:fld>
            <a:endParaRPr lang="en-N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662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F2ACE4-A7B7-42C1-AEB8-AE050E3391A9}" type="datetimeFigureOut">
              <a:rPr lang="en-NG" smtClean="0"/>
              <a:t>16/05/2023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269028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F2ACE4-A7B7-42C1-AEB8-AE050E3391A9}" type="datetimeFigureOut">
              <a:rPr lang="en-NG" smtClean="0"/>
              <a:t>16/05/2023</a:t>
            </a:fld>
            <a:endParaRPr lang="en-NG"/>
          </a:p>
        </p:txBody>
      </p:sp>
      <p:sp>
        <p:nvSpPr>
          <p:cNvPr id="6" name="Footer Placeholder 5"/>
          <p:cNvSpPr>
            <a:spLocks noGrp="1"/>
          </p:cNvSpPr>
          <p:nvPr>
            <p:ph type="ftr" sz="quarter" idx="11"/>
          </p:nvPr>
        </p:nvSpPr>
        <p:spPr/>
        <p:txBody>
          <a:bodyPr/>
          <a:lstStyle/>
          <a:p>
            <a:endParaRPr lang="en-N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F35532-F3F4-46F8-BB90-3CD266F441F3}" type="slidenum">
              <a:rPr lang="en-NG" smtClean="0"/>
              <a:t>‹#›</a:t>
            </a:fld>
            <a:endParaRPr lang="en-N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1766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F2ACE4-A7B7-42C1-AEB8-AE050E3391A9}" type="datetimeFigureOut">
              <a:rPr lang="en-NG" smtClean="0"/>
              <a:t>16/05/2023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417176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2ACE4-A7B7-42C1-AEB8-AE050E3391A9}" type="datetimeFigureOut">
              <a:rPr lang="en-NG" smtClean="0"/>
              <a:t>16/05/2023</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3295464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2ACE4-A7B7-42C1-AEB8-AE050E3391A9}" type="datetimeFigureOut">
              <a:rPr lang="en-NG" smtClean="0"/>
              <a:t>16/05/2023</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74273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2ACE4-A7B7-42C1-AEB8-AE050E3391A9}" type="datetimeFigureOut">
              <a:rPr lang="en-NG" smtClean="0"/>
              <a:t>16/05/2023</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305870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2ACE4-A7B7-42C1-AEB8-AE050E3391A9}" type="datetimeFigureOut">
              <a:rPr lang="en-NG" smtClean="0"/>
              <a:t>16/05/2023</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148281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2ACE4-A7B7-42C1-AEB8-AE050E3391A9}" type="datetimeFigureOut">
              <a:rPr lang="en-NG" smtClean="0"/>
              <a:t>16/05/2023</a:t>
            </a:fld>
            <a:endParaRPr lang="en-NG"/>
          </a:p>
        </p:txBody>
      </p:sp>
      <p:sp>
        <p:nvSpPr>
          <p:cNvPr id="6" name="Footer Placeholder 5"/>
          <p:cNvSpPr>
            <a:spLocks noGrp="1"/>
          </p:cNvSpPr>
          <p:nvPr>
            <p:ph type="ftr" sz="quarter" idx="11"/>
          </p:nvPr>
        </p:nvSpPr>
        <p:spPr/>
        <p:txBody>
          <a:bodyPr/>
          <a:lstStyle/>
          <a:p>
            <a:endParaRPr lang="en-N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286974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2ACE4-A7B7-42C1-AEB8-AE050E3391A9}" type="datetimeFigureOut">
              <a:rPr lang="en-NG" smtClean="0"/>
              <a:t>16/05/2023</a:t>
            </a:fld>
            <a:endParaRPr lang="en-NG"/>
          </a:p>
        </p:txBody>
      </p:sp>
      <p:sp>
        <p:nvSpPr>
          <p:cNvPr id="8" name="Footer Placeholder 7"/>
          <p:cNvSpPr>
            <a:spLocks noGrp="1"/>
          </p:cNvSpPr>
          <p:nvPr>
            <p:ph type="ftr" sz="quarter" idx="11"/>
          </p:nvPr>
        </p:nvSpPr>
        <p:spPr/>
        <p:txBody>
          <a:bodyPr/>
          <a:lstStyle/>
          <a:p>
            <a:endParaRPr lang="en-N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69347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2ACE4-A7B7-42C1-AEB8-AE050E3391A9}" type="datetimeFigureOut">
              <a:rPr lang="en-NG" smtClean="0"/>
              <a:t>16/05/2023</a:t>
            </a:fld>
            <a:endParaRPr lang="en-NG"/>
          </a:p>
        </p:txBody>
      </p:sp>
      <p:sp>
        <p:nvSpPr>
          <p:cNvPr id="4" name="Footer Placeholder 3"/>
          <p:cNvSpPr>
            <a:spLocks noGrp="1"/>
          </p:cNvSpPr>
          <p:nvPr>
            <p:ph type="ftr" sz="quarter" idx="11"/>
          </p:nvPr>
        </p:nvSpPr>
        <p:spPr/>
        <p:txBody>
          <a:bodyPr/>
          <a:lstStyle/>
          <a:p>
            <a:endParaRPr lang="en-N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318186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2ACE4-A7B7-42C1-AEB8-AE050E3391A9}" type="datetimeFigureOut">
              <a:rPr lang="en-NG" smtClean="0"/>
              <a:t>16/05/2023</a:t>
            </a:fld>
            <a:endParaRPr lang="en-NG"/>
          </a:p>
        </p:txBody>
      </p:sp>
      <p:sp>
        <p:nvSpPr>
          <p:cNvPr id="3" name="Footer Placeholder 2"/>
          <p:cNvSpPr>
            <a:spLocks noGrp="1"/>
          </p:cNvSpPr>
          <p:nvPr>
            <p:ph type="ftr" sz="quarter" idx="11"/>
          </p:nvPr>
        </p:nvSpPr>
        <p:spPr/>
        <p:txBody>
          <a:bodyPr/>
          <a:lstStyle/>
          <a:p>
            <a:endParaRPr lang="en-N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252059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F2ACE4-A7B7-42C1-AEB8-AE050E3391A9}" type="datetimeFigureOut">
              <a:rPr lang="en-NG" smtClean="0"/>
              <a:t>16/05/2023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208955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F2ACE4-A7B7-42C1-AEB8-AE050E3391A9}" type="datetimeFigureOut">
              <a:rPr lang="en-NG" smtClean="0"/>
              <a:t>16/05/2023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F35532-F3F4-46F8-BB90-3CD266F441F3}" type="slidenum">
              <a:rPr lang="en-NG" smtClean="0"/>
              <a:t>‹#›</a:t>
            </a:fld>
            <a:endParaRPr lang="en-NG"/>
          </a:p>
        </p:txBody>
      </p:sp>
    </p:spTree>
    <p:extLst>
      <p:ext uri="{BB962C8B-B14F-4D97-AF65-F5344CB8AC3E}">
        <p14:creationId xmlns:p14="http://schemas.microsoft.com/office/powerpoint/2010/main" val="384243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F2ACE4-A7B7-42C1-AEB8-AE050E3391A9}" type="datetimeFigureOut">
              <a:rPr lang="en-NG" smtClean="0"/>
              <a:t>16/05/2023</a:t>
            </a:fld>
            <a:endParaRPr lang="en-N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F35532-F3F4-46F8-BB90-3CD266F441F3}" type="slidenum">
              <a:rPr lang="en-NG" smtClean="0"/>
              <a:t>‹#›</a:t>
            </a:fld>
            <a:endParaRPr lang="en-NG"/>
          </a:p>
        </p:txBody>
      </p:sp>
    </p:spTree>
    <p:extLst>
      <p:ext uri="{BB962C8B-B14F-4D97-AF65-F5344CB8AC3E}">
        <p14:creationId xmlns:p14="http://schemas.microsoft.com/office/powerpoint/2010/main" val="899873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4A9C-2976-D0B2-921B-F314380DBFB3}"/>
              </a:ext>
            </a:extLst>
          </p:cNvPr>
          <p:cNvSpPr>
            <a:spLocks noGrp="1"/>
          </p:cNvSpPr>
          <p:nvPr>
            <p:ph type="title"/>
          </p:nvPr>
        </p:nvSpPr>
        <p:spPr>
          <a:xfrm>
            <a:off x="424815" y="1074100"/>
            <a:ext cx="3438144" cy="1871284"/>
          </a:xfrm>
        </p:spPr>
        <p:txBody>
          <a:bodyPr vert="horz" lIns="91440" tIns="45720" rIns="91440" bIns="45720" rtlCol="0" anchor="b">
            <a:noAutofit/>
          </a:bodyPr>
          <a:lstStyle/>
          <a:p>
            <a:r>
              <a:rPr lang="en-US" sz="3000" b="1" dirty="0"/>
              <a:t> PIZZAS SALES SUMMARY ANALYSIS 2015</a:t>
            </a:r>
          </a:p>
        </p:txBody>
      </p:sp>
      <p:pic>
        <p:nvPicPr>
          <p:cNvPr id="6" name="Picture Placeholder 5" descr="A pizza with olives and mushrooms&#10;&#10;Description automatically generated with low confidence">
            <a:extLst>
              <a:ext uri="{FF2B5EF4-FFF2-40B4-BE49-F238E27FC236}">
                <a16:creationId xmlns:a16="http://schemas.microsoft.com/office/drawing/2014/main" id="{A81F1F4C-C424-411F-BF9B-02D07416B62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751" r="-1" b="12617"/>
          <a:stretch/>
        </p:blipFill>
        <p:spPr>
          <a:xfrm>
            <a:off x="3357797" y="10"/>
            <a:ext cx="8834205"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p:nvSpPr>
          <p:cNvPr id="4" name="Text Placeholder 3">
            <a:extLst>
              <a:ext uri="{FF2B5EF4-FFF2-40B4-BE49-F238E27FC236}">
                <a16:creationId xmlns:a16="http://schemas.microsoft.com/office/drawing/2014/main" id="{91642AED-CC5E-0600-540C-138FCAF4F8CC}"/>
              </a:ext>
            </a:extLst>
          </p:cNvPr>
          <p:cNvSpPr>
            <a:spLocks noGrp="1"/>
          </p:cNvSpPr>
          <p:nvPr>
            <p:ph type="body" sz="half" idx="2"/>
          </p:nvPr>
        </p:nvSpPr>
        <p:spPr>
          <a:xfrm>
            <a:off x="503811" y="3429000"/>
            <a:ext cx="3048858" cy="1273114"/>
          </a:xfrm>
        </p:spPr>
        <p:txBody>
          <a:bodyPr vert="horz" lIns="91440" tIns="45720" rIns="91440" bIns="45720" rtlCol="0" anchor="t">
            <a:normAutofit/>
          </a:bodyPr>
          <a:lstStyle/>
          <a:p>
            <a:r>
              <a:rPr lang="en-US" sz="1700" dirty="0"/>
              <a:t>Presented by:</a:t>
            </a:r>
          </a:p>
          <a:p>
            <a:r>
              <a:rPr lang="en-US" sz="1700" dirty="0"/>
              <a:t>Edward Omovudu</a:t>
            </a:r>
          </a:p>
        </p:txBody>
      </p:sp>
    </p:spTree>
    <p:extLst>
      <p:ext uri="{BB962C8B-B14F-4D97-AF65-F5344CB8AC3E}">
        <p14:creationId xmlns:p14="http://schemas.microsoft.com/office/powerpoint/2010/main" val="37600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8FF6-9931-D8F1-3092-610968FB09E2}"/>
              </a:ext>
            </a:extLst>
          </p:cNvPr>
          <p:cNvSpPr>
            <a:spLocks noGrp="1"/>
          </p:cNvSpPr>
          <p:nvPr>
            <p:ph type="title"/>
          </p:nvPr>
        </p:nvSpPr>
        <p:spPr>
          <a:xfrm>
            <a:off x="838200" y="365125"/>
            <a:ext cx="10515600" cy="1460500"/>
          </a:xfrm>
        </p:spPr>
        <p:txBody>
          <a:bodyPr>
            <a:normAutofit/>
          </a:bodyPr>
          <a:lstStyle/>
          <a:p>
            <a:r>
              <a:rPr lang="en-US" sz="6600" b="1"/>
              <a:t>Table of Content </a:t>
            </a:r>
            <a:endParaRPr lang="en-NG" sz="6600" b="1" dirty="0"/>
          </a:p>
        </p:txBody>
      </p:sp>
      <p:sp>
        <p:nvSpPr>
          <p:cNvPr id="3" name="Content Placeholder 2">
            <a:extLst>
              <a:ext uri="{FF2B5EF4-FFF2-40B4-BE49-F238E27FC236}">
                <a16:creationId xmlns:a16="http://schemas.microsoft.com/office/drawing/2014/main" id="{CDC59DB6-1483-135D-EB84-01621A18B1B6}"/>
              </a:ext>
            </a:extLst>
          </p:cNvPr>
          <p:cNvSpPr>
            <a:spLocks noGrp="1"/>
          </p:cNvSpPr>
          <p:nvPr>
            <p:ph idx="1"/>
          </p:nvPr>
        </p:nvSpPr>
        <p:spPr/>
        <p:txBody>
          <a:bodyPr/>
          <a:lstStyle/>
          <a:p>
            <a:pPr>
              <a:buFont typeface="Wingdings" panose="05000000000000000000" pitchFamily="2" charset="2"/>
              <a:buChar char="§"/>
            </a:pPr>
            <a:r>
              <a:rPr lang="en-US" dirty="0"/>
              <a:t>Executive Summary</a:t>
            </a:r>
          </a:p>
          <a:p>
            <a:pPr>
              <a:buFont typeface="Wingdings" panose="05000000000000000000" pitchFamily="2" charset="2"/>
              <a:buChar char="§"/>
            </a:pPr>
            <a:r>
              <a:rPr lang="en-US" dirty="0"/>
              <a:t>Business problems</a:t>
            </a:r>
          </a:p>
          <a:p>
            <a:pPr>
              <a:buFont typeface="Wingdings" panose="05000000000000000000" pitchFamily="2" charset="2"/>
              <a:buChar char="§"/>
            </a:pPr>
            <a:r>
              <a:rPr lang="en-US" dirty="0"/>
              <a:t>Pizzas Sales Summary 2015 Dashboard</a:t>
            </a:r>
          </a:p>
          <a:p>
            <a:pPr>
              <a:buFont typeface="Wingdings" panose="05000000000000000000" pitchFamily="2" charset="2"/>
              <a:buChar char="§"/>
            </a:pPr>
            <a:r>
              <a:rPr lang="en-US" dirty="0"/>
              <a:t>Findings</a:t>
            </a:r>
          </a:p>
          <a:p>
            <a:pPr>
              <a:buFont typeface="Wingdings" panose="05000000000000000000" pitchFamily="2" charset="2"/>
              <a:buChar char="§"/>
            </a:pPr>
            <a:r>
              <a:rPr lang="en-US" dirty="0"/>
              <a:t>Recommendations</a:t>
            </a:r>
          </a:p>
          <a:p>
            <a:pPr>
              <a:buFont typeface="Wingdings" panose="05000000000000000000" pitchFamily="2" charset="2"/>
              <a:buChar char="§"/>
            </a:pPr>
            <a:r>
              <a:rPr lang="en-US" dirty="0"/>
              <a:t>Thank you and Questions</a:t>
            </a:r>
            <a:endParaRPr lang="en-NG" dirty="0"/>
          </a:p>
        </p:txBody>
      </p:sp>
    </p:spTree>
    <p:extLst>
      <p:ext uri="{BB962C8B-B14F-4D97-AF65-F5344CB8AC3E}">
        <p14:creationId xmlns:p14="http://schemas.microsoft.com/office/powerpoint/2010/main" val="267603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245D-7130-8335-AF06-F51113F2A90E}"/>
              </a:ext>
            </a:extLst>
          </p:cNvPr>
          <p:cNvSpPr>
            <a:spLocks noGrp="1"/>
          </p:cNvSpPr>
          <p:nvPr>
            <p:ph type="title"/>
          </p:nvPr>
        </p:nvSpPr>
        <p:spPr/>
        <p:txBody>
          <a:bodyPr>
            <a:normAutofit/>
          </a:bodyPr>
          <a:lstStyle/>
          <a:p>
            <a:r>
              <a:rPr lang="en-US" sz="4000" dirty="0"/>
              <a:t>Executive Summary  </a:t>
            </a:r>
            <a:endParaRPr lang="en-NG" sz="4000" dirty="0"/>
          </a:p>
        </p:txBody>
      </p:sp>
      <p:sp>
        <p:nvSpPr>
          <p:cNvPr id="3" name="Content Placeholder 2">
            <a:extLst>
              <a:ext uri="{FF2B5EF4-FFF2-40B4-BE49-F238E27FC236}">
                <a16:creationId xmlns:a16="http://schemas.microsoft.com/office/drawing/2014/main" id="{C9DF8B12-1C08-4A84-4487-27FC64230514}"/>
              </a:ext>
            </a:extLst>
          </p:cNvPr>
          <p:cNvSpPr>
            <a:spLocks noGrp="1"/>
          </p:cNvSpPr>
          <p:nvPr>
            <p:ph idx="1"/>
          </p:nvPr>
        </p:nvSpPr>
        <p:spPr>
          <a:solidFill>
            <a:schemeClr val="bg1"/>
          </a:solidFill>
        </p:spPr>
        <p:txBody>
          <a:bodyPr/>
          <a:lstStyle/>
          <a:p>
            <a:pPr>
              <a:buFont typeface="Wingdings" panose="05000000000000000000" pitchFamily="2" charset="2"/>
              <a:buChar char="§"/>
            </a:pPr>
            <a:r>
              <a:rPr lang="en-US" dirty="0"/>
              <a:t>An overview of the summary analysis of Pizzas Company for the Year 2015.</a:t>
            </a:r>
          </a:p>
          <a:p>
            <a:pPr>
              <a:buFont typeface="Wingdings" panose="05000000000000000000" pitchFamily="2" charset="2"/>
              <a:buChar char="§"/>
            </a:pPr>
            <a:r>
              <a:rPr lang="en-US" dirty="0"/>
              <a:t>Showing the analysis of the sales performance of different category of pizzas sold, quantity sold, their prices and total revenue generated.</a:t>
            </a:r>
          </a:p>
          <a:p>
            <a:pPr>
              <a:buFont typeface="Wingdings" panose="05000000000000000000" pitchFamily="2" charset="2"/>
              <a:buChar char="§"/>
            </a:pPr>
            <a:r>
              <a:rPr lang="en-US" dirty="0"/>
              <a:t>Total Revenue of $78.24M generated over the Year 2015.</a:t>
            </a:r>
          </a:p>
          <a:p>
            <a:pPr>
              <a:buFont typeface="Wingdings" panose="05000000000000000000" pitchFamily="2" charset="2"/>
              <a:buChar char="§"/>
            </a:pPr>
            <a:r>
              <a:rPr lang="en-US" dirty="0"/>
              <a:t>Quarterly and Monthly trend analysis of total pizzas sold.</a:t>
            </a:r>
          </a:p>
          <a:p>
            <a:pPr>
              <a:buFont typeface="Wingdings" panose="05000000000000000000" pitchFamily="2" charset="2"/>
              <a:buChar char="§"/>
            </a:pPr>
            <a:r>
              <a:rPr lang="en-US" dirty="0"/>
              <a:t>Provides relevant insights that will help Pizzas boost its sales performance and increase total revenue.</a:t>
            </a:r>
          </a:p>
          <a:p>
            <a:pPr>
              <a:buFont typeface="Wingdings" panose="05000000000000000000" pitchFamily="2" charset="2"/>
              <a:buChar char="§"/>
            </a:pPr>
            <a:endParaRPr lang="en-NG" dirty="0"/>
          </a:p>
        </p:txBody>
      </p:sp>
    </p:spTree>
    <p:extLst>
      <p:ext uri="{BB962C8B-B14F-4D97-AF65-F5344CB8AC3E}">
        <p14:creationId xmlns:p14="http://schemas.microsoft.com/office/powerpoint/2010/main" val="66712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65AD-3C2E-E093-F7E1-3A2854EA0352}"/>
              </a:ext>
            </a:extLst>
          </p:cNvPr>
          <p:cNvSpPr>
            <a:spLocks noGrp="1"/>
          </p:cNvSpPr>
          <p:nvPr>
            <p:ph type="title"/>
          </p:nvPr>
        </p:nvSpPr>
        <p:spPr/>
        <p:txBody>
          <a:bodyPr/>
          <a:lstStyle/>
          <a:p>
            <a:r>
              <a:rPr lang="en-US" dirty="0"/>
              <a:t>Business Problems  </a:t>
            </a:r>
            <a:endParaRPr lang="en-NG" dirty="0"/>
          </a:p>
        </p:txBody>
      </p:sp>
      <p:sp>
        <p:nvSpPr>
          <p:cNvPr id="3" name="Content Placeholder 2">
            <a:extLst>
              <a:ext uri="{FF2B5EF4-FFF2-40B4-BE49-F238E27FC236}">
                <a16:creationId xmlns:a16="http://schemas.microsoft.com/office/drawing/2014/main" id="{A8CB48FB-4026-5A81-0CEE-88003707ED05}"/>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GB" sz="2000" b="0" i="0" dirty="0">
                <a:solidFill>
                  <a:srgbClr val="18273B"/>
                </a:solidFill>
                <a:effectLst/>
                <a:latin typeface="Quicksand"/>
              </a:rPr>
              <a:t>According to the report published by GlobalData in December, 2020, Pizza market in Canada recorded a positive compound annual growth rate (CAGR) of 2.90% during the period 2014 to 2019 with a sales value of CAD 1,084.68 Million in 2019, an increase of 2.71% over 2018. The market achieved its strongest performance in 2018, when it grew by 3.25% over its previous year and its weakest performance in 2019, when it increased by 2.71% over 2018.</a:t>
            </a:r>
          </a:p>
          <a:p>
            <a:pPr>
              <a:buFont typeface="Wingdings" panose="05000000000000000000" pitchFamily="2" charset="2"/>
              <a:buChar char="§"/>
            </a:pPr>
            <a:r>
              <a:rPr lang="en-GB" sz="2000" dirty="0">
                <a:solidFill>
                  <a:srgbClr val="18273B"/>
                </a:solidFill>
                <a:latin typeface="Quicksand"/>
              </a:rPr>
              <a:t>Due to the increase growth rate, the Pizza market had been competitive.</a:t>
            </a:r>
          </a:p>
          <a:p>
            <a:pPr>
              <a:buFont typeface="Wingdings" panose="05000000000000000000" pitchFamily="2" charset="2"/>
              <a:buChar char="§"/>
            </a:pPr>
            <a:r>
              <a:rPr lang="en-GB" sz="2000" dirty="0">
                <a:solidFill>
                  <a:srgbClr val="18273B"/>
                </a:solidFill>
                <a:latin typeface="Quicksand"/>
              </a:rPr>
              <a:t>Pizzas needs to identify how to create a strong brand identity for itself in this competitive and challenging market.</a:t>
            </a:r>
          </a:p>
          <a:p>
            <a:pPr>
              <a:buFont typeface="Wingdings" panose="05000000000000000000" pitchFamily="2" charset="2"/>
              <a:buChar char="§"/>
            </a:pPr>
            <a:r>
              <a:rPr lang="en-GB" sz="2000" dirty="0">
                <a:solidFill>
                  <a:srgbClr val="18273B"/>
                </a:solidFill>
                <a:latin typeface="Quicksand"/>
              </a:rPr>
              <a:t>Identify trends to stay relevant, consistency in customer satisfaction and attract new customers.</a:t>
            </a:r>
          </a:p>
          <a:p>
            <a:pPr>
              <a:buFont typeface="Wingdings" panose="05000000000000000000" pitchFamily="2" charset="2"/>
              <a:buChar char="§"/>
            </a:pPr>
            <a:r>
              <a:rPr lang="en-GB" sz="2000" dirty="0">
                <a:solidFill>
                  <a:srgbClr val="18273B"/>
                </a:solidFill>
                <a:latin typeface="Quicksand"/>
              </a:rPr>
              <a:t>Increase total revenue.</a:t>
            </a:r>
            <a:endParaRPr lang="en-NG" sz="2000" dirty="0"/>
          </a:p>
        </p:txBody>
      </p:sp>
    </p:spTree>
    <p:extLst>
      <p:ext uri="{BB962C8B-B14F-4D97-AF65-F5344CB8AC3E}">
        <p14:creationId xmlns:p14="http://schemas.microsoft.com/office/powerpoint/2010/main" val="40559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CCBA66-0499-111E-FAA1-4F9457E4773B}"/>
              </a:ext>
            </a:extLst>
          </p:cNvPr>
          <p:cNvPicPr>
            <a:picLocks noChangeAspect="1"/>
          </p:cNvPicPr>
          <p:nvPr/>
        </p:nvPicPr>
        <p:blipFill rotWithShape="1">
          <a:blip r:embed="rId2"/>
          <a:srcRect r="888" b="-1"/>
          <a:stretch/>
        </p:blipFill>
        <p:spPr>
          <a:xfrm>
            <a:off x="20" y="10"/>
            <a:ext cx="12191980" cy="6857990"/>
          </a:xfrm>
          <a:prstGeom prst="rect">
            <a:avLst/>
          </a:prstGeom>
        </p:spPr>
      </p:pic>
    </p:spTree>
    <p:extLst>
      <p:ext uri="{BB962C8B-B14F-4D97-AF65-F5344CB8AC3E}">
        <p14:creationId xmlns:p14="http://schemas.microsoft.com/office/powerpoint/2010/main" val="29802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6CDA-2386-AFF8-1487-0B81AEA978F2}"/>
              </a:ext>
            </a:extLst>
          </p:cNvPr>
          <p:cNvSpPr>
            <a:spLocks noGrp="1"/>
          </p:cNvSpPr>
          <p:nvPr>
            <p:ph type="title"/>
          </p:nvPr>
        </p:nvSpPr>
        <p:spPr>
          <a:xfrm>
            <a:off x="838200" y="365126"/>
            <a:ext cx="10515600" cy="1163872"/>
          </a:xfrm>
        </p:spPr>
        <p:txBody>
          <a:bodyPr/>
          <a:lstStyle/>
          <a:p>
            <a:r>
              <a:rPr lang="en-US" dirty="0"/>
              <a:t>Findings   </a:t>
            </a:r>
            <a:endParaRPr lang="en-NG" dirty="0"/>
          </a:p>
        </p:txBody>
      </p:sp>
      <p:graphicFrame>
        <p:nvGraphicFramePr>
          <p:cNvPr id="7" name="Content Placeholder 2">
            <a:extLst>
              <a:ext uri="{FF2B5EF4-FFF2-40B4-BE49-F238E27FC236}">
                <a16:creationId xmlns:a16="http://schemas.microsoft.com/office/drawing/2014/main" id="{DDCFA2A6-E5A7-A9B3-31A3-580FE78E4896}"/>
              </a:ext>
            </a:extLst>
          </p:cNvPr>
          <p:cNvGraphicFramePr>
            <a:graphicFrameLocks noGrp="1"/>
          </p:cNvGraphicFramePr>
          <p:nvPr>
            <p:ph idx="1"/>
          </p:nvPr>
        </p:nvGraphicFramePr>
        <p:xfrm>
          <a:off x="838200" y="1690688"/>
          <a:ext cx="1051560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402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C892-6569-82E0-7AB8-7DA13AE38EF5}"/>
              </a:ext>
            </a:extLst>
          </p:cNvPr>
          <p:cNvSpPr>
            <a:spLocks noGrp="1"/>
          </p:cNvSpPr>
          <p:nvPr>
            <p:ph type="title"/>
          </p:nvPr>
        </p:nvSpPr>
        <p:spPr/>
        <p:txBody>
          <a:bodyPr/>
          <a:lstStyle/>
          <a:p>
            <a:r>
              <a:rPr lang="en-US" dirty="0"/>
              <a:t>Recommendations </a:t>
            </a:r>
            <a:endParaRPr lang="en-NG" dirty="0"/>
          </a:p>
        </p:txBody>
      </p:sp>
      <p:sp>
        <p:nvSpPr>
          <p:cNvPr id="3" name="Content Placeholder 2">
            <a:extLst>
              <a:ext uri="{FF2B5EF4-FFF2-40B4-BE49-F238E27FC236}">
                <a16:creationId xmlns:a16="http://schemas.microsoft.com/office/drawing/2014/main" id="{5A3511B6-4CD2-78F0-9BD4-25E703D1657C}"/>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2100" dirty="0"/>
              <a:t>For consistency in customer satisfaction, Pizza needs to do some promos to encourage more sales in The Thai Chicken Pizza and other pizzas which generate more Revenue and to attract new customers.</a:t>
            </a:r>
          </a:p>
          <a:p>
            <a:pPr>
              <a:buFont typeface="Wingdings" panose="05000000000000000000" pitchFamily="2" charset="2"/>
              <a:buChar char="§"/>
            </a:pPr>
            <a:r>
              <a:rPr lang="en-US" sz="2100" dirty="0"/>
              <a:t>Conduct a market survey to know why there is low orders in Pizzas with the lowest sales.</a:t>
            </a:r>
          </a:p>
          <a:p>
            <a:pPr>
              <a:buFont typeface="Wingdings" panose="05000000000000000000" pitchFamily="2" charset="2"/>
              <a:buChar char="§"/>
            </a:pPr>
            <a:r>
              <a:rPr lang="en-US" sz="2100" dirty="0"/>
              <a:t>Review the ingredients in making these pizzas with lowest record of sales, might be due to allergies.</a:t>
            </a:r>
          </a:p>
          <a:p>
            <a:pPr>
              <a:buFont typeface="Wingdings" panose="05000000000000000000" pitchFamily="2" charset="2"/>
              <a:buChar char="§"/>
            </a:pPr>
            <a:r>
              <a:rPr lang="en-US" sz="2100" dirty="0"/>
              <a:t>Marketing team should examine or evaluate the cause of decline in sales between August and December, do some promotions to increase sales around this period.</a:t>
            </a:r>
          </a:p>
          <a:p>
            <a:pPr>
              <a:buFont typeface="Wingdings" panose="05000000000000000000" pitchFamily="2" charset="2"/>
              <a:buChar char="§"/>
            </a:pPr>
            <a:r>
              <a:rPr lang="en-US" sz="2100" dirty="0"/>
              <a:t>Research team should continue to monitor and analyze sales trend and act accordingly in case of any emerging pattern.</a:t>
            </a:r>
          </a:p>
          <a:p>
            <a:pPr>
              <a:buFont typeface="Wingdings" panose="05000000000000000000" pitchFamily="2" charset="2"/>
              <a:buChar char="§"/>
            </a:pPr>
            <a:endParaRPr lang="en-NG" sz="2100" dirty="0"/>
          </a:p>
        </p:txBody>
      </p:sp>
    </p:spTree>
    <p:extLst>
      <p:ext uri="{BB962C8B-B14F-4D97-AF65-F5344CB8AC3E}">
        <p14:creationId xmlns:p14="http://schemas.microsoft.com/office/powerpoint/2010/main" val="151105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Smiling Face with No Fill">
            <a:extLst>
              <a:ext uri="{FF2B5EF4-FFF2-40B4-BE49-F238E27FC236}">
                <a16:creationId xmlns:a16="http://schemas.microsoft.com/office/drawing/2014/main" id="{1BF81621-40DA-4301-002B-29A91BB855BA}"/>
              </a:ext>
            </a:extLst>
          </p:cNvPr>
          <p:cNvSpPr/>
          <p:nvPr/>
        </p:nvSpPr>
        <p:spPr>
          <a:xfrm>
            <a:off x="1841154" y="2427020"/>
            <a:ext cx="1944000" cy="1944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Rectangle 3" descr="Help">
            <a:extLst>
              <a:ext uri="{FF2B5EF4-FFF2-40B4-BE49-F238E27FC236}">
                <a16:creationId xmlns:a16="http://schemas.microsoft.com/office/drawing/2014/main" id="{FCB8F623-A6EF-18F1-2F37-624658793FDF}"/>
              </a:ext>
            </a:extLst>
          </p:cNvPr>
          <p:cNvSpPr/>
          <p:nvPr/>
        </p:nvSpPr>
        <p:spPr>
          <a:xfrm>
            <a:off x="7582391" y="2457000"/>
            <a:ext cx="1944000" cy="1944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1568015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773</TotalTime>
  <Words>562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Quicksand</vt:lpstr>
      <vt:lpstr>Wingdings</vt:lpstr>
      <vt:lpstr>Wingdings 3</vt:lpstr>
      <vt:lpstr>Wisp</vt:lpstr>
      <vt:lpstr> PIZZAS SALES SUMMARY ANALYSIS 2015</vt:lpstr>
      <vt:lpstr>Table of Content </vt:lpstr>
      <vt:lpstr>Executive Summary  </vt:lpstr>
      <vt:lpstr>Business Problems  </vt:lpstr>
      <vt:lpstr>PowerPoint Presentation</vt:lpstr>
      <vt:lpstr>Findings   </vt:lpstr>
      <vt:lpstr>Recommendations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BLACKTECH PIZZAS SALES SUMMARY ANALYSIS 2015</dc:title>
  <dc:creator>OLubukola Oladokun</dc:creator>
  <cp:lastModifiedBy>Edward Omovudu</cp:lastModifiedBy>
  <cp:revision>7</cp:revision>
  <dcterms:created xsi:type="dcterms:W3CDTF">2023-04-11T09:17:58Z</dcterms:created>
  <dcterms:modified xsi:type="dcterms:W3CDTF">2023-05-16T19:19:00Z</dcterms:modified>
</cp:coreProperties>
</file>