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7"/>
  </p:notesMasterIdLst>
  <p:handoutMasterIdLst>
    <p:handoutMasterId r:id="rId18"/>
  </p:handoutMasterIdLst>
  <p:sldIdLst>
    <p:sldId id="256" r:id="rId2"/>
    <p:sldId id="261" r:id="rId3"/>
    <p:sldId id="265" r:id="rId4"/>
    <p:sldId id="274" r:id="rId5"/>
    <p:sldId id="275" r:id="rId6"/>
    <p:sldId id="259" r:id="rId7"/>
    <p:sldId id="263" r:id="rId8"/>
    <p:sldId id="276" r:id="rId9"/>
    <p:sldId id="267" r:id="rId10"/>
    <p:sldId id="268" r:id="rId11"/>
    <p:sldId id="269" r:id="rId12"/>
    <p:sldId id="273" r:id="rId13"/>
    <p:sldId id="270" r:id="rId14"/>
    <p:sldId id="258"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64" autoAdjust="0"/>
    <p:restoredTop sz="71345" autoAdjust="0"/>
  </p:normalViewPr>
  <p:slideViewPr>
    <p:cSldViewPr snapToGrid="0">
      <p:cViewPr varScale="1">
        <p:scale>
          <a:sx n="81" d="100"/>
          <a:sy n="81" d="100"/>
        </p:scale>
        <p:origin x="1452"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701D68F5-42F8-47BC-8FED-84C50F595DF0}">
      <dgm:prSet phldrT="[Text]"/>
      <dgm:spPr/>
      <dgm:t>
        <a:bodyPr/>
        <a:lstStyle/>
        <a:p>
          <a:r>
            <a:rPr lang="en-US" dirty="0"/>
            <a:t>The statistics of the breast cancer</a:t>
          </a:r>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r>
            <a:rPr lang="en-US" altLang="zh-CN" dirty="0"/>
            <a:t>Effective detection method - mammography</a:t>
          </a:r>
          <a:endParaRPr lang="en-US" dirty="0"/>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r>
            <a:rPr lang="en-US" dirty="0"/>
            <a:t>AI algorithms</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rotWithShape="1">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blip>
          <a:srcRect/>
          <a:stretch>
            <a:fillRect t="-3000" b="-3000"/>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rotWithShape="1">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39000" r="-39000"/>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custLinFactNeighborX="955"/>
      <dgm:spPr>
        <a:blipFill rotWithShape="1">
          <a:blip xmlns:r="http://schemas.openxmlformats.org/officeDocument/2006/relationships" r:embed="rId3">
            <a:duotone>
              <a:schemeClr val="accent2">
                <a:hueOff val="0"/>
                <a:satOff val="0"/>
                <a:lumOff val="0"/>
                <a:alphaOff val="0"/>
                <a:shade val="20000"/>
                <a:satMod val="200000"/>
              </a:schemeClr>
              <a:schemeClr val="accent2">
                <a:hueOff val="0"/>
                <a:satOff val="0"/>
                <a:lumOff val="0"/>
                <a:alphaOff val="0"/>
                <a:tint val="12000"/>
                <a:satMod val="190000"/>
              </a:schemeClr>
            </a:duotone>
          </a:blip>
          <a:srcRect/>
          <a:stretch>
            <a:fillRect l="-38000" r="-38000"/>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A6D781-B8DA-4FF4-BB9E-915A69CBF766}" type="doc">
      <dgm:prSet loTypeId="urn:microsoft.com/office/officeart/2008/layout/AlternatingHexagons" loCatId="list" qsTypeId="urn:microsoft.com/office/officeart/2005/8/quickstyle/3d2" qsCatId="3D" csTypeId="urn:microsoft.com/office/officeart/2005/8/colors/colorful2" csCatId="colorful" phldr="1"/>
      <dgm:spPr/>
      <dgm:t>
        <a:bodyPr/>
        <a:lstStyle/>
        <a:p>
          <a:endParaRPr lang="en-US"/>
        </a:p>
      </dgm:t>
    </dgm:pt>
    <dgm:pt modelId="{AF622C6D-ED7A-4B2E-B5DE-30B2E2D3FA70}">
      <dgm:prSet phldrT="[Text]" custT="1"/>
      <dgm:spPr/>
      <dgm:t>
        <a:bodyPr/>
        <a:lstStyle/>
        <a:p>
          <a:pPr>
            <a:buSzPts val="1000"/>
            <a:buFont typeface="Symbol" panose="05050102010706020507" pitchFamily="18" charset="2"/>
            <a:buChar char=""/>
          </a:pPr>
          <a:r>
            <a:rPr lang="en-US" sz="1400" dirty="0"/>
            <a:t>Decision Tree</a:t>
          </a:r>
        </a:p>
      </dgm:t>
    </dgm:pt>
    <dgm:pt modelId="{8C9FA84D-A2D8-4D3E-9B93-9E77ED59CCF1}" type="parTrans" cxnId="{AFA11E83-6DCF-4F37-9941-1E072FA3CBFE}">
      <dgm:prSet/>
      <dgm:spPr/>
      <dgm:t>
        <a:bodyPr/>
        <a:lstStyle/>
        <a:p>
          <a:endParaRPr lang="en-US"/>
        </a:p>
      </dgm:t>
    </dgm:pt>
    <dgm:pt modelId="{24B8A7A9-6ACE-4B91-9367-A55747053294}" type="sibTrans" cxnId="{AFA11E83-6DCF-4F37-9941-1E072FA3CBFE}">
      <dgm:prSet/>
      <dgm:spPr/>
      <dgm:t>
        <a:bodyPr/>
        <a:lstStyle/>
        <a:p>
          <a:endParaRPr lang="en-US"/>
        </a:p>
      </dgm:t>
    </dgm:pt>
    <dgm:pt modelId="{6447C870-5D6C-46C8-94F1-31C37F72DC98}">
      <dgm:prSet phldrT="[Text]" custT="1"/>
      <dgm:spPr/>
      <dgm:t>
        <a:bodyPr/>
        <a:lstStyle/>
        <a:p>
          <a:pPr>
            <a:buSzPts val="1000"/>
            <a:buFont typeface="Symbol" panose="05050102010706020507" pitchFamily="18" charset="2"/>
            <a:buChar char=""/>
          </a:pPr>
          <a:r>
            <a:rPr lang="en-US" sz="2000" dirty="0"/>
            <a:t>KNN</a:t>
          </a:r>
          <a:endParaRPr lang="en-US" sz="1700" dirty="0"/>
        </a:p>
      </dgm:t>
    </dgm:pt>
    <dgm:pt modelId="{4E928A4B-F2BE-4537-BFCF-62C6E6009C01}" type="parTrans" cxnId="{AC74604F-2498-4C60-98F6-4716FCE31C93}">
      <dgm:prSet/>
      <dgm:spPr/>
      <dgm:t>
        <a:bodyPr/>
        <a:lstStyle/>
        <a:p>
          <a:endParaRPr lang="en-US"/>
        </a:p>
      </dgm:t>
    </dgm:pt>
    <dgm:pt modelId="{B695EB84-1874-4B30-991D-2E7EBE037E0F}" type="sibTrans" cxnId="{AC74604F-2498-4C60-98F6-4716FCE31C93}">
      <dgm:prSet/>
      <dgm:spPr/>
      <dgm:t>
        <a:bodyPr/>
        <a:lstStyle/>
        <a:p>
          <a:endParaRPr lang="en-US"/>
        </a:p>
      </dgm:t>
    </dgm:pt>
    <dgm:pt modelId="{22DF1FB8-D94B-4E39-8018-27085ECFE0CB}">
      <dgm:prSet phldrT="[Text]" custT="1"/>
      <dgm:spPr/>
      <dgm:t>
        <a:bodyPr/>
        <a:lstStyle/>
        <a:p>
          <a:pPr>
            <a:buSzPts val="1000"/>
            <a:buFont typeface="Symbol" panose="05050102010706020507" pitchFamily="18" charset="2"/>
            <a:buChar char=""/>
          </a:pPr>
          <a:r>
            <a:rPr lang="en-US" sz="1800" dirty="0"/>
            <a:t>Naive Bayes</a:t>
          </a:r>
        </a:p>
      </dgm:t>
    </dgm:pt>
    <dgm:pt modelId="{9565E76F-DBD7-4237-A99E-A2AB36E328B6}" type="parTrans" cxnId="{422784A3-23D3-402C-87BA-084FAD8A288A}">
      <dgm:prSet/>
      <dgm:spPr/>
      <dgm:t>
        <a:bodyPr/>
        <a:lstStyle/>
        <a:p>
          <a:endParaRPr lang="en-US"/>
        </a:p>
      </dgm:t>
    </dgm:pt>
    <dgm:pt modelId="{548DEB50-3D31-457C-899C-5138E98B4236}" type="sibTrans" cxnId="{422784A3-23D3-402C-87BA-084FAD8A288A}">
      <dgm:prSet/>
      <dgm:spPr/>
      <dgm:t>
        <a:bodyPr/>
        <a:lstStyle/>
        <a:p>
          <a:endParaRPr lang="en-US"/>
        </a:p>
      </dgm:t>
    </dgm:pt>
    <dgm:pt modelId="{8DF71682-00A9-4BAF-8828-AFA9BB6109D7}">
      <dgm:prSet phldrT="[Text]" custT="1"/>
      <dgm:spPr/>
      <dgm:t>
        <a:bodyPr/>
        <a:lstStyle/>
        <a:p>
          <a:pPr>
            <a:buSzPts val="1000"/>
            <a:buFont typeface="Symbol" panose="05050102010706020507" pitchFamily="18" charset="2"/>
            <a:buChar char=""/>
          </a:pPr>
          <a:r>
            <a:rPr lang="en-US" sz="1600" dirty="0"/>
            <a:t>HNSW</a:t>
          </a:r>
          <a:endParaRPr lang="en-US" sz="1700" dirty="0"/>
        </a:p>
      </dgm:t>
    </dgm:pt>
    <dgm:pt modelId="{6FC7AF96-FD47-4C6A-A7E8-822C8C332AF3}" type="parTrans" cxnId="{3A9A442A-C839-4793-AD3D-03D684A80974}">
      <dgm:prSet/>
      <dgm:spPr/>
      <dgm:t>
        <a:bodyPr/>
        <a:lstStyle/>
        <a:p>
          <a:endParaRPr lang="en-US"/>
        </a:p>
      </dgm:t>
    </dgm:pt>
    <dgm:pt modelId="{B2548555-E617-47AC-8AB5-BE11DC0E663C}" type="sibTrans" cxnId="{3A9A442A-C839-4793-AD3D-03D684A80974}">
      <dgm:prSet/>
      <dgm:spPr/>
      <dgm:t>
        <a:bodyPr/>
        <a:lstStyle/>
        <a:p>
          <a:endParaRPr lang="en-US"/>
        </a:p>
      </dgm:t>
    </dgm:pt>
    <dgm:pt modelId="{40D5BC07-B46C-48AD-BD59-977A860FB4D5}" type="pres">
      <dgm:prSet presAssocID="{7EA6D781-B8DA-4FF4-BB9E-915A69CBF766}" presName="Name0" presStyleCnt="0">
        <dgm:presLayoutVars>
          <dgm:chMax/>
          <dgm:chPref/>
          <dgm:dir/>
          <dgm:animLvl val="lvl"/>
        </dgm:presLayoutVars>
      </dgm:prSet>
      <dgm:spPr/>
    </dgm:pt>
    <dgm:pt modelId="{5A2070FE-BFF4-43D4-B44E-D626088306DA}" type="pres">
      <dgm:prSet presAssocID="{AF622C6D-ED7A-4B2E-B5DE-30B2E2D3FA70}" presName="composite" presStyleCnt="0"/>
      <dgm:spPr/>
    </dgm:pt>
    <dgm:pt modelId="{C27992F6-032D-4F6F-BF6A-1DD1E16FE814}" type="pres">
      <dgm:prSet presAssocID="{AF622C6D-ED7A-4B2E-B5DE-30B2E2D3FA70}" presName="Parent1" presStyleLbl="node1" presStyleIdx="0" presStyleCnt="8">
        <dgm:presLayoutVars>
          <dgm:chMax val="1"/>
          <dgm:chPref val="1"/>
          <dgm:bulletEnabled val="1"/>
        </dgm:presLayoutVars>
      </dgm:prSet>
      <dgm:spPr/>
    </dgm:pt>
    <dgm:pt modelId="{1E729D11-8490-4F6A-9A8E-C7C67BB78641}" type="pres">
      <dgm:prSet presAssocID="{AF622C6D-ED7A-4B2E-B5DE-30B2E2D3FA70}" presName="Childtext1" presStyleLbl="revTx" presStyleIdx="0" presStyleCnt="4">
        <dgm:presLayoutVars>
          <dgm:chMax val="0"/>
          <dgm:chPref val="0"/>
          <dgm:bulletEnabled val="1"/>
        </dgm:presLayoutVars>
      </dgm:prSet>
      <dgm:spPr/>
    </dgm:pt>
    <dgm:pt modelId="{4D87CD7C-557D-4167-87D8-D95CAB5064CE}" type="pres">
      <dgm:prSet presAssocID="{AF622C6D-ED7A-4B2E-B5DE-30B2E2D3FA70}" presName="BalanceSpacing" presStyleCnt="0"/>
      <dgm:spPr/>
    </dgm:pt>
    <dgm:pt modelId="{2C4C5D89-A564-4E1C-9AC7-2B0443990B45}" type="pres">
      <dgm:prSet presAssocID="{AF622C6D-ED7A-4B2E-B5DE-30B2E2D3FA70}" presName="BalanceSpacing1" presStyleCnt="0"/>
      <dgm:spPr/>
    </dgm:pt>
    <dgm:pt modelId="{96CA25C6-C8AD-430C-800E-B30718C8B642}" type="pres">
      <dgm:prSet presAssocID="{24B8A7A9-6ACE-4B91-9367-A55747053294}" presName="Accent1Text" presStyleLbl="node1" presStyleIdx="1" presStyleCnt="8"/>
      <dgm:spPr/>
    </dgm:pt>
    <dgm:pt modelId="{699EDC84-C177-47C4-A661-D43CD57F7668}" type="pres">
      <dgm:prSet presAssocID="{24B8A7A9-6ACE-4B91-9367-A55747053294}" presName="spaceBetweenRectangles" presStyleCnt="0"/>
      <dgm:spPr/>
    </dgm:pt>
    <dgm:pt modelId="{375A05D3-9B0F-4706-9093-E8486711657F}" type="pres">
      <dgm:prSet presAssocID="{6447C870-5D6C-46C8-94F1-31C37F72DC98}" presName="composite" presStyleCnt="0"/>
      <dgm:spPr/>
    </dgm:pt>
    <dgm:pt modelId="{F8B32711-B6DD-4746-B6E0-614C3439BCAD}" type="pres">
      <dgm:prSet presAssocID="{6447C870-5D6C-46C8-94F1-31C37F72DC98}" presName="Parent1" presStyleLbl="node1" presStyleIdx="2" presStyleCnt="8">
        <dgm:presLayoutVars>
          <dgm:chMax val="1"/>
          <dgm:chPref val="1"/>
          <dgm:bulletEnabled val="1"/>
        </dgm:presLayoutVars>
      </dgm:prSet>
      <dgm:spPr/>
    </dgm:pt>
    <dgm:pt modelId="{CB1ED4A9-1BA8-4C14-82D7-35FD2665BBF7}" type="pres">
      <dgm:prSet presAssocID="{6447C870-5D6C-46C8-94F1-31C37F72DC98}" presName="Childtext1" presStyleLbl="revTx" presStyleIdx="1" presStyleCnt="4">
        <dgm:presLayoutVars>
          <dgm:chMax val="0"/>
          <dgm:chPref val="0"/>
          <dgm:bulletEnabled val="1"/>
        </dgm:presLayoutVars>
      </dgm:prSet>
      <dgm:spPr/>
    </dgm:pt>
    <dgm:pt modelId="{932739EC-CC5F-4D8F-966D-4D321A1A97BD}" type="pres">
      <dgm:prSet presAssocID="{6447C870-5D6C-46C8-94F1-31C37F72DC98}" presName="BalanceSpacing" presStyleCnt="0"/>
      <dgm:spPr/>
    </dgm:pt>
    <dgm:pt modelId="{1CB17939-4DB3-4449-AA6E-B6610F722AFE}" type="pres">
      <dgm:prSet presAssocID="{6447C870-5D6C-46C8-94F1-31C37F72DC98}" presName="BalanceSpacing1" presStyleCnt="0"/>
      <dgm:spPr/>
    </dgm:pt>
    <dgm:pt modelId="{82ADDAFF-8633-44C2-A591-BB65E640FB48}" type="pres">
      <dgm:prSet presAssocID="{B695EB84-1874-4B30-991D-2E7EBE037E0F}" presName="Accent1Text" presStyleLbl="node1" presStyleIdx="3" presStyleCnt="8"/>
      <dgm:spPr/>
    </dgm:pt>
    <dgm:pt modelId="{30AC7271-DF51-42D0-9545-1D141C4A9416}" type="pres">
      <dgm:prSet presAssocID="{B695EB84-1874-4B30-991D-2E7EBE037E0F}" presName="spaceBetweenRectangles" presStyleCnt="0"/>
      <dgm:spPr/>
    </dgm:pt>
    <dgm:pt modelId="{B7E53039-F8F5-4984-9FBB-6B7B306138A0}" type="pres">
      <dgm:prSet presAssocID="{8DF71682-00A9-4BAF-8828-AFA9BB6109D7}" presName="composite" presStyleCnt="0"/>
      <dgm:spPr/>
    </dgm:pt>
    <dgm:pt modelId="{414C65EA-F5D6-40AD-AB06-E57E34CAA69A}" type="pres">
      <dgm:prSet presAssocID="{8DF71682-00A9-4BAF-8828-AFA9BB6109D7}" presName="Parent1" presStyleLbl="node1" presStyleIdx="4" presStyleCnt="8">
        <dgm:presLayoutVars>
          <dgm:chMax val="1"/>
          <dgm:chPref val="1"/>
          <dgm:bulletEnabled val="1"/>
        </dgm:presLayoutVars>
      </dgm:prSet>
      <dgm:spPr/>
    </dgm:pt>
    <dgm:pt modelId="{AC0020CE-B36C-48F9-8671-68C09DD7A179}" type="pres">
      <dgm:prSet presAssocID="{8DF71682-00A9-4BAF-8828-AFA9BB6109D7}" presName="Childtext1" presStyleLbl="revTx" presStyleIdx="2" presStyleCnt="4">
        <dgm:presLayoutVars>
          <dgm:chMax val="0"/>
          <dgm:chPref val="0"/>
          <dgm:bulletEnabled val="1"/>
        </dgm:presLayoutVars>
      </dgm:prSet>
      <dgm:spPr/>
    </dgm:pt>
    <dgm:pt modelId="{8C4448E6-A28A-4986-8BA8-EB6ABE3E2618}" type="pres">
      <dgm:prSet presAssocID="{8DF71682-00A9-4BAF-8828-AFA9BB6109D7}" presName="BalanceSpacing" presStyleCnt="0"/>
      <dgm:spPr/>
    </dgm:pt>
    <dgm:pt modelId="{722B4665-D6E3-4C01-8EBC-FB1611CADDA9}" type="pres">
      <dgm:prSet presAssocID="{8DF71682-00A9-4BAF-8828-AFA9BB6109D7}" presName="BalanceSpacing1" presStyleCnt="0"/>
      <dgm:spPr/>
    </dgm:pt>
    <dgm:pt modelId="{ECE946AC-269D-4470-9E78-7F4D32DA55B1}" type="pres">
      <dgm:prSet presAssocID="{B2548555-E617-47AC-8AB5-BE11DC0E663C}" presName="Accent1Text" presStyleLbl="node1" presStyleIdx="5" presStyleCnt="8"/>
      <dgm:spPr/>
    </dgm:pt>
    <dgm:pt modelId="{6344FA53-B9B7-489A-BF6E-02D9A5EC516F}" type="pres">
      <dgm:prSet presAssocID="{B2548555-E617-47AC-8AB5-BE11DC0E663C}" presName="spaceBetweenRectangles" presStyleCnt="0"/>
      <dgm:spPr/>
    </dgm:pt>
    <dgm:pt modelId="{687C3788-7B6E-40D4-8059-4A8775C270A5}" type="pres">
      <dgm:prSet presAssocID="{22DF1FB8-D94B-4E39-8018-27085ECFE0CB}" presName="composite" presStyleCnt="0"/>
      <dgm:spPr/>
    </dgm:pt>
    <dgm:pt modelId="{6029A523-6498-427F-BC03-4D6C013D29BD}" type="pres">
      <dgm:prSet presAssocID="{22DF1FB8-D94B-4E39-8018-27085ECFE0CB}" presName="Parent1" presStyleLbl="node1" presStyleIdx="6" presStyleCnt="8">
        <dgm:presLayoutVars>
          <dgm:chMax val="1"/>
          <dgm:chPref val="1"/>
          <dgm:bulletEnabled val="1"/>
        </dgm:presLayoutVars>
      </dgm:prSet>
      <dgm:spPr/>
    </dgm:pt>
    <dgm:pt modelId="{159584D1-1B82-407C-A90B-089291AEE6DD}" type="pres">
      <dgm:prSet presAssocID="{22DF1FB8-D94B-4E39-8018-27085ECFE0CB}" presName="Childtext1" presStyleLbl="revTx" presStyleIdx="3" presStyleCnt="4">
        <dgm:presLayoutVars>
          <dgm:chMax val="0"/>
          <dgm:chPref val="0"/>
          <dgm:bulletEnabled val="1"/>
        </dgm:presLayoutVars>
      </dgm:prSet>
      <dgm:spPr/>
    </dgm:pt>
    <dgm:pt modelId="{1530DC49-6126-45AF-AA20-BC7CC40B4E51}" type="pres">
      <dgm:prSet presAssocID="{22DF1FB8-D94B-4E39-8018-27085ECFE0CB}" presName="BalanceSpacing" presStyleCnt="0"/>
      <dgm:spPr/>
    </dgm:pt>
    <dgm:pt modelId="{68CE670D-292B-47E6-81F4-D006FDB4A7C7}" type="pres">
      <dgm:prSet presAssocID="{22DF1FB8-D94B-4E39-8018-27085ECFE0CB}" presName="BalanceSpacing1" presStyleCnt="0"/>
      <dgm:spPr/>
    </dgm:pt>
    <dgm:pt modelId="{09070265-05ED-458D-8965-792021B5A7FE}" type="pres">
      <dgm:prSet presAssocID="{548DEB50-3D31-457C-899C-5138E98B4236}" presName="Accent1Text" presStyleLbl="node1" presStyleIdx="7" presStyleCnt="8"/>
      <dgm:spPr/>
    </dgm:pt>
  </dgm:ptLst>
  <dgm:cxnLst>
    <dgm:cxn modelId="{E9BC680C-6974-4A37-917D-9B7B2311E6B2}" type="presOf" srcId="{6447C870-5D6C-46C8-94F1-31C37F72DC98}" destId="{F8B32711-B6DD-4746-B6E0-614C3439BCAD}" srcOrd="0" destOrd="0" presId="urn:microsoft.com/office/officeart/2008/layout/AlternatingHexagons"/>
    <dgm:cxn modelId="{3A9A442A-C839-4793-AD3D-03D684A80974}" srcId="{7EA6D781-B8DA-4FF4-BB9E-915A69CBF766}" destId="{8DF71682-00A9-4BAF-8828-AFA9BB6109D7}" srcOrd="2" destOrd="0" parTransId="{6FC7AF96-FD47-4C6A-A7E8-822C8C332AF3}" sibTransId="{B2548555-E617-47AC-8AB5-BE11DC0E663C}"/>
    <dgm:cxn modelId="{E2E45642-4D48-4C43-8E4B-769BC5A5EC81}" type="presOf" srcId="{548DEB50-3D31-457C-899C-5138E98B4236}" destId="{09070265-05ED-458D-8965-792021B5A7FE}" srcOrd="0" destOrd="0" presId="urn:microsoft.com/office/officeart/2008/layout/AlternatingHexagons"/>
    <dgm:cxn modelId="{CDFE8B63-2CE3-499A-B5C3-3C4D203C25EA}" type="presOf" srcId="{B2548555-E617-47AC-8AB5-BE11DC0E663C}" destId="{ECE946AC-269D-4470-9E78-7F4D32DA55B1}" srcOrd="0" destOrd="0" presId="urn:microsoft.com/office/officeart/2008/layout/AlternatingHexagons"/>
    <dgm:cxn modelId="{7B871D4A-08D1-409B-A2CD-8A4FC47FB51D}" type="presOf" srcId="{AF622C6D-ED7A-4B2E-B5DE-30B2E2D3FA70}" destId="{C27992F6-032D-4F6F-BF6A-1DD1E16FE814}" srcOrd="0" destOrd="0" presId="urn:microsoft.com/office/officeart/2008/layout/AlternatingHexagons"/>
    <dgm:cxn modelId="{AC74604F-2498-4C60-98F6-4716FCE31C93}" srcId="{7EA6D781-B8DA-4FF4-BB9E-915A69CBF766}" destId="{6447C870-5D6C-46C8-94F1-31C37F72DC98}" srcOrd="1" destOrd="0" parTransId="{4E928A4B-F2BE-4537-BFCF-62C6E6009C01}" sibTransId="{B695EB84-1874-4B30-991D-2E7EBE037E0F}"/>
    <dgm:cxn modelId="{AFA11E83-6DCF-4F37-9941-1E072FA3CBFE}" srcId="{7EA6D781-B8DA-4FF4-BB9E-915A69CBF766}" destId="{AF622C6D-ED7A-4B2E-B5DE-30B2E2D3FA70}" srcOrd="0" destOrd="0" parTransId="{8C9FA84D-A2D8-4D3E-9B93-9E77ED59CCF1}" sibTransId="{24B8A7A9-6ACE-4B91-9367-A55747053294}"/>
    <dgm:cxn modelId="{38653A87-04B8-4BE6-91D3-6C7818FC5330}" type="presOf" srcId="{24B8A7A9-6ACE-4B91-9367-A55747053294}" destId="{96CA25C6-C8AD-430C-800E-B30718C8B642}" srcOrd="0" destOrd="0" presId="urn:microsoft.com/office/officeart/2008/layout/AlternatingHexagons"/>
    <dgm:cxn modelId="{3A808B9F-1069-44AC-9E99-2790B4EC4DA4}" type="presOf" srcId="{B695EB84-1874-4B30-991D-2E7EBE037E0F}" destId="{82ADDAFF-8633-44C2-A591-BB65E640FB48}" srcOrd="0" destOrd="0" presId="urn:microsoft.com/office/officeart/2008/layout/AlternatingHexagons"/>
    <dgm:cxn modelId="{422784A3-23D3-402C-87BA-084FAD8A288A}" srcId="{7EA6D781-B8DA-4FF4-BB9E-915A69CBF766}" destId="{22DF1FB8-D94B-4E39-8018-27085ECFE0CB}" srcOrd="3" destOrd="0" parTransId="{9565E76F-DBD7-4237-A99E-A2AB36E328B6}" sibTransId="{548DEB50-3D31-457C-899C-5138E98B4236}"/>
    <dgm:cxn modelId="{F8F0CECB-2EF1-47F8-8075-FBEF6DECBA24}" type="presOf" srcId="{8DF71682-00A9-4BAF-8828-AFA9BB6109D7}" destId="{414C65EA-F5D6-40AD-AB06-E57E34CAA69A}" srcOrd="0" destOrd="0" presId="urn:microsoft.com/office/officeart/2008/layout/AlternatingHexagons"/>
    <dgm:cxn modelId="{2C22DECB-36FC-4E45-B655-2506EEB98415}" type="presOf" srcId="{7EA6D781-B8DA-4FF4-BB9E-915A69CBF766}" destId="{40D5BC07-B46C-48AD-BD59-977A860FB4D5}" srcOrd="0" destOrd="0" presId="urn:microsoft.com/office/officeart/2008/layout/AlternatingHexagons"/>
    <dgm:cxn modelId="{2D77BBE8-31BC-4C10-893E-EDAEA7C72808}" type="presOf" srcId="{22DF1FB8-D94B-4E39-8018-27085ECFE0CB}" destId="{6029A523-6498-427F-BC03-4D6C013D29BD}" srcOrd="0" destOrd="0" presId="urn:microsoft.com/office/officeart/2008/layout/AlternatingHexagons"/>
    <dgm:cxn modelId="{84005B8A-3A7F-41A0-8EF0-2291F2FF955D}" type="presParOf" srcId="{40D5BC07-B46C-48AD-BD59-977A860FB4D5}" destId="{5A2070FE-BFF4-43D4-B44E-D626088306DA}" srcOrd="0" destOrd="0" presId="urn:microsoft.com/office/officeart/2008/layout/AlternatingHexagons"/>
    <dgm:cxn modelId="{3B95E7DA-1AEF-4E94-B1A9-E77824293562}" type="presParOf" srcId="{5A2070FE-BFF4-43D4-B44E-D626088306DA}" destId="{C27992F6-032D-4F6F-BF6A-1DD1E16FE814}" srcOrd="0" destOrd="0" presId="urn:microsoft.com/office/officeart/2008/layout/AlternatingHexagons"/>
    <dgm:cxn modelId="{772870E0-344C-4465-AE32-319F8A3D1ADA}" type="presParOf" srcId="{5A2070FE-BFF4-43D4-B44E-D626088306DA}" destId="{1E729D11-8490-4F6A-9A8E-C7C67BB78641}" srcOrd="1" destOrd="0" presId="urn:microsoft.com/office/officeart/2008/layout/AlternatingHexagons"/>
    <dgm:cxn modelId="{71ADA14E-805A-4824-983F-790BA97A27D6}" type="presParOf" srcId="{5A2070FE-BFF4-43D4-B44E-D626088306DA}" destId="{4D87CD7C-557D-4167-87D8-D95CAB5064CE}" srcOrd="2" destOrd="0" presId="urn:microsoft.com/office/officeart/2008/layout/AlternatingHexagons"/>
    <dgm:cxn modelId="{F42067B2-A6CC-436C-8B36-48234AC57523}" type="presParOf" srcId="{5A2070FE-BFF4-43D4-B44E-D626088306DA}" destId="{2C4C5D89-A564-4E1C-9AC7-2B0443990B45}" srcOrd="3" destOrd="0" presId="urn:microsoft.com/office/officeart/2008/layout/AlternatingHexagons"/>
    <dgm:cxn modelId="{746D8C77-E5F1-45B0-A95A-C87E96488975}" type="presParOf" srcId="{5A2070FE-BFF4-43D4-B44E-D626088306DA}" destId="{96CA25C6-C8AD-430C-800E-B30718C8B642}" srcOrd="4" destOrd="0" presId="urn:microsoft.com/office/officeart/2008/layout/AlternatingHexagons"/>
    <dgm:cxn modelId="{29571485-B54B-467B-A4CE-3D28A72CC7DB}" type="presParOf" srcId="{40D5BC07-B46C-48AD-BD59-977A860FB4D5}" destId="{699EDC84-C177-47C4-A661-D43CD57F7668}" srcOrd="1" destOrd="0" presId="urn:microsoft.com/office/officeart/2008/layout/AlternatingHexagons"/>
    <dgm:cxn modelId="{92909D11-E6CF-481D-A2D1-F556B2EF768B}" type="presParOf" srcId="{40D5BC07-B46C-48AD-BD59-977A860FB4D5}" destId="{375A05D3-9B0F-4706-9093-E8486711657F}" srcOrd="2" destOrd="0" presId="urn:microsoft.com/office/officeart/2008/layout/AlternatingHexagons"/>
    <dgm:cxn modelId="{39909CFD-D5B0-4E33-A758-62645B086EEF}" type="presParOf" srcId="{375A05D3-9B0F-4706-9093-E8486711657F}" destId="{F8B32711-B6DD-4746-B6E0-614C3439BCAD}" srcOrd="0" destOrd="0" presId="urn:microsoft.com/office/officeart/2008/layout/AlternatingHexagons"/>
    <dgm:cxn modelId="{3BBF2B90-B4CE-435D-9FBC-3B159C76970A}" type="presParOf" srcId="{375A05D3-9B0F-4706-9093-E8486711657F}" destId="{CB1ED4A9-1BA8-4C14-82D7-35FD2665BBF7}" srcOrd="1" destOrd="0" presId="urn:microsoft.com/office/officeart/2008/layout/AlternatingHexagons"/>
    <dgm:cxn modelId="{72F156AE-46F4-4F5C-8DEE-7ECC5C21E27D}" type="presParOf" srcId="{375A05D3-9B0F-4706-9093-E8486711657F}" destId="{932739EC-CC5F-4D8F-966D-4D321A1A97BD}" srcOrd="2" destOrd="0" presId="urn:microsoft.com/office/officeart/2008/layout/AlternatingHexagons"/>
    <dgm:cxn modelId="{F80E91B8-E1DF-4EED-9449-6A93E9C7F291}" type="presParOf" srcId="{375A05D3-9B0F-4706-9093-E8486711657F}" destId="{1CB17939-4DB3-4449-AA6E-B6610F722AFE}" srcOrd="3" destOrd="0" presId="urn:microsoft.com/office/officeart/2008/layout/AlternatingHexagons"/>
    <dgm:cxn modelId="{2CFBF357-284B-4208-9970-658718E63D6D}" type="presParOf" srcId="{375A05D3-9B0F-4706-9093-E8486711657F}" destId="{82ADDAFF-8633-44C2-A591-BB65E640FB48}" srcOrd="4" destOrd="0" presId="urn:microsoft.com/office/officeart/2008/layout/AlternatingHexagons"/>
    <dgm:cxn modelId="{9C2B64D4-7A33-4820-9B01-2F021873668C}" type="presParOf" srcId="{40D5BC07-B46C-48AD-BD59-977A860FB4D5}" destId="{30AC7271-DF51-42D0-9545-1D141C4A9416}" srcOrd="3" destOrd="0" presId="urn:microsoft.com/office/officeart/2008/layout/AlternatingHexagons"/>
    <dgm:cxn modelId="{3521245F-609E-4852-B568-00E3A9B7DB5B}" type="presParOf" srcId="{40D5BC07-B46C-48AD-BD59-977A860FB4D5}" destId="{B7E53039-F8F5-4984-9FBB-6B7B306138A0}" srcOrd="4" destOrd="0" presId="urn:microsoft.com/office/officeart/2008/layout/AlternatingHexagons"/>
    <dgm:cxn modelId="{81D8B024-947E-4A77-B602-57BDD366BAB4}" type="presParOf" srcId="{B7E53039-F8F5-4984-9FBB-6B7B306138A0}" destId="{414C65EA-F5D6-40AD-AB06-E57E34CAA69A}" srcOrd="0" destOrd="0" presId="urn:microsoft.com/office/officeart/2008/layout/AlternatingHexagons"/>
    <dgm:cxn modelId="{91CA20ED-567E-46B8-AB85-ED7CD67C1A9E}" type="presParOf" srcId="{B7E53039-F8F5-4984-9FBB-6B7B306138A0}" destId="{AC0020CE-B36C-48F9-8671-68C09DD7A179}" srcOrd="1" destOrd="0" presId="urn:microsoft.com/office/officeart/2008/layout/AlternatingHexagons"/>
    <dgm:cxn modelId="{511C0634-3F0A-490C-B2C1-B4976AC68A96}" type="presParOf" srcId="{B7E53039-F8F5-4984-9FBB-6B7B306138A0}" destId="{8C4448E6-A28A-4986-8BA8-EB6ABE3E2618}" srcOrd="2" destOrd="0" presId="urn:microsoft.com/office/officeart/2008/layout/AlternatingHexagons"/>
    <dgm:cxn modelId="{D7CBEFDC-6870-4071-822D-6656744EAF13}" type="presParOf" srcId="{B7E53039-F8F5-4984-9FBB-6B7B306138A0}" destId="{722B4665-D6E3-4C01-8EBC-FB1611CADDA9}" srcOrd="3" destOrd="0" presId="urn:microsoft.com/office/officeart/2008/layout/AlternatingHexagons"/>
    <dgm:cxn modelId="{5BAE567A-2DD6-4E77-9890-AB80D885CC78}" type="presParOf" srcId="{B7E53039-F8F5-4984-9FBB-6B7B306138A0}" destId="{ECE946AC-269D-4470-9E78-7F4D32DA55B1}" srcOrd="4" destOrd="0" presId="urn:microsoft.com/office/officeart/2008/layout/AlternatingHexagons"/>
    <dgm:cxn modelId="{4897450B-5297-410D-8CC0-A9BC102F0BC5}" type="presParOf" srcId="{40D5BC07-B46C-48AD-BD59-977A860FB4D5}" destId="{6344FA53-B9B7-489A-BF6E-02D9A5EC516F}" srcOrd="5" destOrd="0" presId="urn:microsoft.com/office/officeart/2008/layout/AlternatingHexagons"/>
    <dgm:cxn modelId="{559DD0EF-3786-4A4C-8335-734F54652DB7}" type="presParOf" srcId="{40D5BC07-B46C-48AD-BD59-977A860FB4D5}" destId="{687C3788-7B6E-40D4-8059-4A8775C270A5}" srcOrd="6" destOrd="0" presId="urn:microsoft.com/office/officeart/2008/layout/AlternatingHexagons"/>
    <dgm:cxn modelId="{8D447ECA-F6B8-4505-9D78-B193B45E7AB9}" type="presParOf" srcId="{687C3788-7B6E-40D4-8059-4A8775C270A5}" destId="{6029A523-6498-427F-BC03-4D6C013D29BD}" srcOrd="0" destOrd="0" presId="urn:microsoft.com/office/officeart/2008/layout/AlternatingHexagons"/>
    <dgm:cxn modelId="{955323EB-1BC1-42A7-BC3F-54A89DB3DA99}" type="presParOf" srcId="{687C3788-7B6E-40D4-8059-4A8775C270A5}" destId="{159584D1-1B82-407C-A90B-089291AEE6DD}" srcOrd="1" destOrd="0" presId="urn:microsoft.com/office/officeart/2008/layout/AlternatingHexagons"/>
    <dgm:cxn modelId="{79FFE1BD-9BD6-41F5-84C6-0B9CCD9847BB}" type="presParOf" srcId="{687C3788-7B6E-40D4-8059-4A8775C270A5}" destId="{1530DC49-6126-45AF-AA20-BC7CC40B4E51}" srcOrd="2" destOrd="0" presId="urn:microsoft.com/office/officeart/2008/layout/AlternatingHexagons"/>
    <dgm:cxn modelId="{C797F9B1-0CE2-4755-982A-EA3A80490B92}" type="presParOf" srcId="{687C3788-7B6E-40D4-8059-4A8775C270A5}" destId="{68CE670D-292B-47E6-81F4-D006FDB4A7C7}" srcOrd="3" destOrd="0" presId="urn:microsoft.com/office/officeart/2008/layout/AlternatingHexagons"/>
    <dgm:cxn modelId="{9D30B5E1-E930-420B-9A85-E74FD3FBD954}" type="presParOf" srcId="{687C3788-7B6E-40D4-8059-4A8775C270A5}" destId="{09070265-05ED-458D-8965-792021B5A7FE}"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A6D781-B8DA-4FF4-BB9E-915A69CBF766}" type="doc">
      <dgm:prSet loTypeId="urn:microsoft.com/office/officeart/2008/layout/AlternatingHexagons" loCatId="list" qsTypeId="urn:microsoft.com/office/officeart/2005/8/quickstyle/3d1" qsCatId="3D" csTypeId="urn:microsoft.com/office/officeart/2005/8/colors/colorful3" csCatId="colorful" phldr="1"/>
      <dgm:spPr/>
      <dgm:t>
        <a:bodyPr/>
        <a:lstStyle/>
        <a:p>
          <a:endParaRPr lang="en-US"/>
        </a:p>
      </dgm:t>
    </dgm:pt>
    <dgm:pt modelId="{AF622C6D-ED7A-4B2E-B5DE-30B2E2D3FA70}">
      <dgm:prSet phldrT="[Text]" custT="1"/>
      <dgm:spPr/>
      <dgm:t>
        <a:bodyPr/>
        <a:lstStyle/>
        <a:p>
          <a:pPr>
            <a:buSzPts val="1000"/>
            <a:buFont typeface="Symbol" panose="05050102010706020507" pitchFamily="18" charset="2"/>
            <a:buChar char=""/>
          </a:pPr>
          <a:r>
            <a:rPr lang="en-US" sz="1600" dirty="0"/>
            <a:t>Random Forest</a:t>
          </a:r>
          <a:endParaRPr lang="en-US" sz="1000" dirty="0"/>
        </a:p>
      </dgm:t>
    </dgm:pt>
    <dgm:pt modelId="{8C9FA84D-A2D8-4D3E-9B93-9E77ED59CCF1}" type="parTrans" cxnId="{AFA11E83-6DCF-4F37-9941-1E072FA3CBFE}">
      <dgm:prSet/>
      <dgm:spPr/>
      <dgm:t>
        <a:bodyPr/>
        <a:lstStyle/>
        <a:p>
          <a:endParaRPr lang="en-US"/>
        </a:p>
      </dgm:t>
    </dgm:pt>
    <dgm:pt modelId="{24B8A7A9-6ACE-4B91-9367-A55747053294}" type="sibTrans" cxnId="{AFA11E83-6DCF-4F37-9941-1E072FA3CBFE}">
      <dgm:prSet/>
      <dgm:spPr/>
      <dgm:t>
        <a:bodyPr/>
        <a:lstStyle/>
        <a:p>
          <a:endParaRPr lang="en-US"/>
        </a:p>
      </dgm:t>
    </dgm:pt>
    <dgm:pt modelId="{1E42C68E-89DE-4D0D-8289-7C2BA05C3DB1}">
      <dgm:prSet phldrT="[Text]"/>
      <dgm:spPr/>
      <dgm:t>
        <a:bodyPr/>
        <a:lstStyle/>
        <a:p>
          <a:pPr>
            <a:buSzPts val="1000"/>
            <a:buFont typeface="Symbol" panose="05050102010706020507" pitchFamily="18" charset="2"/>
            <a:buChar char=""/>
          </a:pPr>
          <a:r>
            <a:rPr lang="en-US" dirty="0"/>
            <a:t>Logistic Regression</a:t>
          </a:r>
        </a:p>
      </dgm:t>
    </dgm:pt>
    <dgm:pt modelId="{5255CFDE-E915-402A-A3DD-CEEE07E92425}" type="parTrans" cxnId="{8558ADB0-A819-443D-840E-FA70B8C63CE3}">
      <dgm:prSet/>
      <dgm:spPr/>
      <dgm:t>
        <a:bodyPr/>
        <a:lstStyle/>
        <a:p>
          <a:endParaRPr lang="en-US"/>
        </a:p>
      </dgm:t>
    </dgm:pt>
    <dgm:pt modelId="{9A469DDF-C41A-420B-82A5-7101A89CF190}" type="sibTrans" cxnId="{8558ADB0-A819-443D-840E-FA70B8C63CE3}">
      <dgm:prSet/>
      <dgm:spPr/>
      <dgm:t>
        <a:bodyPr/>
        <a:lstStyle/>
        <a:p>
          <a:endParaRPr lang="en-US"/>
        </a:p>
      </dgm:t>
    </dgm:pt>
    <dgm:pt modelId="{6447C870-5D6C-46C8-94F1-31C37F72DC98}">
      <dgm:prSet phldrT="[Text]" custT="1"/>
      <dgm:spPr/>
      <dgm:t>
        <a:bodyPr/>
        <a:lstStyle/>
        <a:p>
          <a:pPr>
            <a:buSzPts val="1000"/>
            <a:buFont typeface="Symbol" panose="05050102010706020507" pitchFamily="18" charset="2"/>
            <a:buChar char=""/>
          </a:pPr>
          <a:r>
            <a:rPr lang="en-US" sz="2000" dirty="0"/>
            <a:t>ANN</a:t>
          </a:r>
          <a:endParaRPr lang="en-US" sz="1300" dirty="0"/>
        </a:p>
      </dgm:t>
    </dgm:pt>
    <dgm:pt modelId="{4E928A4B-F2BE-4537-BFCF-62C6E6009C01}" type="parTrans" cxnId="{AC74604F-2498-4C60-98F6-4716FCE31C93}">
      <dgm:prSet/>
      <dgm:spPr/>
      <dgm:t>
        <a:bodyPr/>
        <a:lstStyle/>
        <a:p>
          <a:endParaRPr lang="en-US"/>
        </a:p>
      </dgm:t>
    </dgm:pt>
    <dgm:pt modelId="{B695EB84-1874-4B30-991D-2E7EBE037E0F}" type="sibTrans" cxnId="{AC74604F-2498-4C60-98F6-4716FCE31C93}">
      <dgm:prSet/>
      <dgm:spPr/>
      <dgm:t>
        <a:bodyPr/>
        <a:lstStyle/>
        <a:p>
          <a:endParaRPr lang="en-US"/>
        </a:p>
      </dgm:t>
    </dgm:pt>
    <dgm:pt modelId="{4EF03155-7D1D-42BB-8272-C7102630DACB}">
      <dgm:prSet phldrT="[Text]" custT="1"/>
      <dgm:spPr/>
      <dgm:t>
        <a:bodyPr/>
        <a:lstStyle/>
        <a:p>
          <a:pPr>
            <a:buSzPts val="1000"/>
            <a:buFont typeface="Symbol" panose="05050102010706020507" pitchFamily="18" charset="2"/>
            <a:buChar char=""/>
          </a:pPr>
          <a:r>
            <a:rPr lang="en-US" sz="2000" dirty="0"/>
            <a:t>SVM</a:t>
          </a:r>
          <a:endParaRPr lang="en-US" sz="1300" dirty="0"/>
        </a:p>
      </dgm:t>
    </dgm:pt>
    <dgm:pt modelId="{2758991F-FEDB-4A2D-939C-4C49F45A63FE}" type="parTrans" cxnId="{28909CC6-AD21-4D23-94A5-6660C12BBCBA}">
      <dgm:prSet/>
      <dgm:spPr/>
      <dgm:t>
        <a:bodyPr/>
        <a:lstStyle/>
        <a:p>
          <a:endParaRPr lang="en-CA"/>
        </a:p>
      </dgm:t>
    </dgm:pt>
    <dgm:pt modelId="{F35D856F-79AA-454A-AFE9-C2B7FB7B5D03}" type="sibTrans" cxnId="{28909CC6-AD21-4D23-94A5-6660C12BBCBA}">
      <dgm:prSet/>
      <dgm:spPr/>
      <dgm:t>
        <a:bodyPr/>
        <a:lstStyle/>
        <a:p>
          <a:endParaRPr lang="en-CA"/>
        </a:p>
      </dgm:t>
    </dgm:pt>
    <dgm:pt modelId="{40D5BC07-B46C-48AD-BD59-977A860FB4D5}" type="pres">
      <dgm:prSet presAssocID="{7EA6D781-B8DA-4FF4-BB9E-915A69CBF766}" presName="Name0" presStyleCnt="0">
        <dgm:presLayoutVars>
          <dgm:chMax/>
          <dgm:chPref/>
          <dgm:dir/>
          <dgm:animLvl val="lvl"/>
        </dgm:presLayoutVars>
      </dgm:prSet>
      <dgm:spPr/>
    </dgm:pt>
    <dgm:pt modelId="{5A2070FE-BFF4-43D4-B44E-D626088306DA}" type="pres">
      <dgm:prSet presAssocID="{AF622C6D-ED7A-4B2E-B5DE-30B2E2D3FA70}" presName="composite" presStyleCnt="0"/>
      <dgm:spPr/>
    </dgm:pt>
    <dgm:pt modelId="{C27992F6-032D-4F6F-BF6A-1DD1E16FE814}" type="pres">
      <dgm:prSet presAssocID="{AF622C6D-ED7A-4B2E-B5DE-30B2E2D3FA70}" presName="Parent1" presStyleLbl="node1" presStyleIdx="0" presStyleCnt="8" custScaleX="101368">
        <dgm:presLayoutVars>
          <dgm:chMax val="1"/>
          <dgm:chPref val="1"/>
          <dgm:bulletEnabled val="1"/>
        </dgm:presLayoutVars>
      </dgm:prSet>
      <dgm:spPr/>
    </dgm:pt>
    <dgm:pt modelId="{1E729D11-8490-4F6A-9A8E-C7C67BB78641}" type="pres">
      <dgm:prSet presAssocID="{AF622C6D-ED7A-4B2E-B5DE-30B2E2D3FA70}" presName="Childtext1" presStyleLbl="revTx" presStyleIdx="0" presStyleCnt="4">
        <dgm:presLayoutVars>
          <dgm:chMax val="0"/>
          <dgm:chPref val="0"/>
          <dgm:bulletEnabled val="1"/>
        </dgm:presLayoutVars>
      </dgm:prSet>
      <dgm:spPr/>
    </dgm:pt>
    <dgm:pt modelId="{4D87CD7C-557D-4167-87D8-D95CAB5064CE}" type="pres">
      <dgm:prSet presAssocID="{AF622C6D-ED7A-4B2E-B5DE-30B2E2D3FA70}" presName="BalanceSpacing" presStyleCnt="0"/>
      <dgm:spPr/>
    </dgm:pt>
    <dgm:pt modelId="{2C4C5D89-A564-4E1C-9AC7-2B0443990B45}" type="pres">
      <dgm:prSet presAssocID="{AF622C6D-ED7A-4B2E-B5DE-30B2E2D3FA70}" presName="BalanceSpacing1" presStyleCnt="0"/>
      <dgm:spPr/>
    </dgm:pt>
    <dgm:pt modelId="{96CA25C6-C8AD-430C-800E-B30718C8B642}" type="pres">
      <dgm:prSet presAssocID="{24B8A7A9-6ACE-4B91-9367-A55747053294}" presName="Accent1Text" presStyleLbl="node1" presStyleIdx="1" presStyleCnt="8"/>
      <dgm:spPr/>
    </dgm:pt>
    <dgm:pt modelId="{699EDC84-C177-47C4-A661-D43CD57F7668}" type="pres">
      <dgm:prSet presAssocID="{24B8A7A9-6ACE-4B91-9367-A55747053294}" presName="spaceBetweenRectangles" presStyleCnt="0"/>
      <dgm:spPr/>
    </dgm:pt>
    <dgm:pt modelId="{9661B7E7-DEE9-4D3A-A006-1A11192E57CA}" type="pres">
      <dgm:prSet presAssocID="{1E42C68E-89DE-4D0D-8289-7C2BA05C3DB1}" presName="composite" presStyleCnt="0"/>
      <dgm:spPr/>
    </dgm:pt>
    <dgm:pt modelId="{6C233E85-B951-49FB-A27E-3A22B63B81AA}" type="pres">
      <dgm:prSet presAssocID="{1E42C68E-89DE-4D0D-8289-7C2BA05C3DB1}" presName="Parent1" presStyleLbl="node1" presStyleIdx="2" presStyleCnt="8" custLinFactY="69853" custLinFactNeighborX="-896" custLinFactNeighborY="100000">
        <dgm:presLayoutVars>
          <dgm:chMax val="1"/>
          <dgm:chPref val="1"/>
          <dgm:bulletEnabled val="1"/>
        </dgm:presLayoutVars>
      </dgm:prSet>
      <dgm:spPr/>
    </dgm:pt>
    <dgm:pt modelId="{0C679CCD-F4D2-4619-9022-DFDD9CEAFDCC}" type="pres">
      <dgm:prSet presAssocID="{1E42C68E-89DE-4D0D-8289-7C2BA05C3DB1}" presName="Childtext1" presStyleLbl="revTx" presStyleIdx="1" presStyleCnt="4">
        <dgm:presLayoutVars>
          <dgm:chMax val="0"/>
          <dgm:chPref val="0"/>
          <dgm:bulletEnabled val="1"/>
        </dgm:presLayoutVars>
      </dgm:prSet>
      <dgm:spPr/>
    </dgm:pt>
    <dgm:pt modelId="{25EAB091-9E05-4973-B9D3-B2DABE6E4F56}" type="pres">
      <dgm:prSet presAssocID="{1E42C68E-89DE-4D0D-8289-7C2BA05C3DB1}" presName="BalanceSpacing" presStyleCnt="0"/>
      <dgm:spPr/>
    </dgm:pt>
    <dgm:pt modelId="{E795CA36-184C-4D16-A0C1-857B788294AB}" type="pres">
      <dgm:prSet presAssocID="{1E42C68E-89DE-4D0D-8289-7C2BA05C3DB1}" presName="BalanceSpacing1" presStyleCnt="0"/>
      <dgm:spPr/>
    </dgm:pt>
    <dgm:pt modelId="{D8C19DEC-13F6-497C-ACD0-37862D768431}" type="pres">
      <dgm:prSet presAssocID="{9A469DDF-C41A-420B-82A5-7101A89CF190}" presName="Accent1Text" presStyleLbl="node1" presStyleIdx="3" presStyleCnt="8"/>
      <dgm:spPr/>
    </dgm:pt>
    <dgm:pt modelId="{762D2ACE-2386-4533-8CFD-03BF5107C5D7}" type="pres">
      <dgm:prSet presAssocID="{9A469DDF-C41A-420B-82A5-7101A89CF190}" presName="spaceBetweenRectangles" presStyleCnt="0"/>
      <dgm:spPr/>
    </dgm:pt>
    <dgm:pt modelId="{375A05D3-9B0F-4706-9093-E8486711657F}" type="pres">
      <dgm:prSet presAssocID="{6447C870-5D6C-46C8-94F1-31C37F72DC98}" presName="composite" presStyleCnt="0"/>
      <dgm:spPr/>
    </dgm:pt>
    <dgm:pt modelId="{F8B32711-B6DD-4746-B6E0-614C3439BCAD}" type="pres">
      <dgm:prSet presAssocID="{6447C870-5D6C-46C8-94F1-31C37F72DC98}" presName="Parent1" presStyleLbl="node1" presStyleIdx="4" presStyleCnt="8">
        <dgm:presLayoutVars>
          <dgm:chMax val="1"/>
          <dgm:chPref val="1"/>
          <dgm:bulletEnabled val="1"/>
        </dgm:presLayoutVars>
      </dgm:prSet>
      <dgm:spPr/>
    </dgm:pt>
    <dgm:pt modelId="{CB1ED4A9-1BA8-4C14-82D7-35FD2665BBF7}" type="pres">
      <dgm:prSet presAssocID="{6447C870-5D6C-46C8-94F1-31C37F72DC98}" presName="Childtext1" presStyleLbl="revTx" presStyleIdx="2" presStyleCnt="4">
        <dgm:presLayoutVars>
          <dgm:chMax val="0"/>
          <dgm:chPref val="0"/>
          <dgm:bulletEnabled val="1"/>
        </dgm:presLayoutVars>
      </dgm:prSet>
      <dgm:spPr/>
    </dgm:pt>
    <dgm:pt modelId="{932739EC-CC5F-4D8F-966D-4D321A1A97BD}" type="pres">
      <dgm:prSet presAssocID="{6447C870-5D6C-46C8-94F1-31C37F72DC98}" presName="BalanceSpacing" presStyleCnt="0"/>
      <dgm:spPr/>
    </dgm:pt>
    <dgm:pt modelId="{1CB17939-4DB3-4449-AA6E-B6610F722AFE}" type="pres">
      <dgm:prSet presAssocID="{6447C870-5D6C-46C8-94F1-31C37F72DC98}" presName="BalanceSpacing1" presStyleCnt="0"/>
      <dgm:spPr/>
    </dgm:pt>
    <dgm:pt modelId="{82ADDAFF-8633-44C2-A591-BB65E640FB48}" type="pres">
      <dgm:prSet presAssocID="{B695EB84-1874-4B30-991D-2E7EBE037E0F}" presName="Accent1Text" presStyleLbl="node1" presStyleIdx="5" presStyleCnt="8"/>
      <dgm:spPr/>
    </dgm:pt>
    <dgm:pt modelId="{C8007546-3DC1-47DA-BD6F-9CBDCC5AE179}" type="pres">
      <dgm:prSet presAssocID="{B695EB84-1874-4B30-991D-2E7EBE037E0F}" presName="spaceBetweenRectangles" presStyleCnt="0"/>
      <dgm:spPr/>
    </dgm:pt>
    <dgm:pt modelId="{50A024FB-2140-4A7D-B3F7-A78226E19619}" type="pres">
      <dgm:prSet presAssocID="{4EF03155-7D1D-42BB-8272-C7102630DACB}" presName="composite" presStyleCnt="0"/>
      <dgm:spPr/>
    </dgm:pt>
    <dgm:pt modelId="{2438E1CC-D2C1-434D-A5B0-6E18E46744E7}" type="pres">
      <dgm:prSet presAssocID="{4EF03155-7D1D-42BB-8272-C7102630DACB}" presName="Parent1" presStyleLbl="node1" presStyleIdx="6" presStyleCnt="8" custLinFactY="-71021" custLinFactNeighborX="3583" custLinFactNeighborY="-100000">
        <dgm:presLayoutVars>
          <dgm:chMax val="1"/>
          <dgm:chPref val="1"/>
          <dgm:bulletEnabled val="1"/>
        </dgm:presLayoutVars>
      </dgm:prSet>
      <dgm:spPr/>
    </dgm:pt>
    <dgm:pt modelId="{EBA4571E-4DC5-46B6-9A28-28C6F441507B}" type="pres">
      <dgm:prSet presAssocID="{4EF03155-7D1D-42BB-8272-C7102630DACB}" presName="Childtext1" presStyleLbl="revTx" presStyleIdx="3" presStyleCnt="4">
        <dgm:presLayoutVars>
          <dgm:chMax val="0"/>
          <dgm:chPref val="0"/>
          <dgm:bulletEnabled val="1"/>
        </dgm:presLayoutVars>
      </dgm:prSet>
      <dgm:spPr/>
    </dgm:pt>
    <dgm:pt modelId="{9432D7BA-AED1-4F68-8201-599111E46A79}" type="pres">
      <dgm:prSet presAssocID="{4EF03155-7D1D-42BB-8272-C7102630DACB}" presName="BalanceSpacing" presStyleCnt="0"/>
      <dgm:spPr/>
    </dgm:pt>
    <dgm:pt modelId="{817C65A4-11E0-4856-BD5C-A700E5CF730B}" type="pres">
      <dgm:prSet presAssocID="{4EF03155-7D1D-42BB-8272-C7102630DACB}" presName="BalanceSpacing1" presStyleCnt="0"/>
      <dgm:spPr/>
    </dgm:pt>
    <dgm:pt modelId="{DE9BC187-8416-4A40-BF46-2CAF50371AC4}" type="pres">
      <dgm:prSet presAssocID="{F35D856F-79AA-454A-AFE9-C2B7FB7B5D03}" presName="Accent1Text" presStyleLbl="node1" presStyleIdx="7" presStyleCnt="8"/>
      <dgm:spPr/>
    </dgm:pt>
  </dgm:ptLst>
  <dgm:cxnLst>
    <dgm:cxn modelId="{2282E403-1D1E-4C06-A813-5EF05DB30C91}" type="presOf" srcId="{1E42C68E-89DE-4D0D-8289-7C2BA05C3DB1}" destId="{6C233E85-B951-49FB-A27E-3A22B63B81AA}" srcOrd="0" destOrd="0" presId="urn:microsoft.com/office/officeart/2008/layout/AlternatingHexagons"/>
    <dgm:cxn modelId="{B287F908-98EF-4CA0-AA8E-04BF33BB05FE}" type="presOf" srcId="{9A469DDF-C41A-420B-82A5-7101A89CF190}" destId="{D8C19DEC-13F6-497C-ACD0-37862D768431}" srcOrd="0" destOrd="0" presId="urn:microsoft.com/office/officeart/2008/layout/AlternatingHexagons"/>
    <dgm:cxn modelId="{E9BC680C-6974-4A37-917D-9B7B2311E6B2}" type="presOf" srcId="{6447C870-5D6C-46C8-94F1-31C37F72DC98}" destId="{F8B32711-B6DD-4746-B6E0-614C3439BCAD}" srcOrd="0" destOrd="0" presId="urn:microsoft.com/office/officeart/2008/layout/AlternatingHexagons"/>
    <dgm:cxn modelId="{7B871D4A-08D1-409B-A2CD-8A4FC47FB51D}" type="presOf" srcId="{AF622C6D-ED7A-4B2E-B5DE-30B2E2D3FA70}" destId="{C27992F6-032D-4F6F-BF6A-1DD1E16FE814}" srcOrd="0" destOrd="0" presId="urn:microsoft.com/office/officeart/2008/layout/AlternatingHexagons"/>
    <dgm:cxn modelId="{AC74604F-2498-4C60-98F6-4716FCE31C93}" srcId="{7EA6D781-B8DA-4FF4-BB9E-915A69CBF766}" destId="{6447C870-5D6C-46C8-94F1-31C37F72DC98}" srcOrd="2" destOrd="0" parTransId="{4E928A4B-F2BE-4537-BFCF-62C6E6009C01}" sibTransId="{B695EB84-1874-4B30-991D-2E7EBE037E0F}"/>
    <dgm:cxn modelId="{30FC5570-7814-4500-A3E9-4C945A4A58DA}" type="presOf" srcId="{4EF03155-7D1D-42BB-8272-C7102630DACB}" destId="{2438E1CC-D2C1-434D-A5B0-6E18E46744E7}" srcOrd="0" destOrd="0" presId="urn:microsoft.com/office/officeart/2008/layout/AlternatingHexagons"/>
    <dgm:cxn modelId="{6D0D247A-D2B0-410D-B2AF-476FB303FDAE}" type="presOf" srcId="{F35D856F-79AA-454A-AFE9-C2B7FB7B5D03}" destId="{DE9BC187-8416-4A40-BF46-2CAF50371AC4}" srcOrd="0" destOrd="0" presId="urn:microsoft.com/office/officeart/2008/layout/AlternatingHexagons"/>
    <dgm:cxn modelId="{AFA11E83-6DCF-4F37-9941-1E072FA3CBFE}" srcId="{7EA6D781-B8DA-4FF4-BB9E-915A69CBF766}" destId="{AF622C6D-ED7A-4B2E-B5DE-30B2E2D3FA70}" srcOrd="0" destOrd="0" parTransId="{8C9FA84D-A2D8-4D3E-9B93-9E77ED59CCF1}" sibTransId="{24B8A7A9-6ACE-4B91-9367-A55747053294}"/>
    <dgm:cxn modelId="{38653A87-04B8-4BE6-91D3-6C7818FC5330}" type="presOf" srcId="{24B8A7A9-6ACE-4B91-9367-A55747053294}" destId="{96CA25C6-C8AD-430C-800E-B30718C8B642}" srcOrd="0" destOrd="0" presId="urn:microsoft.com/office/officeart/2008/layout/AlternatingHexagons"/>
    <dgm:cxn modelId="{3A808B9F-1069-44AC-9E99-2790B4EC4DA4}" type="presOf" srcId="{B695EB84-1874-4B30-991D-2E7EBE037E0F}" destId="{82ADDAFF-8633-44C2-A591-BB65E640FB48}" srcOrd="0" destOrd="0" presId="urn:microsoft.com/office/officeart/2008/layout/AlternatingHexagons"/>
    <dgm:cxn modelId="{8558ADB0-A819-443D-840E-FA70B8C63CE3}" srcId="{7EA6D781-B8DA-4FF4-BB9E-915A69CBF766}" destId="{1E42C68E-89DE-4D0D-8289-7C2BA05C3DB1}" srcOrd="1" destOrd="0" parTransId="{5255CFDE-E915-402A-A3DD-CEEE07E92425}" sibTransId="{9A469DDF-C41A-420B-82A5-7101A89CF190}"/>
    <dgm:cxn modelId="{28909CC6-AD21-4D23-94A5-6660C12BBCBA}" srcId="{7EA6D781-B8DA-4FF4-BB9E-915A69CBF766}" destId="{4EF03155-7D1D-42BB-8272-C7102630DACB}" srcOrd="3" destOrd="0" parTransId="{2758991F-FEDB-4A2D-939C-4C49F45A63FE}" sibTransId="{F35D856F-79AA-454A-AFE9-C2B7FB7B5D03}"/>
    <dgm:cxn modelId="{2C22DECB-36FC-4E45-B655-2506EEB98415}" type="presOf" srcId="{7EA6D781-B8DA-4FF4-BB9E-915A69CBF766}" destId="{40D5BC07-B46C-48AD-BD59-977A860FB4D5}" srcOrd="0" destOrd="0" presId="urn:microsoft.com/office/officeart/2008/layout/AlternatingHexagons"/>
    <dgm:cxn modelId="{84005B8A-3A7F-41A0-8EF0-2291F2FF955D}" type="presParOf" srcId="{40D5BC07-B46C-48AD-BD59-977A860FB4D5}" destId="{5A2070FE-BFF4-43D4-B44E-D626088306DA}" srcOrd="0" destOrd="0" presId="urn:microsoft.com/office/officeart/2008/layout/AlternatingHexagons"/>
    <dgm:cxn modelId="{3B95E7DA-1AEF-4E94-B1A9-E77824293562}" type="presParOf" srcId="{5A2070FE-BFF4-43D4-B44E-D626088306DA}" destId="{C27992F6-032D-4F6F-BF6A-1DD1E16FE814}" srcOrd="0" destOrd="0" presId="urn:microsoft.com/office/officeart/2008/layout/AlternatingHexagons"/>
    <dgm:cxn modelId="{772870E0-344C-4465-AE32-319F8A3D1ADA}" type="presParOf" srcId="{5A2070FE-BFF4-43D4-B44E-D626088306DA}" destId="{1E729D11-8490-4F6A-9A8E-C7C67BB78641}" srcOrd="1" destOrd="0" presId="urn:microsoft.com/office/officeart/2008/layout/AlternatingHexagons"/>
    <dgm:cxn modelId="{71ADA14E-805A-4824-983F-790BA97A27D6}" type="presParOf" srcId="{5A2070FE-BFF4-43D4-B44E-D626088306DA}" destId="{4D87CD7C-557D-4167-87D8-D95CAB5064CE}" srcOrd="2" destOrd="0" presId="urn:microsoft.com/office/officeart/2008/layout/AlternatingHexagons"/>
    <dgm:cxn modelId="{F42067B2-A6CC-436C-8B36-48234AC57523}" type="presParOf" srcId="{5A2070FE-BFF4-43D4-B44E-D626088306DA}" destId="{2C4C5D89-A564-4E1C-9AC7-2B0443990B45}" srcOrd="3" destOrd="0" presId="urn:microsoft.com/office/officeart/2008/layout/AlternatingHexagons"/>
    <dgm:cxn modelId="{746D8C77-E5F1-45B0-A95A-C87E96488975}" type="presParOf" srcId="{5A2070FE-BFF4-43D4-B44E-D626088306DA}" destId="{96CA25C6-C8AD-430C-800E-B30718C8B642}" srcOrd="4" destOrd="0" presId="urn:microsoft.com/office/officeart/2008/layout/AlternatingHexagons"/>
    <dgm:cxn modelId="{29571485-B54B-467B-A4CE-3D28A72CC7DB}" type="presParOf" srcId="{40D5BC07-B46C-48AD-BD59-977A860FB4D5}" destId="{699EDC84-C177-47C4-A661-D43CD57F7668}" srcOrd="1" destOrd="0" presId="urn:microsoft.com/office/officeart/2008/layout/AlternatingHexagons"/>
    <dgm:cxn modelId="{2041C953-A704-470A-8368-3EFF7E05A7D9}" type="presParOf" srcId="{40D5BC07-B46C-48AD-BD59-977A860FB4D5}" destId="{9661B7E7-DEE9-4D3A-A006-1A11192E57CA}" srcOrd="2" destOrd="0" presId="urn:microsoft.com/office/officeart/2008/layout/AlternatingHexagons"/>
    <dgm:cxn modelId="{5DF8E5A2-252F-42BB-924A-CB71D5FC9889}" type="presParOf" srcId="{9661B7E7-DEE9-4D3A-A006-1A11192E57CA}" destId="{6C233E85-B951-49FB-A27E-3A22B63B81AA}" srcOrd="0" destOrd="0" presId="urn:microsoft.com/office/officeart/2008/layout/AlternatingHexagons"/>
    <dgm:cxn modelId="{AA4DC51B-CAED-4539-9FF8-08ECBE63C2F7}" type="presParOf" srcId="{9661B7E7-DEE9-4D3A-A006-1A11192E57CA}" destId="{0C679CCD-F4D2-4619-9022-DFDD9CEAFDCC}" srcOrd="1" destOrd="0" presId="urn:microsoft.com/office/officeart/2008/layout/AlternatingHexagons"/>
    <dgm:cxn modelId="{23BD0586-01DA-4BE2-994B-F82E81C25A92}" type="presParOf" srcId="{9661B7E7-DEE9-4D3A-A006-1A11192E57CA}" destId="{25EAB091-9E05-4973-B9D3-B2DABE6E4F56}" srcOrd="2" destOrd="0" presId="urn:microsoft.com/office/officeart/2008/layout/AlternatingHexagons"/>
    <dgm:cxn modelId="{55E2F391-8589-43AF-948E-F08B364CDDF7}" type="presParOf" srcId="{9661B7E7-DEE9-4D3A-A006-1A11192E57CA}" destId="{E795CA36-184C-4D16-A0C1-857B788294AB}" srcOrd="3" destOrd="0" presId="urn:microsoft.com/office/officeart/2008/layout/AlternatingHexagons"/>
    <dgm:cxn modelId="{73A7E329-1BAB-4CEA-BEBB-33E1EAA838B4}" type="presParOf" srcId="{9661B7E7-DEE9-4D3A-A006-1A11192E57CA}" destId="{D8C19DEC-13F6-497C-ACD0-37862D768431}" srcOrd="4" destOrd="0" presId="urn:microsoft.com/office/officeart/2008/layout/AlternatingHexagons"/>
    <dgm:cxn modelId="{E43B0A62-51A6-4B36-BFE4-62C2ABCFC48D}" type="presParOf" srcId="{40D5BC07-B46C-48AD-BD59-977A860FB4D5}" destId="{762D2ACE-2386-4533-8CFD-03BF5107C5D7}" srcOrd="3" destOrd="0" presId="urn:microsoft.com/office/officeart/2008/layout/AlternatingHexagons"/>
    <dgm:cxn modelId="{92909D11-E6CF-481D-A2D1-F556B2EF768B}" type="presParOf" srcId="{40D5BC07-B46C-48AD-BD59-977A860FB4D5}" destId="{375A05D3-9B0F-4706-9093-E8486711657F}" srcOrd="4" destOrd="0" presId="urn:microsoft.com/office/officeart/2008/layout/AlternatingHexagons"/>
    <dgm:cxn modelId="{39909CFD-D5B0-4E33-A758-62645B086EEF}" type="presParOf" srcId="{375A05D3-9B0F-4706-9093-E8486711657F}" destId="{F8B32711-B6DD-4746-B6E0-614C3439BCAD}" srcOrd="0" destOrd="0" presId="urn:microsoft.com/office/officeart/2008/layout/AlternatingHexagons"/>
    <dgm:cxn modelId="{3BBF2B90-B4CE-435D-9FBC-3B159C76970A}" type="presParOf" srcId="{375A05D3-9B0F-4706-9093-E8486711657F}" destId="{CB1ED4A9-1BA8-4C14-82D7-35FD2665BBF7}" srcOrd="1" destOrd="0" presId="urn:microsoft.com/office/officeart/2008/layout/AlternatingHexagons"/>
    <dgm:cxn modelId="{72F156AE-46F4-4F5C-8DEE-7ECC5C21E27D}" type="presParOf" srcId="{375A05D3-9B0F-4706-9093-E8486711657F}" destId="{932739EC-CC5F-4D8F-966D-4D321A1A97BD}" srcOrd="2" destOrd="0" presId="urn:microsoft.com/office/officeart/2008/layout/AlternatingHexagons"/>
    <dgm:cxn modelId="{F80E91B8-E1DF-4EED-9449-6A93E9C7F291}" type="presParOf" srcId="{375A05D3-9B0F-4706-9093-E8486711657F}" destId="{1CB17939-4DB3-4449-AA6E-B6610F722AFE}" srcOrd="3" destOrd="0" presId="urn:microsoft.com/office/officeart/2008/layout/AlternatingHexagons"/>
    <dgm:cxn modelId="{2CFBF357-284B-4208-9970-658718E63D6D}" type="presParOf" srcId="{375A05D3-9B0F-4706-9093-E8486711657F}" destId="{82ADDAFF-8633-44C2-A591-BB65E640FB48}" srcOrd="4" destOrd="0" presId="urn:microsoft.com/office/officeart/2008/layout/AlternatingHexagons"/>
    <dgm:cxn modelId="{B66E46A6-D30C-4894-A7F7-F38648221D31}" type="presParOf" srcId="{40D5BC07-B46C-48AD-BD59-977A860FB4D5}" destId="{C8007546-3DC1-47DA-BD6F-9CBDCC5AE179}" srcOrd="5" destOrd="0" presId="urn:microsoft.com/office/officeart/2008/layout/AlternatingHexagons"/>
    <dgm:cxn modelId="{6B0597F4-7F12-4596-B2FB-17096A08E311}" type="presParOf" srcId="{40D5BC07-B46C-48AD-BD59-977A860FB4D5}" destId="{50A024FB-2140-4A7D-B3F7-A78226E19619}" srcOrd="6" destOrd="0" presId="urn:microsoft.com/office/officeart/2008/layout/AlternatingHexagons"/>
    <dgm:cxn modelId="{7152BEFA-A81E-4088-8DEC-05EFEF664EE4}" type="presParOf" srcId="{50A024FB-2140-4A7D-B3F7-A78226E19619}" destId="{2438E1CC-D2C1-434D-A5B0-6E18E46744E7}" srcOrd="0" destOrd="0" presId="urn:microsoft.com/office/officeart/2008/layout/AlternatingHexagons"/>
    <dgm:cxn modelId="{897A488F-4C73-4502-BB71-1ED672303C5E}" type="presParOf" srcId="{50A024FB-2140-4A7D-B3F7-A78226E19619}" destId="{EBA4571E-4DC5-46B6-9A28-28C6F441507B}" srcOrd="1" destOrd="0" presId="urn:microsoft.com/office/officeart/2008/layout/AlternatingHexagons"/>
    <dgm:cxn modelId="{C2DB7C33-552D-405D-AD6F-999D9617C9F0}" type="presParOf" srcId="{50A024FB-2140-4A7D-B3F7-A78226E19619}" destId="{9432D7BA-AED1-4F68-8201-599111E46A79}" srcOrd="2" destOrd="0" presId="urn:microsoft.com/office/officeart/2008/layout/AlternatingHexagons"/>
    <dgm:cxn modelId="{41EFCBCA-A51B-47A5-A261-17D749FD94E9}" type="presParOf" srcId="{50A024FB-2140-4A7D-B3F7-A78226E19619}" destId="{817C65A4-11E0-4856-BD5C-A700E5CF730B}" srcOrd="3" destOrd="0" presId="urn:microsoft.com/office/officeart/2008/layout/AlternatingHexagons"/>
    <dgm:cxn modelId="{0EEF5985-8E89-4144-B670-175F7F852030}" type="presParOf" srcId="{50A024FB-2140-4A7D-B3F7-A78226E19619}" destId="{DE9BC187-8416-4A40-BF46-2CAF50371AC4}" srcOrd="4" destOrd="0" presId="urn:microsoft.com/office/officeart/2008/layout/AlternatingHexagon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Validate the Value</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Convert to </a:t>
          </a:r>
          <a:r>
            <a:rPr lang="en-US" dirty="0" err="1"/>
            <a:t>Numpy</a:t>
          </a:r>
          <a:r>
            <a:rPr lang="en-US" dirty="0"/>
            <a:t> Arrays</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Normalization</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83232F60-80D5-4E32-8496-75F9355DADAB}">
      <dgm:prSet phldrT="[Text]"/>
      <dgm:spPr/>
      <dgm:t>
        <a:bodyPr/>
        <a:lstStyle/>
        <a:p>
          <a:pPr>
            <a:lnSpc>
              <a:spcPct val="100000"/>
            </a:lnSpc>
          </a:pPr>
          <a:r>
            <a:rPr lang="en-US" dirty="0"/>
            <a:t>Fill &amp; Drop the Missing Data</a:t>
          </a:r>
        </a:p>
      </dgm:t>
    </dgm:pt>
    <dgm:pt modelId="{5B501ECC-6873-4952-B64D-970BB0BD4FE3}" type="parTrans" cxnId="{F2AA0E15-BD62-4B68-B783-B0F0FAF5EA39}">
      <dgm:prSet/>
      <dgm:spPr/>
      <dgm:t>
        <a:bodyPr/>
        <a:lstStyle/>
        <a:p>
          <a:endParaRPr lang="en-US"/>
        </a:p>
      </dgm:t>
    </dgm:pt>
    <dgm:pt modelId="{7A8C9254-F373-41CD-A55F-60DB5CE55EF2}" type="sibTrans" cxnId="{F2AA0E15-BD62-4B68-B783-B0F0FAF5EA39}">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dgm:spPr/>
    </dgm:pt>
    <dgm:pt modelId="{71D94C50-E0C0-4274-AF85-8E7AC0BDCE01}" type="pres">
      <dgm:prSet presAssocID="{83232F60-80D5-4E32-8496-75F9355DADAB}" presName="text_2" presStyleLbl="node1" presStyleIdx="1" presStyleCnt="4">
        <dgm:presLayoutVars>
          <dgm:bulletEnabled val="1"/>
        </dgm:presLayoutVars>
      </dgm:prSet>
      <dgm:spPr/>
    </dgm:pt>
    <dgm:pt modelId="{90B6D300-24C2-45E9-A0CF-3C56DC139B7C}" type="pres">
      <dgm:prSet presAssocID="{83232F60-80D5-4E32-8496-75F9355DADAB}" presName="accent_2" presStyleCnt="0"/>
      <dgm:spPr/>
    </dgm:pt>
    <dgm:pt modelId="{69E889BD-9D10-4D8E-89A3-C62C29E483EF}" type="pres">
      <dgm:prSet presAssocID="{83232F60-80D5-4E32-8496-75F9355DADAB}" presName="accentRepeatNode" presStyleLbl="solidFgAcc1" presStyleIdx="1" presStyleCnt="4"/>
      <dgm:spPr/>
    </dgm:pt>
    <dgm:pt modelId="{AD1F05CC-D633-425A-9159-8430104093EF}" type="pres">
      <dgm:prSet presAssocID="{0BEF68B8-1228-47BB-83B5-7B9CD1E3F84E}" presName="text_3" presStyleLbl="node1" presStyleIdx="2" presStyleCnt="4">
        <dgm:presLayoutVars>
          <dgm:bulletEnabled val="1"/>
        </dgm:presLayoutVars>
      </dgm:prSet>
      <dgm:spPr/>
    </dgm:pt>
    <dgm:pt modelId="{0AEEF841-BD5A-4525-AFA6-CFDA162089A9}" type="pres">
      <dgm:prSet presAssocID="{0BEF68B8-1228-47BB-83B5-7B9CD1E3F84E}" presName="accent_3" presStyleCnt="0"/>
      <dgm:spPr/>
    </dgm:pt>
    <dgm:pt modelId="{3F8116AC-FAC3-4E95-9865-93CCFEB191B9}" type="pres">
      <dgm:prSet presAssocID="{0BEF68B8-1228-47BB-83B5-7B9CD1E3F84E}" presName="accentRepeatNode" presStyleLbl="solidFgAcc1" presStyleIdx="2" presStyleCnt="4"/>
      <dgm:spPr/>
    </dgm:pt>
    <dgm:pt modelId="{630F4622-6459-4C65-AA83-30A2C10098AA}" type="pres">
      <dgm:prSet presAssocID="{5605D28D-2CE6-4513-8566-952984E21E14}" presName="text_4" presStyleLbl="node1" presStyleIdx="3" presStyleCnt="4">
        <dgm:presLayoutVars>
          <dgm:bulletEnabled val="1"/>
        </dgm:presLayoutVars>
      </dgm:prSet>
      <dgm:spPr/>
    </dgm:pt>
    <dgm:pt modelId="{6848D052-93B9-4C9E-9329-AF877680C98C}" type="pres">
      <dgm:prSet presAssocID="{5605D28D-2CE6-4513-8566-952984E21E14}" presName="accent_4" presStyleCnt="0"/>
      <dgm:spPr/>
    </dgm:pt>
    <dgm:pt modelId="{A965097E-32F1-4AB8-8C4E-2814A7596B2F}" type="pres">
      <dgm:prSet presAssocID="{5605D28D-2CE6-4513-8566-952984E21E14}" presName="accentRepeatNode" presStyleLbl="solidFgAcc1" presStyleIdx="3" presStyleCnt="4"/>
      <dgm:spPr/>
    </dgm:pt>
  </dgm:ptLst>
  <dgm:cxnLst>
    <dgm:cxn modelId="{F2AA0E15-BD62-4B68-B783-B0F0FAF5EA39}" srcId="{7E5AA53B-3EEE-4DE4-BB81-9044890C2946}" destId="{83232F60-80D5-4E32-8496-75F9355DADAB}" srcOrd="1" destOrd="0" parTransId="{5B501ECC-6873-4952-B64D-970BB0BD4FE3}" sibTransId="{7A8C9254-F373-41CD-A55F-60DB5CE55EF2}"/>
    <dgm:cxn modelId="{A4D1B02E-8B31-4921-8D8E-CB66A50D091E}" type="presOf" srcId="{83232F60-80D5-4E32-8496-75F9355DADAB}" destId="{71D94C50-E0C0-4274-AF85-8E7AC0BDCE01}"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BC302D42-9EFC-4D82-B397-EF588E5B988A}" type="presOf" srcId="{CA077D98-8478-47EA-B6A9-99ACE60C64D4}" destId="{D79B43FC-100B-4A0D-A4D5-0D2D04B99064}" srcOrd="0" destOrd="0" presId="urn:microsoft.com/office/officeart/2008/layout/VerticalCurvedList"/>
    <dgm:cxn modelId="{29DA474E-5DFA-4C66-882F-319C49ABBB19}" type="presOf" srcId="{6750AC01-D39D-4F3A-9DC8-2A211EE986A2}" destId="{58319267-C71E-43C9-94E1-827D0616C7A7}" srcOrd="0" destOrd="0" presId="urn:microsoft.com/office/officeart/2008/layout/VerticalCurvedList"/>
    <dgm:cxn modelId="{EDEF4F82-1237-4639-A0F7-385C1897CE66}" srcId="{7E5AA53B-3EEE-4DE4-BB81-9044890C2946}" destId="{0BEF68B8-1228-47BB-83B5-7B9CD1E3F84E}" srcOrd="2" destOrd="0" parTransId="{ED3A4BC2-B75A-4952-A38B-A42B5995DF05}" sibTransId="{FD949706-EDCC-4ADC-8EDF-8EDA49C92325}"/>
    <dgm:cxn modelId="{F760EF82-9047-4316-83C1-B61B1FC85AA1}" type="presOf" srcId="{5605D28D-2CE6-4513-8566-952984E21E14}" destId="{630F4622-6459-4C65-AA83-30A2C10098AA}" srcOrd="0" destOrd="0" presId="urn:microsoft.com/office/officeart/2008/layout/VerticalCurvedList"/>
    <dgm:cxn modelId="{FAF3F884-F0CF-440F-8CB1-B7648AB1B138}" srcId="{7E5AA53B-3EEE-4DE4-BB81-9044890C2946}" destId="{5605D28D-2CE6-4513-8566-952984E21E14}" srcOrd="3"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22C8B5EF-80F8-4BB6-92E7-BD36F943A826}" type="presOf" srcId="{0BEF68B8-1228-47BB-83B5-7B9CD1E3F84E}" destId="{AD1F05CC-D633-425A-9159-8430104093EF}"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D262B10B-7514-40A0-98AC-8CE7F7936B8C}" type="presParOf" srcId="{90561C55-3C6E-4D53-85E1-2C50BCDDA392}" destId="{71D94C50-E0C0-4274-AF85-8E7AC0BDCE01}" srcOrd="3" destOrd="0" presId="urn:microsoft.com/office/officeart/2008/layout/VerticalCurvedList"/>
    <dgm:cxn modelId="{71EC2117-190C-4E6A-B5A1-1A737079602D}" type="presParOf" srcId="{90561C55-3C6E-4D53-85E1-2C50BCDDA392}" destId="{90B6D300-24C2-45E9-A0CF-3C56DC139B7C}" srcOrd="4" destOrd="0" presId="urn:microsoft.com/office/officeart/2008/layout/VerticalCurvedList"/>
    <dgm:cxn modelId="{42ED0851-9EE1-4A9B-A777-9572E236E002}" type="presParOf" srcId="{90B6D300-24C2-45E9-A0CF-3C56DC139B7C}" destId="{69E889BD-9D10-4D8E-89A3-C62C29E483EF}" srcOrd="0" destOrd="0" presId="urn:microsoft.com/office/officeart/2008/layout/VerticalCurvedList"/>
    <dgm:cxn modelId="{A7187993-3002-421F-BE5E-D57BF497CC33}" type="presParOf" srcId="{90561C55-3C6E-4D53-85E1-2C50BCDDA392}" destId="{AD1F05CC-D633-425A-9159-8430104093EF}" srcOrd="5" destOrd="0" presId="urn:microsoft.com/office/officeart/2008/layout/VerticalCurvedList"/>
    <dgm:cxn modelId="{318F3EF8-5A03-4FA8-9231-940B5E42A4E9}" type="presParOf" srcId="{90561C55-3C6E-4D53-85E1-2C50BCDDA392}" destId="{0AEEF841-BD5A-4525-AFA6-CFDA162089A9}" srcOrd="6" destOrd="0" presId="urn:microsoft.com/office/officeart/2008/layout/VerticalCurvedList"/>
    <dgm:cxn modelId="{36ECF688-D8BF-4790-9528-59AD8725CBEB}" type="presParOf" srcId="{0AEEF841-BD5A-4525-AFA6-CFDA162089A9}" destId="{3F8116AC-FAC3-4E95-9865-93CCFEB191B9}" srcOrd="0" destOrd="0" presId="urn:microsoft.com/office/officeart/2008/layout/VerticalCurvedList"/>
    <dgm:cxn modelId="{1EEB5FEA-5E58-4604-A2B5-4EAA2C22B737}" type="presParOf" srcId="{90561C55-3C6E-4D53-85E1-2C50BCDDA392}" destId="{630F4622-6459-4C65-AA83-30A2C10098AA}" srcOrd="7" destOrd="0" presId="urn:microsoft.com/office/officeart/2008/layout/VerticalCurvedList"/>
    <dgm:cxn modelId="{AB0BFA62-4E51-408E-8DC1-EEF515D0B313}" type="presParOf" srcId="{90561C55-3C6E-4D53-85E1-2C50BCDDA392}" destId="{6848D052-93B9-4C9E-9329-AF877680C98C}" srcOrd="8" destOrd="0" presId="urn:microsoft.com/office/officeart/2008/layout/VerticalCurvedList"/>
    <dgm:cxn modelId="{82E577FB-87A8-404C-B379-50D99BE234D3}" type="presParOf" srcId="{6848D052-93B9-4C9E-9329-AF877680C98C}"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rotWithShape="1">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blip>
          <a:srcRect/>
          <a:stretch>
            <a:fillRect t="-3000" b="-3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dirty="0"/>
            <a:t>The statistics of the breast cancer</a:t>
          </a:r>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rotWithShape="1">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39000" r="-39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altLang="zh-CN" sz="2500" kern="1200" dirty="0"/>
            <a:t>Effective detection method - mammography</a:t>
          </a:r>
          <a:endParaRPr lang="en-US" sz="2500" kern="1200" dirty="0"/>
        </a:p>
      </dsp:txBody>
      <dsp:txXfrm>
        <a:off x="3841646" y="2746269"/>
        <a:ext cx="3222832" cy="720000"/>
      </dsp:txXfrm>
    </dsp:sp>
    <dsp:sp modelId="{6DB1FE51-13D0-4A38-AD6E-48D4371A1AF3}">
      <dsp:nvSpPr>
        <dsp:cNvPr id="0" name=""/>
        <dsp:cNvSpPr/>
      </dsp:nvSpPr>
      <dsp:spPr>
        <a:xfrm>
          <a:off x="8110742" y="494935"/>
          <a:ext cx="2285995" cy="2285995"/>
        </a:xfrm>
        <a:prstGeom prst="rect">
          <a:avLst/>
        </a:prstGeom>
        <a:blipFill rotWithShape="1">
          <a:blip xmlns:r="http://schemas.openxmlformats.org/officeDocument/2006/relationships" r:embed="rId3">
            <a:duotone>
              <a:schemeClr val="accent2">
                <a:hueOff val="0"/>
                <a:satOff val="0"/>
                <a:lumOff val="0"/>
                <a:alphaOff val="0"/>
                <a:shade val="20000"/>
                <a:satMod val="200000"/>
              </a:schemeClr>
              <a:schemeClr val="accent2">
                <a:hueOff val="0"/>
                <a:satOff val="0"/>
                <a:lumOff val="0"/>
                <a:alphaOff val="0"/>
                <a:tint val="12000"/>
                <a:satMod val="190000"/>
              </a:schemeClr>
            </a:duotone>
          </a:blip>
          <a:srcRect/>
          <a:stretch>
            <a:fillRect l="-38000" r="-38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dirty="0"/>
            <a:t>AI algorithms</a:t>
          </a:r>
        </a:p>
      </dsp:txBody>
      <dsp:txXfrm>
        <a:off x="7628474" y="2746269"/>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992F6-032D-4F6F-BF6A-1DD1E16FE814}">
      <dsp:nvSpPr>
        <dsp:cNvPr id="0" name=""/>
        <dsp:cNvSpPr/>
      </dsp:nvSpPr>
      <dsp:spPr>
        <a:xfrm rot="5400000">
          <a:off x="2376102" y="89874"/>
          <a:ext cx="1374853" cy="1196122"/>
        </a:xfrm>
        <a:prstGeom prst="hexagon">
          <a:avLst>
            <a:gd name="adj" fmla="val 25000"/>
            <a:gd name="vf" fmla="val 115470"/>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SzPts val="1000"/>
            <a:buFont typeface="Symbol" panose="05050102010706020507" pitchFamily="18" charset="2"/>
            <a:buNone/>
          </a:pPr>
          <a:r>
            <a:rPr lang="en-US" sz="1400" kern="1200" dirty="0"/>
            <a:t>Decision Tree</a:t>
          </a:r>
        </a:p>
      </dsp:txBody>
      <dsp:txXfrm rot="-5400000">
        <a:off x="2651863" y="214757"/>
        <a:ext cx="823330" cy="946357"/>
      </dsp:txXfrm>
    </dsp:sp>
    <dsp:sp modelId="{1E729D11-8490-4F6A-9A8E-C7C67BB78641}">
      <dsp:nvSpPr>
        <dsp:cNvPr id="0" name=""/>
        <dsp:cNvSpPr/>
      </dsp:nvSpPr>
      <dsp:spPr>
        <a:xfrm>
          <a:off x="3697887" y="275479"/>
          <a:ext cx="1534336" cy="824912"/>
        </a:xfrm>
        <a:prstGeom prst="rect">
          <a:avLst/>
        </a:prstGeom>
        <a:noFill/>
        <a:ln>
          <a:noFill/>
        </a:ln>
        <a:effectLst/>
      </dsp:spPr>
      <dsp:style>
        <a:lnRef idx="0">
          <a:scrgbClr r="0" g="0" b="0"/>
        </a:lnRef>
        <a:fillRef idx="0">
          <a:scrgbClr r="0" g="0" b="0"/>
        </a:fillRef>
        <a:effectRef idx="0">
          <a:scrgbClr r="0" g="0" b="0"/>
        </a:effectRef>
        <a:fontRef idx="minor"/>
      </dsp:style>
    </dsp:sp>
    <dsp:sp modelId="{96CA25C6-C8AD-430C-800E-B30718C8B642}">
      <dsp:nvSpPr>
        <dsp:cNvPr id="0" name=""/>
        <dsp:cNvSpPr/>
      </dsp:nvSpPr>
      <dsp:spPr>
        <a:xfrm rot="5400000">
          <a:off x="1084289" y="89874"/>
          <a:ext cx="1374853" cy="1196122"/>
        </a:xfrm>
        <a:prstGeom prst="hexagon">
          <a:avLst>
            <a:gd name="adj" fmla="val 25000"/>
            <a:gd name="vf" fmla="val 115470"/>
          </a:avLst>
        </a:prstGeom>
        <a:gradFill rotWithShape="0">
          <a:gsLst>
            <a:gs pos="0">
              <a:schemeClr val="accent2">
                <a:hueOff val="-87387"/>
                <a:satOff val="4648"/>
                <a:lumOff val="1344"/>
                <a:alphaOff val="0"/>
                <a:tint val="98000"/>
                <a:lumMod val="110000"/>
              </a:schemeClr>
            </a:gs>
            <a:gs pos="84000">
              <a:schemeClr val="accent2">
                <a:hueOff val="-87387"/>
                <a:satOff val="4648"/>
                <a:lumOff val="1344"/>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360050" y="214757"/>
        <a:ext cx="823330" cy="946357"/>
      </dsp:txXfrm>
    </dsp:sp>
    <dsp:sp modelId="{F8B32711-B6DD-4746-B6E0-614C3439BCAD}">
      <dsp:nvSpPr>
        <dsp:cNvPr id="0" name=""/>
        <dsp:cNvSpPr/>
      </dsp:nvSpPr>
      <dsp:spPr>
        <a:xfrm rot="5400000">
          <a:off x="1727721" y="1256850"/>
          <a:ext cx="1374853" cy="1196122"/>
        </a:xfrm>
        <a:prstGeom prst="hexagon">
          <a:avLst>
            <a:gd name="adj" fmla="val 25000"/>
            <a:gd name="vf" fmla="val 115470"/>
          </a:avLst>
        </a:prstGeom>
        <a:gradFill rotWithShape="0">
          <a:gsLst>
            <a:gs pos="0">
              <a:schemeClr val="accent2">
                <a:hueOff val="-174774"/>
                <a:satOff val="9296"/>
                <a:lumOff val="2689"/>
                <a:alphaOff val="0"/>
                <a:tint val="98000"/>
                <a:lumMod val="110000"/>
              </a:schemeClr>
            </a:gs>
            <a:gs pos="84000">
              <a:schemeClr val="accent2">
                <a:hueOff val="-174774"/>
                <a:satOff val="9296"/>
                <a:lumOff val="2689"/>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SzPts val="1000"/>
            <a:buFont typeface="Symbol" panose="05050102010706020507" pitchFamily="18" charset="2"/>
            <a:buNone/>
          </a:pPr>
          <a:r>
            <a:rPr lang="en-US" sz="2000" kern="1200" dirty="0"/>
            <a:t>KNN</a:t>
          </a:r>
          <a:endParaRPr lang="en-US" sz="1700" kern="1200" dirty="0"/>
        </a:p>
      </dsp:txBody>
      <dsp:txXfrm rot="-5400000">
        <a:off x="2003482" y="1381733"/>
        <a:ext cx="823330" cy="946357"/>
      </dsp:txXfrm>
    </dsp:sp>
    <dsp:sp modelId="{CB1ED4A9-1BA8-4C14-82D7-35FD2665BBF7}">
      <dsp:nvSpPr>
        <dsp:cNvPr id="0" name=""/>
        <dsp:cNvSpPr/>
      </dsp:nvSpPr>
      <dsp:spPr>
        <a:xfrm>
          <a:off x="282750" y="1442455"/>
          <a:ext cx="1484842" cy="824912"/>
        </a:xfrm>
        <a:prstGeom prst="rect">
          <a:avLst/>
        </a:prstGeom>
        <a:noFill/>
        <a:ln>
          <a:noFill/>
        </a:ln>
        <a:effectLst/>
      </dsp:spPr>
      <dsp:style>
        <a:lnRef idx="0">
          <a:scrgbClr r="0" g="0" b="0"/>
        </a:lnRef>
        <a:fillRef idx="0">
          <a:scrgbClr r="0" g="0" b="0"/>
        </a:fillRef>
        <a:effectRef idx="0">
          <a:scrgbClr r="0" g="0" b="0"/>
        </a:effectRef>
        <a:fontRef idx="minor"/>
      </dsp:style>
    </dsp:sp>
    <dsp:sp modelId="{82ADDAFF-8633-44C2-A591-BB65E640FB48}">
      <dsp:nvSpPr>
        <dsp:cNvPr id="0" name=""/>
        <dsp:cNvSpPr/>
      </dsp:nvSpPr>
      <dsp:spPr>
        <a:xfrm rot="5400000">
          <a:off x="3019534" y="1256850"/>
          <a:ext cx="1374853" cy="1196122"/>
        </a:xfrm>
        <a:prstGeom prst="hexagon">
          <a:avLst>
            <a:gd name="adj" fmla="val 25000"/>
            <a:gd name="vf" fmla="val 115470"/>
          </a:avLst>
        </a:prstGeom>
        <a:gradFill rotWithShape="0">
          <a:gsLst>
            <a:gs pos="0">
              <a:schemeClr val="accent2">
                <a:hueOff val="-262161"/>
                <a:satOff val="13944"/>
                <a:lumOff val="4033"/>
                <a:alphaOff val="0"/>
                <a:tint val="98000"/>
                <a:lumMod val="110000"/>
              </a:schemeClr>
            </a:gs>
            <a:gs pos="84000">
              <a:schemeClr val="accent2">
                <a:hueOff val="-262161"/>
                <a:satOff val="13944"/>
                <a:lumOff val="4033"/>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95295" y="1381733"/>
        <a:ext cx="823330" cy="946357"/>
      </dsp:txXfrm>
    </dsp:sp>
    <dsp:sp modelId="{414C65EA-F5D6-40AD-AB06-E57E34CAA69A}">
      <dsp:nvSpPr>
        <dsp:cNvPr id="0" name=""/>
        <dsp:cNvSpPr/>
      </dsp:nvSpPr>
      <dsp:spPr>
        <a:xfrm rot="5400000">
          <a:off x="2376102" y="2423826"/>
          <a:ext cx="1374853" cy="1196122"/>
        </a:xfrm>
        <a:prstGeom prst="hexagon">
          <a:avLst>
            <a:gd name="adj" fmla="val 25000"/>
            <a:gd name="vf" fmla="val 115470"/>
          </a:avLst>
        </a:prstGeom>
        <a:gradFill rotWithShape="0">
          <a:gsLst>
            <a:gs pos="0">
              <a:schemeClr val="accent2">
                <a:hueOff val="-349548"/>
                <a:satOff val="18591"/>
                <a:lumOff val="5378"/>
                <a:alphaOff val="0"/>
                <a:tint val="98000"/>
                <a:lumMod val="110000"/>
              </a:schemeClr>
            </a:gs>
            <a:gs pos="84000">
              <a:schemeClr val="accent2">
                <a:hueOff val="-349548"/>
                <a:satOff val="18591"/>
                <a:lumOff val="5378"/>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ts val="1000"/>
            <a:buFont typeface="Symbol" panose="05050102010706020507" pitchFamily="18" charset="2"/>
            <a:buNone/>
          </a:pPr>
          <a:r>
            <a:rPr lang="en-US" sz="1600" kern="1200" dirty="0"/>
            <a:t>HNSW</a:t>
          </a:r>
          <a:endParaRPr lang="en-US" sz="1700" kern="1200" dirty="0"/>
        </a:p>
      </dsp:txBody>
      <dsp:txXfrm rot="-5400000">
        <a:off x="2651863" y="2548709"/>
        <a:ext cx="823330" cy="946357"/>
      </dsp:txXfrm>
    </dsp:sp>
    <dsp:sp modelId="{AC0020CE-B36C-48F9-8671-68C09DD7A179}">
      <dsp:nvSpPr>
        <dsp:cNvPr id="0" name=""/>
        <dsp:cNvSpPr/>
      </dsp:nvSpPr>
      <dsp:spPr>
        <a:xfrm>
          <a:off x="3697887" y="2609431"/>
          <a:ext cx="1534336" cy="824912"/>
        </a:xfrm>
        <a:prstGeom prst="rect">
          <a:avLst/>
        </a:prstGeom>
        <a:noFill/>
        <a:ln>
          <a:noFill/>
        </a:ln>
        <a:effectLst/>
      </dsp:spPr>
      <dsp:style>
        <a:lnRef idx="0">
          <a:scrgbClr r="0" g="0" b="0"/>
        </a:lnRef>
        <a:fillRef idx="0">
          <a:scrgbClr r="0" g="0" b="0"/>
        </a:fillRef>
        <a:effectRef idx="0">
          <a:scrgbClr r="0" g="0" b="0"/>
        </a:effectRef>
        <a:fontRef idx="minor"/>
      </dsp:style>
    </dsp:sp>
    <dsp:sp modelId="{ECE946AC-269D-4470-9E78-7F4D32DA55B1}">
      <dsp:nvSpPr>
        <dsp:cNvPr id="0" name=""/>
        <dsp:cNvSpPr/>
      </dsp:nvSpPr>
      <dsp:spPr>
        <a:xfrm rot="5400000">
          <a:off x="1084289" y="2423826"/>
          <a:ext cx="1374853" cy="1196122"/>
        </a:xfrm>
        <a:prstGeom prst="hexagon">
          <a:avLst>
            <a:gd name="adj" fmla="val 25000"/>
            <a:gd name="vf" fmla="val 115470"/>
          </a:avLst>
        </a:prstGeom>
        <a:gradFill rotWithShape="0">
          <a:gsLst>
            <a:gs pos="0">
              <a:schemeClr val="accent2">
                <a:hueOff val="-436935"/>
                <a:satOff val="23239"/>
                <a:lumOff val="6722"/>
                <a:alphaOff val="0"/>
                <a:tint val="98000"/>
                <a:lumMod val="110000"/>
              </a:schemeClr>
            </a:gs>
            <a:gs pos="84000">
              <a:schemeClr val="accent2">
                <a:hueOff val="-436935"/>
                <a:satOff val="23239"/>
                <a:lumOff val="6722"/>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360050" y="2548709"/>
        <a:ext cx="823330" cy="946357"/>
      </dsp:txXfrm>
    </dsp:sp>
    <dsp:sp modelId="{6029A523-6498-427F-BC03-4D6C013D29BD}">
      <dsp:nvSpPr>
        <dsp:cNvPr id="0" name=""/>
        <dsp:cNvSpPr/>
      </dsp:nvSpPr>
      <dsp:spPr>
        <a:xfrm rot="5400000">
          <a:off x="1727721" y="3590802"/>
          <a:ext cx="1374853" cy="1196122"/>
        </a:xfrm>
        <a:prstGeom prst="hexagon">
          <a:avLst>
            <a:gd name="adj" fmla="val 25000"/>
            <a:gd name="vf" fmla="val 115470"/>
          </a:avLst>
        </a:prstGeom>
        <a:gradFill rotWithShape="0">
          <a:gsLst>
            <a:gs pos="0">
              <a:schemeClr val="accent2">
                <a:hueOff val="-524322"/>
                <a:satOff val="27887"/>
                <a:lumOff val="8067"/>
                <a:alphaOff val="0"/>
                <a:tint val="98000"/>
                <a:lumMod val="110000"/>
              </a:schemeClr>
            </a:gs>
            <a:gs pos="84000">
              <a:schemeClr val="accent2">
                <a:hueOff val="-524322"/>
                <a:satOff val="27887"/>
                <a:lumOff val="8067"/>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SzPts val="1000"/>
            <a:buFont typeface="Symbol" panose="05050102010706020507" pitchFamily="18" charset="2"/>
            <a:buNone/>
          </a:pPr>
          <a:r>
            <a:rPr lang="en-US" sz="1800" kern="1200" dirty="0"/>
            <a:t>Naive Bayes</a:t>
          </a:r>
        </a:p>
      </dsp:txBody>
      <dsp:txXfrm rot="-5400000">
        <a:off x="2003482" y="3715685"/>
        <a:ext cx="823330" cy="946357"/>
      </dsp:txXfrm>
    </dsp:sp>
    <dsp:sp modelId="{159584D1-1B82-407C-A90B-089291AEE6DD}">
      <dsp:nvSpPr>
        <dsp:cNvPr id="0" name=""/>
        <dsp:cNvSpPr/>
      </dsp:nvSpPr>
      <dsp:spPr>
        <a:xfrm>
          <a:off x="282750" y="3776407"/>
          <a:ext cx="1484842" cy="824912"/>
        </a:xfrm>
        <a:prstGeom prst="rect">
          <a:avLst/>
        </a:prstGeom>
        <a:noFill/>
        <a:ln>
          <a:noFill/>
        </a:ln>
        <a:effectLst/>
      </dsp:spPr>
      <dsp:style>
        <a:lnRef idx="0">
          <a:scrgbClr r="0" g="0" b="0"/>
        </a:lnRef>
        <a:fillRef idx="0">
          <a:scrgbClr r="0" g="0" b="0"/>
        </a:fillRef>
        <a:effectRef idx="0">
          <a:scrgbClr r="0" g="0" b="0"/>
        </a:effectRef>
        <a:fontRef idx="minor"/>
      </dsp:style>
    </dsp:sp>
    <dsp:sp modelId="{09070265-05ED-458D-8965-792021B5A7FE}">
      <dsp:nvSpPr>
        <dsp:cNvPr id="0" name=""/>
        <dsp:cNvSpPr/>
      </dsp:nvSpPr>
      <dsp:spPr>
        <a:xfrm rot="5400000">
          <a:off x="3019534" y="3590802"/>
          <a:ext cx="1374853" cy="1196122"/>
        </a:xfrm>
        <a:prstGeom prst="hexagon">
          <a:avLst>
            <a:gd name="adj" fmla="val 25000"/>
            <a:gd name="vf" fmla="val 115470"/>
          </a:avLst>
        </a:prstGeom>
        <a:gradFill rotWithShape="0">
          <a:gsLst>
            <a:gs pos="0">
              <a:schemeClr val="accent2">
                <a:hueOff val="-611709"/>
                <a:satOff val="32535"/>
                <a:lumOff val="9411"/>
                <a:alphaOff val="0"/>
                <a:tint val="98000"/>
                <a:lumMod val="110000"/>
              </a:schemeClr>
            </a:gs>
            <a:gs pos="84000">
              <a:schemeClr val="accent2">
                <a:hueOff val="-611709"/>
                <a:satOff val="32535"/>
                <a:lumOff val="9411"/>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95295" y="3715685"/>
        <a:ext cx="823330" cy="9463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992F6-032D-4F6F-BF6A-1DD1E16FE814}">
      <dsp:nvSpPr>
        <dsp:cNvPr id="0" name=""/>
        <dsp:cNvSpPr/>
      </dsp:nvSpPr>
      <dsp:spPr>
        <a:xfrm rot="5400000">
          <a:off x="2193725" y="83624"/>
          <a:ext cx="1404325" cy="1238476"/>
        </a:xfrm>
        <a:prstGeom prst="hexagon">
          <a:avLst>
            <a:gd name="adj" fmla="val 25000"/>
            <a:gd name="vf" fmla="val 115470"/>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ts val="1000"/>
            <a:buFont typeface="Symbol" panose="05050102010706020507" pitchFamily="18" charset="2"/>
            <a:buNone/>
          </a:pPr>
          <a:r>
            <a:rPr lang="en-US" sz="1600" kern="1200" dirty="0"/>
            <a:t>Random Forest</a:t>
          </a:r>
          <a:endParaRPr lang="en-US" sz="1000" kern="1200" dirty="0"/>
        </a:p>
      </dsp:txBody>
      <dsp:txXfrm rot="-5400000">
        <a:off x="2470873" y="220933"/>
        <a:ext cx="850028" cy="963859"/>
      </dsp:txXfrm>
    </dsp:sp>
    <dsp:sp modelId="{1E729D11-8490-4F6A-9A8E-C7C67BB78641}">
      <dsp:nvSpPr>
        <dsp:cNvPr id="0" name=""/>
        <dsp:cNvSpPr/>
      </dsp:nvSpPr>
      <dsp:spPr>
        <a:xfrm>
          <a:off x="3543843" y="281565"/>
          <a:ext cx="1567226" cy="842595"/>
        </a:xfrm>
        <a:prstGeom prst="rect">
          <a:avLst/>
        </a:prstGeom>
        <a:noFill/>
        <a:ln>
          <a:noFill/>
        </a:ln>
        <a:effectLst/>
      </dsp:spPr>
      <dsp:style>
        <a:lnRef idx="0">
          <a:scrgbClr r="0" g="0" b="0"/>
        </a:lnRef>
        <a:fillRef idx="0">
          <a:scrgbClr r="0" g="0" b="0"/>
        </a:fillRef>
        <a:effectRef idx="0">
          <a:scrgbClr r="0" g="0" b="0"/>
        </a:effectRef>
        <a:fontRef idx="minor"/>
      </dsp:style>
    </dsp:sp>
    <dsp:sp modelId="{96CA25C6-C8AD-430C-800E-B30718C8B642}">
      <dsp:nvSpPr>
        <dsp:cNvPr id="0" name=""/>
        <dsp:cNvSpPr/>
      </dsp:nvSpPr>
      <dsp:spPr>
        <a:xfrm rot="5400000">
          <a:off x="874221" y="91981"/>
          <a:ext cx="1404325" cy="1221762"/>
        </a:xfrm>
        <a:prstGeom prst="hexagon">
          <a:avLst>
            <a:gd name="adj" fmla="val 25000"/>
            <a:gd name="vf" fmla="val 115470"/>
          </a:avLst>
        </a:prstGeom>
        <a:gradFill rotWithShape="0">
          <a:gsLst>
            <a:gs pos="0">
              <a:schemeClr val="accent3">
                <a:hueOff val="150554"/>
                <a:satOff val="-9883"/>
                <a:lumOff val="448"/>
                <a:alphaOff val="0"/>
                <a:tint val="98000"/>
                <a:lumMod val="110000"/>
              </a:schemeClr>
            </a:gs>
            <a:gs pos="84000">
              <a:schemeClr val="accent3">
                <a:hueOff val="150554"/>
                <a:satOff val="-9883"/>
                <a:lumOff val="448"/>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155893" y="219541"/>
        <a:ext cx="840980" cy="966643"/>
      </dsp:txXfrm>
    </dsp:sp>
    <dsp:sp modelId="{6C233E85-B951-49FB-A27E-3A22B63B81AA}">
      <dsp:nvSpPr>
        <dsp:cNvPr id="0" name=""/>
        <dsp:cNvSpPr/>
      </dsp:nvSpPr>
      <dsp:spPr>
        <a:xfrm rot="5400000">
          <a:off x="1520498" y="3668655"/>
          <a:ext cx="1404325" cy="1221762"/>
        </a:xfrm>
        <a:prstGeom prst="hexagon">
          <a:avLst>
            <a:gd name="adj" fmla="val 25000"/>
            <a:gd name="vf" fmla="val 115470"/>
          </a:avLst>
        </a:prstGeom>
        <a:gradFill rotWithShape="0">
          <a:gsLst>
            <a:gs pos="0">
              <a:schemeClr val="accent3">
                <a:hueOff val="301109"/>
                <a:satOff val="-19766"/>
                <a:lumOff val="897"/>
                <a:alphaOff val="0"/>
                <a:tint val="98000"/>
                <a:lumMod val="110000"/>
              </a:schemeClr>
            </a:gs>
            <a:gs pos="84000">
              <a:schemeClr val="accent3">
                <a:hueOff val="301109"/>
                <a:satOff val="-19766"/>
                <a:lumOff val="897"/>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SzPts val="1000"/>
            <a:buFont typeface="Symbol" panose="05050102010706020507" pitchFamily="18" charset="2"/>
            <a:buNone/>
          </a:pPr>
          <a:r>
            <a:rPr lang="en-US" sz="1300" kern="1200" dirty="0"/>
            <a:t>Logistic Regression</a:t>
          </a:r>
        </a:p>
      </dsp:txBody>
      <dsp:txXfrm rot="-5400000">
        <a:off x="1802170" y="3796215"/>
        <a:ext cx="840980" cy="966643"/>
      </dsp:txXfrm>
    </dsp:sp>
    <dsp:sp modelId="{0C679CCD-F4D2-4619-9022-DFDD9CEAFDCC}">
      <dsp:nvSpPr>
        <dsp:cNvPr id="0" name=""/>
        <dsp:cNvSpPr/>
      </dsp:nvSpPr>
      <dsp:spPr>
        <a:xfrm>
          <a:off x="55500" y="1473556"/>
          <a:ext cx="1516671" cy="842595"/>
        </a:xfrm>
        <a:prstGeom prst="rect">
          <a:avLst/>
        </a:prstGeom>
        <a:noFill/>
        <a:ln>
          <a:noFill/>
        </a:ln>
        <a:effectLst/>
      </dsp:spPr>
      <dsp:style>
        <a:lnRef idx="0">
          <a:scrgbClr r="0" g="0" b="0"/>
        </a:lnRef>
        <a:fillRef idx="0">
          <a:scrgbClr r="0" g="0" b="0"/>
        </a:fillRef>
        <a:effectRef idx="0">
          <a:scrgbClr r="0" g="0" b="0"/>
        </a:effectRef>
        <a:fontRef idx="minor"/>
      </dsp:style>
    </dsp:sp>
    <dsp:sp modelId="{D8C19DEC-13F6-497C-ACD0-37862D768431}">
      <dsp:nvSpPr>
        <dsp:cNvPr id="0" name=""/>
        <dsp:cNvSpPr/>
      </dsp:nvSpPr>
      <dsp:spPr>
        <a:xfrm rot="5400000">
          <a:off x="2850949" y="1283972"/>
          <a:ext cx="1404325" cy="1221762"/>
        </a:xfrm>
        <a:prstGeom prst="hexagon">
          <a:avLst>
            <a:gd name="adj" fmla="val 25000"/>
            <a:gd name="vf" fmla="val 115470"/>
          </a:avLst>
        </a:prstGeom>
        <a:gradFill rotWithShape="0">
          <a:gsLst>
            <a:gs pos="0">
              <a:schemeClr val="accent3">
                <a:hueOff val="451663"/>
                <a:satOff val="-29649"/>
                <a:lumOff val="1345"/>
                <a:alphaOff val="0"/>
                <a:tint val="98000"/>
                <a:lumMod val="110000"/>
              </a:schemeClr>
            </a:gs>
            <a:gs pos="84000">
              <a:schemeClr val="accent3">
                <a:hueOff val="451663"/>
                <a:satOff val="-29649"/>
                <a:lumOff val="1345"/>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132621" y="1411532"/>
        <a:ext cx="840980" cy="966643"/>
      </dsp:txXfrm>
    </dsp:sp>
    <dsp:sp modelId="{F8B32711-B6DD-4746-B6E0-614C3439BCAD}">
      <dsp:nvSpPr>
        <dsp:cNvPr id="0" name=""/>
        <dsp:cNvSpPr/>
      </dsp:nvSpPr>
      <dsp:spPr>
        <a:xfrm rot="5400000">
          <a:off x="2193725" y="2475963"/>
          <a:ext cx="1404325" cy="1221762"/>
        </a:xfrm>
        <a:prstGeom prst="hexagon">
          <a:avLst>
            <a:gd name="adj" fmla="val 25000"/>
            <a:gd name="vf" fmla="val 115470"/>
          </a:avLst>
        </a:prstGeom>
        <a:gradFill rotWithShape="0">
          <a:gsLst>
            <a:gs pos="0">
              <a:schemeClr val="accent3">
                <a:hueOff val="602217"/>
                <a:satOff val="-39533"/>
                <a:lumOff val="1793"/>
                <a:alphaOff val="0"/>
                <a:tint val="98000"/>
                <a:lumMod val="110000"/>
              </a:schemeClr>
            </a:gs>
            <a:gs pos="84000">
              <a:schemeClr val="accent3">
                <a:hueOff val="602217"/>
                <a:satOff val="-39533"/>
                <a:lumOff val="1793"/>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SzPts val="1000"/>
            <a:buFont typeface="Symbol" panose="05050102010706020507" pitchFamily="18" charset="2"/>
            <a:buNone/>
          </a:pPr>
          <a:r>
            <a:rPr lang="en-US" sz="2000" kern="1200" dirty="0"/>
            <a:t>ANN</a:t>
          </a:r>
          <a:endParaRPr lang="en-US" sz="1300" kern="1200" dirty="0"/>
        </a:p>
      </dsp:txBody>
      <dsp:txXfrm rot="-5400000">
        <a:off x="2475397" y="2603523"/>
        <a:ext cx="840980" cy="966643"/>
      </dsp:txXfrm>
    </dsp:sp>
    <dsp:sp modelId="{CB1ED4A9-1BA8-4C14-82D7-35FD2665BBF7}">
      <dsp:nvSpPr>
        <dsp:cNvPr id="0" name=""/>
        <dsp:cNvSpPr/>
      </dsp:nvSpPr>
      <dsp:spPr>
        <a:xfrm>
          <a:off x="3543843" y="2665547"/>
          <a:ext cx="1567226" cy="842595"/>
        </a:xfrm>
        <a:prstGeom prst="rect">
          <a:avLst/>
        </a:prstGeom>
        <a:noFill/>
        <a:ln>
          <a:noFill/>
        </a:ln>
        <a:effectLst/>
      </dsp:spPr>
      <dsp:style>
        <a:lnRef idx="0">
          <a:scrgbClr r="0" g="0" b="0"/>
        </a:lnRef>
        <a:fillRef idx="0">
          <a:scrgbClr r="0" g="0" b="0"/>
        </a:fillRef>
        <a:effectRef idx="0">
          <a:scrgbClr r="0" g="0" b="0"/>
        </a:effectRef>
        <a:fontRef idx="minor"/>
      </dsp:style>
    </dsp:sp>
    <dsp:sp modelId="{82ADDAFF-8633-44C2-A591-BB65E640FB48}">
      <dsp:nvSpPr>
        <dsp:cNvPr id="0" name=""/>
        <dsp:cNvSpPr/>
      </dsp:nvSpPr>
      <dsp:spPr>
        <a:xfrm rot="5400000">
          <a:off x="874221" y="2475963"/>
          <a:ext cx="1404325" cy="1221762"/>
        </a:xfrm>
        <a:prstGeom prst="hexagon">
          <a:avLst>
            <a:gd name="adj" fmla="val 25000"/>
            <a:gd name="vf" fmla="val 115470"/>
          </a:avLst>
        </a:prstGeom>
        <a:gradFill rotWithShape="0">
          <a:gsLst>
            <a:gs pos="0">
              <a:schemeClr val="accent3">
                <a:hueOff val="752771"/>
                <a:satOff val="-49416"/>
                <a:lumOff val="2241"/>
                <a:alphaOff val="0"/>
                <a:tint val="98000"/>
                <a:lumMod val="110000"/>
              </a:schemeClr>
            </a:gs>
            <a:gs pos="84000">
              <a:schemeClr val="accent3">
                <a:hueOff val="752771"/>
                <a:satOff val="-49416"/>
                <a:lumOff val="2241"/>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155893" y="2603523"/>
        <a:ext cx="840980" cy="966643"/>
      </dsp:txXfrm>
    </dsp:sp>
    <dsp:sp modelId="{2438E1CC-D2C1-434D-A5B0-6E18E46744E7}">
      <dsp:nvSpPr>
        <dsp:cNvPr id="0" name=""/>
        <dsp:cNvSpPr/>
      </dsp:nvSpPr>
      <dsp:spPr>
        <a:xfrm rot="5400000">
          <a:off x="1575221" y="1266263"/>
          <a:ext cx="1404325" cy="1221762"/>
        </a:xfrm>
        <a:prstGeom prst="hexagon">
          <a:avLst>
            <a:gd name="adj" fmla="val 25000"/>
            <a:gd name="vf" fmla="val 115470"/>
          </a:avLst>
        </a:prstGeom>
        <a:gradFill rotWithShape="0">
          <a:gsLst>
            <a:gs pos="0">
              <a:schemeClr val="accent3">
                <a:hueOff val="903326"/>
                <a:satOff val="-59299"/>
                <a:lumOff val="2690"/>
                <a:alphaOff val="0"/>
                <a:tint val="98000"/>
                <a:lumMod val="110000"/>
              </a:schemeClr>
            </a:gs>
            <a:gs pos="84000">
              <a:schemeClr val="accent3">
                <a:hueOff val="903326"/>
                <a:satOff val="-59299"/>
                <a:lumOff val="269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SzPts val="1000"/>
            <a:buFont typeface="Symbol" panose="05050102010706020507" pitchFamily="18" charset="2"/>
            <a:buNone/>
          </a:pPr>
          <a:r>
            <a:rPr lang="en-US" sz="2000" kern="1200" dirty="0"/>
            <a:t>SVM</a:t>
          </a:r>
          <a:endParaRPr lang="en-US" sz="1300" kern="1200" dirty="0"/>
        </a:p>
      </dsp:txBody>
      <dsp:txXfrm rot="-5400000">
        <a:off x="1856893" y="1393823"/>
        <a:ext cx="840980" cy="966643"/>
      </dsp:txXfrm>
    </dsp:sp>
    <dsp:sp modelId="{EBA4571E-4DC5-46B6-9A28-28C6F441507B}">
      <dsp:nvSpPr>
        <dsp:cNvPr id="0" name=""/>
        <dsp:cNvSpPr/>
      </dsp:nvSpPr>
      <dsp:spPr>
        <a:xfrm>
          <a:off x="55500" y="3857538"/>
          <a:ext cx="1516671" cy="842595"/>
        </a:xfrm>
        <a:prstGeom prst="rect">
          <a:avLst/>
        </a:prstGeom>
        <a:noFill/>
        <a:ln>
          <a:noFill/>
        </a:ln>
        <a:effectLst/>
      </dsp:spPr>
      <dsp:style>
        <a:lnRef idx="0">
          <a:scrgbClr r="0" g="0" b="0"/>
        </a:lnRef>
        <a:fillRef idx="0">
          <a:scrgbClr r="0" g="0" b="0"/>
        </a:fillRef>
        <a:effectRef idx="0">
          <a:scrgbClr r="0" g="0" b="0"/>
        </a:effectRef>
        <a:fontRef idx="minor"/>
      </dsp:style>
    </dsp:sp>
    <dsp:sp modelId="{DE9BC187-8416-4A40-BF46-2CAF50371AC4}">
      <dsp:nvSpPr>
        <dsp:cNvPr id="0" name=""/>
        <dsp:cNvSpPr/>
      </dsp:nvSpPr>
      <dsp:spPr>
        <a:xfrm rot="5400000">
          <a:off x="2850949" y="3667954"/>
          <a:ext cx="1404325" cy="1221762"/>
        </a:xfrm>
        <a:prstGeom prst="hexagon">
          <a:avLst>
            <a:gd name="adj" fmla="val 25000"/>
            <a:gd name="vf" fmla="val 115470"/>
          </a:avLst>
        </a:prstGeom>
        <a:gradFill rotWithShape="0">
          <a:gsLst>
            <a:gs pos="0">
              <a:schemeClr val="accent3">
                <a:hueOff val="1053880"/>
                <a:satOff val="-69182"/>
                <a:lumOff val="3138"/>
                <a:alphaOff val="0"/>
                <a:tint val="98000"/>
                <a:lumMod val="110000"/>
              </a:schemeClr>
            </a:gs>
            <a:gs pos="84000">
              <a:schemeClr val="accent3">
                <a:hueOff val="1053880"/>
                <a:satOff val="-69182"/>
                <a:lumOff val="3138"/>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CA" sz="3600" kern="1200"/>
        </a:p>
      </dsp:txBody>
      <dsp:txXfrm rot="-5400000">
        <a:off x="3132621" y="3795514"/>
        <a:ext cx="840980" cy="9666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04618" y="273995"/>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a:t>Validate the Value</a:t>
          </a:r>
        </a:p>
      </dsp:txBody>
      <dsp:txXfrm>
        <a:off x="404618" y="273995"/>
        <a:ext cx="6402340" cy="548276"/>
      </dsp:txXfrm>
    </dsp:sp>
    <dsp:sp modelId="{07CB3071-D555-47DA-A36A-69EB91531FD8}">
      <dsp:nvSpPr>
        <dsp:cNvPr id="0" name=""/>
        <dsp:cNvSpPr/>
      </dsp:nvSpPr>
      <dsp:spPr>
        <a:xfrm>
          <a:off x="61946" y="20546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1D94C50-E0C0-4274-AF85-8E7AC0BDCE01}">
      <dsp:nvSpPr>
        <dsp:cNvPr id="0" name=""/>
        <dsp:cNvSpPr/>
      </dsp:nvSpPr>
      <dsp:spPr>
        <a:xfrm>
          <a:off x="718958" y="1096552"/>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a:t>Fill &amp; Drop the Missing Data</a:t>
          </a:r>
        </a:p>
      </dsp:txBody>
      <dsp:txXfrm>
        <a:off x="718958" y="1096552"/>
        <a:ext cx="6088001" cy="548276"/>
      </dsp:txXfrm>
    </dsp:sp>
    <dsp:sp modelId="{69E889BD-9D10-4D8E-89A3-C62C29E483EF}">
      <dsp:nvSpPr>
        <dsp:cNvPr id="0" name=""/>
        <dsp:cNvSpPr/>
      </dsp:nvSpPr>
      <dsp:spPr>
        <a:xfrm>
          <a:off x="376285" y="1028017"/>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D1F05CC-D633-425A-9159-8430104093EF}">
      <dsp:nvSpPr>
        <dsp:cNvPr id="0" name=""/>
        <dsp:cNvSpPr/>
      </dsp:nvSpPr>
      <dsp:spPr>
        <a:xfrm>
          <a:off x="718958" y="1919109"/>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a:t>Convert to </a:t>
          </a:r>
          <a:r>
            <a:rPr lang="en-US" sz="2700" kern="1200" dirty="0" err="1"/>
            <a:t>Numpy</a:t>
          </a:r>
          <a:r>
            <a:rPr lang="en-US" sz="2700" kern="1200" dirty="0"/>
            <a:t> Arrays</a:t>
          </a:r>
        </a:p>
      </dsp:txBody>
      <dsp:txXfrm>
        <a:off x="718958" y="1919109"/>
        <a:ext cx="6088001" cy="548276"/>
      </dsp:txXfrm>
    </dsp:sp>
    <dsp:sp modelId="{3F8116AC-FAC3-4E95-9865-93CCFEB191B9}">
      <dsp:nvSpPr>
        <dsp:cNvPr id="0" name=""/>
        <dsp:cNvSpPr/>
      </dsp:nvSpPr>
      <dsp:spPr>
        <a:xfrm>
          <a:off x="376285" y="1850574"/>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30F4622-6459-4C65-AA83-30A2C10098AA}">
      <dsp:nvSpPr>
        <dsp:cNvPr id="0" name=""/>
        <dsp:cNvSpPr/>
      </dsp:nvSpPr>
      <dsp:spPr>
        <a:xfrm>
          <a:off x="404618" y="2741666"/>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a:t>Normalization</a:t>
          </a:r>
        </a:p>
      </dsp:txBody>
      <dsp:txXfrm>
        <a:off x="404618" y="2741666"/>
        <a:ext cx="6402340" cy="548276"/>
      </dsp:txXfrm>
    </dsp:sp>
    <dsp:sp modelId="{A965097E-32F1-4AB8-8C4E-2814A7596B2F}">
      <dsp:nvSpPr>
        <dsp:cNvPr id="0" name=""/>
        <dsp:cNvSpPr/>
      </dsp:nvSpPr>
      <dsp:spPr>
        <a:xfrm>
          <a:off x="61946" y="267313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12/2/2021</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rPr>
              <a:t>Hello everyone. My name is Mingming Zhang.</a:t>
            </a:r>
            <a:endParaRPr lang="en-US" sz="1800" dirty="0">
              <a:effectLst/>
              <a:latin typeface="Times New Roman" panose="02020603050405020304" pitchFamily="18" charset="0"/>
              <a:ea typeface="Times New Roman" panose="02020603050405020304" pitchFamily="18" charset="0"/>
            </a:endParaRPr>
          </a:p>
          <a:p>
            <a:r>
              <a:rPr lang="en-US" dirty="0"/>
              <a:t>It’s an honor for us to give you a brief overview of our project: Mammogram mass prediction.</a:t>
            </a:r>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algorithm is based on the </a:t>
            </a:r>
            <a:r>
              <a:rPr lang="en-US" b="1" dirty="0"/>
              <a:t>Bayes Theorem </a:t>
            </a:r>
            <a:r>
              <a:rPr lang="en-US" dirty="0"/>
              <a:t>assuming all the features are independent. So called Naïve.</a:t>
            </a:r>
          </a:p>
          <a:p>
            <a:pPr marL="171450" indent="-171450">
              <a:buFont typeface="Arial" panose="020B0604020202020204" pitchFamily="34" charset="0"/>
              <a:buChar char="•"/>
            </a:pPr>
            <a:r>
              <a:rPr lang="en-US" dirty="0"/>
              <a:t>In this example, to predict if a person loves the movie Troll 2 or not, we calculate his probability of being love or not love movie people. </a:t>
            </a:r>
          </a:p>
          <a:p>
            <a:pPr marL="171450" indent="-171450">
              <a:buFont typeface="Arial" panose="020B0604020202020204" pitchFamily="34" charset="0"/>
              <a:buChar char="•"/>
            </a:pPr>
            <a:r>
              <a:rPr lang="en-US" dirty="0"/>
              <a:t>On the group of love people’s features distributions, we calculated this person’s probability on each feature and get the final total probability.</a:t>
            </a:r>
          </a:p>
          <a:p>
            <a:pPr marL="171450" indent="-171450">
              <a:buFont typeface="Arial" panose="020B0604020202020204" pitchFamily="34" charset="0"/>
              <a:buChar char="•"/>
            </a:pPr>
            <a:r>
              <a:rPr lang="en-US" dirty="0"/>
              <a:t>Similarly, we obtained this person’s total not love probability using the features’ distributions of </a:t>
            </a:r>
            <a:r>
              <a:rPr lang="en-CA" dirty="0"/>
              <a:t>not</a:t>
            </a:r>
            <a:r>
              <a:rPr lang="zh-CN" altLang="en-US" dirty="0"/>
              <a:t> </a:t>
            </a:r>
            <a:r>
              <a:rPr lang="en-US" dirty="0"/>
              <a:t>love people. </a:t>
            </a:r>
          </a:p>
          <a:p>
            <a:pPr marL="171450" indent="-171450">
              <a:buFont typeface="Arial" panose="020B0604020202020204" pitchFamily="34" charset="0"/>
              <a:buChar char="•"/>
            </a:pPr>
            <a:r>
              <a:rPr lang="en-US" dirty="0"/>
              <a:t>Finally, the highest value of probability gives us the classification result.</a:t>
            </a:r>
            <a:endParaRPr lang="en-CA" dirty="0"/>
          </a:p>
          <a:p>
            <a:endParaRPr lang="en-CA"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3498563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Support Vector Machine is about to find an </a:t>
            </a:r>
            <a:r>
              <a:rPr lang="en-CA" b="1" dirty="0"/>
              <a:t>optimal Hyper-Plane </a:t>
            </a:r>
            <a:r>
              <a:rPr lang="en-CA" dirty="0"/>
              <a:t>among the data points for classification or prediction.</a:t>
            </a:r>
          </a:p>
          <a:p>
            <a:pPr marL="171450" indent="-171450">
              <a:buFont typeface="Arial" panose="020B0604020202020204" pitchFamily="34" charset="0"/>
              <a:buChar char="•"/>
            </a:pPr>
            <a:r>
              <a:rPr lang="en-CA" dirty="0"/>
              <a:t>The </a:t>
            </a:r>
            <a:r>
              <a:rPr lang="en-CA" b="1" dirty="0"/>
              <a:t>optimal Hyper-Plane </a:t>
            </a:r>
            <a:r>
              <a:rPr lang="en-CA" dirty="0"/>
              <a:t>is defined as the one give us the maximum margin.</a:t>
            </a:r>
          </a:p>
          <a:p>
            <a:pPr marL="171450" indent="-171450">
              <a:buFont typeface="Arial" panose="020B0604020202020204" pitchFamily="34" charset="0"/>
              <a:buChar char="•"/>
            </a:pPr>
            <a:r>
              <a:rPr lang="en-CA" dirty="0"/>
              <a:t>We solve this optimization problem using </a:t>
            </a:r>
            <a:r>
              <a:rPr lang="en-CA" b="1" dirty="0"/>
              <a:t>primal gradient based optimization </a:t>
            </a:r>
            <a:r>
              <a:rPr lang="en-CA" dirty="0"/>
              <a:t>method and dual quadratic programming based method. First method is more familiar to us and more popular. We convert a constrained optimization to unconstrained then use the gradient decent to update the parameters of classifier.</a:t>
            </a:r>
          </a:p>
          <a:p>
            <a:pPr marL="171450" indent="-171450">
              <a:buFont typeface="Arial" panose="020B0604020202020204" pitchFamily="34" charset="0"/>
              <a:buChar char="•"/>
            </a:pPr>
            <a:r>
              <a:rPr lang="en-CA" dirty="0"/>
              <a:t>And for non-linear data, the theoretical foundation of the solution is  Mercer’s Theorem. It is solved same as find the optimal value of w and b.</a:t>
            </a:r>
          </a:p>
          <a:p>
            <a:pPr marL="171450" indent="-171450">
              <a:buFont typeface="Arial" panose="020B0604020202020204" pitchFamily="34" charset="0"/>
              <a:buChar char="•"/>
            </a:pPr>
            <a:endParaRPr lang="en-CA" dirty="0"/>
          </a:p>
          <a:p>
            <a:pPr marL="0" indent="0">
              <a:buFont typeface="Arial" panose="020B0604020202020204" pitchFamily="34" charset="0"/>
              <a:buNone/>
            </a:pPr>
            <a:r>
              <a:rPr lang="en-CA" dirty="0"/>
              <a:t>Now I passed to </a:t>
            </a:r>
            <a:r>
              <a:rPr lang="en-CA" dirty="0" err="1"/>
              <a:t>Mingming</a:t>
            </a:r>
            <a:r>
              <a:rPr lang="en-CA" dirty="0"/>
              <a:t> for a few other algorithms and the conclusion.</a:t>
            </a:r>
          </a:p>
          <a:p>
            <a:endParaRPr lang="en-CA"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3004465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Hua.</a:t>
            </a:r>
          </a:p>
          <a:p>
            <a:r>
              <a:rPr lang="en-US" dirty="0"/>
              <a:t>Because logistic regression is a binary classifier, it’s suitable for this case.</a:t>
            </a:r>
          </a:p>
          <a:p>
            <a:endParaRPr lang="en-US" dirty="0"/>
          </a:p>
          <a:p>
            <a:r>
              <a:rPr lang="en-US" sz="1200" spc="-5" dirty="0">
                <a:effectLst/>
                <a:latin typeface="Times New Roman" panose="02020603050405020304" pitchFamily="18" charset="0"/>
                <a:ea typeface="宋体" panose="02010600030101010101" pitchFamily="2" charset="-122"/>
              </a:rPr>
              <a:t>In terms of this algorithm, firstly, utilize the sigmoid function to get a value from 0 to 1.</a:t>
            </a:r>
          </a:p>
          <a:p>
            <a:r>
              <a:rPr lang="en-US" sz="1200" spc="-5" dirty="0">
                <a:effectLst/>
                <a:latin typeface="Times New Roman" panose="02020603050405020304" pitchFamily="18" charset="0"/>
                <a:ea typeface="宋体" panose="02010600030101010101" pitchFamily="2" charset="-122"/>
              </a:rPr>
              <a:t>Then, we put the sigmoid result to log-odds equation to get the probability.       ##It’s also well known as hypothesis function.</a:t>
            </a:r>
          </a:p>
          <a:p>
            <a:r>
              <a:rPr lang="en-US" sz="1200" spc="-5" dirty="0">
                <a:effectLst/>
                <a:latin typeface="Times New Roman" panose="02020603050405020304" pitchFamily="18" charset="0"/>
                <a:ea typeface="宋体" panose="02010600030101010101" pitchFamily="2" charset="-122"/>
              </a:rPr>
              <a:t>We can get the result either 1 or 0 based on the probability with the default threshold of 0.5.</a:t>
            </a:r>
          </a:p>
          <a:p>
            <a:endParaRPr lang="en-US" dirty="0"/>
          </a:p>
          <a:p>
            <a:endParaRPr lang="en-US" dirty="0"/>
          </a:p>
          <a:p>
            <a:r>
              <a:rPr lang="en-US" dirty="0"/>
              <a:t>##It’s also known as a generalized linear regression mode, </a:t>
            </a:r>
            <a:r>
              <a:rPr lang="x-none" sz="1800" spc="-5" dirty="0">
                <a:effectLst/>
                <a:latin typeface="Times New Roman" panose="02020603050405020304" pitchFamily="18" charset="0"/>
                <a:ea typeface="宋体" panose="02010600030101010101" pitchFamily="2" charset="-122"/>
              </a:rPr>
              <a:t>is essentially the same as a linear regression model</a:t>
            </a:r>
            <a:r>
              <a:rPr lang="en-US" sz="1800" spc="-5" dirty="0">
                <a:effectLst/>
                <a:latin typeface="Times New Roman" panose="02020603050405020304" pitchFamily="18" charset="0"/>
                <a:ea typeface="宋体" panose="02010600030101010101" pitchFamily="2" charset="-122"/>
              </a:rPr>
              <a:t>.</a:t>
            </a:r>
          </a:p>
          <a:p>
            <a:r>
              <a:rPr lang="en-US" sz="1800" spc="-5" dirty="0">
                <a:effectLst/>
                <a:latin typeface="Times New Roman" panose="02020603050405020304" pitchFamily="18" charset="0"/>
                <a:ea typeface="宋体" panose="02010600030101010101" pitchFamily="2" charset="-122"/>
              </a:rPr>
              <a:t>##</a:t>
            </a:r>
            <a:r>
              <a:rPr lang="x-none" sz="1800" spc="-5" dirty="0">
                <a:effectLst/>
                <a:latin typeface="Times New Roman" panose="02020603050405020304" pitchFamily="18" charset="0"/>
                <a:ea typeface="宋体" panose="02010600030101010101" pitchFamily="2" charset="-122"/>
              </a:rPr>
              <a:t>The difference lies in their dependent variables. </a:t>
            </a:r>
            <a:endParaRPr lang="en-US" sz="1800" spc="-5" dirty="0">
              <a:effectLst/>
              <a:latin typeface="Times New Roman" panose="02020603050405020304" pitchFamily="18" charset="0"/>
              <a:ea typeface="宋体" panose="02010600030101010101" pitchFamily="2" charset="-122"/>
            </a:endParaRPr>
          </a:p>
          <a:p>
            <a:endParaRPr lang="en-US" sz="1800" spc="-5" dirty="0">
              <a:effectLst/>
              <a:latin typeface="Times New Roman" panose="02020603050405020304" pitchFamily="18" charset="0"/>
              <a:ea typeface="宋体" panose="02010600030101010101" pitchFamily="2" charset="-122"/>
            </a:endParaRPr>
          </a:p>
          <a:p>
            <a:r>
              <a:rPr lang="en-US" sz="1800" spc="-5" dirty="0">
                <a:effectLst/>
                <a:latin typeface="Times New Roman" panose="02020603050405020304" pitchFamily="18" charset="0"/>
                <a:ea typeface="宋体" panose="02010600030101010101" pitchFamily="2" charset="-122"/>
              </a:rPr>
              <a:t>Compare with the accuracy, the dataset either with mean or drop is 0.8. The standard deviation is different.</a:t>
            </a:r>
          </a:p>
          <a:p>
            <a:r>
              <a:rPr lang="en-US" sz="1800" spc="-5" dirty="0">
                <a:effectLst/>
                <a:latin typeface="Times New Roman" panose="02020603050405020304" pitchFamily="18" charset="0"/>
                <a:ea typeface="宋体" panose="02010600030101010101" pitchFamily="2" charset="-122"/>
              </a:rPr>
              <a:t>ROC has the same expression as 78%. This model is consistent. </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2120849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last one is the Multiple layer </a:t>
            </a:r>
            <a:r>
              <a:rPr lang="en-US" dirty="0"/>
              <a:t>Perceptron as an algorithm usually for binary classifier. It belongs to artificial neural network , enables neurons to learn and processes elements in the training set. </a:t>
            </a:r>
          </a:p>
          <a:p>
            <a:r>
              <a:rPr lang="en-US" dirty="0"/>
              <a:t>Under this case, we created 2 hidden layers with RELU (</a:t>
            </a:r>
            <a:r>
              <a:rPr lang="en-US" dirty="0" err="1"/>
              <a:t>Recitfied</a:t>
            </a:r>
            <a:r>
              <a:rPr lang="en-US" dirty="0"/>
              <a:t> </a:t>
            </a:r>
            <a:r>
              <a:rPr lang="en-US" altLang="zh-CN" dirty="0"/>
              <a:t>L</a:t>
            </a:r>
            <a:r>
              <a:rPr lang="en-US" dirty="0"/>
              <a:t>inear Unit) activation function. The blue one is it. </a:t>
            </a:r>
          </a:p>
          <a:p>
            <a:r>
              <a:rPr lang="en-US" dirty="0"/>
              <a:t>The output layer uses sigmoid function due to the binary classifier case.</a:t>
            </a:r>
          </a:p>
          <a:p>
            <a:endParaRPr lang="en-US" dirty="0"/>
          </a:p>
          <a:p>
            <a:r>
              <a:rPr lang="en-US" dirty="0"/>
              <a:t>##The accuracy is also closed around 0.78.</a:t>
            </a:r>
          </a:p>
          <a:p>
            <a:r>
              <a:rPr lang="en-US" dirty="0"/>
              <a:t>##From the ROC, the dropped dataset is better than the </a:t>
            </a:r>
            <a:r>
              <a:rPr lang="en-US" dirty="0" err="1"/>
              <a:t>meaned</a:t>
            </a:r>
            <a:r>
              <a:rPr lang="en-US" dirty="0"/>
              <a:t> dataset.</a:t>
            </a:r>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757700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we plot every ROC under one graph to compare the final result.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dirty="0">
                <a:effectLst/>
                <a:latin typeface="Times New Roman" panose="02020603050405020304" pitchFamily="18" charset="0"/>
                <a:ea typeface="宋体" panose="02010600030101010101" pitchFamily="2" charset="-122"/>
              </a:rPr>
              <a:t>The largest area among this graph is the random forest classifier. So, it’s the champion in this match.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dirty="0">
                <a:effectLst/>
                <a:latin typeface="Times New Roman" panose="02020603050405020304" pitchFamily="18" charset="0"/>
                <a:ea typeface="宋体" panose="02010600030101010101" pitchFamily="2" charset="-122"/>
              </a:rPr>
              <a:t>That’s our project. Thank you for watching it.</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reason why we use ROC </a:t>
            </a:r>
            <a:r>
              <a:rPr lang="x-none" sz="1800" spc="-5" dirty="0">
                <a:effectLst/>
                <a:latin typeface="Times New Roman" panose="02020603050405020304" pitchFamily="18" charset="0"/>
                <a:ea typeface="宋体" panose="02010600030101010101" pitchFamily="2" charset="-122"/>
              </a:rPr>
              <a:t>to evaluate the appropriate machine learning model is that successfully avoid the problem of uneven samples. </a:t>
            </a:r>
            <a:endParaRPr lang="en-US" sz="1800" spc="-5"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a:effectLst/>
                <a:latin typeface="Times New Roman" panose="02020603050405020304" pitchFamily="18" charset="0"/>
                <a:ea typeface="宋体" panose="02010600030101010101" pitchFamily="2" charset="-122"/>
              </a:rPr>
              <a:t>##</a:t>
            </a:r>
            <a:r>
              <a:rPr lang="x-none" sz="1800" spc="-5" dirty="0">
                <a:effectLst/>
                <a:latin typeface="Times New Roman" panose="02020603050405020304" pitchFamily="18" charset="0"/>
                <a:ea typeface="宋体" panose="02010600030101010101" pitchFamily="2" charset="-122"/>
              </a:rPr>
              <a:t>Moreover, ROC labels the probability of true and false classes, which is better than just cross-validat</a:t>
            </a:r>
            <a:r>
              <a:rPr lang="en-US" sz="1800" spc="-5" dirty="0">
                <a:effectLst/>
                <a:latin typeface="Times New Roman" panose="02020603050405020304" pitchFamily="18" charset="0"/>
                <a:ea typeface="宋体" panose="02010600030101010101" pitchFamily="2" charset="-122"/>
              </a:rPr>
              <a:t>e the</a:t>
            </a:r>
            <a:r>
              <a:rPr lang="x-none" sz="1800" spc="-5" dirty="0">
                <a:effectLst/>
                <a:latin typeface="Times New Roman" panose="02020603050405020304" pitchFamily="18" charset="0"/>
                <a:ea typeface="宋体" panose="02010600030101010101" pitchFamily="2" charset="-122"/>
              </a:rPr>
              <a:t> accuracy results. </a:t>
            </a:r>
            <a:endParaRPr lang="en-US" sz="1800" spc="-5"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spc="-5"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a:effectLst/>
                <a:latin typeface="Times New Roman" panose="02020603050405020304" pitchFamily="18" charset="0"/>
                <a:ea typeface="宋体" panose="02010600030101010101" pitchFamily="2" charset="-122"/>
              </a:rPr>
              <a:t>#In conclusion, in most scenarios, the dropped dataset is less than the </a:t>
            </a:r>
            <a:r>
              <a:rPr lang="en-US" sz="1800" spc="-5" dirty="0" err="1">
                <a:effectLst/>
                <a:latin typeface="Times New Roman" panose="02020603050405020304" pitchFamily="18" charset="0"/>
                <a:ea typeface="宋体" panose="02010600030101010101" pitchFamily="2" charset="-122"/>
              </a:rPr>
              <a:t>meaned</a:t>
            </a:r>
            <a:r>
              <a:rPr lang="en-US" sz="1800" spc="-5" dirty="0">
                <a:effectLst/>
                <a:latin typeface="Times New Roman" panose="02020603050405020304" pitchFamily="18" charset="0"/>
                <a:ea typeface="宋体" panose="02010600030101010101" pitchFamily="2" charset="-122"/>
              </a:rPr>
              <a:t> dataset. The reason supposes to be the size of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a:effectLst/>
                <a:latin typeface="Times New Roman" panose="02020603050405020304" pitchFamily="18" charset="0"/>
                <a:ea typeface="宋体" panose="02010600030101010101" pitchFamily="2" charset="-122"/>
              </a:rPr>
              <a:t>##Moreover, in machine learning, algorithm which reaches 70% accuracy is a recognized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a:effectLst/>
                <a:latin typeface="Times New Roman" panose="02020603050405020304" pitchFamily="18" charset="0"/>
                <a:ea typeface="宋体" panose="02010600030101010101" pitchFamily="2" charset="-122"/>
              </a:rPr>
              <a:t>##All of those algorithm are satisfy this standard.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spc="-5" dirty="0">
              <a:effectLst/>
              <a:latin typeface="Times New Roman" panose="02020603050405020304" pitchFamily="18" charset="0"/>
              <a:ea typeface="宋体"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1943695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Our project is designed to train benign and malignant based on </a:t>
            </a:r>
            <a:r>
              <a:rPr lang="en-US" altLang="zh-CN"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mammography</a:t>
            </a: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Because, Globally, breast cancer is the most common form of cancer in women, accounting for 25 percent. </a:t>
            </a: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Mammography is an effective way to detect breast cancer, but there is some error in distinguishing benign from malignant.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Using machine learning to train and predict would be a reliable method to solve this problem.</a:t>
            </a:r>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Therefore, we would use different AI algorithms to interpret this kind of case.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These are the algorithms we prepare to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##These algorithms include Decision tree, K nearest neighbor, </a:t>
            </a:r>
            <a:r>
              <a:rPr lang="en-US" dirty="0"/>
              <a:t>Hierarchical Navigable Small World, Naïve Bayes, SVM, Logistic Regression and Artificial Neuron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101A"/>
                </a:solidFill>
                <a:effectLst/>
                <a:latin typeface="Times New Roman" panose="02020603050405020304" pitchFamily="18" charset="0"/>
                <a:ea typeface="等线" panose="02010600030101010101" pitchFamily="2" charset="-122"/>
                <a:cs typeface="Times New Roman" panose="02020603050405020304" pitchFamily="18" charset="0"/>
              </a:rPr>
              <a:t>To evaluate which algorithm is the winner under this topic, needs some metrics.</a:t>
            </a:r>
            <a:endParaRPr lang="en-US" sz="1200" dirty="0">
              <a:effectLst/>
              <a:latin typeface="Calibri" panose="020F0502020204030204" pitchFamily="34" charset="0"/>
              <a:ea typeface="等线"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2540047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Among these algorithms, we will use K-fold cross-validation metric to compare the 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Other than that, we utilize the ROC related to confusion matrix to evaluate classifier output quality by using the Area Under Curve, which is larger is better.</a:t>
            </a:r>
          </a:p>
          <a:p>
            <a:endParaRPr lang="en-US" dirty="0"/>
          </a:p>
          <a:p>
            <a:endParaRPr lang="en-US" dirty="0"/>
          </a:p>
          <a:p>
            <a:r>
              <a:rPr lang="en-US" dirty="0"/>
              <a:t>For each algorithm model, it separate the dataset into many groups, train and test each group to get the accuracy, then average them to get the mean accuracy, which is higher is better.</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200" dirty="0">
                <a:effectLst/>
                <a:latin typeface="Calibri" panose="020F0502020204030204" pitchFamily="34" charset="0"/>
                <a:ea typeface="等线" panose="02010600030101010101" pitchFamily="2" charset="-122"/>
                <a:cs typeface="Times New Roman" panose="02020603050405020304" pitchFamily="18" charset="0"/>
              </a:rPr>
              <a:t>Divide the dataset into K equal parts on average;</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200" dirty="0">
                <a:effectLst/>
                <a:latin typeface="Calibri" panose="020F0502020204030204" pitchFamily="34" charset="0"/>
                <a:ea typeface="等线" panose="02010600030101010101" pitchFamily="2" charset="-122"/>
                <a:cs typeface="Times New Roman" panose="02020603050405020304" pitchFamily="18" charset="0"/>
              </a:rPr>
              <a:t>Use 1 piece of data as test data, and the rest as training data</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latin typeface="Calibri" panose="020F0502020204030204" pitchFamily="34" charset="0"/>
                <a:ea typeface="等线" panose="02010600030101010101" pitchFamily="2" charset="-122"/>
                <a:cs typeface="Times New Roman" panose="02020603050405020304" pitchFamily="18" charset="0"/>
              </a:rPr>
              <a:t>C</a:t>
            </a:r>
            <a:r>
              <a:rPr lang="en-US" sz="1200" dirty="0">
                <a:effectLst/>
                <a:latin typeface="Calibri" panose="020F0502020204030204" pitchFamily="34" charset="0"/>
                <a:ea typeface="等线" panose="02010600030101010101" pitchFamily="2" charset="-122"/>
                <a:cs typeface="Times New Roman" panose="02020603050405020304" pitchFamily="18" charset="0"/>
              </a:rPr>
              <a:t>alculate test set accuracy</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latin typeface="Calibri" panose="020F0502020204030204" pitchFamily="34" charset="0"/>
                <a:ea typeface="等线" panose="02010600030101010101" pitchFamily="2" charset="-122"/>
                <a:cs typeface="Times New Roman" panose="02020603050405020304" pitchFamily="18" charset="0"/>
              </a:rPr>
              <a:t>Utilize</a:t>
            </a:r>
            <a:r>
              <a:rPr lang="en-US" sz="1200" dirty="0">
                <a:effectLst/>
                <a:latin typeface="Calibri" panose="020F0502020204030204" pitchFamily="34" charset="0"/>
                <a:ea typeface="等线" panose="02010600030101010101" pitchFamily="2" charset="-122"/>
                <a:cs typeface="Times New Roman" panose="02020603050405020304" pitchFamily="18" charset="0"/>
              </a:rPr>
              <a:t> different test sets, repeat the </a:t>
            </a:r>
            <a:r>
              <a:rPr lang="en-US" dirty="0">
                <a:latin typeface="Calibri" panose="020F0502020204030204" pitchFamily="34" charset="0"/>
                <a:ea typeface="等线" panose="02010600030101010101" pitchFamily="2" charset="-122"/>
                <a:cs typeface="Times New Roman" panose="02020603050405020304" pitchFamily="18" charset="0"/>
              </a:rPr>
              <a:t>previous </a:t>
            </a:r>
            <a:r>
              <a:rPr lang="en-US" sz="1200" dirty="0">
                <a:effectLst/>
                <a:latin typeface="Calibri" panose="020F0502020204030204" pitchFamily="34" charset="0"/>
                <a:ea typeface="等线" panose="02010600030101010101" pitchFamily="2" charset="-122"/>
                <a:cs typeface="Times New Roman" panose="02020603050405020304" pitchFamily="18" charset="0"/>
              </a:rPr>
              <a:t>steps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latin typeface="Calibri" panose="020F0502020204030204" pitchFamily="34" charset="0"/>
                <a:ea typeface="等线" panose="02010600030101010101" pitchFamily="2" charset="-122"/>
                <a:cs typeface="Times New Roman" panose="02020603050405020304" pitchFamily="18" charset="0"/>
              </a:rPr>
              <a:t>A</a:t>
            </a:r>
            <a:r>
              <a:rPr lang="en-US" sz="1200" dirty="0">
                <a:effectLst/>
                <a:latin typeface="Calibri" panose="020F0502020204030204" pitchFamily="34" charset="0"/>
                <a:ea typeface="等线" panose="02010600030101010101" pitchFamily="2" charset="-122"/>
                <a:cs typeface="Times New Roman" panose="02020603050405020304" pitchFamily="18" charset="0"/>
              </a:rPr>
              <a:t>verage test set accuracy as an estimate of the accuracy of predictions of unknown data.</a:t>
            </a:r>
          </a:p>
          <a:p>
            <a:endParaRPr lang="en-US" dirty="0"/>
          </a:p>
          <a:p>
            <a:r>
              <a:rPr lang="en-US" dirty="0"/>
              <a:t>Other than that, we utilize the receiving operating characteristic related to confusion matrix to evaluate classifier output quality by using the area under the curve, as known as AUC, which is larger is better.</a:t>
            </a:r>
          </a:p>
          <a:p>
            <a:pPr marL="171450" indent="-171450">
              <a:buFont typeface="Arial" panose="020B0604020202020204" pitchFamily="34" charset="0"/>
              <a:buChar char="•"/>
            </a:pPr>
            <a:r>
              <a:rPr lang="en-US" dirty="0"/>
              <a:t>true positive rate = TP/(TP+FN): it's the train class 1 with prediction probability as 1</a:t>
            </a:r>
          </a:p>
          <a:p>
            <a:pPr marL="171450" indent="-171450">
              <a:buFont typeface="Arial" panose="020B0604020202020204" pitchFamily="34" charset="0"/>
              <a:buChar char="•"/>
            </a:pPr>
            <a:r>
              <a:rPr lang="en-US" dirty="0"/>
              <a:t>false positive rate = FP/(FP+TN)： it's the train class 0 with prediction probability as 1</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Other metrics are Logarithmic Loss, </a:t>
            </a:r>
            <a:r>
              <a:rPr lang="en-US" dirty="0" err="1"/>
              <a:t>Classfication</a:t>
            </a:r>
            <a:r>
              <a:rPr lang="en-US" dirty="0"/>
              <a:t> Report</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1922580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the dataset that we used is retrieved from UCI machine learning repository.</a:t>
            </a:r>
          </a:p>
          <a:p>
            <a:endParaRPr lang="en-US" dirty="0"/>
          </a:p>
          <a:p>
            <a:r>
              <a:rPr lang="en-US" dirty="0"/>
              <a:t>#before we train the model, we have to distinguish the available input features and output. Also, clean up the data is necessary as well.</a:t>
            </a:r>
          </a:p>
          <a:p>
            <a:r>
              <a:rPr lang="en-US" dirty="0"/>
              <a:t>#From the capture of the data, we can see some values are missing.</a:t>
            </a:r>
          </a:p>
          <a:p>
            <a:endParaRPr lang="en-US" dirty="0"/>
          </a:p>
          <a:p>
            <a:r>
              <a:rPr lang="en-US" dirty="0"/>
              <a:t>#We used two different methods to deal with the integrity of the dataset, one is filling the mean value to keep the maximum of the data size, the other way is dropping the missing rows to keep the data’s accuracy.</a:t>
            </a:r>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2169064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deal with the data, we have to validate the value first.</a:t>
            </a:r>
          </a:p>
          <a:p>
            <a:r>
              <a:rPr lang="en-US" altLang="zh-CN" dirty="0"/>
              <a:t>Then, we have to normalize the data to avoid certain features with a huge scale outweighing other features with tiny scales. </a:t>
            </a:r>
          </a:p>
          <a:p>
            <a:r>
              <a:rPr lang="en-US" dirty="0"/>
              <a:t>Once data is ready, we can put them into the models.</a:t>
            </a:r>
          </a:p>
          <a:p>
            <a:endParaRPr lang="en-US" dirty="0"/>
          </a:p>
          <a:p>
            <a:r>
              <a:rPr lang="en-US" dirty="0"/>
              <a:t>Next, I’ll pass to Hua to talk about the different algorithms we used in the project.</a:t>
            </a:r>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zh-CN" sz="4800" dirty="0"/>
              <a:t>Decision tree model is established on </a:t>
            </a:r>
            <a:r>
              <a:rPr lang="en-US" altLang="zh-CN" sz="4800" b="1" dirty="0"/>
              <a:t>the Iterative </a:t>
            </a:r>
            <a:r>
              <a:rPr lang="en-US" altLang="zh-CN" sz="4800" b="1" dirty="0" err="1"/>
              <a:t>Dichotomiser</a:t>
            </a:r>
            <a:r>
              <a:rPr lang="en-US" altLang="zh-CN" sz="4800" b="1" dirty="0"/>
              <a:t> algorithm</a:t>
            </a:r>
            <a:r>
              <a:rPr lang="en-US" altLang="zh-CN" sz="4800" dirty="0"/>
              <a:t>, </a:t>
            </a:r>
            <a:r>
              <a:rPr lang="en-US" sz="4800" dirty="0">
                <a:latin typeface="Calibri" panose="020F0502020204030204" pitchFamily="34" charset="0"/>
              </a:rPr>
              <a:t>which employs a top-down, greedy search through the space of possible branches with no backtracking.</a:t>
            </a:r>
          </a:p>
          <a:p>
            <a:pPr marL="171450" indent="-171450">
              <a:buFont typeface="Arial" panose="020B0604020202020204" pitchFamily="34" charset="0"/>
              <a:buChar char="•"/>
            </a:pPr>
            <a:r>
              <a:rPr lang="en-US" sz="4800" dirty="0">
                <a:latin typeface="Calibri" panose="020F0502020204030204" pitchFamily="34" charset="0"/>
              </a:rPr>
              <a:t>This process is called an Entropy-</a:t>
            </a:r>
            <a:r>
              <a:rPr lang="en-US" altLang="zh-CN" sz="4800" dirty="0">
                <a:latin typeface="Calibri" panose="020F0502020204030204" pitchFamily="34" charset="0"/>
              </a:rPr>
              <a:t>Based Automatic Decision Tree Construction. </a:t>
            </a:r>
          </a:p>
          <a:p>
            <a:pPr marL="628650" lvl="1" indent="-171450">
              <a:buFont typeface="Arial" panose="020B0604020202020204" pitchFamily="34" charset="0"/>
              <a:buChar char="•"/>
            </a:pPr>
            <a:r>
              <a:rPr lang="en-US" altLang="zh-CN" sz="4800" dirty="0">
                <a:latin typeface="Calibri" panose="020F0502020204030204" pitchFamily="34" charset="0"/>
              </a:rPr>
              <a:t>We first start the root </a:t>
            </a:r>
            <a:r>
              <a:rPr lang="en-US" altLang="zh-CN" sz="8800" dirty="0">
                <a:latin typeface="Calibri" panose="020F0502020204030204" pitchFamily="34" charset="0"/>
              </a:rPr>
              <a:t>node</a:t>
            </a:r>
            <a:r>
              <a:rPr lang="en-US" altLang="zh-CN" sz="4800" dirty="0">
                <a:latin typeface="Calibri" panose="020F0502020204030204" pitchFamily="34" charset="0"/>
              </a:rPr>
              <a:t> using the attribute which gives us a highest information gain value.</a:t>
            </a:r>
          </a:p>
          <a:p>
            <a:pPr marL="628650" lvl="1" indent="-171450">
              <a:buFont typeface="Arial" panose="020B0604020202020204" pitchFamily="34" charset="0"/>
              <a:buChar char="•"/>
            </a:pPr>
            <a:r>
              <a:rPr lang="en-US" sz="4800" dirty="0">
                <a:latin typeface="Calibri" panose="020F0502020204030204" pitchFamily="34" charset="0"/>
              </a:rPr>
              <a:t>Similarly, we keep splitting the node to sub-branches. In this process, the maximum information gain value gives us the attribute and the minimum cost function values gives us the splitting point value. </a:t>
            </a:r>
          </a:p>
          <a:p>
            <a:pPr marL="628650" lvl="1" indent="-171450">
              <a:buFont typeface="Arial" panose="020B0604020202020204" pitchFamily="34" charset="0"/>
              <a:buChar char="•"/>
            </a:pPr>
            <a:r>
              <a:rPr lang="en-US" sz="4800" dirty="0">
                <a:latin typeface="Calibri" panose="020F0502020204030204" pitchFamily="34" charset="0"/>
              </a:rPr>
              <a:t>Finally, we set a minimum number of data points on the leaf node to stop growing the tree.</a:t>
            </a:r>
          </a:p>
          <a:p>
            <a:endParaRPr lang="en-CA"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2214573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Random Forest Tree consists of many random decision trees with two types of random ness. Using  individual models to induce the final prediction is called </a:t>
            </a:r>
            <a:r>
              <a:rPr lang="en-US" altLang="zh-CN" b="1" dirty="0"/>
              <a:t>Ensemble Learning.</a:t>
            </a:r>
            <a:endParaRPr lang="en-US" b="1" dirty="0"/>
          </a:p>
          <a:p>
            <a:pPr marL="171450" indent="-171450">
              <a:buFont typeface="Arial" panose="020B0604020202020204" pitchFamily="34" charset="0"/>
              <a:buChar char="•"/>
            </a:pPr>
            <a:r>
              <a:rPr lang="en-CA" dirty="0"/>
              <a:t>There are two types of ensemble methods. One is called bagging, which means training individual models in a </a:t>
            </a:r>
            <a:r>
              <a:rPr lang="en-CA" b="1" dirty="0"/>
              <a:t>parallel way </a:t>
            </a:r>
            <a:r>
              <a:rPr lang="en-CA" dirty="0"/>
              <a:t>using random selected data. Random Forest is this type.</a:t>
            </a:r>
          </a:p>
          <a:p>
            <a:pPr marL="171450" indent="-171450">
              <a:buFont typeface="Arial" panose="020B0604020202020204" pitchFamily="34" charset="0"/>
              <a:buChar char="•"/>
            </a:pPr>
            <a:r>
              <a:rPr lang="en-CA" dirty="0"/>
              <a:t>Another type called boosting. This type trains the individual models in a sequential way. The next module learns the error made by the previous model.</a:t>
            </a:r>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3397878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Hierarchical navigable small world algorithm </a:t>
            </a:r>
            <a:r>
              <a:rPr lang="en-US" dirty="0"/>
              <a:t>is a top performance among the NN search algorithms, different from classic KNN search, this algorithm using a multi-layer graph.</a:t>
            </a:r>
          </a:p>
          <a:p>
            <a:pPr marL="171450" indent="-171450">
              <a:buFont typeface="Arial" panose="020B0604020202020204" pitchFamily="34" charset="0"/>
              <a:buChar char="•"/>
            </a:pPr>
            <a:r>
              <a:rPr lang="en-US" dirty="0"/>
              <a:t>First, data points is inserted to the layer based on an </a:t>
            </a:r>
            <a:r>
              <a:rPr lang="en-CA" b="1" dirty="0"/>
              <a:t>exponentially decaying probability </a:t>
            </a:r>
            <a:r>
              <a:rPr lang="en-CA" dirty="0"/>
              <a:t>distribution. The layer 0 has the most data points while the layer 2 has e^2 lower numbers. </a:t>
            </a:r>
          </a:p>
          <a:p>
            <a:pPr marL="171450" indent="-171450">
              <a:buFont typeface="Arial" panose="020B0604020202020204" pitchFamily="34" charset="0"/>
              <a:buChar char="•"/>
            </a:pPr>
            <a:r>
              <a:rPr lang="en-CA" dirty="0"/>
              <a:t>The search starts from the top to the bottom. And between layers, the previous nearest point will be passed to the next layer as the entry point.</a:t>
            </a:r>
          </a:p>
          <a:p>
            <a:pPr marL="171450" indent="-171450">
              <a:buFont typeface="Arial" panose="020B0604020202020204" pitchFamily="34" charset="0"/>
              <a:buChar char="•"/>
            </a:pPr>
            <a:r>
              <a:rPr lang="en-CA" dirty="0"/>
              <a:t>At the bottom layer, a standard NN-Descent search is implemented for the final top-k nearest neighbours list.</a:t>
            </a:r>
          </a:p>
          <a:p>
            <a:endParaRPr lang="en-CA"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97407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12/2/2021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12/2/2021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12/2/2021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12/2/2021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12/2/2021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71.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0.jpe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ideo" Target="https://www.youtube.com/embed/QvKMwLjdK-s?feature=oembed" TargetMode="Externa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 Id="rId9" Type="http://schemas.openxmlformats.org/officeDocument/2006/relationships/image" Target="../media/image15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altLang="zh-CN" sz="6000" dirty="0" err="1">
                <a:solidFill>
                  <a:schemeClr val="bg1"/>
                </a:solidFill>
              </a:rPr>
              <a:t>MaMMOGRAM</a:t>
            </a:r>
            <a:r>
              <a:rPr lang="en-US" altLang="zh-CN" sz="6000" dirty="0">
                <a:solidFill>
                  <a:schemeClr val="bg1"/>
                </a:solidFill>
              </a:rPr>
              <a:t> MASS PREDICTION</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4ai3 PROJECT		</a:t>
            </a:r>
          </a:p>
        </p:txBody>
      </p:sp>
      <p:sp>
        <p:nvSpPr>
          <p:cNvPr id="11" name="Subtitle 2">
            <a:extLst>
              <a:ext uri="{FF2B5EF4-FFF2-40B4-BE49-F238E27FC236}">
                <a16:creationId xmlns:a16="http://schemas.microsoft.com/office/drawing/2014/main" id="{FDD090B0-63BC-4BA8-9B0D-33E306E41E10}"/>
              </a:ext>
            </a:extLst>
          </p:cNvPr>
          <p:cNvSpPr txBox="1">
            <a:spLocks/>
          </p:cNvSpPr>
          <p:nvPr/>
        </p:nvSpPr>
        <p:spPr>
          <a:xfrm>
            <a:off x="581191" y="5882579"/>
            <a:ext cx="10993546" cy="48482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dirty="0">
                <a:solidFill>
                  <a:srgbClr val="7CEBFF"/>
                </a:solidFill>
              </a:rPr>
              <a:t>Group: Mingming Zhang; Hua Yao</a:t>
            </a:r>
          </a:p>
        </p:txBody>
      </p:sp>
      <p:pic>
        <p:nvPicPr>
          <p:cNvPr id="5" name="Audio 4">
            <a:hlinkClick r:id="" action="ppaction://media"/>
            <a:extLst>
              <a:ext uri="{FF2B5EF4-FFF2-40B4-BE49-F238E27FC236}">
                <a16:creationId xmlns:a16="http://schemas.microsoft.com/office/drawing/2014/main" id="{D30186FD-641B-4436-B6AD-582336F665EB}"/>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4="http://schemas.microsoft.com/office/powerpoint/2010/main">
    <mc:Choice Requires="p14">
      <p:transition spd="slow" p14:dur="2000" advTm="4555"/>
    </mc:Choice>
    <mc:Fallback xmlns="">
      <p:transition spd="slow" advTm="45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16A9-77B3-4C38-AC38-E43A02857D25}"/>
              </a:ext>
            </a:extLst>
          </p:cNvPr>
          <p:cNvSpPr>
            <a:spLocks noGrp="1"/>
          </p:cNvSpPr>
          <p:nvPr>
            <p:ph type="title"/>
          </p:nvPr>
        </p:nvSpPr>
        <p:spPr>
          <a:xfrm>
            <a:off x="581193" y="729658"/>
            <a:ext cx="11029616" cy="988332"/>
          </a:xfrm>
        </p:spPr>
        <p:txBody>
          <a:bodyPr anchor="b">
            <a:normAutofit/>
          </a:bodyPr>
          <a:lstStyle/>
          <a:p>
            <a:r>
              <a:rPr lang="en-US" dirty="0"/>
              <a:t>Naïve bayes</a:t>
            </a:r>
          </a:p>
        </p:txBody>
      </p:sp>
      <p:pic>
        <p:nvPicPr>
          <p:cNvPr id="4" name="Content Placeholder 3">
            <a:extLst>
              <a:ext uri="{FF2B5EF4-FFF2-40B4-BE49-F238E27FC236}">
                <a16:creationId xmlns:a16="http://schemas.microsoft.com/office/drawing/2014/main" id="{72EA6057-3FC9-442D-A9F2-0F32D8656EA2}"/>
              </a:ext>
            </a:extLst>
          </p:cNvPr>
          <p:cNvPicPr>
            <a:picLocks noGrp="1" noChangeAspect="1"/>
          </p:cNvPicPr>
          <p:nvPr>
            <p:ph sz="half" idx="1"/>
          </p:nvPr>
        </p:nvPicPr>
        <p:blipFill>
          <a:blip r:embed="rId3"/>
          <a:stretch>
            <a:fillRect/>
          </a:stretch>
        </p:blipFill>
        <p:spPr>
          <a:xfrm>
            <a:off x="380091" y="4673279"/>
            <a:ext cx="2595112" cy="1969770"/>
          </a:xfrm>
          <a:noFill/>
        </p:spPr>
      </p:pic>
      <mc:AlternateContent xmlns:mc="http://schemas.openxmlformats.org/markup-compatibility/2006" xmlns:a14="http://schemas.microsoft.com/office/drawing/2010/main">
        <mc:Choice Requires="a14">
          <p:sp>
            <p:nvSpPr>
              <p:cNvPr id="9" name="Content Placeholder 3">
                <a:extLst>
                  <a:ext uri="{FF2B5EF4-FFF2-40B4-BE49-F238E27FC236}">
                    <a16:creationId xmlns:a16="http://schemas.microsoft.com/office/drawing/2014/main" id="{6AFC1B84-9F06-4BB2-A588-ECB7B60A0E8D}"/>
                  </a:ext>
                </a:extLst>
              </p:cNvPr>
              <p:cNvSpPr>
                <a:spLocks noGrp="1"/>
              </p:cNvSpPr>
              <p:nvPr>
                <p:ph sz="half" idx="2"/>
              </p:nvPr>
            </p:nvSpPr>
            <p:spPr>
              <a:xfrm>
                <a:off x="5956182" y="1920719"/>
                <a:ext cx="5352177" cy="4207623"/>
              </a:xfrm>
            </p:spPr>
            <p:txBody>
              <a:bodyPr>
                <a:normAutofit/>
              </a:bodyPr>
              <a:lstStyle/>
              <a:p>
                <a:r>
                  <a:rPr lang="en-US" dirty="0"/>
                  <a:t>This algorithm assumes the features are independent to each other. (so called “Naive”)</a:t>
                </a:r>
              </a:p>
              <a:p>
                <a:r>
                  <a:rPr lang="en-US" dirty="0"/>
                  <a:t>Built on the Bayes Theorem: </a:t>
                </a:r>
                <a14:m>
                  <m:oMath xmlns:m="http://schemas.openxmlformats.org/officeDocument/2006/math">
                    <m:r>
                      <a:rPr lang="en-US" sz="1800" i="1" smtClean="0">
                        <a:effectLst/>
                        <a:latin typeface="Cambria Math" panose="02040503050406030204" pitchFamily="18" charset="0"/>
                        <a:ea typeface="DengXian" panose="02010600030101010101" pitchFamily="2" charset="-122"/>
                        <a:cs typeface="Times New Roman" panose="02020603050405020304" pitchFamily="18" charset="0"/>
                      </a:rPr>
                      <m:t>𝑃</m:t>
                    </m:r>
                    <m:d>
                      <m:dPr>
                        <m:ctrlPr>
                          <a:rPr lang="en-CA" sz="180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DengXian" panose="02010600030101010101" pitchFamily="2" charset="-122"/>
                            <a:cs typeface="Times New Roman" panose="02020603050405020304" pitchFamily="18" charset="0"/>
                          </a:rPr>
                          <m:t>𝑐</m:t>
                        </m:r>
                      </m:e>
                      <m:e>
                        <m:r>
                          <a:rPr lang="en-US" sz="1800" i="1">
                            <a:effectLst/>
                            <a:latin typeface="Cambria Math" panose="02040503050406030204" pitchFamily="18" charset="0"/>
                            <a:ea typeface="DengXian" panose="02010600030101010101" pitchFamily="2" charset="-122"/>
                            <a:cs typeface="Times New Roman" panose="02020603050405020304" pitchFamily="18" charset="0"/>
                          </a:rPr>
                          <m:t>𝑥</m:t>
                        </m:r>
                      </m:e>
                    </m:d>
                    <m:r>
                      <a:rPr lang="en-US" sz="1800" i="1">
                        <a:effectLst/>
                        <a:latin typeface="Cambria Math" panose="02040503050406030204" pitchFamily="18" charset="0"/>
                        <a:ea typeface="DengXian" panose="02010600030101010101" pitchFamily="2" charset="-122"/>
                        <a:cs typeface="Times New Roman" panose="02020603050405020304" pitchFamily="18" charset="0"/>
                      </a:rPr>
                      <m:t>=</m:t>
                    </m:r>
                    <m:f>
                      <m:fPr>
                        <m:ctrlPr>
                          <a:rPr lang="en-CA" sz="1800" i="1">
                            <a:effectLst/>
                            <a:latin typeface="Cambria Math" panose="02040503050406030204" pitchFamily="18" charset="0"/>
                            <a:ea typeface="DengXian" panose="02010600030101010101" pitchFamily="2" charset="-122"/>
                            <a:cs typeface="Times New Roman" panose="02020603050405020304" pitchFamily="18" charset="0"/>
                          </a:rPr>
                        </m:ctrlPr>
                      </m:fPr>
                      <m:num>
                        <m:r>
                          <a:rPr lang="en-US" sz="1800" i="1">
                            <a:effectLst/>
                            <a:latin typeface="Cambria Math" panose="02040503050406030204" pitchFamily="18" charset="0"/>
                            <a:ea typeface="DengXian" panose="02010600030101010101" pitchFamily="2" charset="-122"/>
                            <a:cs typeface="Times New Roman" panose="02020603050405020304" pitchFamily="18" charset="0"/>
                          </a:rPr>
                          <m:t>𝑃</m:t>
                        </m:r>
                        <m:r>
                          <a:rPr lang="en-US" sz="1800" i="1">
                            <a:effectLst/>
                            <a:latin typeface="Cambria Math" panose="02040503050406030204" pitchFamily="18" charset="0"/>
                            <a:ea typeface="DengXian" panose="02010600030101010101" pitchFamily="2" charset="-122"/>
                            <a:cs typeface="Times New Roman" panose="02020603050405020304" pitchFamily="18" charset="0"/>
                          </a:rPr>
                          <m:t>(</m:t>
                        </m:r>
                        <m:r>
                          <a:rPr lang="en-US" sz="1800" i="1">
                            <a:effectLst/>
                            <a:latin typeface="Cambria Math" panose="02040503050406030204" pitchFamily="18" charset="0"/>
                            <a:ea typeface="DengXian" panose="02010600030101010101" pitchFamily="2" charset="-122"/>
                            <a:cs typeface="Times New Roman" panose="02020603050405020304" pitchFamily="18" charset="0"/>
                          </a:rPr>
                          <m:t>𝑥</m:t>
                        </m:r>
                        <m:r>
                          <a:rPr lang="en-US" sz="1800" i="1">
                            <a:effectLst/>
                            <a:latin typeface="Cambria Math" panose="02040503050406030204" pitchFamily="18" charset="0"/>
                            <a:ea typeface="DengXian" panose="02010600030101010101" pitchFamily="2" charset="-122"/>
                            <a:cs typeface="Times New Roman" panose="02020603050405020304" pitchFamily="18" charset="0"/>
                          </a:rPr>
                          <m:t>|</m:t>
                        </m:r>
                        <m:r>
                          <a:rPr lang="en-US" sz="1800" i="1">
                            <a:effectLst/>
                            <a:latin typeface="Cambria Math" panose="02040503050406030204" pitchFamily="18" charset="0"/>
                            <a:ea typeface="DengXian" panose="02010600030101010101" pitchFamily="2" charset="-122"/>
                            <a:cs typeface="Times New Roman" panose="02020603050405020304" pitchFamily="18" charset="0"/>
                          </a:rPr>
                          <m:t>𝑐</m:t>
                        </m:r>
                        <m:r>
                          <a:rPr lang="en-US" sz="1800" i="1">
                            <a:effectLst/>
                            <a:latin typeface="Cambria Math" panose="02040503050406030204" pitchFamily="18" charset="0"/>
                            <a:ea typeface="DengXian" panose="02010600030101010101" pitchFamily="2" charset="-122"/>
                            <a:cs typeface="Times New Roman" panose="02020603050405020304" pitchFamily="18" charset="0"/>
                          </a:rPr>
                          <m:t>)</m:t>
                        </m:r>
                        <m:r>
                          <a:rPr lang="en-US" sz="1800" i="1">
                            <a:effectLst/>
                            <a:latin typeface="Cambria Math" panose="02040503050406030204" pitchFamily="18" charset="0"/>
                            <a:ea typeface="DengXian" panose="02010600030101010101" pitchFamily="2" charset="-122"/>
                            <a:cs typeface="Times New Roman" panose="02020603050405020304" pitchFamily="18" charset="0"/>
                          </a:rPr>
                          <m:t>𝑃</m:t>
                        </m:r>
                        <m:r>
                          <a:rPr lang="en-US" sz="1800" i="1">
                            <a:effectLst/>
                            <a:latin typeface="Cambria Math" panose="02040503050406030204" pitchFamily="18" charset="0"/>
                            <a:ea typeface="DengXian" panose="02010600030101010101" pitchFamily="2" charset="-122"/>
                            <a:cs typeface="Times New Roman" panose="02020603050405020304" pitchFamily="18" charset="0"/>
                          </a:rPr>
                          <m:t>(</m:t>
                        </m:r>
                        <m:r>
                          <a:rPr lang="en-US" sz="1800" i="1">
                            <a:effectLst/>
                            <a:latin typeface="Cambria Math" panose="02040503050406030204" pitchFamily="18" charset="0"/>
                            <a:ea typeface="DengXian" panose="02010600030101010101" pitchFamily="2" charset="-122"/>
                            <a:cs typeface="Times New Roman" panose="02020603050405020304" pitchFamily="18" charset="0"/>
                          </a:rPr>
                          <m:t>𝑐</m:t>
                        </m:r>
                        <m:r>
                          <a:rPr lang="en-US" sz="1800" i="1">
                            <a:effectLst/>
                            <a:latin typeface="Cambria Math" panose="02040503050406030204" pitchFamily="18" charset="0"/>
                            <a:ea typeface="DengXian" panose="02010600030101010101" pitchFamily="2" charset="-122"/>
                            <a:cs typeface="Times New Roman" panose="02020603050405020304" pitchFamily="18" charset="0"/>
                          </a:rPr>
                          <m:t>)</m:t>
                        </m:r>
                      </m:num>
                      <m:den>
                        <m:r>
                          <a:rPr lang="en-US" sz="1800" i="1">
                            <a:effectLst/>
                            <a:latin typeface="Cambria Math" panose="02040503050406030204" pitchFamily="18" charset="0"/>
                            <a:ea typeface="DengXian" panose="02010600030101010101" pitchFamily="2" charset="-122"/>
                            <a:cs typeface="Times New Roman" panose="02020603050405020304" pitchFamily="18" charset="0"/>
                          </a:rPr>
                          <m:t>𝑃</m:t>
                        </m:r>
                        <m:r>
                          <a:rPr lang="en-US" sz="1800" i="1">
                            <a:effectLst/>
                            <a:latin typeface="Cambria Math" panose="02040503050406030204" pitchFamily="18" charset="0"/>
                            <a:ea typeface="DengXian" panose="02010600030101010101" pitchFamily="2" charset="-122"/>
                            <a:cs typeface="Times New Roman" panose="02020603050405020304" pitchFamily="18" charset="0"/>
                          </a:rPr>
                          <m:t>(</m:t>
                        </m:r>
                        <m:r>
                          <a:rPr lang="en-US" sz="1800" i="1">
                            <a:effectLst/>
                            <a:latin typeface="Cambria Math" panose="02040503050406030204" pitchFamily="18" charset="0"/>
                            <a:ea typeface="DengXian" panose="02010600030101010101" pitchFamily="2" charset="-122"/>
                            <a:cs typeface="Times New Roman" panose="02020603050405020304" pitchFamily="18" charset="0"/>
                          </a:rPr>
                          <m:t>𝑥</m:t>
                        </m:r>
                        <m:r>
                          <a:rPr lang="en-US" sz="1800" i="1">
                            <a:effectLst/>
                            <a:latin typeface="Cambria Math" panose="02040503050406030204" pitchFamily="18" charset="0"/>
                            <a:ea typeface="DengXian" panose="02010600030101010101" pitchFamily="2" charset="-122"/>
                            <a:cs typeface="Times New Roman" panose="02020603050405020304" pitchFamily="18" charset="0"/>
                          </a:rPr>
                          <m:t>)</m:t>
                        </m:r>
                      </m:den>
                    </m:f>
                  </m:oMath>
                </a14:m>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marL="666900" lvl="1" indent="-342900">
                  <a:lnSpc>
                    <a:spcPct val="107000"/>
                  </a:lnSpc>
                  <a:spcBef>
                    <a:spcPts val="0"/>
                  </a:spcBef>
                  <a:spcAft>
                    <a:spcPts val="0"/>
                  </a:spcAft>
                  <a:buFont typeface="Symbol" panose="05050102010706020507" pitchFamily="18" charset="2"/>
                  <a:buChar char=""/>
                  <a:tabLst>
                    <a:tab pos="457200" algn="l"/>
                  </a:tabLst>
                </a:pPr>
                <a:r>
                  <a:rPr lang="en-US" sz="1200" dirty="0">
                    <a:effectLst/>
                    <a:latin typeface="Calibri" panose="020F0502020204030204" pitchFamily="34" charset="0"/>
                    <a:ea typeface="DengXian" panose="02010600030101010101" pitchFamily="2" charset="-122"/>
                    <a:cs typeface="Times New Roman" panose="02020603050405020304" pitchFamily="18" charset="0"/>
                  </a:rPr>
                  <a:t>P(</a:t>
                </a:r>
                <a:r>
                  <a:rPr lang="en-US" sz="1200" dirty="0" err="1">
                    <a:effectLst/>
                    <a:latin typeface="Calibri" panose="020F0502020204030204" pitchFamily="34" charset="0"/>
                    <a:ea typeface="DengXian" panose="02010600030101010101" pitchFamily="2" charset="-122"/>
                    <a:cs typeface="Times New Roman" panose="02020603050405020304" pitchFamily="18" charset="0"/>
                  </a:rPr>
                  <a:t>c|x</a:t>
                </a:r>
                <a:r>
                  <a:rPr lang="en-US" sz="1200" dirty="0">
                    <a:effectLst/>
                    <a:latin typeface="Calibri" panose="020F0502020204030204" pitchFamily="34" charset="0"/>
                    <a:ea typeface="DengXian" panose="02010600030101010101" pitchFamily="2" charset="-122"/>
                    <a:cs typeface="Times New Roman" panose="02020603050405020304" pitchFamily="18" charset="0"/>
                  </a:rPr>
                  <a:t>) is the posterior probability of class (c, target) given predictor (x, attributes).</a:t>
                </a:r>
                <a:endParaRPr lang="en-CA" sz="1200" dirty="0">
                  <a:effectLst/>
                  <a:latin typeface="Calibri" panose="020F0502020204030204" pitchFamily="34" charset="0"/>
                  <a:ea typeface="DengXian" panose="02010600030101010101" pitchFamily="2" charset="-122"/>
                  <a:cs typeface="Times New Roman" panose="02020603050405020304" pitchFamily="18" charset="0"/>
                </a:endParaRPr>
              </a:p>
              <a:p>
                <a:pPr marL="666900" lvl="1" indent="-342900">
                  <a:lnSpc>
                    <a:spcPct val="107000"/>
                  </a:lnSpc>
                  <a:spcBef>
                    <a:spcPts val="0"/>
                  </a:spcBef>
                  <a:spcAft>
                    <a:spcPts val="0"/>
                  </a:spcAft>
                  <a:buFont typeface="Symbol" panose="05050102010706020507" pitchFamily="18" charset="2"/>
                  <a:buChar char=""/>
                  <a:tabLst>
                    <a:tab pos="457200" algn="l"/>
                  </a:tabLst>
                </a:pPr>
                <a:r>
                  <a:rPr lang="en-US" sz="1200" dirty="0">
                    <a:effectLst/>
                    <a:latin typeface="Calibri" panose="020F0502020204030204" pitchFamily="34" charset="0"/>
                    <a:ea typeface="DengXian" panose="02010600030101010101" pitchFamily="2" charset="-122"/>
                    <a:cs typeface="Times New Roman" panose="02020603050405020304" pitchFamily="18" charset="0"/>
                  </a:rPr>
                  <a:t>P(c) is the prior probability of class.</a:t>
                </a:r>
                <a:endParaRPr lang="en-CA" sz="1200" dirty="0">
                  <a:effectLst/>
                  <a:latin typeface="Calibri" panose="020F0502020204030204" pitchFamily="34" charset="0"/>
                  <a:ea typeface="DengXian" panose="02010600030101010101" pitchFamily="2" charset="-122"/>
                  <a:cs typeface="Times New Roman" panose="02020603050405020304" pitchFamily="18" charset="0"/>
                </a:endParaRPr>
              </a:p>
              <a:p>
                <a:pPr marL="666900" lvl="1" indent="-342900">
                  <a:lnSpc>
                    <a:spcPct val="107000"/>
                  </a:lnSpc>
                  <a:spcBef>
                    <a:spcPts val="0"/>
                  </a:spcBef>
                  <a:spcAft>
                    <a:spcPts val="0"/>
                  </a:spcAft>
                  <a:buFont typeface="Symbol" panose="05050102010706020507" pitchFamily="18" charset="2"/>
                  <a:buChar char=""/>
                  <a:tabLst>
                    <a:tab pos="457200" algn="l"/>
                  </a:tabLst>
                </a:pPr>
                <a:r>
                  <a:rPr lang="en-US" sz="1200" dirty="0">
                    <a:effectLst/>
                    <a:latin typeface="Calibri" panose="020F0502020204030204" pitchFamily="34" charset="0"/>
                    <a:ea typeface="DengXian" panose="02010600030101010101" pitchFamily="2" charset="-122"/>
                    <a:cs typeface="Times New Roman" panose="02020603050405020304" pitchFamily="18" charset="0"/>
                  </a:rPr>
                  <a:t>P(</a:t>
                </a:r>
                <a:r>
                  <a:rPr lang="en-US" sz="1200" dirty="0" err="1">
                    <a:effectLst/>
                    <a:latin typeface="Calibri" panose="020F0502020204030204" pitchFamily="34" charset="0"/>
                    <a:ea typeface="DengXian" panose="02010600030101010101" pitchFamily="2" charset="-122"/>
                    <a:cs typeface="Times New Roman" panose="02020603050405020304" pitchFamily="18" charset="0"/>
                  </a:rPr>
                  <a:t>x|c</a:t>
                </a:r>
                <a:r>
                  <a:rPr lang="en-US" sz="1200" dirty="0">
                    <a:effectLst/>
                    <a:latin typeface="Calibri" panose="020F0502020204030204" pitchFamily="34" charset="0"/>
                    <a:ea typeface="DengXian" panose="02010600030101010101" pitchFamily="2" charset="-122"/>
                    <a:cs typeface="Times New Roman" panose="02020603050405020304" pitchFamily="18" charset="0"/>
                  </a:rPr>
                  <a:t>) is the likelihood which is the probability of predictor given class.</a:t>
                </a:r>
                <a:endParaRPr lang="en-CA" sz="1200" dirty="0">
                  <a:effectLst/>
                  <a:latin typeface="Calibri" panose="020F0502020204030204" pitchFamily="34" charset="0"/>
                  <a:ea typeface="DengXian" panose="02010600030101010101" pitchFamily="2" charset="-122"/>
                  <a:cs typeface="Times New Roman" panose="02020603050405020304" pitchFamily="18" charset="0"/>
                </a:endParaRPr>
              </a:p>
              <a:p>
                <a:pPr marL="666900" lvl="1" indent="-342900">
                  <a:lnSpc>
                    <a:spcPct val="107000"/>
                  </a:lnSpc>
                  <a:spcBef>
                    <a:spcPts val="0"/>
                  </a:spcBef>
                  <a:spcAft>
                    <a:spcPts val="800"/>
                  </a:spcAft>
                  <a:buFont typeface="Symbol" panose="05050102010706020507" pitchFamily="18" charset="2"/>
                  <a:buChar char=""/>
                  <a:tabLst>
                    <a:tab pos="457200" algn="l"/>
                  </a:tabLst>
                </a:pPr>
                <a:r>
                  <a:rPr lang="en-US" sz="1200" dirty="0">
                    <a:effectLst/>
                    <a:latin typeface="Calibri" panose="020F0502020204030204" pitchFamily="34" charset="0"/>
                    <a:ea typeface="DengXian" panose="02010600030101010101" pitchFamily="2" charset="-122"/>
                    <a:cs typeface="Times New Roman" panose="02020603050405020304" pitchFamily="18" charset="0"/>
                  </a:rPr>
                  <a:t>P(x) is the prior probability of predictor.</a:t>
                </a:r>
                <a:endParaRPr lang="en-US" dirty="0"/>
              </a:p>
              <a:p>
                <a:r>
                  <a:rPr lang="en-US" dirty="0"/>
                  <a:t>In a general format, the prediction function: </a:t>
                </a:r>
              </a:p>
              <a:p>
                <a:pPr marL="0" indent="0">
                  <a:buNone/>
                </a:pPr>
                <a14:m>
                  <m:oMathPara xmlns:m="http://schemas.openxmlformats.org/officeDocument/2006/math">
                    <m:oMathParaPr>
                      <m:jc m:val="centerGroup"/>
                    </m:oMathParaPr>
                    <m:oMath xmlns:m="http://schemas.openxmlformats.org/officeDocument/2006/math">
                      <m:r>
                        <a:rPr lang="en-CA" sz="1600" b="0" i="1" smtClean="0">
                          <a:latin typeface="Cambria Math" panose="02040503050406030204" pitchFamily="18" charset="0"/>
                        </a:rPr>
                        <m:t>𝑦</m:t>
                      </m:r>
                      <m:r>
                        <a:rPr lang="en-CA" sz="1600" b="0" i="1" smtClean="0">
                          <a:latin typeface="Cambria Math" panose="02040503050406030204" pitchFamily="18" charset="0"/>
                        </a:rPr>
                        <m:t>=</m:t>
                      </m:r>
                      <m:r>
                        <m:rPr>
                          <m:sty m:val="p"/>
                        </m:rPr>
                        <a:rPr lang="en-US" altLang="zh-CN" sz="1600" i="1">
                          <a:latin typeface="Cambria Math" panose="02040503050406030204" pitchFamily="18" charset="0"/>
                        </a:rPr>
                        <m:t>ar</m:t>
                      </m:r>
                      <m:r>
                        <a:rPr lang="en-CA" altLang="zh-CN" sz="1600" b="0" i="1" smtClean="0">
                          <a:latin typeface="Cambria Math" panose="02040503050406030204" pitchFamily="18" charset="0"/>
                        </a:rPr>
                        <m:t>𝑔𝑚𝑎</m:t>
                      </m:r>
                      <m:sSub>
                        <m:sSubPr>
                          <m:ctrlPr>
                            <a:rPr lang="en-CA" altLang="zh-CN" sz="1600" b="0" i="1" smtClean="0">
                              <a:latin typeface="Cambria Math" panose="02040503050406030204" pitchFamily="18" charset="0"/>
                            </a:rPr>
                          </m:ctrlPr>
                        </m:sSubPr>
                        <m:e>
                          <m:r>
                            <a:rPr lang="en-CA" altLang="zh-CN" sz="1600" b="0" i="1" smtClean="0">
                              <a:latin typeface="Cambria Math" panose="02040503050406030204" pitchFamily="18" charset="0"/>
                            </a:rPr>
                            <m:t>𝑥</m:t>
                          </m:r>
                        </m:e>
                        <m:sub>
                          <m:r>
                            <a:rPr lang="en-CA" altLang="zh-CN" sz="1600" b="0" i="1" smtClean="0">
                              <a:latin typeface="Cambria Math" panose="02040503050406030204" pitchFamily="18" charset="0"/>
                            </a:rPr>
                            <m:t>𝑦</m:t>
                          </m:r>
                        </m:sub>
                      </m:sSub>
                      <m:r>
                        <a:rPr lang="en-CA" altLang="zh-CN" sz="1600" b="0" i="1" smtClean="0">
                          <a:latin typeface="Cambria Math" panose="02040503050406030204" pitchFamily="18" charset="0"/>
                        </a:rPr>
                        <m:t>𝑃</m:t>
                      </m:r>
                      <m:r>
                        <a:rPr lang="en-CA" altLang="zh-CN" sz="1600" b="0" i="1" smtClean="0">
                          <a:latin typeface="Cambria Math" panose="02040503050406030204" pitchFamily="18" charset="0"/>
                        </a:rPr>
                        <m:t>(</m:t>
                      </m:r>
                      <m:r>
                        <a:rPr lang="en-CA" altLang="zh-CN" sz="1600" b="0" i="1" smtClean="0">
                          <a:latin typeface="Cambria Math" panose="02040503050406030204" pitchFamily="18" charset="0"/>
                        </a:rPr>
                        <m:t>𝑦</m:t>
                      </m:r>
                      <m:r>
                        <a:rPr lang="en-CA" altLang="zh-CN" sz="1600" b="0" i="1" smtClean="0">
                          <a:latin typeface="Cambria Math" panose="02040503050406030204" pitchFamily="18" charset="0"/>
                        </a:rPr>
                        <m:t>)</m:t>
                      </m:r>
                      <m:nary>
                        <m:naryPr>
                          <m:chr m:val="∏"/>
                          <m:limLoc m:val="subSup"/>
                          <m:ctrlPr>
                            <a:rPr lang="en-CA" altLang="zh-CN" sz="1600" b="0" i="1" smtClean="0">
                              <a:latin typeface="Cambria Math" panose="02040503050406030204" pitchFamily="18" charset="0"/>
                            </a:rPr>
                          </m:ctrlPr>
                        </m:naryPr>
                        <m:sub>
                          <m:r>
                            <m:rPr>
                              <m:brk m:alnAt="25"/>
                            </m:rPr>
                            <a:rPr lang="en-CA" altLang="zh-CN" sz="1600" b="0" i="1" smtClean="0">
                              <a:latin typeface="Cambria Math" panose="02040503050406030204" pitchFamily="18" charset="0"/>
                            </a:rPr>
                            <m:t>𝑖</m:t>
                          </m:r>
                          <m:r>
                            <a:rPr lang="en-CA" altLang="zh-CN" sz="1600" b="0" i="1" smtClean="0">
                              <a:latin typeface="Cambria Math" panose="02040503050406030204" pitchFamily="18" charset="0"/>
                            </a:rPr>
                            <m:t>=1</m:t>
                          </m:r>
                        </m:sub>
                        <m:sup>
                          <m:r>
                            <a:rPr lang="en-CA" altLang="zh-CN" sz="1600" b="0" i="1" smtClean="0">
                              <a:latin typeface="Cambria Math" panose="02040503050406030204" pitchFamily="18" charset="0"/>
                            </a:rPr>
                            <m:t>𝑛</m:t>
                          </m:r>
                        </m:sup>
                        <m:e>
                          <m:r>
                            <a:rPr lang="en-CA" altLang="zh-CN" sz="1600" b="0" i="1" smtClean="0">
                              <a:latin typeface="Cambria Math" panose="02040503050406030204" pitchFamily="18" charset="0"/>
                            </a:rPr>
                            <m:t>𝑃</m:t>
                          </m:r>
                          <m:r>
                            <a:rPr lang="en-CA" altLang="zh-CN" sz="1600" b="0" i="1" smtClean="0">
                              <a:latin typeface="Cambria Math" panose="02040503050406030204" pitchFamily="18" charset="0"/>
                            </a:rPr>
                            <m:t>(</m:t>
                          </m:r>
                          <m:sSub>
                            <m:sSubPr>
                              <m:ctrlPr>
                                <a:rPr lang="en-CA" altLang="zh-CN" sz="1600" b="0" i="1" smtClean="0">
                                  <a:latin typeface="Cambria Math" panose="02040503050406030204" pitchFamily="18" charset="0"/>
                                </a:rPr>
                              </m:ctrlPr>
                            </m:sSubPr>
                            <m:e>
                              <m:r>
                                <a:rPr lang="en-CA" altLang="zh-CN" sz="1600" b="0" i="1" smtClean="0">
                                  <a:latin typeface="Cambria Math" panose="02040503050406030204" pitchFamily="18" charset="0"/>
                                </a:rPr>
                                <m:t>𝑥</m:t>
                              </m:r>
                            </m:e>
                            <m:sub>
                              <m:r>
                                <a:rPr lang="en-CA" altLang="zh-CN" sz="1600" b="0" i="1" smtClean="0">
                                  <a:latin typeface="Cambria Math" panose="02040503050406030204" pitchFamily="18" charset="0"/>
                                </a:rPr>
                                <m:t>𝑖</m:t>
                              </m:r>
                            </m:sub>
                          </m:sSub>
                          <m:r>
                            <a:rPr lang="en-CA" altLang="zh-CN" sz="1600" b="0" i="1" smtClean="0">
                              <a:latin typeface="Cambria Math" panose="02040503050406030204" pitchFamily="18" charset="0"/>
                            </a:rPr>
                            <m:t>|</m:t>
                          </m:r>
                          <m:r>
                            <a:rPr lang="en-CA" altLang="zh-CN" sz="1600" b="0" i="1" smtClean="0">
                              <a:latin typeface="Cambria Math" panose="02040503050406030204" pitchFamily="18" charset="0"/>
                            </a:rPr>
                            <m:t>𝑦</m:t>
                          </m:r>
                          <m:r>
                            <a:rPr lang="en-CA" altLang="zh-CN" sz="1600" b="0" i="1" smtClean="0">
                              <a:latin typeface="Cambria Math" panose="02040503050406030204" pitchFamily="18" charset="0"/>
                            </a:rPr>
                            <m:t>)</m:t>
                          </m:r>
                        </m:e>
                      </m:nary>
                    </m:oMath>
                  </m:oMathPara>
                </a14:m>
                <a:endParaRPr lang="en-US" dirty="0"/>
              </a:p>
              <a:p>
                <a:endParaRPr lang="en-US" dirty="0"/>
              </a:p>
            </p:txBody>
          </p:sp>
        </mc:Choice>
        <mc:Fallback xmlns="">
          <p:sp>
            <p:nvSpPr>
              <p:cNvPr id="9" name="Content Placeholder 3">
                <a:extLst>
                  <a:ext uri="{FF2B5EF4-FFF2-40B4-BE49-F238E27FC236}">
                    <a16:creationId xmlns:a16="http://schemas.microsoft.com/office/drawing/2014/main" id="{6AFC1B84-9F06-4BB2-A588-ECB7B60A0E8D}"/>
                  </a:ext>
                </a:extLst>
              </p:cNvPr>
              <p:cNvSpPr>
                <a:spLocks noGrp="1" noRot="1" noChangeAspect="1" noMove="1" noResize="1" noEditPoints="1" noAdjustHandles="1" noChangeArrowheads="1" noChangeShapeType="1" noTextEdit="1"/>
              </p:cNvSpPr>
              <p:nvPr>
                <p:ph sz="half" idx="2"/>
              </p:nvPr>
            </p:nvSpPr>
            <p:spPr>
              <a:xfrm>
                <a:off x="5956182" y="1920719"/>
                <a:ext cx="5352177" cy="4207623"/>
              </a:xfrm>
              <a:blipFill>
                <a:blip r:embed="rId6"/>
                <a:stretch>
                  <a:fillRect l="-456"/>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9BA7E600-4D79-467C-A827-7DB18DBFC7B6}"/>
              </a:ext>
            </a:extLst>
          </p:cNvPr>
          <p:cNvPicPr>
            <a:picLocks noChangeAspect="1"/>
          </p:cNvPicPr>
          <p:nvPr/>
        </p:nvPicPr>
        <p:blipFill>
          <a:blip r:embed="rId7"/>
          <a:stretch>
            <a:fillRect/>
          </a:stretch>
        </p:blipFill>
        <p:spPr>
          <a:xfrm>
            <a:off x="380091" y="2619656"/>
            <a:ext cx="2595112" cy="1786233"/>
          </a:xfrm>
          <a:prstGeom prst="rect">
            <a:avLst/>
          </a:prstGeom>
        </p:spPr>
      </p:pic>
      <p:sp>
        <p:nvSpPr>
          <p:cNvPr id="25" name="TextBox 24">
            <a:extLst>
              <a:ext uri="{FF2B5EF4-FFF2-40B4-BE49-F238E27FC236}">
                <a16:creationId xmlns:a16="http://schemas.microsoft.com/office/drawing/2014/main" id="{97A7DA3F-7445-41A7-B99C-CC4B0BA141B9}"/>
              </a:ext>
            </a:extLst>
          </p:cNvPr>
          <p:cNvSpPr txBox="1"/>
          <p:nvPr/>
        </p:nvSpPr>
        <p:spPr>
          <a:xfrm>
            <a:off x="2975202" y="2708409"/>
            <a:ext cx="2309862" cy="1792798"/>
          </a:xfrm>
          <a:prstGeom prst="rect">
            <a:avLst/>
          </a:prstGeom>
          <a:noFill/>
        </p:spPr>
        <p:txBody>
          <a:bodyPr wrap="square" rtlCol="0">
            <a:spAutoFit/>
          </a:bodyPr>
          <a:lstStyle/>
          <a:p>
            <a:pPr algn="l"/>
            <a:r>
              <a:rPr lang="en-CA" sz="1000" b="0" i="0" u="none" strike="noStrike" baseline="0" dirty="0">
                <a:solidFill>
                  <a:srgbClr val="000000"/>
                </a:solidFill>
                <a:latin typeface="HelveticaNeue"/>
              </a:rPr>
              <a:t>p( </a:t>
            </a:r>
            <a:r>
              <a:rPr lang="en-CA" sz="1000" b="1" i="0" u="none" strike="noStrike" baseline="0" dirty="0">
                <a:solidFill>
                  <a:srgbClr val="FF644E"/>
                </a:solidFill>
                <a:latin typeface="HelveticaNeue-Bold"/>
              </a:rPr>
              <a:t>No Love </a:t>
            </a:r>
            <a:r>
              <a:rPr lang="en-CA" sz="1000" b="0" i="0" u="none" strike="noStrike" baseline="0" dirty="0">
                <a:solidFill>
                  <a:srgbClr val="000000"/>
                </a:solidFill>
                <a:latin typeface="HelveticaNeue"/>
              </a:rPr>
              <a:t>)</a:t>
            </a:r>
          </a:p>
          <a:p>
            <a:pPr algn="l"/>
            <a:r>
              <a:rPr lang="en-CA" sz="900" b="0" i="0" u="none" strike="noStrike" baseline="0" dirty="0">
                <a:solidFill>
                  <a:srgbClr val="000000"/>
                </a:solidFill>
                <a:latin typeface="HelveticaNeue"/>
              </a:rPr>
              <a:t>x </a:t>
            </a:r>
            <a:r>
              <a:rPr lang="en-CA" sz="1000" b="0" i="1" u="none" strike="noStrike" baseline="0" dirty="0">
                <a:solidFill>
                  <a:srgbClr val="000000"/>
                </a:solidFill>
                <a:latin typeface="HelveticaNeue-Italic"/>
              </a:rPr>
              <a:t>L</a:t>
            </a:r>
            <a:r>
              <a:rPr lang="en-CA" sz="1000" b="0" i="0" u="none" strike="noStrike" baseline="0" dirty="0">
                <a:solidFill>
                  <a:srgbClr val="000000"/>
                </a:solidFill>
                <a:latin typeface="HelveticaNeue"/>
              </a:rPr>
              <a:t>( popcorn = 20 | </a:t>
            </a:r>
            <a:r>
              <a:rPr lang="en-CA" sz="1000" b="1" i="0" u="none" strike="noStrike" baseline="0" dirty="0">
                <a:solidFill>
                  <a:srgbClr val="FF644E"/>
                </a:solidFill>
                <a:latin typeface="HelveticaNeue-Bold"/>
              </a:rPr>
              <a:t>No Love </a:t>
            </a:r>
            <a:r>
              <a:rPr lang="en-CA" sz="1000" b="0" i="0" u="none" strike="noStrike" baseline="0" dirty="0">
                <a:solidFill>
                  <a:srgbClr val="000000"/>
                </a:solidFill>
                <a:latin typeface="HelveticaNeue"/>
              </a:rPr>
              <a:t>)</a:t>
            </a:r>
          </a:p>
          <a:p>
            <a:pPr algn="l"/>
            <a:r>
              <a:rPr lang="en-CA" sz="900" b="0" i="0" u="none" strike="noStrike" baseline="0" dirty="0">
                <a:solidFill>
                  <a:srgbClr val="000000"/>
                </a:solidFill>
                <a:latin typeface="HelveticaNeue"/>
              </a:rPr>
              <a:t>x </a:t>
            </a:r>
            <a:r>
              <a:rPr lang="en-CA" sz="1000" b="0" i="1" u="none" strike="noStrike" baseline="0" dirty="0">
                <a:solidFill>
                  <a:srgbClr val="000000"/>
                </a:solidFill>
                <a:latin typeface="HelveticaNeue-Italic"/>
              </a:rPr>
              <a:t>L</a:t>
            </a:r>
            <a:r>
              <a:rPr lang="en-CA" sz="1000" b="0" i="0" u="none" strike="noStrike" baseline="0" dirty="0">
                <a:solidFill>
                  <a:srgbClr val="000000"/>
                </a:solidFill>
                <a:latin typeface="HelveticaNeue"/>
              </a:rPr>
              <a:t>( soda pop = 500 | </a:t>
            </a:r>
            <a:r>
              <a:rPr lang="en-CA" sz="1000" b="1" i="0" u="none" strike="noStrike" baseline="0" dirty="0">
                <a:solidFill>
                  <a:srgbClr val="FF644E"/>
                </a:solidFill>
                <a:latin typeface="HelveticaNeue-Bold"/>
              </a:rPr>
              <a:t>No Love </a:t>
            </a:r>
            <a:r>
              <a:rPr lang="en-CA" sz="1000" b="0" i="0" u="none" strike="noStrike" baseline="0" dirty="0">
                <a:solidFill>
                  <a:srgbClr val="000000"/>
                </a:solidFill>
                <a:latin typeface="HelveticaNeue"/>
              </a:rPr>
              <a:t>)</a:t>
            </a:r>
          </a:p>
          <a:p>
            <a:pPr algn="l"/>
            <a:r>
              <a:rPr lang="en-CA" sz="900" b="0" i="0" u="none" strike="noStrike" baseline="0" dirty="0">
                <a:solidFill>
                  <a:srgbClr val="000000"/>
                </a:solidFill>
                <a:latin typeface="HelveticaNeue"/>
              </a:rPr>
              <a:t>x </a:t>
            </a:r>
            <a:r>
              <a:rPr lang="en-CA" sz="1000" b="0" i="1" u="none" strike="noStrike" baseline="0" dirty="0">
                <a:solidFill>
                  <a:srgbClr val="000000"/>
                </a:solidFill>
                <a:latin typeface="HelveticaNeue-Italic"/>
              </a:rPr>
              <a:t>L</a:t>
            </a:r>
            <a:r>
              <a:rPr lang="en-CA" sz="1000" b="0" i="0" u="none" strike="noStrike" baseline="0" dirty="0">
                <a:solidFill>
                  <a:srgbClr val="000000"/>
                </a:solidFill>
                <a:latin typeface="HelveticaNeue"/>
              </a:rPr>
              <a:t>( candy = 25 | </a:t>
            </a:r>
            <a:r>
              <a:rPr lang="en-CA" sz="1000" b="1" i="0" u="none" strike="noStrike" baseline="0" dirty="0">
                <a:solidFill>
                  <a:srgbClr val="FF644E"/>
                </a:solidFill>
                <a:latin typeface="HelveticaNeue-Bold"/>
              </a:rPr>
              <a:t>No Love </a:t>
            </a:r>
            <a:r>
              <a:rPr lang="en-CA" sz="1000" b="0" i="0" u="none" strike="noStrike" baseline="0" dirty="0">
                <a:solidFill>
                  <a:srgbClr val="000000"/>
                </a:solidFill>
                <a:latin typeface="HelveticaNeue"/>
              </a:rPr>
              <a:t>)</a:t>
            </a:r>
          </a:p>
          <a:p>
            <a:pPr algn="l"/>
            <a:endParaRPr lang="en-CA" sz="1050" dirty="0"/>
          </a:p>
          <a:p>
            <a:pPr algn="l"/>
            <a:r>
              <a:rPr lang="en-CA" sz="1000" b="1" i="0" u="none" strike="noStrike" baseline="0" dirty="0">
                <a:solidFill>
                  <a:srgbClr val="000000"/>
                </a:solidFill>
                <a:latin typeface="HelveticaNeue-Bold"/>
              </a:rPr>
              <a:t>log</a:t>
            </a:r>
            <a:r>
              <a:rPr lang="en-CA" sz="1000" b="0" i="0" u="none" strike="noStrike" baseline="0" dirty="0">
                <a:solidFill>
                  <a:srgbClr val="000000"/>
                </a:solidFill>
                <a:latin typeface="HelveticaNeue"/>
              </a:rPr>
              <a:t>(p( </a:t>
            </a:r>
            <a:r>
              <a:rPr lang="en-CA" sz="1000" b="1" i="0" u="none" strike="noStrike" baseline="0" dirty="0">
                <a:solidFill>
                  <a:srgbClr val="FF644E"/>
                </a:solidFill>
                <a:latin typeface="HelveticaNeue-Bold"/>
              </a:rPr>
              <a:t>No Love </a:t>
            </a:r>
            <a:r>
              <a:rPr lang="en-CA" sz="1000" b="0" i="0" u="none" strike="noStrike" baseline="0" dirty="0">
                <a:solidFill>
                  <a:srgbClr val="000000"/>
                </a:solidFill>
                <a:latin typeface="HelveticaNeue"/>
              </a:rPr>
              <a:t>))</a:t>
            </a:r>
          </a:p>
          <a:p>
            <a:pPr algn="l"/>
            <a:r>
              <a:rPr lang="en-CA" sz="1000" b="0" i="0" u="none" strike="noStrike" baseline="0" dirty="0">
                <a:solidFill>
                  <a:srgbClr val="000000"/>
                </a:solidFill>
                <a:latin typeface="HelveticaNeue"/>
              </a:rPr>
              <a:t>+ </a:t>
            </a:r>
            <a:r>
              <a:rPr lang="en-CA" sz="1000" b="1" i="0" u="none" strike="noStrike" baseline="0" dirty="0">
                <a:solidFill>
                  <a:srgbClr val="000000"/>
                </a:solidFill>
                <a:latin typeface="HelveticaNeue-Bold"/>
              </a:rPr>
              <a:t>log</a:t>
            </a:r>
            <a:r>
              <a:rPr lang="en-CA" sz="1000" b="0" i="0" u="none" strike="noStrike" baseline="0" dirty="0">
                <a:solidFill>
                  <a:srgbClr val="000000"/>
                </a:solidFill>
                <a:latin typeface="HelveticaNeue"/>
              </a:rPr>
              <a:t>(</a:t>
            </a:r>
            <a:r>
              <a:rPr lang="en-CA" sz="1000" b="0" i="1" u="none" strike="noStrike" baseline="0" dirty="0">
                <a:solidFill>
                  <a:srgbClr val="000000"/>
                </a:solidFill>
                <a:latin typeface="HelveticaNeue-Italic"/>
              </a:rPr>
              <a:t>L</a:t>
            </a:r>
            <a:r>
              <a:rPr lang="en-CA" sz="1000" b="0" i="0" u="none" strike="noStrike" baseline="0" dirty="0">
                <a:solidFill>
                  <a:srgbClr val="000000"/>
                </a:solidFill>
                <a:latin typeface="HelveticaNeue"/>
              </a:rPr>
              <a:t>( popcorn = 20 | </a:t>
            </a:r>
            <a:r>
              <a:rPr lang="en-CA" sz="1000" b="1" i="0" u="none" strike="noStrike" baseline="0" dirty="0">
                <a:solidFill>
                  <a:srgbClr val="FF644E"/>
                </a:solidFill>
                <a:latin typeface="HelveticaNeue-Bold"/>
              </a:rPr>
              <a:t>No Love</a:t>
            </a:r>
            <a:r>
              <a:rPr lang="en-CA" sz="1000" b="0" i="0" u="none" strike="noStrike" baseline="0" dirty="0">
                <a:solidFill>
                  <a:srgbClr val="000000"/>
                </a:solidFill>
                <a:latin typeface="HelveticaNeue"/>
              </a:rPr>
              <a:t>))</a:t>
            </a:r>
          </a:p>
          <a:p>
            <a:pPr algn="l"/>
            <a:r>
              <a:rPr lang="en-CA" sz="1000" b="0" i="0" u="none" strike="noStrike" baseline="0" dirty="0">
                <a:solidFill>
                  <a:srgbClr val="000000"/>
                </a:solidFill>
                <a:latin typeface="HelveticaNeue"/>
              </a:rPr>
              <a:t>+ </a:t>
            </a:r>
            <a:r>
              <a:rPr lang="en-CA" sz="1000" b="1" i="0" u="none" strike="noStrike" baseline="0" dirty="0">
                <a:solidFill>
                  <a:srgbClr val="000000"/>
                </a:solidFill>
                <a:latin typeface="HelveticaNeue-Bold"/>
              </a:rPr>
              <a:t>log</a:t>
            </a:r>
            <a:r>
              <a:rPr lang="en-CA" sz="1000" b="0" i="0" u="none" strike="noStrike" baseline="0" dirty="0">
                <a:solidFill>
                  <a:srgbClr val="000000"/>
                </a:solidFill>
                <a:latin typeface="HelveticaNeue"/>
              </a:rPr>
              <a:t>(</a:t>
            </a:r>
            <a:r>
              <a:rPr lang="en-CA" sz="1000" b="0" i="1" u="none" strike="noStrike" baseline="0" dirty="0">
                <a:solidFill>
                  <a:srgbClr val="000000"/>
                </a:solidFill>
                <a:latin typeface="HelveticaNeue-Italic"/>
              </a:rPr>
              <a:t>L</a:t>
            </a:r>
            <a:r>
              <a:rPr lang="en-CA" sz="1000" b="0" i="0" u="none" strike="noStrike" baseline="0" dirty="0">
                <a:solidFill>
                  <a:srgbClr val="000000"/>
                </a:solidFill>
                <a:latin typeface="HelveticaNeue"/>
              </a:rPr>
              <a:t>( soda pop = 500 | </a:t>
            </a:r>
            <a:r>
              <a:rPr lang="en-CA" sz="1000" b="1" i="0" u="none" strike="noStrike" baseline="0" dirty="0">
                <a:solidFill>
                  <a:srgbClr val="FF644E"/>
                </a:solidFill>
                <a:latin typeface="HelveticaNeue-Bold"/>
              </a:rPr>
              <a:t>No Love</a:t>
            </a:r>
            <a:r>
              <a:rPr lang="en-CA" sz="1000" b="0" i="0" u="none" strike="noStrike" baseline="0" dirty="0">
                <a:solidFill>
                  <a:srgbClr val="000000"/>
                </a:solidFill>
                <a:latin typeface="HelveticaNeue"/>
              </a:rPr>
              <a:t>))</a:t>
            </a:r>
          </a:p>
          <a:p>
            <a:pPr algn="l"/>
            <a:r>
              <a:rPr lang="en-US" sz="1000" b="0" i="0" u="none" strike="noStrike" baseline="0" dirty="0">
                <a:solidFill>
                  <a:srgbClr val="000000"/>
                </a:solidFill>
                <a:latin typeface="HelveticaNeue"/>
              </a:rPr>
              <a:t>+ </a:t>
            </a:r>
            <a:r>
              <a:rPr lang="en-US" sz="1000" b="1" i="0" u="none" strike="noStrike" baseline="0" dirty="0">
                <a:solidFill>
                  <a:srgbClr val="000000"/>
                </a:solidFill>
                <a:latin typeface="HelveticaNeue-Bold"/>
              </a:rPr>
              <a:t>log</a:t>
            </a:r>
            <a:r>
              <a:rPr lang="en-US" sz="1000" b="0" i="0" u="none" strike="noStrike" baseline="0" dirty="0">
                <a:solidFill>
                  <a:srgbClr val="000000"/>
                </a:solidFill>
                <a:latin typeface="HelveticaNeue"/>
              </a:rPr>
              <a:t>(</a:t>
            </a:r>
            <a:r>
              <a:rPr lang="en-US" sz="1000" b="0" i="1" u="none" strike="noStrike" baseline="0" dirty="0">
                <a:solidFill>
                  <a:srgbClr val="000000"/>
                </a:solidFill>
                <a:latin typeface="HelveticaNeue-Italic"/>
              </a:rPr>
              <a:t>L</a:t>
            </a:r>
            <a:r>
              <a:rPr lang="en-US" sz="1000" b="0" i="0" u="none" strike="noStrike" baseline="0" dirty="0">
                <a:solidFill>
                  <a:srgbClr val="000000"/>
                </a:solidFill>
                <a:latin typeface="HelveticaNeue"/>
              </a:rPr>
              <a:t>( candy = 25 | </a:t>
            </a:r>
            <a:r>
              <a:rPr lang="en-US" sz="1000" b="1" i="0" u="none" strike="noStrike" baseline="0" dirty="0">
                <a:solidFill>
                  <a:srgbClr val="FF644E"/>
                </a:solidFill>
                <a:latin typeface="HelveticaNeue-Bold"/>
              </a:rPr>
              <a:t>No Love</a:t>
            </a:r>
            <a:r>
              <a:rPr lang="en-US" sz="1000" b="0" i="0" u="none" strike="noStrike" baseline="0" dirty="0">
                <a:solidFill>
                  <a:srgbClr val="000000"/>
                </a:solidFill>
                <a:latin typeface="HelveticaNeue"/>
              </a:rPr>
              <a:t>))</a:t>
            </a:r>
          </a:p>
          <a:p>
            <a:pPr algn="l"/>
            <a:endParaRPr lang="en-US" sz="1000" dirty="0">
              <a:solidFill>
                <a:srgbClr val="000000"/>
              </a:solidFill>
              <a:latin typeface="HelveticaNeue"/>
            </a:endParaRPr>
          </a:p>
          <a:p>
            <a:pPr algn="l"/>
            <a:r>
              <a:rPr lang="en-US" sz="1000" b="0" i="0" u="none" strike="noStrike" baseline="0" dirty="0">
                <a:solidFill>
                  <a:srgbClr val="000000"/>
                </a:solidFill>
                <a:latin typeface="HelveticaNeue"/>
              </a:rPr>
              <a:t>log(</a:t>
            </a:r>
            <a:r>
              <a:rPr lang="en-US" sz="1000" b="1" i="0" u="none" strike="noStrike" baseline="0" dirty="0">
                <a:solidFill>
                  <a:srgbClr val="EF230C"/>
                </a:solidFill>
                <a:latin typeface="HelveticaNeue-Bold"/>
              </a:rPr>
              <a:t>Not Love Troll 2 Score</a:t>
            </a:r>
            <a:r>
              <a:rPr lang="en-US" sz="1000" b="0" i="0" u="none" strike="noStrike" baseline="0" dirty="0">
                <a:solidFill>
                  <a:srgbClr val="000000"/>
                </a:solidFill>
                <a:latin typeface="HelveticaNeue"/>
              </a:rPr>
              <a:t>) = </a:t>
            </a:r>
            <a:r>
              <a:rPr lang="en-US" sz="1000" b="1" i="0" u="none" strike="noStrike" baseline="0" dirty="0">
                <a:solidFill>
                  <a:srgbClr val="000000"/>
                </a:solidFill>
                <a:latin typeface="HelveticaNeue-Bold"/>
              </a:rPr>
              <a:t>-48</a:t>
            </a:r>
            <a:endParaRPr lang="en-CA" sz="300" dirty="0"/>
          </a:p>
        </p:txBody>
      </p:sp>
      <p:sp>
        <p:nvSpPr>
          <p:cNvPr id="26" name="TextBox 25">
            <a:extLst>
              <a:ext uri="{FF2B5EF4-FFF2-40B4-BE49-F238E27FC236}">
                <a16:creationId xmlns:a16="http://schemas.microsoft.com/office/drawing/2014/main" id="{4F01BD29-AB58-4F63-86E9-430EB1454AE5}"/>
              </a:ext>
            </a:extLst>
          </p:cNvPr>
          <p:cNvSpPr txBox="1"/>
          <p:nvPr/>
        </p:nvSpPr>
        <p:spPr>
          <a:xfrm>
            <a:off x="2975203" y="4757917"/>
            <a:ext cx="2309861" cy="1800493"/>
          </a:xfrm>
          <a:prstGeom prst="rect">
            <a:avLst/>
          </a:prstGeom>
          <a:noFill/>
        </p:spPr>
        <p:txBody>
          <a:bodyPr wrap="square" rtlCol="0">
            <a:spAutoFit/>
          </a:bodyPr>
          <a:lstStyle/>
          <a:p>
            <a:pPr algn="l"/>
            <a:r>
              <a:rPr lang="en-CA" sz="1000" b="0" i="0" u="none" strike="noStrike" baseline="0" dirty="0">
                <a:solidFill>
                  <a:srgbClr val="000000"/>
                </a:solidFill>
                <a:latin typeface="HelveticaNeue"/>
              </a:rPr>
              <a:t>p( </a:t>
            </a:r>
            <a:r>
              <a:rPr lang="en-CA" sz="1000" b="1" i="0" u="none" strike="noStrike" baseline="0" dirty="0">
                <a:solidFill>
                  <a:srgbClr val="017100"/>
                </a:solidFill>
                <a:latin typeface="HelveticaNeue-Bold"/>
              </a:rPr>
              <a:t>Loves Troll 2 </a:t>
            </a:r>
            <a:r>
              <a:rPr lang="en-CA" sz="1000" b="0" i="0" u="none" strike="noStrike" baseline="0" dirty="0">
                <a:solidFill>
                  <a:srgbClr val="000000"/>
                </a:solidFill>
                <a:latin typeface="HelveticaNeue"/>
              </a:rPr>
              <a:t>)</a:t>
            </a:r>
          </a:p>
          <a:p>
            <a:pPr algn="l"/>
            <a:r>
              <a:rPr lang="en-US" sz="900" b="0" i="0" u="none" strike="noStrike" baseline="0" dirty="0">
                <a:solidFill>
                  <a:srgbClr val="000000"/>
                </a:solidFill>
                <a:latin typeface="HelveticaNeue"/>
              </a:rPr>
              <a:t>x </a:t>
            </a:r>
            <a:r>
              <a:rPr lang="en-US" sz="1000" b="0" i="1" u="none" strike="noStrike" baseline="0" dirty="0">
                <a:solidFill>
                  <a:srgbClr val="000000"/>
                </a:solidFill>
                <a:latin typeface="HelveticaNeue-Italic"/>
              </a:rPr>
              <a:t>L</a:t>
            </a:r>
            <a:r>
              <a:rPr lang="en-US" sz="1000" b="0" i="0" u="none" strike="noStrike" baseline="0" dirty="0">
                <a:solidFill>
                  <a:srgbClr val="000000"/>
                </a:solidFill>
                <a:latin typeface="HelveticaNeue"/>
              </a:rPr>
              <a:t>( popcorn = 20 | </a:t>
            </a:r>
            <a:r>
              <a:rPr lang="en-US" sz="1000" b="1" i="0" u="none" strike="noStrike" baseline="0" dirty="0">
                <a:solidFill>
                  <a:srgbClr val="017100"/>
                </a:solidFill>
                <a:latin typeface="HelveticaNeue-Bold"/>
              </a:rPr>
              <a:t>Loves </a:t>
            </a:r>
            <a:r>
              <a:rPr lang="en-US" sz="1000" b="0" i="0" u="none" strike="noStrike" baseline="0" dirty="0">
                <a:solidFill>
                  <a:srgbClr val="000000"/>
                </a:solidFill>
                <a:latin typeface="HelveticaNeue"/>
              </a:rPr>
              <a:t>)</a:t>
            </a:r>
          </a:p>
          <a:p>
            <a:pPr algn="l"/>
            <a:r>
              <a:rPr lang="it-IT" sz="900" b="0" i="0" u="none" strike="noStrike" baseline="0" dirty="0">
                <a:solidFill>
                  <a:srgbClr val="000000"/>
                </a:solidFill>
                <a:latin typeface="HelveticaNeue"/>
              </a:rPr>
              <a:t>x </a:t>
            </a:r>
            <a:r>
              <a:rPr lang="it-IT" sz="1000" b="0" i="1" u="none" strike="noStrike" baseline="0" dirty="0">
                <a:solidFill>
                  <a:srgbClr val="000000"/>
                </a:solidFill>
                <a:latin typeface="HelveticaNeue-Italic"/>
              </a:rPr>
              <a:t>L</a:t>
            </a:r>
            <a:r>
              <a:rPr lang="it-IT" sz="1000" b="0" i="0" u="none" strike="noStrike" baseline="0" dirty="0">
                <a:solidFill>
                  <a:srgbClr val="000000"/>
                </a:solidFill>
                <a:latin typeface="HelveticaNeue"/>
              </a:rPr>
              <a:t>( soda pop = 500 | </a:t>
            </a:r>
            <a:r>
              <a:rPr lang="it-IT" sz="1000" b="1" i="0" u="none" strike="noStrike" baseline="0" dirty="0">
                <a:solidFill>
                  <a:srgbClr val="017100"/>
                </a:solidFill>
                <a:latin typeface="HelveticaNeue-Bold"/>
              </a:rPr>
              <a:t>Loves </a:t>
            </a:r>
            <a:r>
              <a:rPr lang="it-IT" sz="1000" b="0" i="0" u="none" strike="noStrike" baseline="0" dirty="0">
                <a:solidFill>
                  <a:srgbClr val="000000"/>
                </a:solidFill>
                <a:latin typeface="HelveticaNeue"/>
              </a:rPr>
              <a:t>)</a:t>
            </a:r>
          </a:p>
          <a:p>
            <a:pPr algn="l"/>
            <a:r>
              <a:rPr lang="en-US" sz="900" b="0" i="0" u="none" strike="noStrike" baseline="0" dirty="0">
                <a:solidFill>
                  <a:srgbClr val="000000"/>
                </a:solidFill>
                <a:latin typeface="HelveticaNeue"/>
              </a:rPr>
              <a:t>x </a:t>
            </a:r>
            <a:r>
              <a:rPr lang="en-US" sz="1000" b="0" i="1" u="none" strike="noStrike" baseline="0" dirty="0">
                <a:solidFill>
                  <a:srgbClr val="000000"/>
                </a:solidFill>
                <a:latin typeface="HelveticaNeue-Italic"/>
              </a:rPr>
              <a:t>L</a:t>
            </a:r>
            <a:r>
              <a:rPr lang="en-US" sz="1000" b="0" i="0" u="none" strike="noStrike" baseline="0" dirty="0">
                <a:solidFill>
                  <a:srgbClr val="000000"/>
                </a:solidFill>
                <a:latin typeface="HelveticaNeue"/>
              </a:rPr>
              <a:t>( candy = 25 | </a:t>
            </a:r>
            <a:r>
              <a:rPr lang="en-US" sz="1000" b="1" i="0" u="none" strike="noStrike" baseline="0" dirty="0">
                <a:solidFill>
                  <a:srgbClr val="017100"/>
                </a:solidFill>
                <a:latin typeface="HelveticaNeue-Bold"/>
              </a:rPr>
              <a:t>Loves </a:t>
            </a:r>
            <a:r>
              <a:rPr lang="en-US" sz="1000" b="0" i="0" u="none" strike="noStrike" baseline="0" dirty="0">
                <a:solidFill>
                  <a:srgbClr val="000000"/>
                </a:solidFill>
                <a:latin typeface="HelveticaNeue"/>
              </a:rPr>
              <a:t>)</a:t>
            </a:r>
          </a:p>
          <a:p>
            <a:pPr algn="l"/>
            <a:endParaRPr lang="en-US" sz="1000" dirty="0">
              <a:solidFill>
                <a:srgbClr val="000000"/>
              </a:solidFill>
              <a:latin typeface="HelveticaNeue"/>
            </a:endParaRPr>
          </a:p>
          <a:p>
            <a:pPr algn="l"/>
            <a:r>
              <a:rPr lang="en-CA" sz="1000" b="1" i="0" u="none" strike="noStrike" baseline="0" dirty="0">
                <a:solidFill>
                  <a:srgbClr val="000000"/>
                </a:solidFill>
                <a:latin typeface="HelveticaNeue-Bold"/>
              </a:rPr>
              <a:t>log</a:t>
            </a:r>
            <a:r>
              <a:rPr lang="en-CA" sz="1000" b="0" i="0" u="none" strike="noStrike" baseline="0" dirty="0">
                <a:solidFill>
                  <a:srgbClr val="000000"/>
                </a:solidFill>
                <a:latin typeface="HelveticaNeue"/>
              </a:rPr>
              <a:t>(p(</a:t>
            </a:r>
            <a:r>
              <a:rPr kumimoji="0" lang="en-CA" sz="1000" b="1" i="0" u="none" strike="noStrike" kern="1200" cap="none" spc="0" normalizeH="0" baseline="0" noProof="0" dirty="0">
                <a:ln>
                  <a:noFill/>
                </a:ln>
                <a:solidFill>
                  <a:srgbClr val="017100"/>
                </a:solidFill>
                <a:effectLst/>
                <a:uLnTx/>
                <a:uFillTx/>
                <a:latin typeface="HelveticaNeue-Bold"/>
                <a:ea typeface="+mn-ea"/>
                <a:cs typeface="+mn-cs"/>
              </a:rPr>
              <a:t>Loves Troll 2 </a:t>
            </a:r>
            <a:r>
              <a:rPr lang="en-CA" sz="1000" b="0" i="0" u="none" strike="noStrike" baseline="0" dirty="0">
                <a:solidFill>
                  <a:srgbClr val="000000"/>
                </a:solidFill>
                <a:latin typeface="HelveticaNeue"/>
              </a:rPr>
              <a:t>))</a:t>
            </a:r>
          </a:p>
          <a:p>
            <a:pPr algn="l"/>
            <a:r>
              <a:rPr lang="en-CA" sz="1000" b="0" i="0" u="none" strike="noStrike" baseline="0" dirty="0">
                <a:solidFill>
                  <a:srgbClr val="000000"/>
                </a:solidFill>
                <a:latin typeface="HelveticaNeue"/>
              </a:rPr>
              <a:t>+ </a:t>
            </a:r>
            <a:r>
              <a:rPr lang="en-CA" sz="1000" b="1" i="0" u="none" strike="noStrike" baseline="0" dirty="0">
                <a:solidFill>
                  <a:srgbClr val="000000"/>
                </a:solidFill>
                <a:latin typeface="HelveticaNeue-Bold"/>
              </a:rPr>
              <a:t>log</a:t>
            </a:r>
            <a:r>
              <a:rPr lang="en-CA" sz="1000" b="0" i="0" u="none" strike="noStrike" baseline="0" dirty="0">
                <a:solidFill>
                  <a:srgbClr val="000000"/>
                </a:solidFill>
                <a:latin typeface="HelveticaNeue"/>
              </a:rPr>
              <a:t>(</a:t>
            </a:r>
            <a:r>
              <a:rPr lang="en-CA" sz="1000" b="0" i="1" u="none" strike="noStrike" baseline="0" dirty="0">
                <a:solidFill>
                  <a:srgbClr val="000000"/>
                </a:solidFill>
                <a:latin typeface="HelveticaNeue-Italic"/>
              </a:rPr>
              <a:t>L</a:t>
            </a:r>
            <a:r>
              <a:rPr lang="en-CA" sz="1000" b="0" i="0" u="none" strike="noStrike" baseline="0" dirty="0">
                <a:solidFill>
                  <a:srgbClr val="000000"/>
                </a:solidFill>
                <a:latin typeface="HelveticaNeue"/>
              </a:rPr>
              <a:t>( popcorn = 20 | </a:t>
            </a:r>
            <a:r>
              <a:rPr lang="en-US" sz="1000" b="0" i="0" u="none" strike="noStrike" baseline="0" dirty="0">
                <a:solidFill>
                  <a:srgbClr val="000000"/>
                </a:solidFill>
                <a:latin typeface="HelveticaNeue"/>
              </a:rPr>
              <a:t> </a:t>
            </a:r>
            <a:r>
              <a:rPr lang="en-US" sz="1000" b="1" i="0" u="none" strike="noStrike" baseline="0" dirty="0">
                <a:solidFill>
                  <a:srgbClr val="017100"/>
                </a:solidFill>
                <a:latin typeface="HelveticaNeue-Bold"/>
              </a:rPr>
              <a:t>Loves </a:t>
            </a:r>
            <a:r>
              <a:rPr lang="en-CA" sz="1000" b="0" i="0" u="none" strike="noStrike" baseline="0" dirty="0">
                <a:solidFill>
                  <a:srgbClr val="000000"/>
                </a:solidFill>
                <a:latin typeface="HelveticaNeue"/>
              </a:rPr>
              <a:t>))</a:t>
            </a:r>
          </a:p>
          <a:p>
            <a:pPr algn="l"/>
            <a:r>
              <a:rPr lang="en-CA" sz="1000" b="0" i="0" u="none" strike="noStrike" baseline="0" dirty="0">
                <a:solidFill>
                  <a:srgbClr val="000000"/>
                </a:solidFill>
                <a:latin typeface="HelveticaNeue"/>
              </a:rPr>
              <a:t>+ </a:t>
            </a:r>
            <a:r>
              <a:rPr lang="en-CA" sz="1000" b="1" i="0" u="none" strike="noStrike" baseline="0" dirty="0">
                <a:solidFill>
                  <a:srgbClr val="000000"/>
                </a:solidFill>
                <a:latin typeface="HelveticaNeue-Bold"/>
              </a:rPr>
              <a:t>log</a:t>
            </a:r>
            <a:r>
              <a:rPr lang="en-CA" sz="1000" b="0" i="0" u="none" strike="noStrike" baseline="0" dirty="0">
                <a:solidFill>
                  <a:srgbClr val="000000"/>
                </a:solidFill>
                <a:latin typeface="HelveticaNeue"/>
              </a:rPr>
              <a:t>(</a:t>
            </a:r>
            <a:r>
              <a:rPr lang="en-CA" sz="1000" b="0" i="1" u="none" strike="noStrike" baseline="0" dirty="0">
                <a:solidFill>
                  <a:srgbClr val="000000"/>
                </a:solidFill>
                <a:latin typeface="HelveticaNeue-Italic"/>
              </a:rPr>
              <a:t>L</a:t>
            </a:r>
            <a:r>
              <a:rPr lang="en-CA" sz="1000" b="0" i="0" u="none" strike="noStrike" baseline="0" dirty="0">
                <a:solidFill>
                  <a:srgbClr val="000000"/>
                </a:solidFill>
                <a:latin typeface="HelveticaNeue"/>
              </a:rPr>
              <a:t>( soda pop = 500 | </a:t>
            </a:r>
            <a:r>
              <a:rPr lang="en-US" sz="1000" b="1" i="0" u="none" strike="noStrike" baseline="0" dirty="0">
                <a:solidFill>
                  <a:srgbClr val="017100"/>
                </a:solidFill>
                <a:latin typeface="HelveticaNeue-Bold"/>
              </a:rPr>
              <a:t>Loves </a:t>
            </a:r>
            <a:r>
              <a:rPr lang="en-CA" sz="1000" b="0" i="0" u="none" strike="noStrike" baseline="0" dirty="0">
                <a:solidFill>
                  <a:srgbClr val="000000"/>
                </a:solidFill>
                <a:latin typeface="HelveticaNeue"/>
              </a:rPr>
              <a:t>))</a:t>
            </a:r>
          </a:p>
          <a:p>
            <a:pPr algn="l"/>
            <a:r>
              <a:rPr lang="en-US" sz="1000" b="0" i="0" u="none" strike="noStrike" baseline="0" dirty="0">
                <a:solidFill>
                  <a:srgbClr val="000000"/>
                </a:solidFill>
                <a:latin typeface="HelveticaNeue"/>
              </a:rPr>
              <a:t>+ </a:t>
            </a:r>
            <a:r>
              <a:rPr lang="en-US" sz="1000" b="1" i="0" u="none" strike="noStrike" baseline="0" dirty="0">
                <a:solidFill>
                  <a:srgbClr val="000000"/>
                </a:solidFill>
                <a:latin typeface="HelveticaNeue-Bold"/>
              </a:rPr>
              <a:t>log</a:t>
            </a:r>
            <a:r>
              <a:rPr lang="en-US" sz="1000" b="0" i="0" u="none" strike="noStrike" baseline="0" dirty="0">
                <a:solidFill>
                  <a:srgbClr val="000000"/>
                </a:solidFill>
                <a:latin typeface="HelveticaNeue"/>
              </a:rPr>
              <a:t>(</a:t>
            </a:r>
            <a:r>
              <a:rPr lang="en-US" sz="1000" b="0" i="1" u="none" strike="noStrike" baseline="0" dirty="0">
                <a:solidFill>
                  <a:srgbClr val="000000"/>
                </a:solidFill>
                <a:latin typeface="HelveticaNeue-Italic"/>
              </a:rPr>
              <a:t>L</a:t>
            </a:r>
            <a:r>
              <a:rPr lang="en-US" sz="1000" b="0" i="0" u="none" strike="noStrike" baseline="0" dirty="0">
                <a:solidFill>
                  <a:srgbClr val="000000"/>
                </a:solidFill>
                <a:latin typeface="HelveticaNeue"/>
              </a:rPr>
              <a:t>( candy = 25 |  </a:t>
            </a:r>
            <a:r>
              <a:rPr lang="en-US" sz="1000" b="1" i="0" u="none" strike="noStrike" baseline="0" dirty="0">
                <a:solidFill>
                  <a:srgbClr val="017100"/>
                </a:solidFill>
                <a:latin typeface="HelveticaNeue-Bold"/>
              </a:rPr>
              <a:t>Loves </a:t>
            </a:r>
            <a:r>
              <a:rPr lang="en-US" sz="1000" b="0" i="0" u="none" strike="noStrike" baseline="0" dirty="0">
                <a:solidFill>
                  <a:srgbClr val="000000"/>
                </a:solidFill>
                <a:latin typeface="HelveticaNeue"/>
              </a:rPr>
              <a:t>))</a:t>
            </a:r>
          </a:p>
          <a:p>
            <a:pPr algn="l"/>
            <a:endParaRPr lang="en-CA" sz="1050" dirty="0"/>
          </a:p>
          <a:p>
            <a:pPr algn="l"/>
            <a:r>
              <a:rPr lang="en-CA" sz="1050" b="0" i="0" u="none" strike="noStrike" baseline="0" dirty="0">
                <a:solidFill>
                  <a:srgbClr val="000000"/>
                </a:solidFill>
                <a:latin typeface="HelveticaNeue"/>
              </a:rPr>
              <a:t>log(</a:t>
            </a:r>
            <a:r>
              <a:rPr lang="en-CA" sz="1050" b="1" i="0" u="none" strike="noStrike" baseline="0" dirty="0">
                <a:solidFill>
                  <a:srgbClr val="1DB200"/>
                </a:solidFill>
                <a:latin typeface="HelveticaNeue-Bold"/>
              </a:rPr>
              <a:t>Loves Troll 2 Score</a:t>
            </a:r>
            <a:r>
              <a:rPr lang="en-CA" sz="1050" b="0" i="0" u="none" strike="noStrike" baseline="0" dirty="0">
                <a:solidFill>
                  <a:srgbClr val="000000"/>
                </a:solidFill>
                <a:latin typeface="HelveticaNeue"/>
              </a:rPr>
              <a:t>) = </a:t>
            </a:r>
            <a:r>
              <a:rPr lang="en-CA" sz="1050" b="1" i="0" u="none" strike="noStrike" baseline="0" dirty="0">
                <a:solidFill>
                  <a:srgbClr val="000000"/>
                </a:solidFill>
                <a:latin typeface="HelveticaNeue-Bold"/>
              </a:rPr>
              <a:t>-124</a:t>
            </a:r>
            <a:endParaRPr lang="en-CA" sz="1050" dirty="0"/>
          </a:p>
        </p:txBody>
      </p:sp>
      <p:sp>
        <p:nvSpPr>
          <p:cNvPr id="27" name="TextBox 26">
            <a:extLst>
              <a:ext uri="{FF2B5EF4-FFF2-40B4-BE49-F238E27FC236}">
                <a16:creationId xmlns:a16="http://schemas.microsoft.com/office/drawing/2014/main" id="{48E65C4E-2844-4F22-BFAE-11C8580FEF45}"/>
              </a:ext>
            </a:extLst>
          </p:cNvPr>
          <p:cNvSpPr txBox="1"/>
          <p:nvPr/>
        </p:nvSpPr>
        <p:spPr>
          <a:xfrm>
            <a:off x="380091" y="1920719"/>
            <a:ext cx="4756557" cy="523220"/>
          </a:xfrm>
          <a:prstGeom prst="rect">
            <a:avLst/>
          </a:prstGeom>
          <a:noFill/>
        </p:spPr>
        <p:txBody>
          <a:bodyPr wrap="square" rtlCol="0">
            <a:spAutoFit/>
          </a:bodyPr>
          <a:lstStyle/>
          <a:p>
            <a:r>
              <a:rPr lang="en-CA" sz="1400" dirty="0"/>
              <a:t>Classify someone who eat 20 grams of popcorn, 500ml pop and eat 25 gram of candy each day likes movie Troll 2 or not?</a:t>
            </a:r>
          </a:p>
        </p:txBody>
      </p:sp>
      <p:sp>
        <p:nvSpPr>
          <p:cNvPr id="28" name="TextBox 27">
            <a:extLst>
              <a:ext uri="{FF2B5EF4-FFF2-40B4-BE49-F238E27FC236}">
                <a16:creationId xmlns:a16="http://schemas.microsoft.com/office/drawing/2014/main" id="{BE6BE18F-CEC0-4CFE-B15B-7D6FE2A11F3E}"/>
              </a:ext>
            </a:extLst>
          </p:cNvPr>
          <p:cNvSpPr txBox="1"/>
          <p:nvPr/>
        </p:nvSpPr>
        <p:spPr>
          <a:xfrm>
            <a:off x="5956207" y="5868624"/>
            <a:ext cx="3062074" cy="369332"/>
          </a:xfrm>
          <a:prstGeom prst="rect">
            <a:avLst/>
          </a:prstGeom>
          <a:noFill/>
        </p:spPr>
        <p:txBody>
          <a:bodyPr wrap="square" rtlCol="0">
            <a:spAutoFit/>
          </a:bodyPr>
          <a:lstStyle/>
          <a:p>
            <a:r>
              <a:rPr lang="en-US" sz="1800" b="1" i="0" u="none" strike="noStrike" baseline="0" dirty="0">
                <a:solidFill>
                  <a:srgbClr val="EF230C"/>
                </a:solidFill>
                <a:latin typeface="HelveticaNeue-Bold"/>
              </a:rPr>
              <a:t>Does Not Love Troll 2 !</a:t>
            </a:r>
            <a:endParaRPr lang="en-CA" dirty="0"/>
          </a:p>
        </p:txBody>
      </p:sp>
    </p:spTree>
    <p:extLst>
      <p:ext uri="{BB962C8B-B14F-4D97-AF65-F5344CB8AC3E}">
        <p14:creationId xmlns:p14="http://schemas.microsoft.com/office/powerpoint/2010/main" val="116095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16A9-77B3-4C38-AC38-E43A02857D25}"/>
              </a:ext>
            </a:extLst>
          </p:cNvPr>
          <p:cNvSpPr>
            <a:spLocks noGrp="1"/>
          </p:cNvSpPr>
          <p:nvPr>
            <p:ph type="title"/>
          </p:nvPr>
        </p:nvSpPr>
        <p:spPr>
          <a:xfrm>
            <a:off x="581193" y="729658"/>
            <a:ext cx="11029616" cy="988332"/>
          </a:xfrm>
        </p:spPr>
        <p:txBody>
          <a:bodyPr anchor="b">
            <a:normAutofit/>
          </a:bodyPr>
          <a:lstStyle/>
          <a:p>
            <a:r>
              <a:rPr lang="en-US" dirty="0" err="1"/>
              <a:t>Svm</a:t>
            </a:r>
            <a:r>
              <a:rPr lang="en-US" dirty="0"/>
              <a:t>(</a:t>
            </a:r>
            <a:r>
              <a:rPr lang="en-US" dirty="0">
                <a:latin typeface="Calibri" panose="020F0502020204030204" pitchFamily="34" charset="0"/>
                <a:ea typeface="DengXian" panose="02010600030101010101" pitchFamily="2" charset="-122"/>
                <a:cs typeface="Times New Roman" panose="02020603050405020304" pitchFamily="18" charset="0"/>
              </a:rPr>
              <a:t>Support Vector Machine</a:t>
            </a:r>
            <a:r>
              <a:rPr lang="en-US" dirty="0"/>
              <a:t>)</a:t>
            </a:r>
          </a:p>
        </p:txBody>
      </p:sp>
      <p:pic>
        <p:nvPicPr>
          <p:cNvPr id="8" name="Content Placeholder 7" descr="Chart, radar chart, scatter chart&#10;&#10;Description automatically generated">
            <a:extLst>
              <a:ext uri="{FF2B5EF4-FFF2-40B4-BE49-F238E27FC236}">
                <a16:creationId xmlns:a16="http://schemas.microsoft.com/office/drawing/2014/main" id="{38EA8A7B-58CE-4615-9F9B-642D39C76808}"/>
              </a:ext>
            </a:extLst>
          </p:cNvPr>
          <p:cNvPicPr>
            <a:picLocks noGrp="1" noChangeAspect="1"/>
          </p:cNvPicPr>
          <p:nvPr>
            <p:ph sz="half" idx="1"/>
          </p:nvPr>
        </p:nvPicPr>
        <p:blipFill>
          <a:blip r:embed="rId3"/>
          <a:stretch>
            <a:fillRect/>
          </a:stretch>
        </p:blipFill>
        <p:spPr>
          <a:xfrm>
            <a:off x="615144" y="2228001"/>
            <a:ext cx="3052876" cy="2267380"/>
          </a:xfrm>
          <a:prstGeom prst="rect">
            <a:avLst/>
          </a:prstGeom>
          <a:noFill/>
        </p:spPr>
      </p:pic>
      <mc:AlternateContent xmlns:mc="http://schemas.openxmlformats.org/markup-compatibility/2006">
        <mc:Choice xmlns:a14="http://schemas.microsoft.com/office/drawing/2010/main" Requires="a14">
          <p:sp>
            <p:nvSpPr>
              <p:cNvPr id="13" name="Content Placeholder 3">
                <a:extLst>
                  <a:ext uri="{FF2B5EF4-FFF2-40B4-BE49-F238E27FC236}">
                    <a16:creationId xmlns:a16="http://schemas.microsoft.com/office/drawing/2014/main" id="{F6BBD630-B56D-4852-82B2-6F7949579EBE}"/>
                  </a:ext>
                </a:extLst>
              </p:cNvPr>
              <p:cNvSpPr>
                <a:spLocks noGrp="1"/>
              </p:cNvSpPr>
              <p:nvPr>
                <p:ph sz="half" idx="2"/>
              </p:nvPr>
            </p:nvSpPr>
            <p:spPr>
              <a:xfrm>
                <a:off x="6911439" y="2228003"/>
                <a:ext cx="4699370" cy="4369442"/>
              </a:xfrm>
            </p:spPr>
            <p:txBody>
              <a:bodyPr/>
              <a:lstStyle/>
              <a:p>
                <a:r>
                  <a:rPr lang="en-US" dirty="0">
                    <a:latin typeface="Calibri" panose="020F0502020204030204" pitchFamily="34" charset="0"/>
                    <a:ea typeface="DengXian" panose="02010600030101010101" pitchFamily="2" charset="-122"/>
                    <a:cs typeface="Times New Roman" panose="02020603050405020304" pitchFamily="18" charset="0"/>
                  </a:rPr>
                  <a:t>F</a:t>
                </a:r>
                <a:r>
                  <a:rPr lang="en-US" sz="1800" dirty="0">
                    <a:effectLst/>
                    <a:latin typeface="Calibri" panose="020F0502020204030204" pitchFamily="34" charset="0"/>
                    <a:ea typeface="DengXian" panose="02010600030101010101" pitchFamily="2" charset="-122"/>
                    <a:cs typeface="Times New Roman" panose="02020603050405020304" pitchFamily="18" charset="0"/>
                  </a:rPr>
                  <a:t>ind an optimal hyperplane(solid black line) which gives us the furthest distance from the closest data points(support vectors) in a classification or regression problem.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sSub>
                        <m:sSubPr>
                          <m:ctrlPr>
                            <a:rPr lang="en-CA"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 ≥1    </m:t>
                      </m:r>
                      <m:r>
                        <a:rPr lang="en-US" i="1">
                          <a:latin typeface="Cambria Math" panose="02040503050406030204" pitchFamily="18" charset="0"/>
                        </a:rPr>
                        <m:t>𝑓𝑜𝑟</m:t>
                      </m:r>
                      <m:r>
                        <a:rPr lang="en-US" i="1">
                          <a:latin typeface="Cambria Math" panose="02040503050406030204" pitchFamily="18" charset="0"/>
                        </a:rPr>
                        <m:t> </m:t>
                      </m:r>
                      <m:sSub>
                        <m:sSubPr>
                          <m:ctrlPr>
                            <a:rPr lang="en-CA"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=+1</m:t>
                      </m:r>
                    </m:oMath>
                  </m:oMathPara>
                </a14:m>
                <a:endParaRPr lang="en-CA"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sSub>
                        <m:sSubPr>
                          <m:ctrlPr>
                            <a:rPr lang="en-CA"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≤1    </m:t>
                      </m:r>
                      <m:r>
                        <a:rPr lang="en-US" i="1">
                          <a:latin typeface="Cambria Math" panose="02040503050406030204" pitchFamily="18" charset="0"/>
                        </a:rPr>
                        <m:t>𝑓𝑜𝑟</m:t>
                      </m:r>
                      <m:r>
                        <a:rPr lang="en-US" i="1">
                          <a:latin typeface="Cambria Math" panose="02040503050406030204" pitchFamily="18" charset="0"/>
                        </a:rPr>
                        <m:t> </m:t>
                      </m:r>
                      <m:sSub>
                        <m:sSubPr>
                          <m:ctrlPr>
                            <a:rPr lang="en-CA"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=−1</m:t>
                      </m:r>
                    </m:oMath>
                  </m:oMathPara>
                </a14:m>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dirty="0">
                    <a:effectLst/>
                    <a:latin typeface="Calibri" panose="020F0502020204030204" pitchFamily="34" charset="0"/>
                    <a:ea typeface="DengXian" panose="02010600030101010101" pitchFamily="2" charset="-122"/>
                    <a:cs typeface="Times New Roman" panose="02020603050405020304" pitchFamily="18" charset="0"/>
                  </a:rPr>
                  <a:t>The split or prediction on non-linear shape data is to increase one dimension in the sample space and do the linear split or prediction in the high dimensional space.</a:t>
                </a:r>
              </a:p>
              <a:p>
                <a:pPr marL="0" indent="0">
                  <a:buNone/>
                </a:pPr>
                <a14:m>
                  <m:oMathPara xmlns:m="http://schemas.openxmlformats.org/officeDocument/2006/math">
                    <m:oMathParaPr>
                      <m:jc m:val="center"/>
                    </m:oMathParaPr>
                    <m:oMath xmlns:m="http://schemas.openxmlformats.org/officeDocument/2006/math">
                      <m:r>
                        <m:rPr>
                          <m:nor/>
                        </m:rPr>
                        <a:rPr lang="en-US"/>
                        <m:t>Mercer</m:t>
                      </m:r>
                      <m:r>
                        <m:rPr>
                          <m:nor/>
                        </m:rPr>
                        <a:rPr lang="en-US"/>
                        <m:t>’</m:t>
                      </m:r>
                      <m:r>
                        <m:rPr>
                          <m:nor/>
                        </m:rPr>
                        <a:rPr lang="en-US"/>
                        <m:t>s</m:t>
                      </m:r>
                      <m:r>
                        <m:rPr>
                          <m:nor/>
                        </m:rPr>
                        <a:rPr lang="en-US"/>
                        <m:t> </m:t>
                      </m:r>
                      <m:r>
                        <m:rPr>
                          <m:nor/>
                        </m:rPr>
                        <a:rPr lang="en-US"/>
                        <m:t>Theorem</m:t>
                      </m:r>
                      <m:r>
                        <a:rPr lang="en-CA" b="0" i="1" smtClean="0">
                          <a:latin typeface="Cambria Math" panose="02040503050406030204" pitchFamily="18" charset="0"/>
                        </a:rPr>
                        <m:t>:    </m:t>
                      </m:r>
                      <m:r>
                        <a:rPr lang="en-US" i="1">
                          <a:latin typeface="Cambria Math" panose="02040503050406030204" pitchFamily="18" charset="0"/>
                        </a:rPr>
                        <m:t>𝐾</m:t>
                      </m:r>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sSub>
                            <m:sSubPr>
                              <m:ctrlPr>
                                <a:rPr lang="en-CA"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d>
                      <m:r>
                        <a:rPr lang="en-US" i="1">
                          <a:latin typeface="Cambria Math" panose="02040503050406030204" pitchFamily="18" charset="0"/>
                        </a:rPr>
                        <m:t>= ∅</m:t>
                      </m:r>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i="1">
                          <a:latin typeface="Cambria Math" panose="02040503050406030204" pitchFamily="18" charset="0"/>
                        </a:rPr>
                        <m:t>∗∅</m:t>
                      </m:r>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d>
                      <m:r>
                        <a:rPr lang="en-US" i="1">
                          <a:latin typeface="Cambria Math" panose="02040503050406030204" pitchFamily="18" charset="0"/>
                        </a:rPr>
                        <m:t>,  </m:t>
                      </m:r>
                      <m:r>
                        <m:rPr>
                          <m:sty m:val="p"/>
                        </m:rPr>
                        <a:rPr lang="en-US">
                          <a:latin typeface="Cambria Math" panose="02040503050406030204" pitchFamily="18" charset="0"/>
                        </a:rPr>
                        <m:t>where</m:t>
                      </m:r>
                      <m:r>
                        <a:rPr lang="en-US">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𝑔𝑒𝑛𝑒𝑟𝑎𝑙</m:t>
                      </m:r>
                      <m:r>
                        <a:rPr lang="en-US" i="1">
                          <a:latin typeface="Cambria Math" panose="02040503050406030204" pitchFamily="18" charset="0"/>
                        </a:rPr>
                        <m:t> </m:t>
                      </m:r>
                      <m:r>
                        <a:rPr lang="en-US" i="1">
                          <a:latin typeface="Cambria Math" panose="02040503050406030204" pitchFamily="18" charset="0"/>
                        </a:rPr>
                        <m:t>𝑘𝑒𝑟𝑛𝑒𝑙</m:t>
                      </m:r>
                    </m:oMath>
                  </m:oMathPara>
                </a14:m>
                <a:endParaRPr lang="en-US" dirty="0"/>
              </a:p>
            </p:txBody>
          </p:sp>
        </mc:Choice>
        <mc:Fallback>
          <p:sp>
            <p:nvSpPr>
              <p:cNvPr id="13" name="Content Placeholder 3">
                <a:extLst>
                  <a:ext uri="{FF2B5EF4-FFF2-40B4-BE49-F238E27FC236}">
                    <a16:creationId xmlns:a16="http://schemas.microsoft.com/office/drawing/2014/main" id="{F6BBD630-B56D-4852-82B2-6F7949579EBE}"/>
                  </a:ext>
                </a:extLst>
              </p:cNvPr>
              <p:cNvSpPr>
                <a:spLocks noGrp="1" noRot="1" noChangeAspect="1" noMove="1" noResize="1" noEditPoints="1" noAdjustHandles="1" noChangeArrowheads="1" noChangeShapeType="1" noTextEdit="1"/>
              </p:cNvSpPr>
              <p:nvPr>
                <p:ph sz="half" idx="2"/>
              </p:nvPr>
            </p:nvSpPr>
            <p:spPr>
              <a:xfrm>
                <a:off x="6911439" y="2228003"/>
                <a:ext cx="4699370" cy="4369442"/>
              </a:xfrm>
              <a:blipFill>
                <a:blip r:embed="rId4"/>
                <a:stretch>
                  <a:fillRect l="-519" r="-1556"/>
                </a:stretch>
              </a:blipFill>
            </p:spPr>
            <p:txBody>
              <a:bodyPr/>
              <a:lstStyle/>
              <a:p>
                <a:r>
                  <a:rPr lang="en-CA">
                    <a:noFill/>
                  </a:rPr>
                  <a:t> </a:t>
                </a:r>
              </a:p>
            </p:txBody>
          </p:sp>
        </mc:Fallback>
      </mc:AlternateContent>
      <p:pic>
        <p:nvPicPr>
          <p:cNvPr id="9" name="Picture 8">
            <a:extLst>
              <a:ext uri="{FF2B5EF4-FFF2-40B4-BE49-F238E27FC236}">
                <a16:creationId xmlns:a16="http://schemas.microsoft.com/office/drawing/2014/main" id="{8039044C-A8F5-4ED9-9994-3CCE0D2652E3}"/>
              </a:ext>
            </a:extLst>
          </p:cNvPr>
          <p:cNvPicPr>
            <a:picLocks noChangeAspect="1"/>
          </p:cNvPicPr>
          <p:nvPr/>
        </p:nvPicPr>
        <p:blipFill>
          <a:blip r:embed="rId5"/>
          <a:stretch>
            <a:fillRect/>
          </a:stretch>
        </p:blipFill>
        <p:spPr>
          <a:xfrm>
            <a:off x="1677207" y="4495381"/>
            <a:ext cx="3682560" cy="1795817"/>
          </a:xfrm>
          <a:prstGeom prst="rect">
            <a:avLst/>
          </a:prstGeom>
        </p:spPr>
      </p:pic>
      <p:pic>
        <p:nvPicPr>
          <p:cNvPr id="4" name="Picture 3">
            <a:extLst>
              <a:ext uri="{FF2B5EF4-FFF2-40B4-BE49-F238E27FC236}">
                <a16:creationId xmlns:a16="http://schemas.microsoft.com/office/drawing/2014/main" id="{0465B508-6521-4099-AB5D-62377B50D3D1}"/>
              </a:ext>
            </a:extLst>
          </p:cNvPr>
          <p:cNvPicPr>
            <a:picLocks noChangeAspect="1"/>
          </p:cNvPicPr>
          <p:nvPr/>
        </p:nvPicPr>
        <p:blipFill>
          <a:blip r:embed="rId6"/>
          <a:stretch>
            <a:fillRect/>
          </a:stretch>
        </p:blipFill>
        <p:spPr>
          <a:xfrm>
            <a:off x="3665772" y="2228001"/>
            <a:ext cx="2925033" cy="2499840"/>
          </a:xfrm>
          <a:prstGeom prst="rect">
            <a:avLst/>
          </a:prstGeom>
        </p:spPr>
      </p:pic>
    </p:spTree>
    <p:extLst>
      <p:ext uri="{BB962C8B-B14F-4D97-AF65-F5344CB8AC3E}">
        <p14:creationId xmlns:p14="http://schemas.microsoft.com/office/powerpoint/2010/main" val="3947625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Logistic regression</a:t>
            </a:r>
          </a:p>
        </p:txBody>
      </p:sp>
      <p:pic>
        <p:nvPicPr>
          <p:cNvPr id="5" name="Content Placeholder 4">
            <a:extLst>
              <a:ext uri="{FF2B5EF4-FFF2-40B4-BE49-F238E27FC236}">
                <a16:creationId xmlns:a16="http://schemas.microsoft.com/office/drawing/2014/main" id="{A0D6845C-6E57-4698-BAB2-916830AE23C8}"/>
              </a:ext>
            </a:extLst>
          </p:cNvPr>
          <p:cNvPicPr>
            <a:picLocks noGrp="1" noChangeAspect="1"/>
          </p:cNvPicPr>
          <p:nvPr>
            <p:ph sz="half" idx="1"/>
          </p:nvPr>
        </p:nvPicPr>
        <p:blipFill>
          <a:blip r:embed="rId3"/>
          <a:stretch>
            <a:fillRect/>
          </a:stretch>
        </p:blipFill>
        <p:spPr>
          <a:xfrm>
            <a:off x="6187909" y="1908779"/>
            <a:ext cx="5422900" cy="3103838"/>
          </a:xfrm>
        </p:spPr>
      </p:pic>
      <p:pic>
        <p:nvPicPr>
          <p:cNvPr id="8" name="Content Placeholder 7">
            <a:extLst>
              <a:ext uri="{FF2B5EF4-FFF2-40B4-BE49-F238E27FC236}">
                <a16:creationId xmlns:a16="http://schemas.microsoft.com/office/drawing/2014/main" id="{87AF559D-4821-464F-9769-18E2FD2C9585}"/>
              </a:ext>
            </a:extLst>
          </p:cNvPr>
          <p:cNvPicPr>
            <a:picLocks noGrp="1" noChangeAspect="1"/>
          </p:cNvPicPr>
          <p:nvPr>
            <p:ph sz="half" idx="2"/>
          </p:nvPr>
        </p:nvPicPr>
        <p:blipFill>
          <a:blip r:embed="rId4"/>
          <a:stretch>
            <a:fillRect/>
          </a:stretch>
        </p:blipFill>
        <p:spPr>
          <a:xfrm>
            <a:off x="2140091" y="1931200"/>
            <a:ext cx="2464061" cy="988332"/>
          </a:xfrm>
        </p:spPr>
      </p:pic>
      <p:pic>
        <p:nvPicPr>
          <p:cNvPr id="4" name="Picture 3">
            <a:extLst>
              <a:ext uri="{FF2B5EF4-FFF2-40B4-BE49-F238E27FC236}">
                <a16:creationId xmlns:a16="http://schemas.microsoft.com/office/drawing/2014/main" id="{273E8090-DC57-4C11-9D7E-92429D43D4CA}"/>
              </a:ext>
            </a:extLst>
          </p:cNvPr>
          <p:cNvPicPr>
            <a:picLocks noChangeAspect="1"/>
          </p:cNvPicPr>
          <p:nvPr/>
        </p:nvPicPr>
        <p:blipFill>
          <a:blip r:embed="rId5"/>
          <a:stretch>
            <a:fillRect/>
          </a:stretch>
        </p:blipFill>
        <p:spPr>
          <a:xfrm>
            <a:off x="1203622" y="2919532"/>
            <a:ext cx="4800470" cy="988332"/>
          </a:xfrm>
          <a:prstGeom prst="rect">
            <a:avLst/>
          </a:prstGeom>
        </p:spPr>
      </p:pic>
      <p:pic>
        <p:nvPicPr>
          <p:cNvPr id="7" name="Picture 6">
            <a:extLst>
              <a:ext uri="{FF2B5EF4-FFF2-40B4-BE49-F238E27FC236}">
                <a16:creationId xmlns:a16="http://schemas.microsoft.com/office/drawing/2014/main" id="{B724E34D-E830-4AC3-8C51-2846542B903C}"/>
              </a:ext>
            </a:extLst>
          </p:cNvPr>
          <p:cNvPicPr>
            <a:picLocks noChangeAspect="1"/>
          </p:cNvPicPr>
          <p:nvPr/>
        </p:nvPicPr>
        <p:blipFill>
          <a:blip r:embed="rId6"/>
          <a:stretch>
            <a:fillRect/>
          </a:stretch>
        </p:blipFill>
        <p:spPr>
          <a:xfrm>
            <a:off x="2140091" y="3907864"/>
            <a:ext cx="2731712" cy="1206646"/>
          </a:xfrm>
          <a:prstGeom prst="rect">
            <a:avLst/>
          </a:prstGeom>
        </p:spPr>
      </p:pic>
    </p:spTree>
    <p:extLst>
      <p:ext uri="{BB962C8B-B14F-4D97-AF65-F5344CB8AC3E}">
        <p14:creationId xmlns:p14="http://schemas.microsoft.com/office/powerpoint/2010/main" val="2112939693"/>
      </p:ext>
    </p:extLst>
  </p:cSld>
  <p:clrMapOvr>
    <a:masterClrMapping/>
  </p:clrMapOvr>
  <mc:AlternateContent xmlns:mc="http://schemas.openxmlformats.org/markup-compatibility/2006" xmlns:p14="http://schemas.microsoft.com/office/powerpoint/2010/main">
    <mc:Choice Requires="p14">
      <p:transition spd="slow" p14:dur="2000" advTm="52828"/>
    </mc:Choice>
    <mc:Fallback xmlns="">
      <p:transition spd="slow" advTm="5282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16A9-77B3-4C38-AC38-E43A02857D25}"/>
              </a:ext>
            </a:extLst>
          </p:cNvPr>
          <p:cNvSpPr>
            <a:spLocks noGrp="1"/>
          </p:cNvSpPr>
          <p:nvPr>
            <p:ph type="title"/>
          </p:nvPr>
        </p:nvSpPr>
        <p:spPr/>
        <p:txBody>
          <a:bodyPr/>
          <a:lstStyle/>
          <a:p>
            <a:r>
              <a:rPr lang="en-US" dirty="0"/>
              <a:t>Artificial neural network</a:t>
            </a:r>
          </a:p>
        </p:txBody>
      </p:sp>
      <p:sp>
        <p:nvSpPr>
          <p:cNvPr id="6" name="Content Placeholder 5">
            <a:extLst>
              <a:ext uri="{FF2B5EF4-FFF2-40B4-BE49-F238E27FC236}">
                <a16:creationId xmlns:a16="http://schemas.microsoft.com/office/drawing/2014/main" id="{558C14A9-FF3A-4038-9641-5749499CACA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165A5F80-C581-4416-AAF6-5BFA3CD0EA4B}"/>
              </a:ext>
            </a:extLst>
          </p:cNvPr>
          <p:cNvPicPr>
            <a:picLocks noChangeAspect="1"/>
          </p:cNvPicPr>
          <p:nvPr/>
        </p:nvPicPr>
        <p:blipFill rotWithShape="1">
          <a:blip r:embed="rId3"/>
          <a:srcRect t="47336"/>
          <a:stretch/>
        </p:blipFill>
        <p:spPr>
          <a:xfrm>
            <a:off x="581192" y="2180496"/>
            <a:ext cx="5581920" cy="1455349"/>
          </a:xfrm>
          <a:prstGeom prst="rect">
            <a:avLst/>
          </a:prstGeom>
        </p:spPr>
      </p:pic>
      <p:pic>
        <p:nvPicPr>
          <p:cNvPr id="5" name="Picture 4">
            <a:extLst>
              <a:ext uri="{FF2B5EF4-FFF2-40B4-BE49-F238E27FC236}">
                <a16:creationId xmlns:a16="http://schemas.microsoft.com/office/drawing/2014/main" id="{824CC25F-C62E-4134-BC27-E918C078AB40}"/>
              </a:ext>
            </a:extLst>
          </p:cNvPr>
          <p:cNvPicPr>
            <a:picLocks noChangeAspect="1"/>
          </p:cNvPicPr>
          <p:nvPr/>
        </p:nvPicPr>
        <p:blipFill rotWithShape="1">
          <a:blip r:embed="rId4"/>
          <a:srcRect t="23794"/>
          <a:stretch/>
        </p:blipFill>
        <p:spPr>
          <a:xfrm>
            <a:off x="581192" y="3593507"/>
            <a:ext cx="5447695" cy="2729832"/>
          </a:xfrm>
          <a:prstGeom prst="rect">
            <a:avLst/>
          </a:prstGeom>
        </p:spPr>
      </p:pic>
      <p:pic>
        <p:nvPicPr>
          <p:cNvPr id="7" name="Picture 6">
            <a:extLst>
              <a:ext uri="{FF2B5EF4-FFF2-40B4-BE49-F238E27FC236}">
                <a16:creationId xmlns:a16="http://schemas.microsoft.com/office/drawing/2014/main" id="{1DC5F97E-0F24-4C95-8DF7-522948B6F26C}"/>
              </a:ext>
            </a:extLst>
          </p:cNvPr>
          <p:cNvPicPr>
            <a:picLocks noChangeAspect="1"/>
          </p:cNvPicPr>
          <p:nvPr/>
        </p:nvPicPr>
        <p:blipFill>
          <a:blip r:embed="rId5"/>
          <a:stretch>
            <a:fillRect/>
          </a:stretch>
        </p:blipFill>
        <p:spPr>
          <a:xfrm>
            <a:off x="6871984" y="2176462"/>
            <a:ext cx="3895725" cy="2505075"/>
          </a:xfrm>
          <a:prstGeom prst="rect">
            <a:avLst/>
          </a:prstGeom>
        </p:spPr>
      </p:pic>
    </p:spTree>
    <p:extLst>
      <p:ext uri="{BB962C8B-B14F-4D97-AF65-F5344CB8AC3E}">
        <p14:creationId xmlns:p14="http://schemas.microsoft.com/office/powerpoint/2010/main" val="2436074648"/>
      </p:ext>
    </p:extLst>
  </p:cSld>
  <p:clrMapOvr>
    <a:masterClrMapping/>
  </p:clrMapOvr>
  <mc:AlternateContent xmlns:mc="http://schemas.openxmlformats.org/markup-compatibility/2006" xmlns:p14="http://schemas.microsoft.com/office/powerpoint/2010/main">
    <mc:Choice Requires="p14">
      <p:transition spd="slow" p14:dur="2000" advTm="33775"/>
    </mc:Choice>
    <mc:Fallback xmlns="">
      <p:transition spd="slow" advTm="3377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Compare to get the best result – Random forest</a:t>
            </a:r>
          </a:p>
        </p:txBody>
      </p:sp>
      <p:sp>
        <p:nvSpPr>
          <p:cNvPr id="4" name="Content Placeholder 3">
            <a:extLst>
              <a:ext uri="{FF2B5EF4-FFF2-40B4-BE49-F238E27FC236}">
                <a16:creationId xmlns:a16="http://schemas.microsoft.com/office/drawing/2014/main" id="{9D809710-BFB0-4AA3-BEDB-6040DD81C788}"/>
              </a:ext>
            </a:extLst>
          </p:cNvPr>
          <p:cNvSpPr>
            <a:spLocks noGrp="1"/>
          </p:cNvSpPr>
          <p:nvPr>
            <p:ph sz="half" idx="2"/>
          </p:nvPr>
        </p:nvSpPr>
        <p:spPr/>
        <p:txBody>
          <a:bodyPr/>
          <a:lstStyle/>
          <a:p>
            <a:endParaRPr lang="en-US"/>
          </a:p>
        </p:txBody>
      </p:sp>
      <p:pic>
        <p:nvPicPr>
          <p:cNvPr id="5" name="Content Placeholder 4">
            <a:extLst>
              <a:ext uri="{FF2B5EF4-FFF2-40B4-BE49-F238E27FC236}">
                <a16:creationId xmlns:a16="http://schemas.microsoft.com/office/drawing/2014/main" id="{0F7DD5CA-3FC9-4062-8F96-D3303FBCA8D3}"/>
              </a:ext>
            </a:extLst>
          </p:cNvPr>
          <p:cNvPicPr>
            <a:picLocks noGrp="1" noChangeAspect="1"/>
          </p:cNvPicPr>
          <p:nvPr>
            <p:ph sz="half" idx="1"/>
          </p:nvPr>
        </p:nvPicPr>
        <p:blipFill>
          <a:blip r:embed="rId3"/>
          <a:stretch>
            <a:fillRect/>
          </a:stretch>
        </p:blipFill>
        <p:spPr>
          <a:xfrm>
            <a:off x="0" y="1971208"/>
            <a:ext cx="12142424" cy="4699415"/>
          </a:xfrm>
        </p:spPr>
      </p:pic>
      <p:sp>
        <p:nvSpPr>
          <p:cNvPr id="7" name="Rectangle 6">
            <a:extLst>
              <a:ext uri="{FF2B5EF4-FFF2-40B4-BE49-F238E27FC236}">
                <a16:creationId xmlns:a16="http://schemas.microsoft.com/office/drawing/2014/main" id="{CC1D4538-09E7-4584-9774-1A1A72FF5E09}"/>
              </a:ext>
            </a:extLst>
          </p:cNvPr>
          <p:cNvSpPr/>
          <p:nvPr/>
        </p:nvSpPr>
        <p:spPr>
          <a:xfrm>
            <a:off x="6500434" y="2636321"/>
            <a:ext cx="5691566" cy="237507"/>
          </a:xfrm>
          <a:prstGeom prst="rect">
            <a:avLst/>
          </a:prstGeom>
          <a:noFill/>
          <a:ln w="76200">
            <a:solidFill>
              <a:srgbClr val="FFC000"/>
            </a:solidFill>
          </a:ln>
          <a:effectLst>
            <a:outerShdw dist="50800" dir="5400000" sx="1000" sy="1000" algn="ctr" rotWithShape="0">
              <a:srgbClr val="000000">
                <a:alpha val="43137"/>
              </a:srgb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C000"/>
                </a:solidFill>
              </a:ln>
            </a:endParaRPr>
          </a:p>
        </p:txBody>
      </p:sp>
    </p:spTree>
    <p:extLst>
      <p:ext uri="{BB962C8B-B14F-4D97-AF65-F5344CB8AC3E}">
        <p14:creationId xmlns:p14="http://schemas.microsoft.com/office/powerpoint/2010/main" val="497607547"/>
      </p:ext>
    </p:extLst>
  </p:cSld>
  <p:clrMapOvr>
    <a:masterClrMapping/>
  </p:clrMapOvr>
  <mc:AlternateContent xmlns:mc="http://schemas.openxmlformats.org/markup-compatibility/2006" xmlns:p14="http://schemas.microsoft.com/office/powerpoint/2010/main">
    <mc:Choice Requires="p14">
      <p:transition spd="slow" p14:dur="2000" advTm="59851"/>
    </mc:Choice>
    <mc:Fallback xmlns="">
      <p:transition spd="slow" advTm="5985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someone@example.com</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Analysis – mammogram mass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2489459095"/>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mc:AlternateContent xmlns:mc="http://schemas.openxmlformats.org/markup-compatibility/2006" xmlns:p14="http://schemas.microsoft.com/office/powerpoint/2010/main">
    <mc:Choice Requires="p14">
      <p:transition spd="slow" p14:dur="2000" advTm="34982"/>
    </mc:Choice>
    <mc:Fallback xmlns="">
      <p:transition spd="slow" advTm="3498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5B749-C78E-4E84-BF8B-94D0E0D12B6D}"/>
              </a:ext>
            </a:extLst>
          </p:cNvPr>
          <p:cNvSpPr>
            <a:spLocks noGrp="1"/>
          </p:cNvSpPr>
          <p:nvPr>
            <p:ph type="title"/>
          </p:nvPr>
        </p:nvSpPr>
        <p:spPr/>
        <p:txBody>
          <a:bodyPr/>
          <a:lstStyle/>
          <a:p>
            <a:r>
              <a:rPr lang="en-US" dirty="0"/>
              <a:t>AI Algorithms</a:t>
            </a:r>
          </a:p>
        </p:txBody>
      </p:sp>
      <p:graphicFrame>
        <p:nvGraphicFramePr>
          <p:cNvPr id="6" name="Content Placeholder 3">
            <a:extLst>
              <a:ext uri="{FF2B5EF4-FFF2-40B4-BE49-F238E27FC236}">
                <a16:creationId xmlns:a16="http://schemas.microsoft.com/office/drawing/2014/main" id="{DBD73EFB-8263-4815-AC4B-39BE1BC8102D}"/>
              </a:ext>
            </a:extLst>
          </p:cNvPr>
          <p:cNvGraphicFramePr>
            <a:graphicFrameLocks/>
          </p:cNvGraphicFramePr>
          <p:nvPr>
            <p:extLst>
              <p:ext uri="{D42A27DB-BD31-4B8C-83A1-F6EECF244321}">
                <p14:modId xmlns:p14="http://schemas.microsoft.com/office/powerpoint/2010/main" val="3664713786"/>
              </p:ext>
            </p:extLst>
          </p:nvPr>
        </p:nvGraphicFramePr>
        <p:xfrm>
          <a:off x="581026" y="1981200"/>
          <a:ext cx="5514974"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3">
            <a:extLst>
              <a:ext uri="{FF2B5EF4-FFF2-40B4-BE49-F238E27FC236}">
                <a16:creationId xmlns:a16="http://schemas.microsoft.com/office/drawing/2014/main" id="{E399F1A2-C83D-49AB-9CD9-A00D030A4F91}"/>
              </a:ext>
            </a:extLst>
          </p:cNvPr>
          <p:cNvGraphicFramePr>
            <a:graphicFrameLocks/>
          </p:cNvGraphicFramePr>
          <p:nvPr>
            <p:extLst>
              <p:ext uri="{D42A27DB-BD31-4B8C-83A1-F6EECF244321}">
                <p14:modId xmlns:p14="http://schemas.microsoft.com/office/powerpoint/2010/main" val="4065013313"/>
              </p:ext>
            </p:extLst>
          </p:nvPr>
        </p:nvGraphicFramePr>
        <p:xfrm>
          <a:off x="5889356" y="1876300"/>
          <a:ext cx="5166571" cy="49816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58710818"/>
      </p:ext>
    </p:extLst>
  </p:cSld>
  <p:clrMapOvr>
    <a:masterClrMapping/>
  </p:clrMapOvr>
  <mc:AlternateContent xmlns:mc="http://schemas.openxmlformats.org/markup-compatibility/2006" xmlns:p14="http://schemas.microsoft.com/office/powerpoint/2010/main">
    <mc:Choice Requires="p14">
      <p:transition spd="slow" p14:dur="2000" advTm="16476"/>
    </mc:Choice>
    <mc:Fallback xmlns="">
      <p:transition spd="slow" advTm="1647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61A5-6D03-4221-8E5E-A1DEE2D76ECF}"/>
              </a:ext>
            </a:extLst>
          </p:cNvPr>
          <p:cNvSpPr>
            <a:spLocks noGrp="1"/>
          </p:cNvSpPr>
          <p:nvPr>
            <p:ph type="title"/>
          </p:nvPr>
        </p:nvSpPr>
        <p:spPr/>
        <p:txBody>
          <a:bodyPr/>
          <a:lstStyle/>
          <a:p>
            <a:r>
              <a:rPr lang="en-US" altLang="zh-CN" dirty="0"/>
              <a:t>Evaluate algorithms</a:t>
            </a:r>
            <a:endParaRPr lang="en-US" dirty="0"/>
          </a:p>
        </p:txBody>
      </p:sp>
      <p:sp>
        <p:nvSpPr>
          <p:cNvPr id="3" name="Content Placeholder 2">
            <a:extLst>
              <a:ext uri="{FF2B5EF4-FFF2-40B4-BE49-F238E27FC236}">
                <a16:creationId xmlns:a16="http://schemas.microsoft.com/office/drawing/2014/main" id="{D19F80DE-6E5D-46D8-BEA0-BFCE8523CB2D}"/>
              </a:ext>
            </a:extLst>
          </p:cNvPr>
          <p:cNvSpPr>
            <a:spLocks noGrp="1"/>
          </p:cNvSpPr>
          <p:nvPr>
            <p:ph idx="1"/>
          </p:nvPr>
        </p:nvSpPr>
        <p:spPr>
          <a:xfrm>
            <a:off x="531472" y="1589848"/>
            <a:ext cx="3975310" cy="3678303"/>
          </a:xfrm>
        </p:spPr>
        <p:txBody>
          <a:bodyPr/>
          <a:lstStyle/>
          <a:p>
            <a:r>
              <a:rPr lang="en-US" dirty="0"/>
              <a:t>Metrics:</a:t>
            </a:r>
          </a:p>
          <a:p>
            <a:pPr lvl="1"/>
            <a:r>
              <a:rPr lang="en-US" b="1" dirty="0"/>
              <a:t>Classification Accuracy</a:t>
            </a:r>
          </a:p>
          <a:p>
            <a:pPr lvl="2"/>
            <a:r>
              <a:rPr lang="en-US" b="1" dirty="0"/>
              <a:t>K-fold Cross Validation</a:t>
            </a:r>
          </a:p>
          <a:p>
            <a:pPr lvl="1"/>
            <a:r>
              <a:rPr lang="en-US" b="1" dirty="0"/>
              <a:t>Area Under ROC Curve</a:t>
            </a:r>
          </a:p>
          <a:p>
            <a:pPr lvl="1"/>
            <a:r>
              <a:rPr lang="en-US" b="1" dirty="0"/>
              <a:t>Confusion Matrix</a:t>
            </a:r>
          </a:p>
        </p:txBody>
      </p:sp>
      <p:pic>
        <p:nvPicPr>
          <p:cNvPr id="7" name="Picture 6">
            <a:extLst>
              <a:ext uri="{FF2B5EF4-FFF2-40B4-BE49-F238E27FC236}">
                <a16:creationId xmlns:a16="http://schemas.microsoft.com/office/drawing/2014/main" id="{56D7F8B4-470B-4C5F-B11E-4966E2FF63B6}"/>
              </a:ext>
            </a:extLst>
          </p:cNvPr>
          <p:cNvPicPr>
            <a:picLocks noChangeAspect="1"/>
          </p:cNvPicPr>
          <p:nvPr/>
        </p:nvPicPr>
        <p:blipFill>
          <a:blip r:embed="rId3"/>
          <a:stretch>
            <a:fillRect/>
          </a:stretch>
        </p:blipFill>
        <p:spPr>
          <a:xfrm>
            <a:off x="3897230" y="3892402"/>
            <a:ext cx="3503177" cy="2714504"/>
          </a:xfrm>
          <a:prstGeom prst="rect">
            <a:avLst/>
          </a:prstGeom>
        </p:spPr>
      </p:pic>
      <p:graphicFrame>
        <p:nvGraphicFramePr>
          <p:cNvPr id="6" name="Table 5">
            <a:extLst>
              <a:ext uri="{FF2B5EF4-FFF2-40B4-BE49-F238E27FC236}">
                <a16:creationId xmlns:a16="http://schemas.microsoft.com/office/drawing/2014/main" id="{373926C9-9AD5-479D-864B-E4CD118973AD}"/>
              </a:ext>
            </a:extLst>
          </p:cNvPr>
          <p:cNvGraphicFramePr>
            <a:graphicFrameLocks noGrp="1"/>
          </p:cNvGraphicFramePr>
          <p:nvPr>
            <p:extLst>
              <p:ext uri="{D42A27DB-BD31-4B8C-83A1-F6EECF244321}">
                <p14:modId xmlns:p14="http://schemas.microsoft.com/office/powerpoint/2010/main" val="244790533"/>
              </p:ext>
            </p:extLst>
          </p:nvPr>
        </p:nvGraphicFramePr>
        <p:xfrm>
          <a:off x="5925864" y="2214446"/>
          <a:ext cx="5734664" cy="1677956"/>
        </p:xfrm>
        <a:graphic>
          <a:graphicData uri="http://schemas.openxmlformats.org/drawingml/2006/table">
            <a:tbl>
              <a:tblPr firstRow="1" firstCol="1" bandRow="1">
                <a:tableStyleId>{5C22544A-7EE6-4342-B048-85BDC9FD1C3A}</a:tableStyleId>
              </a:tblPr>
              <a:tblGrid>
                <a:gridCol w="1910826">
                  <a:extLst>
                    <a:ext uri="{9D8B030D-6E8A-4147-A177-3AD203B41FA5}">
                      <a16:colId xmlns:a16="http://schemas.microsoft.com/office/drawing/2014/main" val="3747224518"/>
                    </a:ext>
                  </a:extLst>
                </a:gridCol>
                <a:gridCol w="1911919">
                  <a:extLst>
                    <a:ext uri="{9D8B030D-6E8A-4147-A177-3AD203B41FA5}">
                      <a16:colId xmlns:a16="http://schemas.microsoft.com/office/drawing/2014/main" val="576586428"/>
                    </a:ext>
                  </a:extLst>
                </a:gridCol>
                <a:gridCol w="1911919">
                  <a:extLst>
                    <a:ext uri="{9D8B030D-6E8A-4147-A177-3AD203B41FA5}">
                      <a16:colId xmlns:a16="http://schemas.microsoft.com/office/drawing/2014/main" val="3691147386"/>
                    </a:ext>
                  </a:extLst>
                </a:gridCol>
              </a:tblGrid>
              <a:tr h="335592">
                <a:tc>
                  <a:txBody>
                    <a:bodyPr/>
                    <a:lstStyle/>
                    <a:p>
                      <a:pPr marL="0" marR="0" indent="0" algn="ctr">
                        <a:lnSpc>
                          <a:spcPct val="95000"/>
                        </a:lnSpc>
                        <a:spcBef>
                          <a:spcPts val="0"/>
                        </a:spcBef>
                        <a:spcAft>
                          <a:spcPts val="600"/>
                        </a:spcAft>
                        <a:tabLst>
                          <a:tab pos="182880" algn="l"/>
                        </a:tabLst>
                      </a:pPr>
                      <a:r>
                        <a:rPr lang="x-none" sz="1600" spc="-5" dirty="0">
                          <a:effectLst/>
                        </a:rPr>
                        <a:t> </a:t>
                      </a:r>
                      <a:endParaRPr lang="en-US" sz="1600" spc="-5" dirty="0">
                        <a:effectLst/>
                        <a:latin typeface="Times New Roman" panose="02020603050405020304" pitchFamily="18" charset="0"/>
                        <a:ea typeface="宋体" panose="02010600030101010101" pitchFamily="2" charset="-122"/>
                      </a:endParaRPr>
                    </a:p>
                  </a:txBody>
                  <a:tcPr marL="68580" marR="68580" marT="0" marB="0"/>
                </a:tc>
                <a:tc>
                  <a:txBody>
                    <a:bodyPr/>
                    <a:lstStyle/>
                    <a:p>
                      <a:pPr marL="0" marR="0" indent="0" algn="ctr">
                        <a:lnSpc>
                          <a:spcPct val="95000"/>
                        </a:lnSpc>
                        <a:spcBef>
                          <a:spcPts val="0"/>
                        </a:spcBef>
                        <a:spcAft>
                          <a:spcPts val="600"/>
                        </a:spcAft>
                        <a:tabLst>
                          <a:tab pos="182880" algn="l"/>
                        </a:tabLst>
                      </a:pPr>
                      <a:r>
                        <a:rPr lang="x-none" sz="1600" spc="-5">
                          <a:effectLst/>
                        </a:rPr>
                        <a:t>Benign 0</a:t>
                      </a:r>
                      <a:endParaRPr lang="en-US" sz="1600" spc="-5">
                        <a:effectLst/>
                        <a:latin typeface="Times New Roman" panose="02020603050405020304" pitchFamily="18" charset="0"/>
                        <a:ea typeface="宋体" panose="02010600030101010101" pitchFamily="2" charset="-122"/>
                      </a:endParaRPr>
                    </a:p>
                  </a:txBody>
                  <a:tcPr marL="68580" marR="68580" marT="0" marB="0"/>
                </a:tc>
                <a:tc>
                  <a:txBody>
                    <a:bodyPr/>
                    <a:lstStyle/>
                    <a:p>
                      <a:pPr marL="0" marR="0" indent="0" algn="ctr">
                        <a:lnSpc>
                          <a:spcPct val="95000"/>
                        </a:lnSpc>
                        <a:spcBef>
                          <a:spcPts val="0"/>
                        </a:spcBef>
                        <a:spcAft>
                          <a:spcPts val="600"/>
                        </a:spcAft>
                        <a:tabLst>
                          <a:tab pos="182880" algn="l"/>
                        </a:tabLst>
                      </a:pPr>
                      <a:r>
                        <a:rPr lang="x-none" sz="1600" spc="-5">
                          <a:effectLst/>
                        </a:rPr>
                        <a:t>Malignant 1</a:t>
                      </a:r>
                      <a:endParaRPr lang="en-US" sz="1600" spc="-5">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10934181"/>
                  </a:ext>
                </a:extLst>
              </a:tr>
              <a:tr h="671182">
                <a:tc>
                  <a:txBody>
                    <a:bodyPr/>
                    <a:lstStyle/>
                    <a:p>
                      <a:pPr marL="0" marR="0" indent="0" algn="ctr">
                        <a:lnSpc>
                          <a:spcPct val="95000"/>
                        </a:lnSpc>
                        <a:spcBef>
                          <a:spcPts val="0"/>
                        </a:spcBef>
                        <a:spcAft>
                          <a:spcPts val="600"/>
                        </a:spcAft>
                        <a:tabLst>
                          <a:tab pos="182880" algn="l"/>
                        </a:tabLst>
                      </a:pPr>
                      <a:r>
                        <a:rPr lang="x-none" sz="1600" spc="-5">
                          <a:effectLst/>
                        </a:rPr>
                        <a:t>Prediction 0</a:t>
                      </a:r>
                      <a:endParaRPr lang="en-US" sz="1600" spc="-5">
                        <a:effectLst/>
                        <a:latin typeface="Times New Roman" panose="02020603050405020304" pitchFamily="18" charset="0"/>
                        <a:ea typeface="宋体" panose="02010600030101010101" pitchFamily="2" charset="-122"/>
                      </a:endParaRPr>
                    </a:p>
                  </a:txBody>
                  <a:tcPr marL="68580" marR="68580" marT="0" marB="0"/>
                </a:tc>
                <a:tc>
                  <a:txBody>
                    <a:bodyPr/>
                    <a:lstStyle/>
                    <a:p>
                      <a:pPr marL="0" marR="0" indent="0" algn="ctr">
                        <a:lnSpc>
                          <a:spcPct val="95000"/>
                        </a:lnSpc>
                        <a:spcBef>
                          <a:spcPts val="0"/>
                        </a:spcBef>
                        <a:spcAft>
                          <a:spcPts val="600"/>
                        </a:spcAft>
                        <a:tabLst>
                          <a:tab pos="182880" algn="l"/>
                        </a:tabLst>
                      </a:pPr>
                      <a:r>
                        <a:rPr lang="x-none" sz="1600" spc="-5">
                          <a:effectLst/>
                        </a:rPr>
                        <a:t>True Negative</a:t>
                      </a:r>
                      <a:endParaRPr lang="en-US" sz="1600" spc="-5">
                        <a:effectLst/>
                        <a:latin typeface="Times New Roman" panose="02020603050405020304" pitchFamily="18" charset="0"/>
                        <a:ea typeface="宋体" panose="02010600030101010101" pitchFamily="2" charset="-122"/>
                      </a:endParaRPr>
                    </a:p>
                  </a:txBody>
                  <a:tcPr marL="68580" marR="68580" marT="0" marB="0"/>
                </a:tc>
                <a:tc>
                  <a:txBody>
                    <a:bodyPr/>
                    <a:lstStyle/>
                    <a:p>
                      <a:pPr marL="0" marR="0" indent="0" algn="ctr">
                        <a:lnSpc>
                          <a:spcPct val="95000"/>
                        </a:lnSpc>
                        <a:spcBef>
                          <a:spcPts val="0"/>
                        </a:spcBef>
                        <a:spcAft>
                          <a:spcPts val="600"/>
                        </a:spcAft>
                        <a:tabLst>
                          <a:tab pos="182880" algn="l"/>
                        </a:tabLst>
                      </a:pPr>
                      <a:r>
                        <a:rPr lang="x-none" sz="1600" spc="-5" dirty="0">
                          <a:effectLst/>
                        </a:rPr>
                        <a:t>False Negative </a:t>
                      </a:r>
                      <a:endParaRPr lang="en-US" sz="1600" spc="-5" dirty="0">
                        <a:effectLst/>
                      </a:endParaRPr>
                    </a:p>
                    <a:p>
                      <a:pPr marL="0" marR="0" indent="0" algn="ctr">
                        <a:lnSpc>
                          <a:spcPct val="95000"/>
                        </a:lnSpc>
                        <a:spcBef>
                          <a:spcPts val="0"/>
                        </a:spcBef>
                        <a:spcAft>
                          <a:spcPts val="600"/>
                        </a:spcAft>
                        <a:tabLst>
                          <a:tab pos="182880" algn="l"/>
                        </a:tabLst>
                      </a:pPr>
                      <a:r>
                        <a:rPr lang="x-none" sz="1600" spc="-5" dirty="0">
                          <a:effectLst/>
                        </a:rPr>
                        <a:t>(Type II)</a:t>
                      </a:r>
                      <a:endParaRPr lang="en-US" sz="1600" spc="-5"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47001570"/>
                  </a:ext>
                </a:extLst>
              </a:tr>
              <a:tr h="671182">
                <a:tc>
                  <a:txBody>
                    <a:bodyPr/>
                    <a:lstStyle/>
                    <a:p>
                      <a:pPr marL="0" marR="0" indent="0" algn="ctr">
                        <a:lnSpc>
                          <a:spcPct val="95000"/>
                        </a:lnSpc>
                        <a:spcBef>
                          <a:spcPts val="0"/>
                        </a:spcBef>
                        <a:spcAft>
                          <a:spcPts val="600"/>
                        </a:spcAft>
                        <a:tabLst>
                          <a:tab pos="182880" algn="l"/>
                        </a:tabLst>
                      </a:pPr>
                      <a:r>
                        <a:rPr lang="x-none" sz="1600" spc="-5">
                          <a:effectLst/>
                        </a:rPr>
                        <a:t>Prediction 1</a:t>
                      </a:r>
                      <a:endParaRPr lang="en-US" sz="1600" spc="-5">
                        <a:effectLst/>
                        <a:latin typeface="Times New Roman" panose="02020603050405020304" pitchFamily="18" charset="0"/>
                        <a:ea typeface="宋体" panose="02010600030101010101" pitchFamily="2" charset="-122"/>
                      </a:endParaRPr>
                    </a:p>
                  </a:txBody>
                  <a:tcPr marL="68580" marR="68580" marT="0" marB="0"/>
                </a:tc>
                <a:tc>
                  <a:txBody>
                    <a:bodyPr/>
                    <a:lstStyle/>
                    <a:p>
                      <a:pPr marL="0" marR="0" indent="0" algn="ctr">
                        <a:lnSpc>
                          <a:spcPct val="95000"/>
                        </a:lnSpc>
                        <a:spcBef>
                          <a:spcPts val="0"/>
                        </a:spcBef>
                        <a:spcAft>
                          <a:spcPts val="600"/>
                        </a:spcAft>
                        <a:tabLst>
                          <a:tab pos="182880" algn="l"/>
                        </a:tabLst>
                      </a:pPr>
                      <a:r>
                        <a:rPr lang="x-none" sz="1600" spc="-5" dirty="0">
                          <a:effectLst/>
                        </a:rPr>
                        <a:t>False Positive </a:t>
                      </a:r>
                      <a:endParaRPr lang="en-US" sz="1600" spc="-5" dirty="0">
                        <a:effectLst/>
                      </a:endParaRPr>
                    </a:p>
                    <a:p>
                      <a:pPr marL="0" marR="0" indent="0" algn="ctr">
                        <a:lnSpc>
                          <a:spcPct val="95000"/>
                        </a:lnSpc>
                        <a:spcBef>
                          <a:spcPts val="0"/>
                        </a:spcBef>
                        <a:spcAft>
                          <a:spcPts val="600"/>
                        </a:spcAft>
                        <a:tabLst>
                          <a:tab pos="182880" algn="l"/>
                        </a:tabLst>
                      </a:pPr>
                      <a:r>
                        <a:rPr lang="x-none" sz="1600" spc="-5" dirty="0">
                          <a:effectLst/>
                        </a:rPr>
                        <a:t>(Type I)</a:t>
                      </a:r>
                      <a:endParaRPr lang="en-US" sz="1600" spc="-5" dirty="0">
                        <a:effectLst/>
                        <a:latin typeface="Times New Roman" panose="02020603050405020304" pitchFamily="18" charset="0"/>
                        <a:ea typeface="宋体" panose="02010600030101010101" pitchFamily="2" charset="-122"/>
                      </a:endParaRPr>
                    </a:p>
                  </a:txBody>
                  <a:tcPr marL="68580" marR="68580" marT="0" marB="0"/>
                </a:tc>
                <a:tc>
                  <a:txBody>
                    <a:bodyPr/>
                    <a:lstStyle/>
                    <a:p>
                      <a:pPr marL="0" marR="0" indent="0" algn="ctr">
                        <a:lnSpc>
                          <a:spcPct val="95000"/>
                        </a:lnSpc>
                        <a:spcBef>
                          <a:spcPts val="0"/>
                        </a:spcBef>
                        <a:spcAft>
                          <a:spcPts val="600"/>
                        </a:spcAft>
                        <a:tabLst>
                          <a:tab pos="182880" algn="l"/>
                        </a:tabLst>
                      </a:pPr>
                      <a:r>
                        <a:rPr lang="x-none" sz="1600" spc="-5" dirty="0">
                          <a:effectLst/>
                        </a:rPr>
                        <a:t>True Positive</a:t>
                      </a:r>
                      <a:endParaRPr lang="en-US" sz="1600" spc="-5"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97977960"/>
                  </a:ext>
                </a:extLst>
              </a:tr>
            </a:tbl>
          </a:graphicData>
        </a:graphic>
      </p:graphicFrame>
    </p:spTree>
    <p:extLst>
      <p:ext uri="{BB962C8B-B14F-4D97-AF65-F5344CB8AC3E}">
        <p14:creationId xmlns:p14="http://schemas.microsoft.com/office/powerpoint/2010/main" val="4211655473"/>
      </p:ext>
    </p:extLst>
  </p:cSld>
  <p:clrMapOvr>
    <a:masterClrMapping/>
  </p:clrMapOvr>
  <mc:AlternateContent xmlns:mc="http://schemas.openxmlformats.org/markup-compatibility/2006" xmlns:p14="http://schemas.microsoft.com/office/powerpoint/2010/main">
    <mc:Choice Requires="p14">
      <p:transition spd="slow" p14:dur="2000" advTm="29028"/>
    </mc:Choice>
    <mc:Fallback xmlns="">
      <p:transition spd="slow" advTm="2902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B9B3-07A5-48DD-A9D5-30FF9A2BBF24}"/>
              </a:ext>
            </a:extLst>
          </p:cNvPr>
          <p:cNvSpPr>
            <a:spLocks noGrp="1"/>
          </p:cNvSpPr>
          <p:nvPr>
            <p:ph type="title"/>
          </p:nvPr>
        </p:nvSpPr>
        <p:spPr/>
        <p:txBody>
          <a:bodyPr/>
          <a:lstStyle/>
          <a:p>
            <a:r>
              <a:rPr lang="en-US" dirty="0" err="1"/>
              <a:t>Uci</a:t>
            </a:r>
            <a:r>
              <a:rPr lang="en-US" dirty="0"/>
              <a:t> DATASET</a:t>
            </a:r>
          </a:p>
        </p:txBody>
      </p:sp>
      <p:pic>
        <p:nvPicPr>
          <p:cNvPr id="2050" name="Picture 2" descr="The Radiology Assistant : Bi-RADS for Mammography and Ultrasound 2013">
            <a:extLst>
              <a:ext uri="{FF2B5EF4-FFF2-40B4-BE49-F238E27FC236}">
                <a16:creationId xmlns:a16="http://schemas.microsoft.com/office/drawing/2014/main" id="{48424E0F-574D-43F1-BF9C-C1F798E002A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45170" y="1715956"/>
            <a:ext cx="6257871" cy="36782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Radiology Assistant : Bi-RADS for Mammography and Ultrasound 2013">
            <a:extLst>
              <a:ext uri="{FF2B5EF4-FFF2-40B4-BE49-F238E27FC236}">
                <a16:creationId xmlns:a16="http://schemas.microsoft.com/office/drawing/2014/main" id="{79E85F54-2577-4216-9876-2D21CD91CD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r="48842"/>
          <a:stretch/>
        </p:blipFill>
        <p:spPr bwMode="auto">
          <a:xfrm>
            <a:off x="443721" y="1789241"/>
            <a:ext cx="3201449" cy="43666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5DB5332-F742-4F07-8456-C822862F3289}"/>
              </a:ext>
            </a:extLst>
          </p:cNvPr>
          <p:cNvPicPr>
            <a:picLocks noChangeAspect="1"/>
          </p:cNvPicPr>
          <p:nvPr/>
        </p:nvPicPr>
        <p:blipFill>
          <a:blip r:embed="rId5"/>
          <a:stretch>
            <a:fillRect/>
          </a:stretch>
        </p:blipFill>
        <p:spPr>
          <a:xfrm>
            <a:off x="7838216" y="3737236"/>
            <a:ext cx="3999190" cy="2418608"/>
          </a:xfrm>
          <a:prstGeom prst="rect">
            <a:avLst/>
          </a:prstGeom>
        </p:spPr>
      </p:pic>
    </p:spTree>
    <p:extLst>
      <p:ext uri="{BB962C8B-B14F-4D97-AF65-F5344CB8AC3E}">
        <p14:creationId xmlns:p14="http://schemas.microsoft.com/office/powerpoint/2010/main" val="1756168357"/>
      </p:ext>
    </p:extLst>
  </p:cSld>
  <p:clrMapOvr>
    <a:masterClrMapping/>
  </p:clrMapOvr>
  <mc:AlternateContent xmlns:mc="http://schemas.openxmlformats.org/markup-compatibility/2006" xmlns:p14="http://schemas.microsoft.com/office/powerpoint/2010/main">
    <mc:Choice Requires="p14">
      <p:transition spd="slow" p14:dur="2000" advTm="37002"/>
    </mc:Choice>
    <mc:Fallback xmlns="">
      <p:transition spd="slow" advTm="3700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Load dataset</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649139146"/>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mc:AlternateContent xmlns:mc="http://schemas.openxmlformats.org/markup-compatibility/2006" xmlns:p14="http://schemas.microsoft.com/office/powerpoint/2010/main">
    <mc:Choice Requires="p14">
      <p:transition spd="slow" p14:dur="2000" advTm="26590"/>
    </mc:Choice>
    <mc:Fallback xmlns="">
      <p:transition spd="slow" advTm="2659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16A9-77B3-4C38-AC38-E43A02857D25}"/>
              </a:ext>
            </a:extLst>
          </p:cNvPr>
          <p:cNvSpPr>
            <a:spLocks noGrp="1"/>
          </p:cNvSpPr>
          <p:nvPr>
            <p:ph type="title"/>
          </p:nvPr>
        </p:nvSpPr>
        <p:spPr/>
        <p:txBody>
          <a:bodyPr/>
          <a:lstStyle/>
          <a:p>
            <a:r>
              <a:rPr lang="en-US" dirty="0"/>
              <a:t>Decision tree</a:t>
            </a:r>
          </a:p>
        </p:txBody>
      </p:sp>
      <p:pic>
        <p:nvPicPr>
          <p:cNvPr id="4" name="Content Placeholder 3" descr="Diagram&#10;&#10;Description automatically generated">
            <a:extLst>
              <a:ext uri="{FF2B5EF4-FFF2-40B4-BE49-F238E27FC236}">
                <a16:creationId xmlns:a16="http://schemas.microsoft.com/office/drawing/2014/main" id="{67C4ACEF-F543-4350-A5A0-59EC203868DF}"/>
              </a:ext>
            </a:extLst>
          </p:cNvPr>
          <p:cNvPicPr>
            <a:picLocks noGrp="1" noChangeAspect="1"/>
          </p:cNvPicPr>
          <p:nvPr>
            <p:ph idx="1"/>
          </p:nvPr>
        </p:nvPicPr>
        <p:blipFill>
          <a:blip r:embed="rId3"/>
          <a:stretch>
            <a:fillRect/>
          </a:stretch>
        </p:blipFill>
        <p:spPr>
          <a:xfrm>
            <a:off x="1568742" y="5108488"/>
            <a:ext cx="1640048" cy="1325227"/>
          </a:xfr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B073BE9-9528-4F28-B11F-B276A93F1F40}"/>
                  </a:ext>
                </a:extLst>
              </p:cNvPr>
              <p:cNvSpPr txBox="1"/>
              <p:nvPr/>
            </p:nvSpPr>
            <p:spPr>
              <a:xfrm>
                <a:off x="4202884" y="1898101"/>
                <a:ext cx="7650037" cy="4464684"/>
              </a:xfrm>
              <a:prstGeom prst="rect">
                <a:avLst/>
              </a:prstGeom>
              <a:noFill/>
            </p:spPr>
            <p:txBody>
              <a:bodyPr wrap="square" rtlCol="0">
                <a:spAutoFit/>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The </a:t>
                </a:r>
                <a:r>
                  <a:rPr lang="en-US" sz="1800" b="1" dirty="0">
                    <a:effectLst/>
                    <a:latin typeface="Calibri" panose="020F0502020204030204" pitchFamily="34" charset="0"/>
                    <a:ea typeface="DengXian" panose="02010600030101010101" pitchFamily="2" charset="-122"/>
                    <a:cs typeface="Times New Roman" panose="02020603050405020304" pitchFamily="18" charset="0"/>
                  </a:rPr>
                  <a:t>ID3</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sz="1800" b="1" dirty="0">
                    <a:effectLst/>
                    <a:latin typeface="Calibri" panose="020F0502020204030204" pitchFamily="34" charset="0"/>
                    <a:ea typeface="DengXian" panose="02010600030101010101" pitchFamily="2" charset="-122"/>
                    <a:cs typeface="Times New Roman" panose="02020603050405020304" pitchFamily="18" charset="0"/>
                  </a:rPr>
                  <a:t>Iterative </a:t>
                </a:r>
                <a:r>
                  <a:rPr lang="en-US" sz="1800" b="1" dirty="0" err="1">
                    <a:effectLst/>
                    <a:latin typeface="Calibri" panose="020F0502020204030204" pitchFamily="34" charset="0"/>
                    <a:ea typeface="DengXian" panose="02010600030101010101" pitchFamily="2" charset="-122"/>
                    <a:cs typeface="Times New Roman" panose="02020603050405020304" pitchFamily="18" charset="0"/>
                  </a:rPr>
                  <a:t>Dichotomiser</a:t>
                </a:r>
                <a:r>
                  <a:rPr lang="en-US" sz="1800" b="1" dirty="0">
                    <a:effectLst/>
                    <a:latin typeface="Calibri" panose="020F0502020204030204" pitchFamily="34" charset="0"/>
                    <a:ea typeface="DengXian" panose="02010600030101010101" pitchFamily="2" charset="-122"/>
                    <a:cs typeface="Times New Roman" panose="02020603050405020304" pitchFamily="18" charset="0"/>
                  </a:rPr>
                  <a:t> 3</a:t>
                </a:r>
                <a:r>
                  <a:rPr lang="en-US" sz="1800" dirty="0">
                    <a:effectLst/>
                    <a:latin typeface="Calibri" panose="020F0502020204030204" pitchFamily="34" charset="0"/>
                    <a:ea typeface="DengXian" panose="02010600030101010101" pitchFamily="2" charset="-122"/>
                    <a:cs typeface="Times New Roman" panose="02020603050405020304" pitchFamily="18" charset="0"/>
                  </a:rPr>
                  <a:t>)algorithm generates the decision tree model. </a:t>
                </a:r>
              </a:p>
              <a:p>
                <a:pPr algn="l"/>
                <a:r>
                  <a:rPr lang="en-CA" sz="1800" b="0" i="0" u="sng" strike="noStrike" baseline="0" dirty="0">
                    <a:solidFill>
                      <a:srgbClr val="FF0000"/>
                    </a:solidFill>
                    <a:latin typeface="Calibri" panose="020F0502020204030204" pitchFamily="34" charset="0"/>
                  </a:rPr>
                  <a:t>Entropy-Based Automatic Decision Tree Construction</a:t>
                </a:r>
                <a:r>
                  <a:rPr lang="en-CA" sz="1800" b="0" i="0" u="sng" strike="noStrike" baseline="0" dirty="0">
                    <a:latin typeface="Calibri" panose="020F0502020204030204" pitchFamily="34" charset="0"/>
                  </a:rPr>
                  <a:t>:</a:t>
                </a:r>
              </a:p>
              <a:p>
                <a:pPr marL="306000" indent="-306000">
                  <a:spcBef>
                    <a:spcPct val="20000"/>
                  </a:spcBef>
                  <a:spcAft>
                    <a:spcPts val="600"/>
                  </a:spcAft>
                  <a:buClr>
                    <a:schemeClr val="accent2"/>
                  </a:buClr>
                  <a:buSzPct val="92000"/>
                  <a:buFont typeface="Wingdings 2" panose="05020102010507070707" pitchFamily="18" charset="2"/>
                  <a:buChar char=""/>
                </a:pPr>
                <a:r>
                  <a:rPr lang="en-CA" dirty="0">
                    <a:solidFill>
                      <a:schemeClr val="tx2"/>
                    </a:solidFill>
                    <a:latin typeface="Calibri" panose="020F0502020204030204" pitchFamily="34" charset="0"/>
                    <a:ea typeface="DengXian" panose="02010600030101010101" pitchFamily="2" charset="-122"/>
                    <a:cs typeface="Times New Roman" panose="02020603050405020304" pitchFamily="18" charset="0"/>
                  </a:rPr>
                  <a:t>Choose the splitting condition of attribute “margin” with highest information </a:t>
                </a:r>
                <a:r>
                  <a:rPr lang="en-US" dirty="0">
                    <a:solidFill>
                      <a:schemeClr val="tx2"/>
                    </a:solidFill>
                    <a:latin typeface="Calibri" panose="020F0502020204030204" pitchFamily="34" charset="0"/>
                    <a:ea typeface="DengXian" panose="02010600030101010101" pitchFamily="2" charset="-122"/>
                    <a:cs typeface="Times New Roman" panose="02020603050405020304" pitchFamily="18" charset="0"/>
                  </a:rPr>
                  <a:t>gain for the full training set at the root of the tree</a:t>
                </a:r>
                <a:endParaRPr lang="en-CA" dirty="0">
                  <a:solidFill>
                    <a:schemeClr val="tx2"/>
                  </a:solidFill>
                  <a:latin typeface="Calibri" panose="020F0502020204030204" pitchFamily="34" charset="0"/>
                  <a:ea typeface="DengXian" panose="02010600030101010101" pitchFamily="2" charset="-122"/>
                  <a:cs typeface="Times New Roman" panose="02020603050405020304" pitchFamily="18" charset="0"/>
                </a:endParaRPr>
              </a:p>
              <a:p>
                <a:endParaRPr lang="en-US" dirty="0">
                  <a:latin typeface="Calibri" panose="020F0502020204030204" pitchFamily="34" charset="0"/>
                  <a:ea typeface="DengXian" panose="02010600030101010101" pitchFamily="2" charset="-122"/>
                  <a:cs typeface="Times New Roman" panose="02020603050405020304" pitchFamily="18" charset="0"/>
                </a:endParaRPr>
              </a:p>
              <a:p>
                <a:pPr marL="306000" indent="-306000">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latin typeface="Calibri" panose="020F0502020204030204" pitchFamily="34" charset="0"/>
                    <a:ea typeface="DengXian" panose="02010600030101010101" pitchFamily="2" charset="-122"/>
                    <a:cs typeface="Times New Roman" panose="02020603050405020304" pitchFamily="18" charset="0"/>
                  </a:rPr>
                  <a:t>Keeps splitting the branch based on the attributes which gives </a:t>
                </a:r>
                <a:r>
                  <a:rPr lang="en-US" b="1" dirty="0">
                    <a:solidFill>
                      <a:srgbClr val="FF0000"/>
                    </a:solidFill>
                    <a:latin typeface="Calibri" panose="020F0502020204030204" pitchFamily="34" charset="0"/>
                    <a:ea typeface="DengXian" panose="02010600030101010101" pitchFamily="2" charset="-122"/>
                    <a:cs typeface="Times New Roman" panose="02020603050405020304" pitchFamily="18" charset="0"/>
                  </a:rPr>
                  <a:t>Maximum Information Gain</a:t>
                </a:r>
              </a:p>
              <a:p>
                <a:pPr/>
                <a14:m>
                  <m:oMathPara xmlns:m="http://schemas.openxmlformats.org/officeDocument/2006/math">
                    <m:oMathParaPr>
                      <m:jc m:val="centerGroup"/>
                    </m:oMathParaPr>
                    <m:oMath xmlns:m="http://schemas.openxmlformats.org/officeDocument/2006/math">
                      <m:r>
                        <a:rPr lang="pt-BR" i="1" dirty="0" smtClean="0">
                          <a:latin typeface="Cambria Math" panose="02040503050406030204" pitchFamily="18" charset="0"/>
                        </a:rPr>
                        <m:t>𝐼</m:t>
                      </m:r>
                      <m:r>
                        <a:rPr lang="pt-BR" i="1" dirty="0" smtClean="0">
                          <a:latin typeface="Cambria Math" panose="02040503050406030204" pitchFamily="18" charset="0"/>
                        </a:rPr>
                        <m:t>(</m:t>
                      </m:r>
                      <m:r>
                        <a:rPr lang="pt-BR" i="1" dirty="0" smtClean="0">
                          <a:latin typeface="Cambria Math" panose="02040503050406030204" pitchFamily="18" charset="0"/>
                        </a:rPr>
                        <m:t>𝑋</m:t>
                      </m:r>
                      <m:r>
                        <a:rPr lang="pt-BR" i="1" dirty="0" smtClean="0">
                          <a:latin typeface="Cambria Math" panose="02040503050406030204" pitchFamily="18" charset="0"/>
                        </a:rPr>
                        <m:t>,</m:t>
                      </m:r>
                      <m:r>
                        <a:rPr lang="pt-BR" i="1" dirty="0" smtClean="0">
                          <a:latin typeface="Cambria Math" panose="02040503050406030204" pitchFamily="18" charset="0"/>
                        </a:rPr>
                        <m:t>𝑌</m:t>
                      </m:r>
                      <m:r>
                        <a:rPr lang="pt-BR" i="1" dirty="0" smtClean="0">
                          <a:latin typeface="Cambria Math" panose="02040503050406030204" pitchFamily="18" charset="0"/>
                        </a:rPr>
                        <m:t>)=</m:t>
                      </m:r>
                      <m:r>
                        <a:rPr lang="pt-BR" i="1" dirty="0" smtClean="0">
                          <a:latin typeface="Cambria Math" panose="02040503050406030204" pitchFamily="18" charset="0"/>
                        </a:rPr>
                        <m:t>𝐻</m:t>
                      </m:r>
                      <m:r>
                        <a:rPr lang="pt-BR" i="1" dirty="0" smtClean="0">
                          <a:latin typeface="Cambria Math" panose="02040503050406030204" pitchFamily="18" charset="0"/>
                        </a:rPr>
                        <m:t>(</m:t>
                      </m:r>
                      <m:r>
                        <a:rPr lang="pt-BR" i="1" dirty="0" smtClean="0">
                          <a:latin typeface="Cambria Math" panose="02040503050406030204" pitchFamily="18" charset="0"/>
                        </a:rPr>
                        <m:t>𝑋</m:t>
                      </m:r>
                      <m:r>
                        <a:rPr lang="pt-BR" i="1" dirty="0" smtClean="0">
                          <a:latin typeface="Cambria Math" panose="02040503050406030204" pitchFamily="18" charset="0"/>
                        </a:rPr>
                        <m:t>)−</m:t>
                      </m:r>
                      <m:r>
                        <a:rPr lang="pt-BR" i="1" dirty="0" smtClean="0">
                          <a:latin typeface="Cambria Math" panose="02040503050406030204" pitchFamily="18" charset="0"/>
                        </a:rPr>
                        <m:t>𝐻</m:t>
                      </m:r>
                      <m:r>
                        <a:rPr lang="pt-BR" i="1" dirty="0" smtClean="0">
                          <a:latin typeface="Cambria Math" panose="02040503050406030204" pitchFamily="18" charset="0"/>
                        </a:rPr>
                        <m:t>(</m:t>
                      </m:r>
                      <m:r>
                        <a:rPr lang="pt-BR" i="1" dirty="0" smtClean="0">
                          <a:latin typeface="Cambria Math" panose="02040503050406030204" pitchFamily="18" charset="0"/>
                        </a:rPr>
                        <m:t>𝑋</m:t>
                      </m:r>
                      <m:r>
                        <a:rPr lang="pt-BR" i="1" dirty="0" smtClean="0">
                          <a:latin typeface="Cambria Math" panose="02040503050406030204" pitchFamily="18" charset="0"/>
                        </a:rPr>
                        <m:t>│</m:t>
                      </m:r>
                      <m:r>
                        <a:rPr lang="pt-BR" i="1" dirty="0" smtClean="0">
                          <a:latin typeface="Cambria Math" panose="02040503050406030204" pitchFamily="18" charset="0"/>
                        </a:rPr>
                        <m:t>𝑌</m:t>
                      </m:r>
                      <m:r>
                        <a:rPr lang="pt-BR" i="1" dirty="0" smtClean="0">
                          <a:latin typeface="Cambria Math" panose="02040503050406030204" pitchFamily="18" charset="0"/>
                        </a:rPr>
                        <m:t>)=</m:t>
                      </m:r>
                      <m:r>
                        <a:rPr lang="pt-BR" i="1" dirty="0" smtClean="0">
                          <a:latin typeface="Cambria Math" panose="02040503050406030204" pitchFamily="18" charset="0"/>
                        </a:rPr>
                        <m:t>𝐻</m:t>
                      </m:r>
                      <m:r>
                        <a:rPr lang="pt-BR" i="1" dirty="0" smtClean="0">
                          <a:latin typeface="Cambria Math" panose="02040503050406030204" pitchFamily="18" charset="0"/>
                        </a:rPr>
                        <m:t>(</m:t>
                      </m:r>
                      <m:r>
                        <a:rPr lang="pt-BR" i="1" dirty="0" smtClean="0">
                          <a:latin typeface="Cambria Math" panose="02040503050406030204" pitchFamily="18" charset="0"/>
                        </a:rPr>
                        <m:t>𝑌</m:t>
                      </m:r>
                      <m:r>
                        <a:rPr lang="pt-BR" i="1" dirty="0" smtClean="0">
                          <a:latin typeface="Cambria Math" panose="02040503050406030204" pitchFamily="18" charset="0"/>
                        </a:rPr>
                        <m:t>)−</m:t>
                      </m:r>
                      <m:r>
                        <a:rPr lang="pt-BR" i="1" dirty="0" smtClean="0">
                          <a:latin typeface="Cambria Math" panose="02040503050406030204" pitchFamily="18" charset="0"/>
                        </a:rPr>
                        <m:t>𝐻</m:t>
                      </m:r>
                      <m:r>
                        <a:rPr lang="pt-BR" i="1" dirty="0" smtClean="0">
                          <a:latin typeface="Cambria Math" panose="02040503050406030204" pitchFamily="18" charset="0"/>
                        </a:rPr>
                        <m:t>(</m:t>
                      </m:r>
                      <m:r>
                        <a:rPr lang="pt-BR" i="1" dirty="0" smtClean="0">
                          <a:latin typeface="Cambria Math" panose="02040503050406030204" pitchFamily="18" charset="0"/>
                        </a:rPr>
                        <m:t>𝑌</m:t>
                      </m:r>
                      <m:r>
                        <a:rPr lang="pt-BR" i="1" dirty="0" smtClean="0">
                          <a:latin typeface="Cambria Math" panose="02040503050406030204" pitchFamily="18" charset="0"/>
                        </a:rPr>
                        <m:t>|</m:t>
                      </m:r>
                      <m:r>
                        <a:rPr lang="pt-BR" i="1" dirty="0" smtClean="0">
                          <a:latin typeface="Cambria Math" panose="02040503050406030204" pitchFamily="18" charset="0"/>
                        </a:rPr>
                        <m:t>𝑋</m:t>
                      </m:r>
                      <m:r>
                        <a:rPr lang="pt-BR" i="1" dirty="0" smtClean="0">
                          <a:latin typeface="Cambria Math" panose="02040503050406030204" pitchFamily="18" charset="0"/>
                        </a:rPr>
                        <m:t>)</m:t>
                      </m:r>
                    </m:oMath>
                  </m:oMathPara>
                </a14:m>
                <a:endParaRPr lang="pt-BR" dirty="0"/>
              </a:p>
              <a:p>
                <a:pPr/>
                <a14:m>
                  <m:oMathPara xmlns:m="http://schemas.openxmlformats.org/officeDocument/2006/math">
                    <m:oMathParaPr>
                      <m:jc m:val="centerGroup"/>
                    </m:oMathParaPr>
                    <m:oMath xmlns:m="http://schemas.openxmlformats.org/officeDocument/2006/math">
                      <m:r>
                        <a:rPr lang="en-CA" sz="1800" b="1" i="1" u="none" strike="noStrike" baseline="0" dirty="0" smtClean="0">
                          <a:solidFill>
                            <a:schemeClr val="tx1"/>
                          </a:solidFill>
                          <a:latin typeface="Cambria Math" panose="02040503050406030204" pitchFamily="18" charset="0"/>
                        </a:rPr>
                        <m:t>𝑰𝒏𝒇𝒐𝒓𝒎𝒂𝒕𝒊𝒐𝒏</m:t>
                      </m:r>
                      <m:r>
                        <a:rPr lang="en-CA" sz="1800" b="1" i="1" u="none" strike="noStrike" baseline="0" dirty="0" smtClean="0">
                          <a:solidFill>
                            <a:schemeClr val="tx1"/>
                          </a:solidFill>
                          <a:latin typeface="Cambria Math" panose="02040503050406030204" pitchFamily="18" charset="0"/>
                        </a:rPr>
                        <m:t> </m:t>
                      </m:r>
                      <m:r>
                        <a:rPr lang="en-CA" sz="1800" b="1" i="1" u="none" strike="noStrike" baseline="0" dirty="0" smtClean="0">
                          <a:solidFill>
                            <a:schemeClr val="tx1"/>
                          </a:solidFill>
                          <a:latin typeface="Cambria Math" panose="02040503050406030204" pitchFamily="18" charset="0"/>
                        </a:rPr>
                        <m:t>𝑮𝒂𝒊𝒏</m:t>
                      </m:r>
                      <m:r>
                        <a:rPr lang="en-CA" sz="1800" b="1" i="1" u="none" strike="noStrike" baseline="0" dirty="0" smtClean="0">
                          <a:solidFill>
                            <a:schemeClr val="tx1"/>
                          </a:solidFill>
                          <a:latin typeface="Cambria Math" panose="02040503050406030204" pitchFamily="18" charset="0"/>
                        </a:rPr>
                        <m:t> </m:t>
                      </m:r>
                      <m:r>
                        <a:rPr lang="en-CA" sz="1800" b="0" i="1" u="none" strike="noStrike" baseline="0" dirty="0" smtClean="0">
                          <a:solidFill>
                            <a:srgbClr val="000000"/>
                          </a:solidFill>
                          <a:latin typeface="Cambria Math" panose="02040503050406030204" pitchFamily="18" charset="0"/>
                        </a:rPr>
                        <m:t>= </m:t>
                      </m:r>
                      <m:r>
                        <a:rPr lang="en-CA" sz="1800" b="0" i="1" u="none" strike="noStrike" baseline="0" dirty="0" smtClean="0">
                          <a:solidFill>
                            <a:srgbClr val="000000"/>
                          </a:solidFill>
                          <a:latin typeface="Cambria Math" panose="02040503050406030204" pitchFamily="18" charset="0"/>
                        </a:rPr>
                        <m:t>𝑒𝑛𝑡𝑟𝑜𝑝𝑦</m:t>
                      </m:r>
                      <m:r>
                        <a:rPr lang="en-CA" sz="1800" b="0" i="1" u="none" strike="noStrike" baseline="0" dirty="0" smtClean="0">
                          <a:solidFill>
                            <a:srgbClr val="000000"/>
                          </a:solidFill>
                          <a:latin typeface="Cambria Math" panose="02040503050406030204" pitchFamily="18" charset="0"/>
                        </a:rPr>
                        <m:t>(</m:t>
                      </m:r>
                      <m:r>
                        <a:rPr lang="en-CA" sz="1800" b="0" i="1" u="none" strike="noStrike" baseline="0" dirty="0" smtClean="0">
                          <a:solidFill>
                            <a:srgbClr val="000000"/>
                          </a:solidFill>
                          <a:latin typeface="Cambria Math" panose="02040503050406030204" pitchFamily="18" charset="0"/>
                        </a:rPr>
                        <m:t>𝑝𝑎𝑟𝑒𝑛𝑡</m:t>
                      </m:r>
                      <m:r>
                        <a:rPr lang="en-CA" sz="1800" b="0" i="1" u="none" strike="noStrike" baseline="0" dirty="0" smtClean="0">
                          <a:solidFill>
                            <a:srgbClr val="000000"/>
                          </a:solidFill>
                          <a:latin typeface="Cambria Math" panose="02040503050406030204" pitchFamily="18" charset="0"/>
                        </a:rPr>
                        <m:t>) – [</m:t>
                      </m:r>
                      <m:r>
                        <a:rPr lang="en-CA" sz="1800" b="0" i="1" u="none" strike="noStrike" baseline="0" dirty="0" smtClean="0">
                          <a:solidFill>
                            <a:srgbClr val="000000"/>
                          </a:solidFill>
                          <a:latin typeface="Cambria Math" panose="02040503050406030204" pitchFamily="18" charset="0"/>
                        </a:rPr>
                        <m:t>𝑎𝑣𝑒𝑟𝑎𝑔𝑒</m:t>
                      </m:r>
                      <m:r>
                        <a:rPr lang="en-CA" sz="1800" b="0" i="1" u="none" strike="noStrike" baseline="0" dirty="0" smtClean="0">
                          <a:solidFill>
                            <a:srgbClr val="000000"/>
                          </a:solidFill>
                          <a:latin typeface="Cambria Math" panose="02040503050406030204" pitchFamily="18" charset="0"/>
                        </a:rPr>
                        <m:t> </m:t>
                      </m:r>
                      <m:r>
                        <a:rPr lang="en-CA" sz="1800" b="0" i="1" u="none" strike="noStrike" baseline="0" dirty="0" smtClean="0">
                          <a:solidFill>
                            <a:srgbClr val="000000"/>
                          </a:solidFill>
                          <a:latin typeface="Cambria Math" panose="02040503050406030204" pitchFamily="18" charset="0"/>
                        </a:rPr>
                        <m:t>𝑒𝑛𝑡𝑟𝑜𝑝𝑦</m:t>
                      </m:r>
                      <m:r>
                        <a:rPr lang="en-CA" sz="1800" b="0" i="1" u="none" strike="noStrike" baseline="0" dirty="0" smtClean="0">
                          <a:solidFill>
                            <a:srgbClr val="000000"/>
                          </a:solidFill>
                          <a:latin typeface="Cambria Math" panose="02040503050406030204" pitchFamily="18" charset="0"/>
                        </a:rPr>
                        <m:t>(</m:t>
                      </m:r>
                      <m:r>
                        <a:rPr lang="en-CA" sz="1800" b="0" i="1" u="none" strike="noStrike" baseline="0" dirty="0" smtClean="0">
                          <a:solidFill>
                            <a:srgbClr val="000000"/>
                          </a:solidFill>
                          <a:latin typeface="Cambria Math" panose="02040503050406030204" pitchFamily="18" charset="0"/>
                        </a:rPr>
                        <m:t>𝑐h𝑖𝑙𝑑𝑟𝑒𝑛</m:t>
                      </m:r>
                      <m:r>
                        <a:rPr lang="en-CA" sz="1800" b="0" i="1" u="none" strike="noStrike" baseline="0" dirty="0" smtClean="0">
                          <a:solidFill>
                            <a:srgbClr val="000000"/>
                          </a:solidFill>
                          <a:latin typeface="Cambria Math" panose="02040503050406030204" pitchFamily="18" charset="0"/>
                        </a:rPr>
                        <m:t>)]</m:t>
                      </m:r>
                    </m:oMath>
                  </m:oMathPara>
                </a14:m>
                <a:endParaRPr lang="en-CA" dirty="0"/>
              </a:p>
              <a:p>
                <a:endParaRPr lang="en-CA" dirty="0"/>
              </a:p>
              <a:p>
                <a:pPr marL="306000" indent="-306000">
                  <a:spcBef>
                    <a:spcPct val="20000"/>
                  </a:spcBef>
                  <a:spcAft>
                    <a:spcPts val="600"/>
                  </a:spcAft>
                  <a:buClr>
                    <a:schemeClr val="accent2"/>
                  </a:buClr>
                  <a:buSzPct val="92000"/>
                  <a:buFont typeface="Wingdings 2" panose="05020102010507070707" pitchFamily="18" charset="2"/>
                  <a:buChar char=""/>
                </a:pPr>
                <a:r>
                  <a:rPr lang="en-CA" dirty="0">
                    <a:solidFill>
                      <a:schemeClr val="tx2"/>
                    </a:solidFill>
                    <a:latin typeface="Calibri" panose="020F0502020204030204" pitchFamily="34" charset="0"/>
                    <a:ea typeface="DengXian" panose="02010600030101010101" pitchFamily="2" charset="-122"/>
                    <a:cs typeface="Times New Roman" panose="02020603050405020304" pitchFamily="18" charset="0"/>
                  </a:rPr>
                  <a:t>Select the specific splitting condition based on </a:t>
                </a:r>
                <a:r>
                  <a:rPr lang="en-CA" b="1" dirty="0">
                    <a:solidFill>
                      <a:srgbClr val="FF0000"/>
                    </a:solidFill>
                    <a:latin typeface="Calibri" panose="020F0502020204030204" pitchFamily="34" charset="0"/>
                    <a:ea typeface="DengXian" panose="02010600030101010101" pitchFamily="2" charset="-122"/>
                    <a:cs typeface="Times New Roman" panose="02020603050405020304" pitchFamily="18" charset="0"/>
                  </a:rPr>
                  <a:t>Minimum Cost</a:t>
                </a:r>
                <a:r>
                  <a:rPr lang="en-CA" dirty="0">
                    <a:solidFill>
                      <a:schemeClr val="tx2"/>
                    </a:solidFill>
                    <a:latin typeface="Calibri" panose="020F0502020204030204" pitchFamily="34" charset="0"/>
                    <a:ea typeface="DengXian" panose="02010600030101010101" pitchFamily="2" charset="-122"/>
                    <a:cs typeface="Times New Roman" panose="02020603050405020304" pitchFamily="18" charset="0"/>
                  </a:rPr>
                  <a:t>: </a:t>
                </a:r>
              </a:p>
              <a:p>
                <a:pPr algn="ctr"/>
                <a14:m>
                  <m:oMathPara xmlns:m="http://schemas.openxmlformats.org/officeDocument/2006/math">
                    <m:oMathParaPr>
                      <m:jc m:val="centerGroup"/>
                    </m:oMathParaPr>
                    <m:oMath xmlns:m="http://schemas.openxmlformats.org/officeDocument/2006/math">
                      <m:r>
                        <a:rPr lang="en-CA" b="1" i="1" dirty="0" smtClean="0">
                          <a:latin typeface="Cambria Math" panose="02040503050406030204" pitchFamily="18" charset="0"/>
                        </a:rPr>
                        <m:t>𝑪𝒐𝒔𝒕</m:t>
                      </m:r>
                      <m:r>
                        <a:rPr lang="en-CA" b="1" i="1" dirty="0" smtClean="0">
                          <a:latin typeface="Cambria Math" panose="02040503050406030204" pitchFamily="18" charset="0"/>
                        </a:rPr>
                        <m:t> </m:t>
                      </m:r>
                      <m:r>
                        <a:rPr lang="en-CA" b="1" i="1" dirty="0" smtClean="0">
                          <a:latin typeface="Cambria Math" panose="02040503050406030204" pitchFamily="18" charset="0"/>
                        </a:rPr>
                        <m:t>𝒇𝒖𝒏𝒄𝒕𝒊𝒐𝒏</m:t>
                      </m:r>
                      <m:r>
                        <a:rPr lang="en-CA" b="1" i="1" dirty="0" smtClean="0">
                          <a:latin typeface="Cambria Math" panose="02040503050406030204" pitchFamily="18" charset="0"/>
                        </a:rPr>
                        <m:t>    </m:t>
                      </m:r>
                      <m:r>
                        <a:rPr lang="en-CA" i="1" dirty="0" smtClean="0">
                          <a:latin typeface="Cambria Math" panose="02040503050406030204" pitchFamily="18" charset="0"/>
                        </a:rPr>
                        <m:t>𝐺</m:t>
                      </m:r>
                      <m:r>
                        <a:rPr lang="en-CA" i="1" dirty="0" smtClean="0">
                          <a:latin typeface="Cambria Math" panose="02040503050406030204" pitchFamily="18" charset="0"/>
                        </a:rPr>
                        <m:t>=</m:t>
                      </m:r>
                      <m:r>
                        <a:rPr lang="en-CA" i="1" dirty="0" smtClean="0">
                          <a:latin typeface="Cambria Math" panose="02040503050406030204" pitchFamily="18" charset="0"/>
                        </a:rPr>
                        <m:t>𝑠𝑢𝑚</m:t>
                      </m:r>
                      <m:r>
                        <a:rPr lang="en-CA" i="1" dirty="0" smtClean="0">
                          <a:latin typeface="Cambria Math" panose="02040503050406030204" pitchFamily="18" charset="0"/>
                        </a:rPr>
                        <m:t>(</m:t>
                      </m:r>
                      <m:r>
                        <a:rPr lang="en-CA" i="1" dirty="0" smtClean="0">
                          <a:latin typeface="Cambria Math" panose="02040503050406030204" pitchFamily="18" charset="0"/>
                        </a:rPr>
                        <m:t>𝑝𝑘</m:t>
                      </m:r>
                      <m:r>
                        <a:rPr lang="en-CA" i="1" dirty="0" smtClean="0">
                          <a:latin typeface="Cambria Math" panose="02040503050406030204" pitchFamily="18" charset="0"/>
                        </a:rPr>
                        <m:t>∗(1−</m:t>
                      </m:r>
                      <m:r>
                        <a:rPr lang="en-CA" i="1" dirty="0" smtClean="0">
                          <a:latin typeface="Cambria Math" panose="02040503050406030204" pitchFamily="18" charset="0"/>
                        </a:rPr>
                        <m:t>𝑝𝑘</m:t>
                      </m:r>
                      <m:r>
                        <a:rPr lang="en-CA" i="1" dirty="0" smtClean="0">
                          <a:latin typeface="Cambria Math" panose="02040503050406030204" pitchFamily="18" charset="0"/>
                        </a:rPr>
                        <m:t>))     (</m:t>
                      </m:r>
                      <m:r>
                        <a:rPr lang="en-CA" i="1" dirty="0" smtClean="0">
                          <a:latin typeface="Cambria Math" panose="02040503050406030204" pitchFamily="18" charset="0"/>
                        </a:rPr>
                        <m:t>𝑐𝑙𝑎𝑠𝑠𝑖𝑓𝑖𝑐𝑎𝑡𝑖𝑜𝑛</m:t>
                      </m:r>
                      <m:r>
                        <a:rPr lang="en-CA" i="1" dirty="0" smtClean="0">
                          <a:latin typeface="Cambria Math" panose="02040503050406030204" pitchFamily="18" charset="0"/>
                        </a:rPr>
                        <m:t> </m:t>
                      </m:r>
                      <m:r>
                        <a:rPr lang="en-CA" i="1" dirty="0" smtClean="0">
                          <a:latin typeface="Cambria Math" panose="02040503050406030204" pitchFamily="18" charset="0"/>
                        </a:rPr>
                        <m:t>𝑚𝑜𝑑𝑒𝑙</m:t>
                      </m:r>
                      <m:r>
                        <a:rPr lang="en-CA" i="1" dirty="0" smtClean="0">
                          <a:latin typeface="Cambria Math" panose="02040503050406030204" pitchFamily="18" charset="0"/>
                        </a:rPr>
                        <m:t>)</m:t>
                      </m:r>
                    </m:oMath>
                  </m:oMathPara>
                </a14:m>
                <a:endParaRPr lang="en-CA" dirty="0"/>
              </a:p>
              <a:p>
                <a:pPr algn="ctr"/>
                <a:endParaRPr lang="en-CA" dirty="0"/>
              </a:p>
              <a:p>
                <a:pPr marL="306000" indent="-306000">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latin typeface="Calibri" panose="020F0502020204030204" pitchFamily="34" charset="0"/>
                    <a:ea typeface="DengXian" panose="02010600030101010101" pitchFamily="2" charset="-122"/>
                    <a:cs typeface="Times New Roman" panose="02020603050405020304" pitchFamily="18" charset="0"/>
                  </a:rPr>
                  <a:t>Set a minimum number of input data points on every leaf to stop</a:t>
                </a:r>
                <a:endParaRPr lang="en-CA" dirty="0">
                  <a:solidFill>
                    <a:schemeClr val="tx2"/>
                  </a:solidFill>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3B073BE9-9528-4F28-B11F-B276A93F1F40}"/>
                  </a:ext>
                </a:extLst>
              </p:cNvPr>
              <p:cNvSpPr txBox="1">
                <a:spLocks noRot="1" noChangeAspect="1" noMove="1" noResize="1" noEditPoints="1" noAdjustHandles="1" noChangeArrowheads="1" noChangeShapeType="1" noTextEdit="1"/>
              </p:cNvSpPr>
              <p:nvPr/>
            </p:nvSpPr>
            <p:spPr>
              <a:xfrm>
                <a:off x="4202884" y="1898101"/>
                <a:ext cx="7650037" cy="4464684"/>
              </a:xfrm>
              <a:prstGeom prst="rect">
                <a:avLst/>
              </a:prstGeom>
              <a:blipFill>
                <a:blip r:embed="rId6"/>
                <a:stretch>
                  <a:fillRect l="-637" t="-682" r="-956" b="-1091"/>
                </a:stretch>
              </a:blipFill>
            </p:spPr>
            <p:txBody>
              <a:bodyPr/>
              <a:lstStyle/>
              <a:p>
                <a:r>
                  <a:rPr lang="en-CA">
                    <a:noFill/>
                  </a:rPr>
                  <a:t> </a:t>
                </a:r>
              </a:p>
            </p:txBody>
          </p:sp>
        </mc:Fallback>
      </mc:AlternateContent>
      <p:pic>
        <p:nvPicPr>
          <p:cNvPr id="17" name="Picture 16" descr="Diagram, schematic&#10;&#10;Description automatically generated">
            <a:extLst>
              <a:ext uri="{FF2B5EF4-FFF2-40B4-BE49-F238E27FC236}">
                <a16:creationId xmlns:a16="http://schemas.microsoft.com/office/drawing/2014/main" id="{A3B67283-5903-442F-B1F1-58791B1CC59A}"/>
              </a:ext>
            </a:extLst>
          </p:cNvPr>
          <p:cNvPicPr>
            <a:picLocks noChangeAspect="1"/>
          </p:cNvPicPr>
          <p:nvPr/>
        </p:nvPicPr>
        <p:blipFill>
          <a:blip r:embed="rId7"/>
          <a:stretch>
            <a:fillRect/>
          </a:stretch>
        </p:blipFill>
        <p:spPr>
          <a:xfrm>
            <a:off x="339079" y="1876627"/>
            <a:ext cx="3444356" cy="2932593"/>
          </a:xfrm>
          <a:prstGeom prst="rect">
            <a:avLst/>
          </a:prstGeom>
        </p:spPr>
      </p:pic>
      <p:sp>
        <p:nvSpPr>
          <p:cNvPr id="18" name="Oval 17">
            <a:extLst>
              <a:ext uri="{FF2B5EF4-FFF2-40B4-BE49-F238E27FC236}">
                <a16:creationId xmlns:a16="http://schemas.microsoft.com/office/drawing/2014/main" id="{DDE17128-E9FF-4E97-A3B2-2AECDB4820A6}"/>
              </a:ext>
            </a:extLst>
          </p:cNvPr>
          <p:cNvSpPr/>
          <p:nvPr/>
        </p:nvSpPr>
        <p:spPr>
          <a:xfrm>
            <a:off x="1291905" y="4286774"/>
            <a:ext cx="553674" cy="5020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2" name="Straight Arrow Connector 21">
            <a:extLst>
              <a:ext uri="{FF2B5EF4-FFF2-40B4-BE49-F238E27FC236}">
                <a16:creationId xmlns:a16="http://schemas.microsoft.com/office/drawing/2014/main" id="{9E592B04-6AFF-4C37-A7B9-ADACE0108C0C}"/>
              </a:ext>
            </a:extLst>
          </p:cNvPr>
          <p:cNvCxnSpPr>
            <a:cxnSpLocks/>
          </p:cNvCxnSpPr>
          <p:nvPr/>
        </p:nvCxnSpPr>
        <p:spPr>
          <a:xfrm>
            <a:off x="1820411" y="4707504"/>
            <a:ext cx="117446" cy="38053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C58C6CA1-32B2-4FE9-BF02-6F25B974C632}"/>
              </a:ext>
            </a:extLst>
          </p:cNvPr>
          <p:cNvSpPr/>
          <p:nvPr/>
        </p:nvSpPr>
        <p:spPr>
          <a:xfrm>
            <a:off x="3331828" y="1717354"/>
            <a:ext cx="553674" cy="5020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 name="Straight Arrow Connector 23">
            <a:extLst>
              <a:ext uri="{FF2B5EF4-FFF2-40B4-BE49-F238E27FC236}">
                <a16:creationId xmlns:a16="http://schemas.microsoft.com/office/drawing/2014/main" id="{99D6A65E-89F7-426D-A7C6-17D5C9E01E06}"/>
              </a:ext>
            </a:extLst>
          </p:cNvPr>
          <p:cNvCxnSpPr>
            <a:cxnSpLocks/>
          </p:cNvCxnSpPr>
          <p:nvPr/>
        </p:nvCxnSpPr>
        <p:spPr>
          <a:xfrm>
            <a:off x="3754074" y="2210237"/>
            <a:ext cx="550877" cy="89369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1C3FB7A-8A2F-4A60-92CC-44F837C19C41}"/>
              </a:ext>
            </a:extLst>
          </p:cNvPr>
          <p:cNvSpPr/>
          <p:nvPr/>
        </p:nvSpPr>
        <p:spPr>
          <a:xfrm>
            <a:off x="1845579" y="5307497"/>
            <a:ext cx="612395" cy="20407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8" name="Straight Arrow Connector 27">
            <a:extLst>
              <a:ext uri="{FF2B5EF4-FFF2-40B4-BE49-F238E27FC236}">
                <a16:creationId xmlns:a16="http://schemas.microsoft.com/office/drawing/2014/main" id="{1086A6DF-08D2-4297-BA80-3A9FCA1EAE41}"/>
              </a:ext>
            </a:extLst>
          </p:cNvPr>
          <p:cNvCxnSpPr>
            <a:cxnSpLocks/>
          </p:cNvCxnSpPr>
          <p:nvPr/>
        </p:nvCxnSpPr>
        <p:spPr>
          <a:xfrm>
            <a:off x="2457974" y="5409532"/>
            <a:ext cx="1846977"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9DE6943-E28E-4EB1-AA3C-0758CD2FD94C}"/>
              </a:ext>
            </a:extLst>
          </p:cNvPr>
          <p:cNvSpPr/>
          <p:nvPr/>
        </p:nvSpPr>
        <p:spPr>
          <a:xfrm>
            <a:off x="2495724" y="5487269"/>
            <a:ext cx="612395" cy="15851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1" name="Straight Arrow Connector 30">
            <a:extLst>
              <a:ext uri="{FF2B5EF4-FFF2-40B4-BE49-F238E27FC236}">
                <a16:creationId xmlns:a16="http://schemas.microsoft.com/office/drawing/2014/main" id="{1E78E951-7C02-4DC2-8479-D643F5E636AF}"/>
              </a:ext>
            </a:extLst>
          </p:cNvPr>
          <p:cNvCxnSpPr>
            <a:cxnSpLocks/>
          </p:cNvCxnSpPr>
          <p:nvPr/>
        </p:nvCxnSpPr>
        <p:spPr>
          <a:xfrm>
            <a:off x="3108119" y="5645788"/>
            <a:ext cx="1094765" cy="56206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272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2D49829-C378-481C-8CFF-10AD5DD13673}"/>
              </a:ext>
            </a:extLst>
          </p:cNvPr>
          <p:cNvSpPr>
            <a:spLocks noGrp="1"/>
          </p:cNvSpPr>
          <p:nvPr>
            <p:ph type="title"/>
          </p:nvPr>
        </p:nvSpPr>
        <p:spPr>
          <a:xfrm>
            <a:off x="581193" y="729658"/>
            <a:ext cx="11029616" cy="988332"/>
          </a:xfrm>
        </p:spPr>
        <p:txBody>
          <a:bodyPr/>
          <a:lstStyle/>
          <a:p>
            <a:r>
              <a:rPr lang="en-US" dirty="0"/>
              <a:t>Random </a:t>
            </a:r>
            <a:r>
              <a:rPr lang="en-US" altLang="zh-CN" dirty="0"/>
              <a:t>forest</a:t>
            </a:r>
            <a:endParaRPr lang="en-US" dirty="0"/>
          </a:p>
        </p:txBody>
      </p:sp>
      <p:sp>
        <p:nvSpPr>
          <p:cNvPr id="12" name="Content Placeholder 3">
            <a:extLst>
              <a:ext uri="{FF2B5EF4-FFF2-40B4-BE49-F238E27FC236}">
                <a16:creationId xmlns:a16="http://schemas.microsoft.com/office/drawing/2014/main" id="{AE2765B8-5175-4119-9503-D3539C32708E}"/>
              </a:ext>
            </a:extLst>
          </p:cNvPr>
          <p:cNvSpPr>
            <a:spLocks noGrp="1"/>
          </p:cNvSpPr>
          <p:nvPr>
            <p:ph sz="half" idx="2"/>
          </p:nvPr>
        </p:nvSpPr>
        <p:spPr>
          <a:xfrm>
            <a:off x="6935190" y="2228003"/>
            <a:ext cx="4675618" cy="3633047"/>
          </a:xfrm>
        </p:spPr>
        <p:txBody>
          <a:bodyPr/>
          <a:lstStyle/>
          <a:p>
            <a:r>
              <a:rPr lang="en-US" altLang="zh-CN" dirty="0"/>
              <a:t>A Random Forest Tree consists of many random trees with two types of random ness. First, each trees is built on random sample of original data. Second, each tree node uses a random selected feature to generate best split.</a:t>
            </a:r>
          </a:p>
          <a:p>
            <a:r>
              <a:rPr lang="en-US" altLang="zh-CN" dirty="0"/>
              <a:t>In a classification problem, each tree predict a classification of a test record. The final classification of the test record would be the classification wins the majority vote across the trees sets.</a:t>
            </a:r>
          </a:p>
          <a:p>
            <a:endParaRPr lang="en-US" altLang="zh-CN" dirty="0"/>
          </a:p>
        </p:txBody>
      </p:sp>
      <p:pic>
        <p:nvPicPr>
          <p:cNvPr id="9" name="Content Placeholder 8" descr="Diagram&#10;&#10;Description automatically generated">
            <a:extLst>
              <a:ext uri="{FF2B5EF4-FFF2-40B4-BE49-F238E27FC236}">
                <a16:creationId xmlns:a16="http://schemas.microsoft.com/office/drawing/2014/main" id="{FD3C47EA-E033-4304-9851-FA71EF178284}"/>
              </a:ext>
            </a:extLst>
          </p:cNvPr>
          <p:cNvPicPr>
            <a:picLocks noGrp="1" noChangeAspect="1"/>
          </p:cNvPicPr>
          <p:nvPr>
            <p:ph sz="half" idx="1"/>
          </p:nvPr>
        </p:nvPicPr>
        <p:blipFill>
          <a:blip r:embed="rId3"/>
          <a:stretch>
            <a:fillRect/>
          </a:stretch>
        </p:blipFill>
        <p:spPr>
          <a:xfrm>
            <a:off x="581191" y="2633854"/>
            <a:ext cx="6002442" cy="3494488"/>
          </a:xfrm>
        </p:spPr>
      </p:pic>
    </p:spTree>
    <p:extLst>
      <p:ext uri="{BB962C8B-B14F-4D97-AF65-F5344CB8AC3E}">
        <p14:creationId xmlns:p14="http://schemas.microsoft.com/office/powerpoint/2010/main" val="1354303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16A9-77B3-4C38-AC38-E43A02857D25}"/>
              </a:ext>
            </a:extLst>
          </p:cNvPr>
          <p:cNvSpPr>
            <a:spLocks noGrp="1"/>
          </p:cNvSpPr>
          <p:nvPr>
            <p:ph type="title"/>
          </p:nvPr>
        </p:nvSpPr>
        <p:spPr>
          <a:xfrm>
            <a:off x="581193" y="729658"/>
            <a:ext cx="11029616" cy="988332"/>
          </a:xfrm>
        </p:spPr>
        <p:txBody>
          <a:bodyPr anchor="b">
            <a:normAutofit/>
          </a:bodyPr>
          <a:lstStyle/>
          <a:p>
            <a:r>
              <a:rPr lang="en-US" dirty="0"/>
              <a:t>HNSW(Hierarchical Navigable Small World)</a:t>
            </a:r>
          </a:p>
        </p:txBody>
      </p:sp>
      <p:pic>
        <p:nvPicPr>
          <p:cNvPr id="10" name="Picture 9">
            <a:extLst>
              <a:ext uri="{FF2B5EF4-FFF2-40B4-BE49-F238E27FC236}">
                <a16:creationId xmlns:a16="http://schemas.microsoft.com/office/drawing/2014/main" id="{63F6EEB6-BEF8-4680-BE94-7B67C2772255}"/>
              </a:ext>
            </a:extLst>
          </p:cNvPr>
          <p:cNvPicPr>
            <a:picLocks noChangeAspect="1"/>
          </p:cNvPicPr>
          <p:nvPr/>
        </p:nvPicPr>
        <p:blipFill>
          <a:blip r:embed="rId4"/>
          <a:stretch>
            <a:fillRect/>
          </a:stretch>
        </p:blipFill>
        <p:spPr>
          <a:xfrm>
            <a:off x="520369" y="2228003"/>
            <a:ext cx="2813658" cy="2225781"/>
          </a:xfrm>
          <a:prstGeom prst="rect">
            <a:avLst/>
          </a:prstGeom>
          <a:noFill/>
        </p:spPr>
      </p:pic>
      <p:pic>
        <p:nvPicPr>
          <p:cNvPr id="12" name="Online Media 11" title="HNSW for Vector Search Explained and Implemented with Faiss (Python)">
            <a:hlinkClick r:id="" action="ppaction://media"/>
            <a:extLst>
              <a:ext uri="{FF2B5EF4-FFF2-40B4-BE49-F238E27FC236}">
                <a16:creationId xmlns:a16="http://schemas.microsoft.com/office/drawing/2014/main" id="{15CF004D-2265-428E-B0A7-78808D20ACA5}"/>
              </a:ext>
            </a:extLst>
          </p:cNvPr>
          <p:cNvPicPr>
            <a:picLocks noGrp="1" noRot="1" noChangeAspect="1"/>
          </p:cNvPicPr>
          <p:nvPr>
            <p:ph sz="half" idx="2"/>
            <a:videoFile r:link="rId1"/>
          </p:nvPr>
        </p:nvPicPr>
        <p:blipFill>
          <a:blip r:embed="rId5"/>
          <a:stretch>
            <a:fillRect/>
          </a:stretch>
        </p:blipFill>
        <p:spPr>
          <a:xfrm>
            <a:off x="8129742" y="4676299"/>
            <a:ext cx="2522490" cy="1425177"/>
          </a:xfrm>
          <a:prstGeom prst="rect">
            <a:avLst/>
          </a:prstGeom>
        </p:spPr>
      </p:pic>
      <p:sp>
        <p:nvSpPr>
          <p:cNvPr id="13" name="TextBox 12">
            <a:extLst>
              <a:ext uri="{FF2B5EF4-FFF2-40B4-BE49-F238E27FC236}">
                <a16:creationId xmlns:a16="http://schemas.microsoft.com/office/drawing/2014/main" id="{2FFCA038-6DDE-4DE5-922A-4CDF46F7A8A2}"/>
              </a:ext>
            </a:extLst>
          </p:cNvPr>
          <p:cNvSpPr txBox="1"/>
          <p:nvPr/>
        </p:nvSpPr>
        <p:spPr>
          <a:xfrm>
            <a:off x="3548543" y="2228003"/>
            <a:ext cx="7572663" cy="2296013"/>
          </a:xfrm>
          <a:prstGeom prst="rect">
            <a:avLst/>
          </a:prstGeom>
          <a:noFill/>
        </p:spPr>
        <p:txBody>
          <a:bodyPr wrap="square" rtlCol="0">
            <a:spAutoFit/>
          </a:bodyPr>
          <a:lstStyle/>
          <a:p>
            <a:pPr marL="306000" indent="-306000">
              <a:spcBef>
                <a:spcPct val="20000"/>
              </a:spcBef>
              <a:spcAft>
                <a:spcPts val="600"/>
              </a:spcAft>
              <a:buClr>
                <a:schemeClr val="accent2"/>
              </a:buClr>
              <a:buSzPct val="92000"/>
              <a:buFont typeface="Wingdings 2" panose="05020102010507070707" pitchFamily="18" charset="2"/>
              <a:buChar char=""/>
            </a:pPr>
            <a:r>
              <a:rPr lang="en-US" dirty="0">
                <a:latin typeface="Calibri" panose="020F0502020204030204" pitchFamily="34" charset="0"/>
                <a:ea typeface="DengXian" panose="02010600030101010101" pitchFamily="2" charset="-122"/>
                <a:cs typeface="Times New Roman" panose="02020603050405020304" pitchFamily="18" charset="0"/>
              </a:rPr>
              <a:t>B</a:t>
            </a:r>
            <a:r>
              <a:rPr lang="en-US" sz="1800" dirty="0">
                <a:effectLst/>
                <a:latin typeface="Calibri" panose="020F0502020204030204" pitchFamily="34" charset="0"/>
                <a:ea typeface="DengXian" panose="02010600030101010101" pitchFamily="2" charset="-122"/>
                <a:cs typeface="Times New Roman" panose="02020603050405020304" pitchFamily="18" charset="0"/>
              </a:rPr>
              <a:t>uilt on the KNN(k-nearest neighbor) graphs but organizes the links between vertices into a hierarchy</a:t>
            </a:r>
            <a:endParaRPr lang="en-CA" dirty="0">
              <a:solidFill>
                <a:schemeClr val="tx2"/>
              </a:solidFill>
              <a:latin typeface="Calibri" panose="020F0502020204030204" pitchFamily="34" charset="0"/>
              <a:ea typeface="DengXian" panose="02010600030101010101" pitchFamily="2" charset="-122"/>
              <a:cs typeface="Times New Roman" panose="02020603050405020304" pitchFamily="18" charset="0"/>
            </a:endParaRPr>
          </a:p>
          <a:p>
            <a:pPr marL="306000" indent="-306000">
              <a:spcBef>
                <a:spcPct val="20000"/>
              </a:spcBef>
              <a:spcAft>
                <a:spcPts val="600"/>
              </a:spcAft>
              <a:buClr>
                <a:schemeClr val="accent2"/>
              </a:buClr>
              <a:buSzPct val="92000"/>
              <a:buFont typeface="Wingdings 2" panose="050201020105070707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The </a:t>
            </a:r>
            <a:r>
              <a:rPr lang="en-US" sz="1800" b="1"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NN search </a:t>
            </a:r>
            <a:r>
              <a:rPr lang="en-US" sz="1800" dirty="0">
                <a:effectLst/>
                <a:latin typeface="Calibri" panose="020F0502020204030204" pitchFamily="34" charset="0"/>
                <a:ea typeface="DengXian" panose="02010600030101010101" pitchFamily="2" charset="-122"/>
                <a:cs typeface="Times New Roman" panose="02020603050405020304" pitchFamily="18" charset="0"/>
              </a:rPr>
              <a:t>starts from the top layer. The found nearest neighbor from the current layer will be used as the entry point for the NN search on the next layer until the bottom layer.</a:t>
            </a:r>
          </a:p>
          <a:p>
            <a:pPr marL="306000" indent="-306000">
              <a:spcBef>
                <a:spcPct val="20000"/>
              </a:spcBef>
              <a:spcAft>
                <a:spcPts val="600"/>
              </a:spcAft>
              <a:buClr>
                <a:schemeClr val="accent2"/>
              </a:buClr>
              <a:buSzPct val="92000"/>
              <a:buFont typeface="Wingdings 2" panose="050201020105070707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On the bottom layer, a standard </a:t>
            </a:r>
            <a:r>
              <a:rPr lang="en-US" sz="1800" b="1"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NN-Descent search </a:t>
            </a:r>
            <a:r>
              <a:rPr lang="en-US" sz="1800" dirty="0">
                <a:effectLst/>
                <a:latin typeface="Calibri" panose="020F0502020204030204" pitchFamily="34" charset="0"/>
                <a:ea typeface="DengXian" panose="02010600030101010101" pitchFamily="2" charset="-122"/>
                <a:cs typeface="Times New Roman" panose="02020603050405020304" pitchFamily="18" charset="0"/>
              </a:rPr>
              <a:t>is adopted for updating a top-k nearest neighbors list.</a:t>
            </a:r>
          </a:p>
        </p:txBody>
      </p:sp>
      <p:pic>
        <p:nvPicPr>
          <p:cNvPr id="16" name="Picture 15" descr="Chart&#10;&#10;Description automatically generated">
            <a:extLst>
              <a:ext uri="{FF2B5EF4-FFF2-40B4-BE49-F238E27FC236}">
                <a16:creationId xmlns:a16="http://schemas.microsoft.com/office/drawing/2014/main" id="{D7DFB5CB-E6BF-4F47-B3D4-CB91270E9E75}"/>
              </a:ext>
            </a:extLst>
          </p:cNvPr>
          <p:cNvPicPr>
            <a:picLocks noChangeAspect="1"/>
          </p:cNvPicPr>
          <p:nvPr/>
        </p:nvPicPr>
        <p:blipFill>
          <a:blip r:embed="rId6"/>
          <a:stretch>
            <a:fillRect/>
          </a:stretch>
        </p:blipFill>
        <p:spPr>
          <a:xfrm>
            <a:off x="1043665" y="4676299"/>
            <a:ext cx="2134952" cy="1842973"/>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5DF9700-1E8E-4479-B298-950E1F678B8C}"/>
                  </a:ext>
                </a:extLst>
              </p:cNvPr>
              <p:cNvSpPr txBox="1"/>
              <p:nvPr/>
            </p:nvSpPr>
            <p:spPr>
              <a:xfrm>
                <a:off x="3548543" y="4528997"/>
                <a:ext cx="4211273" cy="1754326"/>
              </a:xfrm>
              <a:prstGeom prst="rect">
                <a:avLst/>
              </a:prstGeom>
              <a:noFill/>
            </p:spPr>
            <p:txBody>
              <a:bodyPr wrap="square" rtlCol="0">
                <a:spAutoFit/>
              </a:bodyPr>
              <a:lstStyle/>
              <a:p>
                <a:pPr marL="306000" indent="-306000">
                  <a:spcBef>
                    <a:spcPct val="20000"/>
                  </a:spcBef>
                  <a:spcAft>
                    <a:spcPts val="600"/>
                  </a:spcAft>
                  <a:buClr>
                    <a:schemeClr val="accent2"/>
                  </a:buClr>
                  <a:buSzPct val="92000"/>
                  <a:buFont typeface="Wingdings 2" panose="05020102010507070707" pitchFamily="18" charset="2"/>
                  <a:buChar char=""/>
                </a:pPr>
                <a:r>
                  <a:rPr lang="en-US" b="1" dirty="0">
                    <a:solidFill>
                      <a:srgbClr val="FF0000"/>
                    </a:solidFill>
                    <a:latin typeface="Calibri" panose="020F0502020204030204" pitchFamily="34" charset="0"/>
                    <a:ea typeface="DengXian" panose="02010600030101010101" pitchFamily="2" charset="-122"/>
                    <a:cs typeface="Times New Roman" panose="02020603050405020304" pitchFamily="18" charset="0"/>
                  </a:rPr>
                  <a:t>GD(Graph Diversification) </a:t>
                </a:r>
                <a:r>
                  <a:rPr lang="en-US" dirty="0">
                    <a:latin typeface="Calibri" panose="020F0502020204030204" pitchFamily="34" charset="0"/>
                    <a:ea typeface="DengXian" panose="02010600030101010101" pitchFamily="2" charset="-122"/>
                    <a:cs typeface="Times New Roman" panose="02020603050405020304" pitchFamily="18" charset="0"/>
                  </a:rPr>
                  <a:t>algorithm examines each sample in the K-NN list to sample a. A candidate is kept if its distance to </a:t>
                </a:r>
                <a14:m>
                  <m:oMath xmlns:m="http://schemas.openxmlformats.org/officeDocument/2006/math">
                    <m:sSub>
                      <m:sSubPr>
                        <m:ctrlPr>
                          <a:rPr lang="en-US" i="1">
                            <a:latin typeface="Cambria Math" panose="02040503050406030204" pitchFamily="18" charset="0"/>
                            <a:ea typeface="DengXian" panose="02010600030101010101" pitchFamily="2" charset="-122"/>
                            <a:cs typeface="Times New Roman" panose="02020603050405020304" pitchFamily="18" charset="0"/>
                          </a:rPr>
                        </m:ctrlPr>
                      </m:sSubPr>
                      <m:e>
                        <m:r>
                          <a:rPr lang="en-CA">
                            <a:latin typeface="Cambria Math" panose="02040503050406030204" pitchFamily="18" charset="0"/>
                            <a:ea typeface="DengXian" panose="02010600030101010101" pitchFamily="2" charset="-122"/>
                            <a:cs typeface="Times New Roman" panose="02020603050405020304" pitchFamily="18" charset="0"/>
                          </a:rPr>
                          <m:t>𝑠</m:t>
                        </m:r>
                      </m:e>
                      <m:sub>
                        <m:r>
                          <a:rPr lang="en-CA">
                            <a:latin typeface="Cambria Math" panose="02040503050406030204" pitchFamily="18" charset="0"/>
                            <a:ea typeface="DengXian" panose="02010600030101010101" pitchFamily="2" charset="-122"/>
                            <a:cs typeface="Times New Roman" panose="02020603050405020304" pitchFamily="18" charset="0"/>
                          </a:rPr>
                          <m:t>𝑎</m:t>
                        </m:r>
                      </m:sub>
                    </m:sSub>
                  </m:oMath>
                </a14:m>
                <a:r>
                  <a:rPr lang="en-US" dirty="0">
                    <a:latin typeface="Calibri" panose="020F0502020204030204" pitchFamily="34" charset="0"/>
                    <a:ea typeface="DengXian" panose="02010600030101010101" pitchFamily="2" charset="-122"/>
                    <a:cs typeface="Times New Roman" panose="02020603050405020304" pitchFamily="18" charset="0"/>
                  </a:rPr>
                  <a:t> is smaller than its distances to all the other currently kept samples</a:t>
                </a:r>
                <a:endParaRPr lang="en-CA" dirty="0">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85DF9700-1E8E-4479-B298-950E1F678B8C}"/>
                  </a:ext>
                </a:extLst>
              </p:cNvPr>
              <p:cNvSpPr txBox="1">
                <a:spLocks noRot="1" noChangeAspect="1" noMove="1" noResize="1" noEditPoints="1" noAdjustHandles="1" noChangeArrowheads="1" noChangeShapeType="1" noTextEdit="1"/>
              </p:cNvSpPr>
              <p:nvPr/>
            </p:nvSpPr>
            <p:spPr>
              <a:xfrm>
                <a:off x="3548543" y="4528997"/>
                <a:ext cx="4211273" cy="1754326"/>
              </a:xfrm>
              <a:prstGeom prst="rect">
                <a:avLst/>
              </a:prstGeom>
              <a:blipFill>
                <a:blip r:embed="rId9"/>
                <a:stretch>
                  <a:fillRect l="-579" t="-2083" r="-868" b="-4514"/>
                </a:stretch>
              </a:blipFill>
            </p:spPr>
            <p:txBody>
              <a:bodyPr/>
              <a:lstStyle/>
              <a:p>
                <a:r>
                  <a:rPr lang="en-CA">
                    <a:noFill/>
                  </a:rPr>
                  <a:t> </a:t>
                </a:r>
              </a:p>
            </p:txBody>
          </p:sp>
        </mc:Fallback>
      </mc:AlternateContent>
    </p:spTree>
    <p:extLst>
      <p:ext uri="{BB962C8B-B14F-4D97-AF65-F5344CB8AC3E}">
        <p14:creationId xmlns:p14="http://schemas.microsoft.com/office/powerpoint/2010/main" val="21853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2"/>
                </p:tgtEl>
              </p:cMediaNode>
            </p:vide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2485</TotalTime>
  <Words>2418</Words>
  <Application>Microsoft Office PowerPoint</Application>
  <PresentationFormat>Widescreen</PresentationFormat>
  <Paragraphs>211</Paragraphs>
  <Slides>15</Slides>
  <Notes>15</Notes>
  <HiddenSlides>0</HiddenSlides>
  <MMClips>2</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HelveticaNeue</vt:lpstr>
      <vt:lpstr>HelveticaNeue-Bold</vt:lpstr>
      <vt:lpstr>HelveticaNeue-Italic</vt:lpstr>
      <vt:lpstr>Arial</vt:lpstr>
      <vt:lpstr>Calibri</vt:lpstr>
      <vt:lpstr>Cambria Math</vt:lpstr>
      <vt:lpstr>Gill Sans MT</vt:lpstr>
      <vt:lpstr>Symbol</vt:lpstr>
      <vt:lpstr>Times New Roman</vt:lpstr>
      <vt:lpstr>Wingdings 2</vt:lpstr>
      <vt:lpstr>Dividend</vt:lpstr>
      <vt:lpstr>MaMMOGRAM MASS PREDICTION</vt:lpstr>
      <vt:lpstr>Analysis – mammogram mass</vt:lpstr>
      <vt:lpstr>AI Algorithms</vt:lpstr>
      <vt:lpstr>Evaluate algorithms</vt:lpstr>
      <vt:lpstr>Uci DATASET</vt:lpstr>
      <vt:lpstr>Load dataset</vt:lpstr>
      <vt:lpstr>Decision tree</vt:lpstr>
      <vt:lpstr>Random forest</vt:lpstr>
      <vt:lpstr>HNSW(Hierarchical Navigable Small World)</vt:lpstr>
      <vt:lpstr>Naïve bayes</vt:lpstr>
      <vt:lpstr>Svm(Support Vector Machine)</vt:lpstr>
      <vt:lpstr>Logistic regression</vt:lpstr>
      <vt:lpstr>Artificial neural network</vt:lpstr>
      <vt:lpstr>Compare to get the best result – Random forest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Zhang Ming</dc:creator>
  <cp:lastModifiedBy>Hua Yao</cp:lastModifiedBy>
  <cp:revision>32</cp:revision>
  <dcterms:created xsi:type="dcterms:W3CDTF">2021-11-19T03:56:42Z</dcterms:created>
  <dcterms:modified xsi:type="dcterms:W3CDTF">2021-12-03T02:04:00Z</dcterms:modified>
</cp:coreProperties>
</file>