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11" r:id="rId24"/>
  </p:sldIdLst>
  <p:sldSz cx="10691813" cy="7559675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41"/>
    <a:srgbClr val="0882BF"/>
    <a:srgbClr val="AB44BC"/>
    <a:srgbClr val="BFBFBF"/>
    <a:srgbClr val="5B9BD5"/>
    <a:srgbClr val="FFFFFF"/>
    <a:srgbClr val="4472C4"/>
    <a:srgbClr val="EEECE1"/>
    <a:srgbClr val="17375E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62" autoAdjust="0"/>
    <p:restoredTop sz="89408" autoAdjust="0"/>
  </p:normalViewPr>
  <p:slideViewPr>
    <p:cSldViewPr snapToGrid="0" snapToObjects="1">
      <p:cViewPr varScale="1">
        <p:scale>
          <a:sx n="86" d="100"/>
          <a:sy n="86" d="100"/>
        </p:scale>
        <p:origin x="468" y="84"/>
      </p:cViewPr>
      <p:guideLst>
        <p:guide orient="horz" pos="2381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32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 by Geography</c:v>
                </c:pt>
              </c:strCache>
            </c:strRef>
          </c:tx>
          <c:dLbls>
            <c:dLbl>
              <c:idx val="1"/>
              <c:layout>
                <c:manualLayout>
                  <c:x val="0.10268955079622764"/>
                  <c:y val="-0.1803840449147397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D0-440E-9C04-F2FEEEDEF499}"/>
                </c:ext>
              </c:extLst>
            </c:dLbl>
            <c:dLbl>
              <c:idx val="3"/>
              <c:layout>
                <c:manualLayout>
                  <c:x val="0.10557327522593303"/>
                  <c:y val="0.1989507948674557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D0-440E-9C04-F2FEEEDEF4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aseline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USA</c:v>
                </c:pt>
                <c:pt idx="1">
                  <c:v>Asia</c:v>
                </c:pt>
                <c:pt idx="2">
                  <c:v>Europe</c:v>
                </c:pt>
                <c:pt idx="3">
                  <c:v>Rest of the world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4.5</c:v>
                </c:pt>
                <c:pt idx="2">
                  <c:v>6.5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D0-440E-9C04-F2FEEEDEF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Sales by Product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 by Product</c:v>
                </c:pt>
              </c:strCache>
            </c:strRef>
          </c:tx>
          <c:dLbls>
            <c:dLbl>
              <c:idx val="0"/>
              <c:layout>
                <c:manualLayout>
                  <c:x val="-0.16952903489048435"/>
                  <c:y val="0.1586700777447066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45F-4458-848F-1764AEA5D13A}"/>
                </c:ext>
              </c:extLst>
            </c:dLbl>
            <c:dLbl>
              <c:idx val="1"/>
              <c:layout>
                <c:manualLayout>
                  <c:x val="-8.0474142121123748E-2"/>
                  <c:y val="-0.147562187317925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5F-4458-848F-1764AEA5D13A}"/>
                </c:ext>
              </c:extLst>
            </c:dLbl>
            <c:dLbl>
              <c:idx val="2"/>
              <c:layout>
                <c:manualLayout>
                  <c:x val="0.14996269898456743"/>
                  <c:y val="-7.43669430701693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5F-4458-848F-1764AEA5D13A}"/>
                </c:ext>
              </c:extLst>
            </c:dLbl>
            <c:dLbl>
              <c:idx val="3"/>
              <c:layout>
                <c:manualLayout>
                  <c:x val="0.12592637607178928"/>
                  <c:y val="0.1434994077067800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5F-4458-848F-1764AEA5D13A}"/>
                </c:ext>
              </c:extLst>
            </c:dLbl>
            <c:dLbl>
              <c:idx val="4"/>
              <c:layout>
                <c:manualLayout>
                  <c:x val="7.7554396108424711E-2"/>
                  <c:y val="0.1704910558746528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5F-4458-848F-1764AEA5D1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aseline="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iPhone</c:v>
                </c:pt>
                <c:pt idx="1">
                  <c:v>iPad</c:v>
                </c:pt>
                <c:pt idx="2">
                  <c:v>iPod</c:v>
                </c:pt>
                <c:pt idx="3">
                  <c:v>Mac</c:v>
                </c:pt>
                <c:pt idx="4">
                  <c:v>Software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8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5F-4458-848F-1764AEA5D1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C2DFC-E7E3-4925-BC56-0A1E149E89D5}" type="datetimeFigureOut">
              <a:rPr lang="en-US" smtClean="0"/>
              <a:t>21-Feb-19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806F1-9F2C-4859-A487-5C58CB744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58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Tools</a:t>
            </a:r>
            <a:r>
              <a:rPr lang="en-US" baseline="0" dirty="0"/>
              <a:t> at hand: DB, SQL, PL/SQL etc. =&gt; Information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2A89A-7FA5-47C0-8A33-680AF71320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</a:t>
            </a:r>
            <a:r>
              <a:rPr lang="en-US" baseline="0" dirty="0"/>
              <a:t> words : Execution vs. Analysis</a:t>
            </a:r>
          </a:p>
          <a:p>
            <a:r>
              <a:rPr lang="en-US" baseline="0" dirty="0"/>
              <a:t>Examples</a:t>
            </a:r>
          </a:p>
          <a:p>
            <a:r>
              <a:rPr lang="en-US" baseline="0" dirty="0"/>
              <a:t>Zoom into Analytical systems: how ? Through Dimensional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2A89A-7FA5-47C0-8A33-680AF71320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4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examples of questions an Analytical System</a:t>
            </a:r>
            <a:r>
              <a:rPr lang="en-US" baseline="0" dirty="0"/>
              <a:t> should answer</a:t>
            </a:r>
          </a:p>
          <a:p>
            <a:r>
              <a:rPr lang="en-US" baseline="0" dirty="0"/>
              <a:t>Generalize and formalize: one business process measured in a specific 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2A89A-7FA5-47C0-8A33-680AF71320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90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2A89A-7FA5-47C0-8A33-680AF71320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50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2A89A-7FA5-47C0-8A33-680AF71320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60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</a:t>
            </a:r>
            <a:r>
              <a:rPr lang="en-US" baseline="0" dirty="0"/>
              <a:t> should be avoided, by transforming into a Star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2A89A-7FA5-47C0-8A33-680AF71320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d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d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BF_PowerpointCover_1920x1200_V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000" y="0"/>
            <a:ext cx="12095480" cy="7559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507999" y="2348400"/>
            <a:ext cx="12095479" cy="1639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ts val="4300"/>
              </a:lnSpc>
              <a:defRPr sz="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</a:t>
            </a:r>
            <a:br>
              <a:rPr lang="en-GB" dirty="0"/>
            </a:br>
            <a:r>
              <a:rPr lang="en-GB" dirty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07999" y="5504109"/>
            <a:ext cx="12095480" cy="12395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591" y="7006701"/>
            <a:ext cx="2494756" cy="4024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fld id="{DD57CD5E-0D4D-B748-8A6F-4C6CE652BEC3}" type="datetimeFigureOut">
              <a:rPr lang="en-US" smtClean="0"/>
              <a:pPr/>
              <a:t>21-Feb-19</a:t>
            </a:fld>
            <a:endParaRPr lang="en-US" dirty="0"/>
          </a:p>
        </p:txBody>
      </p:sp>
      <p:pic>
        <p:nvPicPr>
          <p:cNvPr id="6" name="Picture 5" descr="PP BF Logos High R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17" y="354712"/>
            <a:ext cx="7595376" cy="202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3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1" y="1"/>
            <a:ext cx="10691813" cy="1113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3972"/>
            <a:endParaRPr lang="en-IE" sz="1984" dirty="0">
              <a:solidFill>
                <a:prstClr val="white"/>
              </a:solidFill>
            </a:endParaRPr>
          </a:p>
        </p:txBody>
      </p:sp>
      <p:sp>
        <p:nvSpPr>
          <p:cNvPr id="22" name="Title 29"/>
          <p:cNvSpPr>
            <a:spLocks noGrp="1"/>
          </p:cNvSpPr>
          <p:nvPr>
            <p:ph type="title" hasCustomPrompt="1"/>
          </p:nvPr>
        </p:nvSpPr>
        <p:spPr>
          <a:xfrm>
            <a:off x="534592" y="177020"/>
            <a:ext cx="6905378" cy="777379"/>
          </a:xfrm>
          <a:prstGeom prst="rect">
            <a:avLst/>
          </a:prstGeom>
        </p:spPr>
        <p:txBody>
          <a:bodyPr vert="horz" anchor="b" anchorCtr="0"/>
          <a:lstStyle>
            <a:lvl1pPr algn="l">
              <a:defRPr sz="2800" b="1" i="0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Heading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591" y="1763926"/>
            <a:ext cx="9622632" cy="4989036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 b="0" i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0" i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 b="0" i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806751" y="7133507"/>
            <a:ext cx="1247378" cy="4024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50" b="0" i="0" kern="1200">
                <a:solidFill>
                  <a:schemeClr val="bg1"/>
                </a:solidFill>
                <a:latin typeface="Myriad Pro"/>
                <a:ea typeface="+mn-ea"/>
                <a:cs typeface="Myriad Pro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05D927-F8EF-C048-952E-17A86E1FDF19}" type="datetime1">
              <a:rPr lang="en-GB" sz="1157" smtClean="0">
                <a:solidFill>
                  <a:prstClr val="white"/>
                </a:solidFill>
              </a:rPr>
              <a:pPr/>
              <a:t>21/02/2019</a:t>
            </a:fld>
            <a:endParaRPr lang="en-US" sz="1157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" y="1063111"/>
            <a:ext cx="10691814" cy="50397"/>
          </a:xfrm>
          <a:prstGeom prst="rect">
            <a:avLst/>
          </a:prstGeom>
          <a:gradFill flip="none" rotWithShape="1">
            <a:gsLst>
              <a:gs pos="12000">
                <a:srgbClr val="004833"/>
              </a:gs>
              <a:gs pos="88000">
                <a:srgbClr val="FFC000"/>
              </a:gs>
              <a:gs pos="50000">
                <a:schemeClr val="bg1">
                  <a:lumMod val="7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3972"/>
            <a:endParaRPr lang="en-IE" sz="1984" dirty="0">
              <a:solidFill>
                <a:prstClr val="white"/>
              </a:solidFill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774201" y="7039841"/>
            <a:ext cx="766043" cy="396833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pPr defTabSz="503972"/>
            <a:fld id="{B424E22E-72E3-874C-8FEC-DE6AB0654270}" type="slidenum">
              <a:rPr lang="en-US" smtClean="0">
                <a:solidFill>
                  <a:srgbClr val="1F497D">
                    <a:lumMod val="75000"/>
                  </a:srgbClr>
                </a:solidFill>
              </a:rPr>
              <a:pPr defTabSz="503972"/>
              <a:t>‹#›</a:t>
            </a:fld>
            <a:endParaRPr 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53" y="279959"/>
            <a:ext cx="28860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5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503972"/>
            <a:fld id="{B424E22E-72E3-874C-8FEC-DE6AB0654270}" type="slidenum">
              <a:rPr lang="en-US" smtClean="0">
                <a:solidFill>
                  <a:srgbClr val="1F497D">
                    <a:lumMod val="75000"/>
                  </a:srgbClr>
                </a:solidFill>
              </a:rPr>
              <a:pPr defTabSz="503972"/>
              <a:t>‹#›</a:t>
            </a:fld>
            <a:endParaRPr 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pic>
        <p:nvPicPr>
          <p:cNvPr id="7" name="Picture 6" descr="PPBF_Powerpoint_Back-Page_1920x1200_V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9624" y="-69254"/>
            <a:ext cx="12303124" cy="7689453"/>
          </a:xfrm>
          <a:prstGeom prst="rect">
            <a:avLst/>
          </a:prstGeom>
        </p:spPr>
      </p:pic>
      <p:pic>
        <p:nvPicPr>
          <p:cNvPr id="8" name="Picture 7" descr="PP BF Logos High R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17" y="21379"/>
            <a:ext cx="7595376" cy="202543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00088" y="1954213"/>
            <a:ext cx="9621837" cy="598487"/>
          </a:xfrm>
          <a:prstGeom prst="rect">
            <a:avLst/>
          </a:prstGeom>
        </p:spPr>
        <p:txBody>
          <a:bodyPr vert="horz"/>
          <a:lstStyle>
            <a:lvl1pPr>
              <a:defRPr sz="2800" b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700088" y="2641600"/>
            <a:ext cx="9621837" cy="85090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4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FontTx/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2pPr>
            <a:lvl3pPr marL="1007943" indent="0" algn="ctr">
              <a:buFontTx/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marL="1511914" indent="0" algn="ctr">
              <a:buFontTx/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4pPr>
            <a:lvl5pPr marL="2015886" indent="0" algn="ctr">
              <a:buFontTx/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9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469" y="198417"/>
            <a:ext cx="10270875" cy="7361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/>
          </a:p>
        </p:txBody>
      </p:sp>
      <p:pic>
        <p:nvPicPr>
          <p:cNvPr id="12" name="Picture 11" descr="Betfair_LS_RGB_BLACK.ai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60204" y="6544856"/>
            <a:ext cx="2521141" cy="10078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57" y="277783"/>
            <a:ext cx="10102500" cy="595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656" y="1007427"/>
            <a:ext cx="4946016" cy="55374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543"/>
            </a:lvl4pPr>
            <a:lvl5pPr>
              <a:defRPr sz="1543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1141" y="1007427"/>
            <a:ext cx="4946016" cy="55374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543"/>
            </a:lvl4pPr>
            <a:lvl5pPr>
              <a:defRPr sz="1543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1358" y="7047789"/>
            <a:ext cx="6553943" cy="4024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92">
                <a:solidFill>
                  <a:schemeClr val="bg2">
                    <a:lumMod val="50000"/>
                  </a:schemeClr>
                </a:solidFill>
                <a:latin typeface="Tahoma"/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657" y="7047789"/>
            <a:ext cx="885609" cy="4024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323">
                <a:solidFill>
                  <a:schemeClr val="tx1"/>
                </a:solidFill>
                <a:latin typeface="Tahoma"/>
              </a:defRPr>
            </a:lvl1pPr>
          </a:lstStyle>
          <a:p>
            <a:fld id="{9AF78A1E-2B31-47BD-BB64-1CC6D0211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1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0469" y="198416"/>
            <a:ext cx="10270875" cy="7354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4" dirty="0"/>
          </a:p>
          <a:p>
            <a:pPr algn="ctr"/>
            <a:endParaRPr lang="en-US" sz="1984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657" y="277783"/>
            <a:ext cx="10102500" cy="595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57" y="1007427"/>
            <a:ext cx="10102500" cy="55374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 descr="Betfair_LS_RGB_BLACK.ai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960204" y="6544856"/>
            <a:ext cx="2521141" cy="1007819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1358" y="7047789"/>
            <a:ext cx="6553943" cy="4024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92">
                <a:solidFill>
                  <a:schemeClr val="bg2">
                    <a:lumMod val="50000"/>
                  </a:schemeClr>
                </a:solidFill>
                <a:latin typeface="Tahoma"/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657" y="7047789"/>
            <a:ext cx="885609" cy="4024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323">
                <a:solidFill>
                  <a:schemeClr val="tx1"/>
                </a:solidFill>
                <a:latin typeface="Tahoma"/>
              </a:defRPr>
            </a:lvl1pPr>
          </a:lstStyle>
          <a:p>
            <a:fld id="{9AF78A1E-2B31-47BD-BB64-1CC6D0211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1"/>
            <a:ext cx="10691813" cy="1113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3972"/>
            <a:endParaRPr lang="en-IE" sz="1984" dirty="0">
              <a:solidFill>
                <a:prstClr val="white"/>
              </a:solidFill>
            </a:endParaRPr>
          </a:p>
        </p:txBody>
      </p:sp>
      <p:sp>
        <p:nvSpPr>
          <p:cNvPr id="9" name="Title 29"/>
          <p:cNvSpPr txBox="1">
            <a:spLocks/>
          </p:cNvSpPr>
          <p:nvPr userDrawn="1"/>
        </p:nvSpPr>
        <p:spPr>
          <a:xfrm>
            <a:off x="534591" y="177020"/>
            <a:ext cx="7333189" cy="777379"/>
          </a:xfrm>
          <a:prstGeom prst="rect">
            <a:avLst/>
          </a:prstGeom>
        </p:spPr>
        <p:txBody>
          <a:bodyPr vert="horz" anchor="b" anchorCtr="0"/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 baseline="0">
                <a:solidFill>
                  <a:schemeClr val="tx2">
                    <a:lumMod val="75000"/>
                  </a:schemeClr>
                </a:solidFill>
                <a:latin typeface="Franklin Gothic Demi" panose="020B0703020102020204" pitchFamily="34" charset="0"/>
                <a:ea typeface="+mj-ea"/>
                <a:cs typeface="Franklin Gothic Demi" panose="020B0703020102020204" pitchFamily="34" charset="0"/>
              </a:defRPr>
            </a:lvl1pPr>
          </a:lstStyle>
          <a:p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Heading here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803964871"/>
              </p:ext>
            </p:extLst>
          </p:nvPr>
        </p:nvGraphicFramePr>
        <p:xfrm>
          <a:off x="1393" y="1751"/>
          <a:ext cx="1392" cy="1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93" y="1751"/>
                        <a:ext cx="1392" cy="1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853" y="279959"/>
            <a:ext cx="2886075" cy="571500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774201" y="7039841"/>
            <a:ext cx="766043" cy="396833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>
                    <a:lumMod val="75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pPr defTabSz="503972"/>
            <a:fld id="{B424E22E-72E3-874C-8FEC-DE6AB0654270}" type="slidenum">
              <a:rPr lang="en-US" smtClean="0">
                <a:solidFill>
                  <a:srgbClr val="1F497D">
                    <a:lumMod val="75000"/>
                  </a:srgbClr>
                </a:solidFill>
              </a:rPr>
              <a:pPr defTabSz="503972"/>
              <a:t>‹#›</a:t>
            </a:fld>
            <a:endParaRPr lang="en-US" dirty="0">
              <a:solidFill>
                <a:srgbClr val="1F497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1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3" r:id="rId2"/>
    <p:sldLayoutId id="2147483666" r:id="rId3"/>
    <p:sldLayoutId id="2147483667" r:id="rId4"/>
    <p:sldLayoutId id="2147483668" r:id="rId5"/>
  </p:sldLayoutIdLst>
  <p:hf hdr="0" ftr="0" dt="0"/>
  <p:txStyles>
    <p:titleStyle>
      <a:lvl1pPr algn="ctr" defTabSz="503972" rtl="0" eaLnBrk="1" latinLnBrk="0" hangingPunct="1"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503972" rtl="0" eaLnBrk="1" latinLnBrk="0" hangingPunct="1">
        <a:spcBef>
          <a:spcPct val="20000"/>
        </a:spcBef>
        <a:buFont typeface="Arial"/>
        <a:buChar char="•"/>
        <a:defRPr sz="3527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buFont typeface="Arial"/>
        <a:buChar char="–"/>
        <a:defRPr sz="308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503972" rtl="0" eaLnBrk="1" latinLnBrk="0" hangingPunct="1">
        <a:spcBef>
          <a:spcPct val="20000"/>
        </a:spcBef>
        <a:buFont typeface="Arial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503972" rtl="0" eaLnBrk="1" latinLnBrk="0" hangingPunct="1">
        <a:spcBef>
          <a:spcPct val="20000"/>
        </a:spcBef>
        <a:buFont typeface="Arial"/>
        <a:buChar char="–"/>
        <a:defRPr sz="2205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503972" rtl="0" eaLnBrk="1" latinLnBrk="0" hangingPunct="1">
        <a:spcBef>
          <a:spcPct val="20000"/>
        </a:spcBef>
        <a:buFont typeface="Arial"/>
        <a:buChar char="»"/>
        <a:defRPr sz="2205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buFont typeface="Arial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9" dirty="0">
                <a:latin typeface="Calibri" pitchFamily="34" charset="0"/>
                <a:cs typeface="Calibri" pitchFamily="34" charset="0"/>
              </a:rPr>
              <a:t>Data warehouse concepts</a:t>
            </a:r>
          </a:p>
        </p:txBody>
      </p:sp>
    </p:spTree>
    <p:extLst>
      <p:ext uri="{BB962C8B-B14F-4D97-AF65-F5344CB8AC3E}">
        <p14:creationId xmlns:p14="http://schemas.microsoft.com/office/powerpoint/2010/main" val="259764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68" b="1" dirty="0">
                <a:latin typeface="Calibri" pitchFamily="34" charset="0"/>
                <a:cs typeface="Calibri" pitchFamily="34" charset="0"/>
              </a:rPr>
              <a:t>Example</a:t>
            </a:r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584362" y="1007956"/>
          <a:ext cx="9523091" cy="5536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128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68" b="1" dirty="0">
                <a:latin typeface="Calibri" pitchFamily="34" charset="0"/>
                <a:cs typeface="Calibri" pitchFamily="34" charset="0"/>
              </a:rPr>
              <a:t>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21503" y="2589205"/>
          <a:ext cx="9071609" cy="2951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9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121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00796" marR="100796" marT="50398" marB="5039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iPhone</a:t>
                      </a:r>
                    </a:p>
                  </a:txBody>
                  <a:tcPr marL="100796" marR="100796" marT="50398" marB="5039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/>
                        <a:t>iPad</a:t>
                      </a:r>
                      <a:endParaRPr lang="en-US" sz="2200" dirty="0"/>
                    </a:p>
                  </a:txBody>
                  <a:tcPr marL="100796" marR="100796" marT="50398" marB="5039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iPod</a:t>
                      </a:r>
                    </a:p>
                  </a:txBody>
                  <a:tcPr marL="100796" marR="100796" marT="50398" marB="5039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Mac</a:t>
                      </a:r>
                    </a:p>
                  </a:txBody>
                  <a:tcPr marL="100796" marR="100796" marT="50398" marB="5039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Soft</a:t>
                      </a:r>
                    </a:p>
                  </a:txBody>
                  <a:tcPr marL="100796" marR="100796" marT="50398" marB="5039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Total</a:t>
                      </a:r>
                    </a:p>
                  </a:txBody>
                  <a:tcPr marL="100796" marR="100796" marT="50398" marB="50398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21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USA</a:t>
                      </a:r>
                    </a:p>
                  </a:txBody>
                  <a:tcPr marL="100796" marR="100796" marT="50398" marB="5039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5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15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21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Asia</a:t>
                      </a:r>
                    </a:p>
                  </a:txBody>
                  <a:tcPr marL="100796" marR="100796" marT="50398" marB="5039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0.5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0.5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0.5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4.5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121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Europe</a:t>
                      </a:r>
                    </a:p>
                  </a:txBody>
                  <a:tcPr marL="100796" marR="100796" marT="50398" marB="5039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0.5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6.5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447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Rest</a:t>
                      </a:r>
                      <a:r>
                        <a:rPr lang="en-US" sz="2200" b="1" baseline="0" dirty="0">
                          <a:solidFill>
                            <a:schemeClr val="bg1"/>
                          </a:solidFill>
                        </a:rPr>
                        <a:t> of the world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0796" marR="100796" marT="50398" marB="5039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0.5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0.5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4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121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marL="100796" marR="100796" marT="50398" marB="50398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10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8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6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3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3</a:t>
                      </a:r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30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99645" y="1907288"/>
            <a:ext cx="3843232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5" b="1" dirty="0"/>
              <a:t>Sales by Region and by Product</a:t>
            </a:r>
          </a:p>
        </p:txBody>
      </p:sp>
    </p:spTree>
    <p:extLst>
      <p:ext uri="{BB962C8B-B14F-4D97-AF65-F5344CB8AC3E}">
        <p14:creationId xmlns:p14="http://schemas.microsoft.com/office/powerpoint/2010/main" val="306509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68" b="1" dirty="0">
                <a:latin typeface="Calibri" pitchFamily="34" charset="0"/>
                <a:cs typeface="Calibri" pitchFamily="34" charset="0"/>
              </a:rPr>
              <a:t>Facts &amp;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86" dirty="0">
              <a:latin typeface="Calibri" pitchFamily="34" charset="0"/>
              <a:cs typeface="Calibri" pitchFamily="34" charset="0"/>
            </a:endParaRPr>
          </a:p>
          <a:p>
            <a:r>
              <a:rPr lang="en-US" sz="3086" dirty="0">
                <a:latin typeface="Calibri" pitchFamily="34" charset="0"/>
                <a:cs typeface="Calibri" pitchFamily="34" charset="0"/>
              </a:rPr>
              <a:t>Measurements = </a:t>
            </a:r>
            <a:r>
              <a:rPr lang="en-US" sz="3086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FACTS</a:t>
            </a:r>
          </a:p>
          <a:p>
            <a:endParaRPr lang="en-US" sz="3086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3086" dirty="0">
                <a:latin typeface="Calibri" pitchFamily="34" charset="0"/>
                <a:cs typeface="Calibri" pitchFamily="34" charset="0"/>
              </a:rPr>
              <a:t>Context = </a:t>
            </a:r>
            <a:r>
              <a:rPr lang="en-US" sz="3086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DIMENSIONS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26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68" b="1" dirty="0">
                <a:latin typeface="Calibri" pitchFamily="34" charset="0"/>
                <a:cs typeface="Calibri" pitchFamily="34" charset="0"/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AutoNum type="arabicPeriod"/>
            </a:pPr>
            <a:r>
              <a:rPr lang="en-US" sz="2646" dirty="0">
                <a:latin typeface="Calibri" pitchFamily="34" charset="0"/>
                <a:cs typeface="Calibri" pitchFamily="34" charset="0"/>
              </a:rPr>
              <a:t>Create two dimension tables</a:t>
            </a:r>
          </a:p>
          <a:p>
            <a:pPr>
              <a:buAutoNum type="arabicPeriod"/>
            </a:pPr>
            <a:r>
              <a:rPr lang="en-US" sz="2646" dirty="0">
                <a:latin typeface="Calibri" pitchFamily="34" charset="0"/>
                <a:cs typeface="Calibri" pitchFamily="34" charset="0"/>
              </a:rPr>
              <a:t>Create a fact table</a:t>
            </a:r>
          </a:p>
          <a:p>
            <a:pPr>
              <a:buAutoNum type="arabicPeriod"/>
            </a:pPr>
            <a:r>
              <a:rPr lang="en-US" sz="2646" dirty="0">
                <a:latin typeface="Calibri" pitchFamily="34" charset="0"/>
                <a:cs typeface="Calibri" pitchFamily="34" charset="0"/>
              </a:rPr>
              <a:t>Create corresponding Foreign Keys</a:t>
            </a:r>
          </a:p>
        </p:txBody>
      </p:sp>
    </p:spTree>
    <p:extLst>
      <p:ext uri="{BB962C8B-B14F-4D97-AF65-F5344CB8AC3E}">
        <p14:creationId xmlns:p14="http://schemas.microsoft.com/office/powerpoint/2010/main" val="402697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68" b="1" dirty="0">
                <a:latin typeface="Calibri" pitchFamily="34" charset="0"/>
                <a:cs typeface="Calibri" pitchFamily="34" charset="0"/>
              </a:rPr>
              <a:t>Star Schema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769" y="1398573"/>
            <a:ext cx="5651192" cy="455699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582133" y="1001695"/>
            <a:ext cx="3652281" cy="54994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0" tIns="0" rIns="0" bIns="0" rtlCol="0" anchor="ctr">
            <a:normAutofit/>
          </a:bodyPr>
          <a:lstStyle>
            <a:lvl1pPr marL="182563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7188" indent="-17462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39750" indent="-18256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4375" indent="-17462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96938" indent="-182563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64" b="1"/>
              <a:t>Fact tables </a:t>
            </a:r>
            <a:r>
              <a:rPr lang="en-US" sz="1764"/>
              <a:t>- central tables in star schema. </a:t>
            </a:r>
          </a:p>
          <a:p>
            <a:r>
              <a:rPr lang="en-US" sz="1764"/>
              <a:t>quantitative information, referred to as "facts“</a:t>
            </a:r>
          </a:p>
          <a:p>
            <a:r>
              <a:rPr lang="en-US" sz="1764"/>
              <a:t>denormalized - faster queries and analysis</a:t>
            </a:r>
          </a:p>
          <a:p>
            <a:endParaRPr lang="en-US" sz="1764"/>
          </a:p>
          <a:p>
            <a:r>
              <a:rPr lang="en-US" sz="1764" b="1"/>
              <a:t>Dimension tables </a:t>
            </a:r>
          </a:p>
          <a:p>
            <a:r>
              <a:rPr lang="en-US" sz="1764"/>
              <a:t>context to fact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64"/>
              <a:t>store, categorize, and describe facts in ways that enable useful answers to business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64"/>
              <a:t>typically house a small number of records, with each record containing a large number of attributes related to fact data.</a:t>
            </a:r>
            <a:endParaRPr lang="en-US" sz="1764" dirty="0"/>
          </a:p>
        </p:txBody>
      </p:sp>
    </p:spTree>
    <p:extLst>
      <p:ext uri="{BB962C8B-B14F-4D97-AF65-F5344CB8AC3E}">
        <p14:creationId xmlns:p14="http://schemas.microsoft.com/office/powerpoint/2010/main" val="312501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68" b="1" dirty="0">
                <a:latin typeface="Calibri" pitchFamily="34" charset="0"/>
                <a:cs typeface="Calibri" pitchFamily="34" charset="0"/>
              </a:rPr>
              <a:t>Snowflake Schema</a:t>
            </a:r>
          </a:p>
        </p:txBody>
      </p:sp>
      <p:pic>
        <p:nvPicPr>
          <p:cNvPr id="2050" name="Picture 2" descr="http://dbms.knowledgehills.com/images/dbms/dm/snow-flake-schema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385" y="1636699"/>
            <a:ext cx="6746916" cy="547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21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68" b="1" dirty="0">
                <a:latin typeface="Calibri" pitchFamily="34" charset="0"/>
                <a:cs typeface="Calibri" pitchFamily="34" charset="0"/>
              </a:rPr>
              <a:t>Dimension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646" dirty="0">
              <a:latin typeface="Calibri" pitchFamily="34" charset="0"/>
              <a:cs typeface="Calibri" pitchFamily="34" charset="0"/>
            </a:endParaRPr>
          </a:p>
          <a:p>
            <a:r>
              <a:rPr lang="en-US" sz="2646" dirty="0">
                <a:latin typeface="Calibri" pitchFamily="34" charset="0"/>
                <a:cs typeface="Calibri" pitchFamily="34" charset="0"/>
              </a:rPr>
              <a:t>Natural keys</a:t>
            </a:r>
          </a:p>
          <a:p>
            <a:r>
              <a:rPr lang="en-US" sz="2646" dirty="0">
                <a:latin typeface="Calibri" pitchFamily="34" charset="0"/>
                <a:cs typeface="Calibri" pitchFamily="34" charset="0"/>
              </a:rPr>
              <a:t>Surrogate keys - </a:t>
            </a:r>
            <a:r>
              <a:rPr lang="en-US" sz="2646" dirty="0">
                <a:latin typeface="Calibri" panose="020F0502020204030204" pitchFamily="34" charset="0"/>
              </a:rPr>
              <a:t>mapped to the combination of dimension attributes that form the natural key</a:t>
            </a:r>
          </a:p>
          <a:p>
            <a:r>
              <a:rPr lang="en-US" sz="2646" dirty="0">
                <a:latin typeface="Calibri" panose="020F0502020204030204" pitchFamily="34" charset="0"/>
                <a:cs typeface="Calibri" pitchFamily="34" charset="0"/>
              </a:rPr>
              <a:t>Smaller number of records</a:t>
            </a:r>
          </a:p>
          <a:p>
            <a:r>
              <a:rPr lang="en-US" sz="2646" dirty="0">
                <a:latin typeface="Calibri" panose="020F0502020204030204" pitchFamily="34" charset="0"/>
                <a:cs typeface="Calibri" pitchFamily="34" charset="0"/>
              </a:rPr>
              <a:t>Slow changing dimensions (SCD 1, 2, 3)</a:t>
            </a:r>
          </a:p>
          <a:p>
            <a:r>
              <a:rPr lang="en-US" sz="2646" dirty="0">
                <a:latin typeface="Calibri" panose="020F0502020204030204" pitchFamily="34" charset="0"/>
                <a:cs typeface="Calibri" pitchFamily="34" charset="0"/>
              </a:rPr>
              <a:t>Rich set of dimension attributes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87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Slowly Changing Dimensions (SCD)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dimensions change slowly over time</a:t>
            </a:r>
          </a:p>
          <a:p>
            <a:r>
              <a:rPr lang="en-US" sz="2800" dirty="0"/>
              <a:t>Example of such dimensions could be: customer, account, product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Type 0: retain original</a:t>
            </a:r>
          </a:p>
          <a:p>
            <a:pPr marL="0" indent="0">
              <a:buNone/>
            </a:pPr>
            <a:r>
              <a:rPr lang="en-US" sz="2800" dirty="0"/>
              <a:t>Type 1: overwrite</a:t>
            </a:r>
          </a:p>
          <a:p>
            <a:pPr marL="0" indent="0">
              <a:buNone/>
            </a:pPr>
            <a:r>
              <a:rPr lang="en-US" sz="2800" dirty="0"/>
              <a:t>Type 2: add new row</a:t>
            </a:r>
          </a:p>
          <a:p>
            <a:pPr marL="0" indent="0">
              <a:buNone/>
            </a:pPr>
            <a:r>
              <a:rPr lang="en-US" sz="2800" dirty="0"/>
              <a:t>Type 3: add new attribute</a:t>
            </a:r>
          </a:p>
          <a:p>
            <a:pPr marL="0" indent="0">
              <a:buNone/>
            </a:pPr>
            <a:r>
              <a:rPr lang="en-US" sz="2800" dirty="0"/>
              <a:t>Type 4: add history table</a:t>
            </a:r>
          </a:p>
          <a:p>
            <a:pPr marL="0" indent="0">
              <a:buNone/>
            </a:pPr>
            <a:r>
              <a:rPr lang="en-US" sz="2800" dirty="0"/>
              <a:t>Type 6: hybrid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001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68" b="1" dirty="0">
                <a:latin typeface="Calibri" pitchFamily="34" charset="0"/>
                <a:cs typeface="Calibri" pitchFamily="34" charset="0"/>
              </a:rPr>
              <a:t>Fact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</a:rPr>
              <a:t>Record measurements or metrics for a specific event</a:t>
            </a:r>
          </a:p>
          <a:p>
            <a:r>
              <a:rPr lang="en-US" sz="2800" dirty="0">
                <a:latin typeface="Calibri" panose="020F0502020204030204" pitchFamily="34" charset="0"/>
              </a:rPr>
              <a:t>Consist of numeric values, and foreign keys to dimensional data 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Grain - </a:t>
            </a:r>
            <a:r>
              <a:rPr lang="en-US" sz="2800" dirty="0">
                <a:latin typeface="Calibri" panose="020F0502020204030204" pitchFamily="34" charset="0"/>
              </a:rPr>
              <a:t> facts can record events at a very atomic level.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</a:rPr>
              <a:t>Three types of fact tables: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</a:rPr>
              <a:t>Transaction fact tables record facts about a specific event (e.g., sales events)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</a:rPr>
              <a:t>Snapshot fact tables record facts at a given point in time (e.g., account details at month end)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</a:rPr>
              <a:t>Accumulating snapshot tables record aggregate facts at a given point in time (e.g., total month-to-date sales for a product)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33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Querying Star Schemas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2600" dirty="0">
                <a:latin typeface="Calibri" pitchFamily="34" charset="0"/>
                <a:cs typeface="Calibri" pitchFamily="34" charset="0"/>
              </a:rPr>
              <a:t>SELECT  f.dim_id1, f.dim_id2, ..,</a:t>
            </a:r>
          </a:p>
          <a:p>
            <a:pPr marL="342900" indent="-342900">
              <a:buAutoNum type="arabicPeriod"/>
            </a:pPr>
            <a:r>
              <a:rPr lang="en-US" sz="2600" dirty="0">
                <a:latin typeface="Calibri" pitchFamily="34" charset="0"/>
                <a:cs typeface="Calibri" pitchFamily="34" charset="0"/>
              </a:rPr>
              <a:t>AGGREGATE_FUNCTION (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f.fact_number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600" dirty="0">
                <a:latin typeface="Calibri" pitchFamily="34" charset="0"/>
                <a:cs typeface="Calibri" pitchFamily="34" charset="0"/>
              </a:rPr>
              <a:t>FROM DIM_1 d1, DIM_2 d2, ..,</a:t>
            </a:r>
          </a:p>
          <a:p>
            <a:pPr marL="342900" indent="-342900">
              <a:buAutoNum type="arabicPeriod"/>
            </a:pPr>
            <a:r>
              <a:rPr lang="en-US" sz="2600" dirty="0">
                <a:latin typeface="Calibri" pitchFamily="34" charset="0"/>
                <a:cs typeface="Calibri" pitchFamily="34" charset="0"/>
              </a:rPr>
              <a:t>FACT_TBL f</a:t>
            </a:r>
          </a:p>
          <a:p>
            <a:pPr marL="342900" indent="-342900">
              <a:buAutoNum type="arabicPeriod"/>
            </a:pPr>
            <a:r>
              <a:rPr lang="en-US" sz="2600" dirty="0">
                <a:latin typeface="Calibri" pitchFamily="34" charset="0"/>
                <a:cs typeface="Calibri" pitchFamily="34" charset="0"/>
              </a:rPr>
              <a:t>WHERE f.dim_id1 = d1.dim_id1 and f.dim_id2 = d2.dim_id2 --join</a:t>
            </a:r>
          </a:p>
          <a:p>
            <a:pPr marL="342900" indent="-342900">
              <a:buAutoNum type="arabicPeriod"/>
            </a:pPr>
            <a:r>
              <a:rPr lang="en-US" sz="2600" dirty="0">
                <a:latin typeface="Calibri" pitchFamily="34" charset="0"/>
                <a:cs typeface="Calibri" pitchFamily="34" charset="0"/>
              </a:rPr>
              <a:t>               and d1.natural_key =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ValX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                                             -- filter</a:t>
            </a:r>
          </a:p>
          <a:p>
            <a:pPr marL="342900" indent="-342900">
              <a:buAutoNum type="arabicPeriod"/>
            </a:pPr>
            <a:r>
              <a:rPr lang="en-US" sz="2600" dirty="0">
                <a:latin typeface="Calibri" pitchFamily="34" charset="0"/>
                <a:cs typeface="Calibri" pitchFamily="34" charset="0"/>
              </a:rPr>
              <a:t>               and d2.natural_key = </a:t>
            </a:r>
            <a:r>
              <a:rPr lang="en-US" sz="2600" dirty="0" err="1">
                <a:latin typeface="Calibri" pitchFamily="34" charset="0"/>
                <a:cs typeface="Calibri" pitchFamily="34" charset="0"/>
              </a:rPr>
              <a:t>ValY</a:t>
            </a:r>
            <a:r>
              <a:rPr lang="en-US" sz="2600" dirty="0">
                <a:latin typeface="Calibri" pitchFamily="34" charset="0"/>
                <a:cs typeface="Calibri" pitchFamily="34" charset="0"/>
              </a:rPr>
              <a:t>                                              -- filter</a:t>
            </a:r>
          </a:p>
          <a:p>
            <a:pPr marL="342900" indent="-342900">
              <a:buAutoNum type="arabicPeriod"/>
            </a:pPr>
            <a:r>
              <a:rPr lang="en-US" sz="2600" dirty="0">
                <a:latin typeface="Calibri" pitchFamily="34" charset="0"/>
                <a:cs typeface="Calibri" pitchFamily="34" charset="0"/>
              </a:rPr>
              <a:t>GROUP BY f.dim_id1, f.dim_id2, ..                                             -- roll up</a:t>
            </a:r>
          </a:p>
          <a:p>
            <a:pPr marL="342900" indent="-342900">
              <a:buAutoNum type="arabicPeriod"/>
            </a:pPr>
            <a:r>
              <a:rPr lang="en-US" sz="2600" dirty="0">
                <a:latin typeface="Calibri" pitchFamily="34" charset="0"/>
                <a:cs typeface="Calibri" pitchFamily="34" charset="0"/>
              </a:rPr>
              <a:t>ORDER BY f.dim_id1, f.dim_id2, …                                             -- sort</a:t>
            </a:r>
            <a:endParaRPr lang="en-GB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F78A1E-2B31-47BD-BB64-1CC6D0211F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9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Operational vs Analytical systems</a:t>
            </a:r>
          </a:p>
          <a:p>
            <a:r>
              <a:rPr lang="en-US" dirty="0">
                <a:latin typeface="+mn-lt"/>
              </a:rPr>
              <a:t>Data Warehouse definition</a:t>
            </a:r>
          </a:p>
          <a:p>
            <a:r>
              <a:rPr lang="en-US" dirty="0">
                <a:latin typeface="+mn-lt"/>
              </a:rPr>
              <a:t>Contrast with traditional Databases</a:t>
            </a:r>
          </a:p>
          <a:p>
            <a:r>
              <a:rPr lang="en-US" dirty="0">
                <a:latin typeface="+mn-lt"/>
              </a:rPr>
              <a:t>ETL (Extract, Transform and Load)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Process</a:t>
            </a:r>
          </a:p>
          <a:p>
            <a:r>
              <a:rPr lang="en-US" dirty="0">
                <a:latin typeface="+mn-lt"/>
              </a:rPr>
              <a:t>Dimensional Design + Example</a:t>
            </a:r>
          </a:p>
          <a:p>
            <a:r>
              <a:rPr lang="en-US" dirty="0">
                <a:latin typeface="+mn-lt"/>
              </a:rPr>
              <a:t>Star Schema</a:t>
            </a:r>
          </a:p>
          <a:p>
            <a:r>
              <a:rPr lang="en-US" dirty="0">
                <a:latin typeface="+mn-lt"/>
              </a:rPr>
              <a:t>Snowflake Schema</a:t>
            </a:r>
          </a:p>
          <a:p>
            <a:r>
              <a:rPr lang="en-US" dirty="0">
                <a:latin typeface="+mn-lt"/>
              </a:rPr>
              <a:t>Dimensions tables + SCD</a:t>
            </a:r>
          </a:p>
          <a:p>
            <a:r>
              <a:rPr lang="en-US" dirty="0">
                <a:latin typeface="+mn-lt"/>
              </a:rPr>
              <a:t>Fact Tables</a:t>
            </a:r>
          </a:p>
          <a:p>
            <a:r>
              <a:rPr lang="en-US" dirty="0">
                <a:latin typeface="+mn-lt"/>
              </a:rPr>
              <a:t>Querying star schemas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576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503972"/>
            <a:fld id="{B424E22E-72E3-874C-8FEC-DE6AB0654270}" type="slidenum">
              <a:rPr lang="en-US" smtClean="0">
                <a:solidFill>
                  <a:srgbClr val="1F497D">
                    <a:lumMod val="75000"/>
                  </a:srgbClr>
                </a:solidFill>
              </a:rPr>
              <a:pPr defTabSz="503972"/>
              <a:t>20</a:t>
            </a:fld>
            <a:endParaRPr 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0088" y="1827213"/>
            <a:ext cx="9621837" cy="687387"/>
          </a:xfrm>
        </p:spPr>
        <p:txBody>
          <a:bodyPr/>
          <a:lstStyle/>
          <a:p>
            <a:r>
              <a:rPr lang="en-US" sz="2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8606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68" b="1" dirty="0">
                <a:latin typeface="Calibri" pitchFamily="34" charset="0"/>
                <a:cs typeface="Calibri" pitchFamily="34" charset="0"/>
              </a:rPr>
              <a:t>Operational vs. Analytical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83906" y="1007427"/>
            <a:ext cx="4444498" cy="5537428"/>
          </a:xfrm>
        </p:spPr>
        <p:txBody>
          <a:bodyPr>
            <a:normAutofit fontScale="92500"/>
          </a:bodyPr>
          <a:lstStyle/>
          <a:p>
            <a:endParaRPr lang="en-US" sz="2646" dirty="0">
              <a:latin typeface="Calibri" pitchFamily="34" charset="0"/>
              <a:cs typeface="Calibri" pitchFamily="34" charset="0"/>
            </a:endParaRPr>
          </a:p>
          <a:p>
            <a:r>
              <a:rPr lang="en-US" sz="2646" dirty="0">
                <a:latin typeface="Calibri" pitchFamily="34" charset="0"/>
                <a:cs typeface="Calibri" pitchFamily="34" charset="0"/>
              </a:rPr>
              <a:t>Supports </a:t>
            </a:r>
            <a:r>
              <a:rPr lang="en-US" sz="2646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execution</a:t>
            </a:r>
            <a:r>
              <a:rPr lang="en-US" sz="2646" dirty="0">
                <a:latin typeface="Calibri" pitchFamily="34" charset="0"/>
                <a:cs typeface="Calibri" pitchFamily="34" charset="0"/>
              </a:rPr>
              <a:t> of business processes</a:t>
            </a:r>
          </a:p>
          <a:p>
            <a:endParaRPr lang="en-US" sz="2646" dirty="0">
              <a:latin typeface="Calibri" pitchFamily="34" charset="0"/>
              <a:cs typeface="Calibri" pitchFamily="34" charset="0"/>
            </a:endParaRPr>
          </a:p>
          <a:p>
            <a:r>
              <a:rPr lang="en-US" sz="2646" dirty="0">
                <a:latin typeface="Calibri" pitchFamily="34" charset="0"/>
                <a:cs typeface="Calibri" pitchFamily="34" charset="0"/>
              </a:rPr>
              <a:t>Not interested in history, but to ensure daily operations</a:t>
            </a:r>
          </a:p>
          <a:p>
            <a:endParaRPr lang="en-US" sz="2646" dirty="0">
              <a:latin typeface="Calibri" pitchFamily="34" charset="0"/>
              <a:cs typeface="Calibri" pitchFamily="34" charset="0"/>
            </a:endParaRPr>
          </a:p>
          <a:p>
            <a:r>
              <a:rPr lang="en-US" sz="2646" dirty="0">
                <a:latin typeface="Calibri" pitchFamily="34" charset="0"/>
                <a:cs typeface="Calibri" pitchFamily="34" charset="0"/>
              </a:rPr>
              <a:t>Focus on individual, atomic transactions and usually one process</a:t>
            </a:r>
          </a:p>
          <a:p>
            <a:endParaRPr lang="en-US" sz="2646" dirty="0">
              <a:latin typeface="Calibri" pitchFamily="34" charset="0"/>
              <a:cs typeface="Calibri" pitchFamily="34" charset="0"/>
            </a:endParaRPr>
          </a:p>
          <a:p>
            <a:r>
              <a:rPr lang="en-US" sz="2646" dirty="0">
                <a:latin typeface="Calibri" pitchFamily="34" charset="0"/>
                <a:cs typeface="Calibri" pitchFamily="34" charset="0"/>
              </a:rPr>
              <a:t>Insert, Update, Delete, Select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663408" y="1007427"/>
            <a:ext cx="4444498" cy="5537428"/>
          </a:xfrm>
        </p:spPr>
        <p:txBody>
          <a:bodyPr>
            <a:normAutofit/>
          </a:bodyPr>
          <a:lstStyle/>
          <a:p>
            <a:endParaRPr lang="en-US" sz="2646" dirty="0">
              <a:latin typeface="Calibri" pitchFamily="34" charset="0"/>
              <a:cs typeface="Calibri" pitchFamily="34" charset="0"/>
            </a:endParaRPr>
          </a:p>
          <a:p>
            <a:r>
              <a:rPr lang="en-US" sz="2646" dirty="0">
                <a:latin typeface="Calibri" pitchFamily="34" charset="0"/>
                <a:cs typeface="Calibri" pitchFamily="34" charset="0"/>
              </a:rPr>
              <a:t>Supports </a:t>
            </a:r>
            <a:r>
              <a:rPr lang="en-US" sz="2646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analysis</a:t>
            </a:r>
            <a:r>
              <a:rPr lang="en-US" sz="2646" dirty="0">
                <a:latin typeface="Calibri" pitchFamily="34" charset="0"/>
                <a:cs typeface="Calibri" pitchFamily="34" charset="0"/>
              </a:rPr>
              <a:t> of business processes</a:t>
            </a:r>
          </a:p>
          <a:p>
            <a:endParaRPr lang="en-US" sz="2646" dirty="0">
              <a:latin typeface="Calibri" pitchFamily="34" charset="0"/>
              <a:cs typeface="Calibri" pitchFamily="34" charset="0"/>
            </a:endParaRPr>
          </a:p>
          <a:p>
            <a:r>
              <a:rPr lang="en-US" sz="2646" dirty="0">
                <a:latin typeface="Calibri" pitchFamily="34" charset="0"/>
                <a:cs typeface="Calibri" pitchFamily="34" charset="0"/>
              </a:rPr>
              <a:t>Interested in history, trends, predictions</a:t>
            </a:r>
          </a:p>
          <a:p>
            <a:pPr marL="0" indent="0">
              <a:buNone/>
            </a:pPr>
            <a:endParaRPr lang="en-US" sz="2646" dirty="0">
              <a:latin typeface="Calibri" pitchFamily="34" charset="0"/>
              <a:cs typeface="Calibri" pitchFamily="34" charset="0"/>
            </a:endParaRPr>
          </a:p>
          <a:p>
            <a:r>
              <a:rPr lang="en-US" sz="2646" dirty="0">
                <a:latin typeface="Calibri" pitchFamily="34" charset="0"/>
                <a:cs typeface="Calibri" pitchFamily="34" charset="0"/>
              </a:rPr>
              <a:t>Focus on the “big picture”, consolidates many processes in a single format</a:t>
            </a:r>
          </a:p>
          <a:p>
            <a:endParaRPr lang="en-US" sz="2646" dirty="0">
              <a:latin typeface="Calibri" pitchFamily="34" charset="0"/>
              <a:cs typeface="Calibri" pitchFamily="34" charset="0"/>
            </a:endParaRPr>
          </a:p>
          <a:p>
            <a:r>
              <a:rPr lang="en-US" sz="2646" dirty="0">
                <a:latin typeface="Calibri" pitchFamily="34" charset="0"/>
                <a:cs typeface="Calibri" pitchFamily="34" charset="0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381221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Data Warehouse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Warehouse definition:</a:t>
            </a:r>
          </a:p>
          <a:p>
            <a:pPr lvl="1"/>
            <a:r>
              <a:rPr lang="en-US" sz="2400" dirty="0"/>
              <a:t>subject-oriented</a:t>
            </a:r>
          </a:p>
          <a:p>
            <a:pPr lvl="1"/>
            <a:r>
              <a:rPr lang="en-US" sz="2400" dirty="0"/>
              <a:t>integrated</a:t>
            </a:r>
          </a:p>
          <a:p>
            <a:pPr lvl="1"/>
            <a:r>
              <a:rPr lang="en-US" sz="2400" dirty="0" err="1"/>
              <a:t>timevarying</a:t>
            </a:r>
            <a:endParaRPr lang="en-US" sz="2400" dirty="0"/>
          </a:p>
          <a:p>
            <a:pPr lvl="1"/>
            <a:r>
              <a:rPr lang="en-US" sz="2400" dirty="0"/>
              <a:t>non-volatile</a:t>
            </a:r>
          </a:p>
          <a:p>
            <a:pPr lvl="1"/>
            <a:r>
              <a:rPr lang="en-US" sz="2400" dirty="0"/>
              <a:t>collection of data </a:t>
            </a:r>
          </a:p>
          <a:p>
            <a:pPr lvl="1"/>
            <a:r>
              <a:rPr lang="en-US" sz="2400" dirty="0"/>
              <a:t>support management's decision-making process</a:t>
            </a:r>
          </a:p>
          <a:p>
            <a:pPr lvl="1"/>
            <a:r>
              <a:rPr lang="en-US" sz="2400" dirty="0"/>
              <a:t>used for reporting and data analysis</a:t>
            </a:r>
          </a:p>
          <a:p>
            <a:pPr lvl="1"/>
            <a:r>
              <a:rPr lang="en-US" sz="2400" dirty="0"/>
              <a:t>uploaded from the operational systems (such as marketing, sales, etc.)</a:t>
            </a:r>
          </a:p>
          <a:p>
            <a:endParaRPr lang="en-GB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756" y="1239822"/>
            <a:ext cx="5249774" cy="339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8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Contrast with traditional Databases	</a:t>
            </a:r>
            <a:endParaRPr lang="en-GB" sz="4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Traditional databases are designed for transactional workloads</a:t>
            </a:r>
          </a:p>
          <a:p>
            <a:r>
              <a:rPr lang="en-US" sz="2800" dirty="0"/>
              <a:t>Data warehouses run on top of traditional databases in order to separate long-term analytic processing from rapid transactional processing</a:t>
            </a:r>
          </a:p>
          <a:p>
            <a:r>
              <a:rPr lang="en-US" sz="2800" dirty="0"/>
              <a:t>Data warehouse is a conceptual approach to solving the problem of running complex operations on the same databases that are used for transactional or other operations that require low time-to-answer rates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220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Contrast with traditional Databases	</a:t>
            </a:r>
            <a:endParaRPr lang="en-GB" sz="40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57549"/>
              </p:ext>
            </p:extLst>
          </p:nvPr>
        </p:nvGraphicFramePr>
        <p:xfrm>
          <a:off x="584362" y="1007956"/>
          <a:ext cx="9523092" cy="62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4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4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7364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100796" marR="100796" marT="50398" marB="50398"/>
                </a:tc>
                <a:tc>
                  <a:txBody>
                    <a:bodyPr/>
                    <a:lstStyle/>
                    <a:p>
                      <a:pPr marL="0" marR="0" indent="0" algn="ctr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Traditional Databases</a:t>
                      </a:r>
                      <a:endParaRPr lang="en-US" sz="1600" b="1" dirty="0"/>
                    </a:p>
                    <a:p>
                      <a:pPr marL="0" marR="0" indent="0" algn="ctr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OLTP System </a:t>
                      </a:r>
                      <a:br>
                        <a:rPr lang="en-US" sz="1600" b="1" dirty="0"/>
                      </a:br>
                      <a:r>
                        <a:rPr lang="en-US" sz="1600" b="1" u="none" dirty="0">
                          <a:solidFill>
                            <a:schemeClr val="bg1"/>
                          </a:solidFill>
                          <a:effectLst/>
                          <a:latin typeface="inherit"/>
                        </a:rPr>
                        <a:t>Online Transaction Processing</a:t>
                      </a:r>
                      <a:r>
                        <a:rPr lang="en-US" sz="1600" b="1" u="none" dirty="0">
                          <a:solidFill>
                            <a:schemeClr val="bg1"/>
                          </a:solidFill>
                        </a:rPr>
                        <a:t> </a:t>
                      </a:r>
                      <a:br>
                        <a:rPr lang="en-US" sz="1600" b="1" dirty="0"/>
                      </a:br>
                      <a:r>
                        <a:rPr lang="en-US" sz="1600" b="1" dirty="0"/>
                        <a:t>(Operational System)</a:t>
                      </a:r>
                    </a:p>
                  </a:txBody>
                  <a:tcPr marL="10500" marR="10500" marT="10500" marB="10500" anchor="ctr"/>
                </a:tc>
                <a:tc>
                  <a:txBody>
                    <a:bodyPr/>
                    <a:lstStyle/>
                    <a:p>
                      <a:pPr marL="0" marR="0" indent="0" algn="ctr" defTabSz="5039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OLAP System </a:t>
                      </a:r>
                      <a:b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Online Analytical Processing </a:t>
                      </a:r>
                      <a:b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(Data Warehouse)</a:t>
                      </a:r>
                    </a:p>
                  </a:txBody>
                  <a:tcPr marL="100796" marR="100796" marT="50398" marB="503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1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Source of data</a:t>
                      </a:r>
                    </a:p>
                  </a:txBody>
                  <a:tcPr marL="10500" marR="10500" marT="10500" marB="10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Operational data; OLTPs are the original source of the data.</a:t>
                      </a:r>
                    </a:p>
                  </a:txBody>
                  <a:tcPr marL="10500" marR="10500" marT="10500" marB="10500" anchor="ctr"/>
                </a:tc>
                <a:tc>
                  <a:txBody>
                    <a:bodyPr/>
                    <a:lstStyle/>
                    <a:p>
                      <a:pPr marL="0" algn="ctr" defTabSz="503972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Consolidation data; OLAP data comes from the various OLTP Databases</a:t>
                      </a:r>
                    </a:p>
                  </a:txBody>
                  <a:tcPr marL="10500" marR="10500" marT="10500" marB="10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1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Purpose of data</a:t>
                      </a:r>
                    </a:p>
                  </a:txBody>
                  <a:tcPr marL="10500" marR="10500" marT="10500" marB="10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control and run fundamental business tasks</a:t>
                      </a:r>
                    </a:p>
                  </a:txBody>
                  <a:tcPr marL="10500" marR="10500" marT="10500" marB="10500" anchor="ctr"/>
                </a:tc>
                <a:tc>
                  <a:txBody>
                    <a:bodyPr/>
                    <a:lstStyle/>
                    <a:p>
                      <a:pPr marL="0" algn="ctr" defTabSz="503972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help with planning, problem solving, and decision support</a:t>
                      </a:r>
                    </a:p>
                  </a:txBody>
                  <a:tcPr marL="10500" marR="10500" marT="10500" marB="10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1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About data</a:t>
                      </a:r>
                    </a:p>
                  </a:txBody>
                  <a:tcPr marL="10500" marR="10500" marT="10500" marB="10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Reveals a snapshot of ongoing business processes</a:t>
                      </a:r>
                    </a:p>
                  </a:txBody>
                  <a:tcPr marL="10500" marR="10500" marT="10500" marB="10500" anchor="ctr"/>
                </a:tc>
                <a:tc>
                  <a:txBody>
                    <a:bodyPr/>
                    <a:lstStyle/>
                    <a:p>
                      <a:pPr marL="0" algn="ctr" defTabSz="503972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Multi-dimensional views of various kinds of business activities</a:t>
                      </a:r>
                    </a:p>
                  </a:txBody>
                  <a:tcPr marL="10500" marR="10500" marT="10500" marB="10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1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Queries</a:t>
                      </a:r>
                    </a:p>
                  </a:txBody>
                  <a:tcPr marL="10500" marR="10500" marT="10500" marB="10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Relatively standardized and simple queries Returning relatively few records</a:t>
                      </a:r>
                    </a:p>
                  </a:txBody>
                  <a:tcPr marL="10500" marR="10500" marT="10500" marB="10500" anchor="ctr"/>
                </a:tc>
                <a:tc>
                  <a:txBody>
                    <a:bodyPr/>
                    <a:lstStyle/>
                    <a:p>
                      <a:pPr marL="0" algn="ctr" defTabSz="503972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Often complex queries involving aggregations</a:t>
                      </a:r>
                    </a:p>
                  </a:txBody>
                  <a:tcPr marL="10500" marR="10500" marT="10500" marB="105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73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Processing Speed</a:t>
                      </a:r>
                    </a:p>
                  </a:txBody>
                  <a:tcPr marL="10500" marR="10500" marT="10500" marB="10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Typically very fast</a:t>
                      </a:r>
                    </a:p>
                  </a:txBody>
                  <a:tcPr marL="10500" marR="10500" marT="10500" marB="10500" anchor="ctr"/>
                </a:tc>
                <a:tc>
                  <a:txBody>
                    <a:bodyPr/>
                    <a:lstStyle/>
                    <a:p>
                      <a:pPr marL="0" algn="ctr" defTabSz="503972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Depends on the amount of data involved; batch data refreshes and complex queries may take many hours; query speed can be improved by creating indexes</a:t>
                      </a:r>
                    </a:p>
                  </a:txBody>
                  <a:tcPr marL="10500" marR="10500" marT="10500" marB="105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577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Space Requirements</a:t>
                      </a:r>
                    </a:p>
                  </a:txBody>
                  <a:tcPr marL="10500" marR="10500" marT="10500" marB="10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Can be relatively small if historical data is archived</a:t>
                      </a:r>
                    </a:p>
                  </a:txBody>
                  <a:tcPr marL="10500" marR="10500" marT="10500" marB="10500" anchor="ctr"/>
                </a:tc>
                <a:tc>
                  <a:txBody>
                    <a:bodyPr/>
                    <a:lstStyle/>
                    <a:p>
                      <a:pPr marL="0" algn="ctr" defTabSz="503972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Larger due to the existence of aggregation structures and history data; requires more indexes than OLTP</a:t>
                      </a:r>
                    </a:p>
                  </a:txBody>
                  <a:tcPr marL="10500" marR="10500" marT="10500" marB="105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1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Database</a:t>
                      </a:r>
                      <a:r>
                        <a:rPr lang="en-US" sz="1600" baseline="0" dirty="0"/>
                        <a:t> Design</a:t>
                      </a:r>
                      <a:endParaRPr lang="en-US" sz="1600" dirty="0"/>
                    </a:p>
                  </a:txBody>
                  <a:tcPr marL="10500" marR="10500" marT="10500" marB="10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Highly normalized with many tables</a:t>
                      </a:r>
                    </a:p>
                  </a:txBody>
                  <a:tcPr marL="10500" marR="10500" marT="10500" marB="10500" anchor="ctr"/>
                </a:tc>
                <a:tc>
                  <a:txBody>
                    <a:bodyPr/>
                    <a:lstStyle/>
                    <a:p>
                      <a:pPr marL="0" algn="ctr" defTabSz="503972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Typically de-normalized with fewer tables; use of star and/or snowflake schemas</a:t>
                      </a:r>
                    </a:p>
                  </a:txBody>
                  <a:tcPr marL="10500" marR="10500" marT="10500" marB="105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23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ETL (Extract, Transform and Load)</a:t>
            </a:r>
            <a:br>
              <a:rPr lang="en-US" sz="4000" b="1" dirty="0">
                <a:latin typeface="+mn-lt"/>
              </a:rPr>
            </a:br>
            <a:r>
              <a:rPr lang="en-US" sz="4000" b="1" dirty="0">
                <a:latin typeface="+mn-lt"/>
              </a:rPr>
              <a:t> Process</a:t>
            </a:r>
            <a:endParaRPr lang="en-GB" sz="4000" b="1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83906" y="1734206"/>
            <a:ext cx="4839432" cy="502394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E extracting the data from source systems</a:t>
            </a:r>
          </a:p>
          <a:p>
            <a:r>
              <a:rPr lang="en-US" sz="2000" dirty="0"/>
              <a:t> T transforming the data:</a:t>
            </a:r>
          </a:p>
          <a:p>
            <a:pPr lvl="1"/>
            <a:r>
              <a:rPr lang="en-US" sz="2000" dirty="0"/>
              <a:t>  applying business rules (so-called derivations, e.g., calculating new measures and dimensions),</a:t>
            </a:r>
          </a:p>
          <a:p>
            <a:pPr lvl="1"/>
            <a:r>
              <a:rPr lang="en-US" sz="2000" dirty="0"/>
              <a:t>  cleaning (e.g., mapping NULL to 0)</a:t>
            </a:r>
          </a:p>
          <a:p>
            <a:pPr lvl="1"/>
            <a:r>
              <a:rPr lang="en-US" sz="2000" dirty="0"/>
              <a:t>  filtering (e.g., selecting only certain columns to load),</a:t>
            </a:r>
          </a:p>
          <a:p>
            <a:pPr lvl="1"/>
            <a:r>
              <a:rPr lang="en-US" sz="2000" dirty="0"/>
              <a:t>  splitting a column into multiple columns and vice versa,</a:t>
            </a:r>
          </a:p>
          <a:p>
            <a:pPr lvl="1"/>
            <a:r>
              <a:rPr lang="en-US" sz="2000" dirty="0"/>
              <a:t>  joining together data from multiple sources (e.g., lookup, merge),</a:t>
            </a:r>
          </a:p>
          <a:p>
            <a:pPr lvl="1"/>
            <a:r>
              <a:rPr lang="en-US" sz="2000" dirty="0"/>
              <a:t>  transposing rows and columns</a:t>
            </a:r>
          </a:p>
          <a:p>
            <a:r>
              <a:rPr lang="en-US" sz="2000" dirty="0"/>
              <a:t>L loading the data into a data warehouse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686096" y="1734207"/>
            <a:ext cx="3016470" cy="2995448"/>
          </a:xfrm>
          <a:custGeom>
            <a:avLst/>
            <a:gdLst>
              <a:gd name="connsiteX0" fmla="*/ 0 w 2059682"/>
              <a:gd name="connsiteY0" fmla="*/ 147139 h 882814"/>
              <a:gd name="connsiteX1" fmla="*/ 147139 w 2059682"/>
              <a:gd name="connsiteY1" fmla="*/ 0 h 882814"/>
              <a:gd name="connsiteX2" fmla="*/ 1912543 w 2059682"/>
              <a:gd name="connsiteY2" fmla="*/ 0 h 882814"/>
              <a:gd name="connsiteX3" fmla="*/ 2059682 w 2059682"/>
              <a:gd name="connsiteY3" fmla="*/ 147139 h 882814"/>
              <a:gd name="connsiteX4" fmla="*/ 2059682 w 2059682"/>
              <a:gd name="connsiteY4" fmla="*/ 735675 h 882814"/>
              <a:gd name="connsiteX5" fmla="*/ 1912543 w 2059682"/>
              <a:gd name="connsiteY5" fmla="*/ 882814 h 882814"/>
              <a:gd name="connsiteX6" fmla="*/ 147139 w 2059682"/>
              <a:gd name="connsiteY6" fmla="*/ 882814 h 882814"/>
              <a:gd name="connsiteX7" fmla="*/ 0 w 2059682"/>
              <a:gd name="connsiteY7" fmla="*/ 735675 h 882814"/>
              <a:gd name="connsiteX8" fmla="*/ 0 w 2059682"/>
              <a:gd name="connsiteY8" fmla="*/ 147139 h 88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9682" h="882814">
                <a:moveTo>
                  <a:pt x="0" y="147139"/>
                </a:moveTo>
                <a:cubicBezTo>
                  <a:pt x="0" y="65876"/>
                  <a:pt x="65876" y="0"/>
                  <a:pt x="147139" y="0"/>
                </a:cubicBezTo>
                <a:lnTo>
                  <a:pt x="1912543" y="0"/>
                </a:lnTo>
                <a:cubicBezTo>
                  <a:pt x="1993806" y="0"/>
                  <a:pt x="2059682" y="65876"/>
                  <a:pt x="2059682" y="147139"/>
                </a:cubicBezTo>
                <a:lnTo>
                  <a:pt x="2059682" y="735675"/>
                </a:lnTo>
                <a:cubicBezTo>
                  <a:pt x="2059682" y="816938"/>
                  <a:pt x="1993806" y="882814"/>
                  <a:pt x="1912543" y="882814"/>
                </a:cubicBezTo>
                <a:lnTo>
                  <a:pt x="147139" y="882814"/>
                </a:lnTo>
                <a:cubicBezTo>
                  <a:pt x="65876" y="882814"/>
                  <a:pt x="0" y="816938"/>
                  <a:pt x="0" y="735675"/>
                </a:cubicBezTo>
                <a:lnTo>
                  <a:pt x="0" y="147139"/>
                </a:lnTo>
                <a:close/>
              </a:path>
            </a:pathLst>
          </a:custGeom>
          <a:solidFill>
            <a:srgbClr val="297FD5">
              <a:hueOff val="0"/>
              <a:satOff val="0"/>
              <a:lumOff val="0"/>
              <a:alphaOff val="0"/>
            </a:srgbClr>
          </a:solidFill>
          <a:ln w="381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spcFirstLastPara="0" vert="horz" wrap="square" lIns="106302" tIns="76904" rIns="106302" bIns="76904" numCol="1" spcCol="1270" anchor="ctr" anchorCtr="0">
            <a:noAutofit/>
          </a:bodyPr>
          <a:lstStyle/>
          <a:p>
            <a:pPr defTabSz="68596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46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Tools: </a:t>
            </a:r>
          </a:p>
          <a:p>
            <a:pPr defTabSz="68596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46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Mediation Zone, Oracle PL-SQL,</a:t>
            </a:r>
          </a:p>
          <a:p>
            <a:pPr defTabSz="68596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46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SSIS,</a:t>
            </a:r>
          </a:p>
          <a:p>
            <a:pPr defTabSz="685967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646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TALEND</a:t>
            </a:r>
          </a:p>
        </p:txBody>
      </p:sp>
    </p:spTree>
    <p:extLst>
      <p:ext uri="{BB962C8B-B14F-4D97-AF65-F5344CB8AC3E}">
        <p14:creationId xmlns:p14="http://schemas.microsoft.com/office/powerpoint/2010/main" val="262993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68" b="1" dirty="0">
                <a:latin typeface="Calibri" pitchFamily="34" charset="0"/>
                <a:cs typeface="Calibri" pitchFamily="34" charset="0"/>
              </a:rPr>
              <a:t>Dimensional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646" dirty="0">
              <a:latin typeface="Calibri" pitchFamily="34" charset="0"/>
              <a:cs typeface="Calibri" pitchFamily="34" charset="0"/>
            </a:endParaRPr>
          </a:p>
          <a:p>
            <a:r>
              <a:rPr lang="en-US" sz="2646" dirty="0">
                <a:latin typeface="Calibri" pitchFamily="34" charset="0"/>
                <a:cs typeface="Calibri" pitchFamily="34" charset="0"/>
              </a:rPr>
              <a:t>Every modern data warehouse / data mart architecture relies on </a:t>
            </a:r>
            <a:r>
              <a:rPr lang="en-US" sz="2646" b="1" dirty="0">
                <a:latin typeface="Calibri" pitchFamily="34" charset="0"/>
                <a:cs typeface="Calibri" pitchFamily="34" charset="0"/>
              </a:rPr>
              <a:t>dimensional design</a:t>
            </a:r>
          </a:p>
          <a:p>
            <a:pPr marL="0" indent="0">
              <a:buNone/>
            </a:pPr>
            <a:endParaRPr lang="en-US" sz="2646" dirty="0">
              <a:latin typeface="Calibri" pitchFamily="34" charset="0"/>
              <a:cs typeface="Calibri" pitchFamily="34" charset="0"/>
            </a:endParaRPr>
          </a:p>
          <a:p>
            <a:r>
              <a:rPr lang="en-US" sz="2646" dirty="0">
                <a:latin typeface="Calibri" pitchFamily="34" charset="0"/>
                <a:cs typeface="Calibri" pitchFamily="34" charset="0"/>
              </a:rPr>
              <a:t>It makes use of a very simple approach, but enables very powerful analytics :</a:t>
            </a:r>
          </a:p>
          <a:p>
            <a:endParaRPr lang="en-US" sz="2646" dirty="0">
              <a:latin typeface="Calibri" pitchFamily="34" charset="0"/>
              <a:cs typeface="Calibri" pitchFamily="34" charset="0"/>
            </a:endParaRPr>
          </a:p>
          <a:p>
            <a:r>
              <a:rPr lang="en-US" sz="2646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One process measured in a specific context</a:t>
            </a:r>
          </a:p>
        </p:txBody>
      </p:sp>
    </p:spTree>
    <p:extLst>
      <p:ext uri="{BB962C8B-B14F-4D97-AF65-F5344CB8AC3E}">
        <p14:creationId xmlns:p14="http://schemas.microsoft.com/office/powerpoint/2010/main" val="3455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68" b="1" dirty="0">
                <a:latin typeface="Calibri" pitchFamily="34" charset="0"/>
                <a:cs typeface="Calibri" pitchFamily="34" charset="0"/>
              </a:rPr>
              <a:t>Example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584362" y="1007956"/>
          <a:ext cx="9523091" cy="5536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87228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9&quot;/&gt;&lt;CPresentation id=&quot;1&quot;&gt;&lt;m_precDefaultNumber/&gt;&lt;m_precDefaultPercent/&gt;&lt;m_precDefaultDate&gt;&lt;m_bNumberIsYear val=&quot;0&quot;/&gt;&lt;m_strFormatTime&gt;%#m/%#d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edDate xmlns="3df2bcf3-382a-496a-8fb9-a889177416cd">2016-02-03T00:00:00+00:00</PublishedDate>
    <Category xmlns="3df2bcf3-382a-496a-8fb9-a889177416cd" xsi:nil="true"/>
    <DocumentType xmlns="3df2bcf3-382a-496a-8fb9-a889177416cd" xsi:nil="true"/>
    <Summary xmlns="3df2bcf3-382a-496a-8fb9-a889177416c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21D44867E0A24A850177FF07678EC6" ma:contentTypeVersion="8" ma:contentTypeDescription="Create a new document." ma:contentTypeScope="" ma:versionID="aa3b4dc1c50ef6d801ef04c1b949033f">
  <xsd:schema xmlns:xsd="http://www.w3.org/2001/XMLSchema" xmlns:xs="http://www.w3.org/2001/XMLSchema" xmlns:p="http://schemas.microsoft.com/office/2006/metadata/properties" xmlns:ns2="3df2bcf3-382a-496a-8fb9-a889177416cd" targetNamespace="http://schemas.microsoft.com/office/2006/metadata/properties" ma:root="true" ma:fieldsID="ff316f72e16da79b8dd08029a42ae07d" ns2:_="">
    <xsd:import namespace="3df2bcf3-382a-496a-8fb9-a889177416cd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Category" minOccurs="0"/>
                <xsd:element ref="ns2:Summary" minOccurs="0"/>
                <xsd:element ref="ns2:Published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2bcf3-382a-496a-8fb9-a889177416cd" elementFormDefault="qualified">
    <xsd:import namespace="http://schemas.microsoft.com/office/2006/documentManagement/types"/>
    <xsd:import namespace="http://schemas.microsoft.com/office/infopath/2007/PartnerControls"/>
    <xsd:element name="DocumentType" ma:index="4" nillable="true" ma:displayName="Document Type" ma:format="Dropdown" ma:internalName="DocumentType" ma:readOnly="false">
      <xsd:simpleType>
        <xsd:restriction base="dms:Choice">
          <xsd:enumeration value="About PPB overview"/>
          <xsd:enumeration value="Building access"/>
          <xsd:enumeration value="Communication systems between PaddyPower and Betfair"/>
          <xsd:enumeration value="Contact details"/>
          <xsd:enumeration value="Customer questions"/>
          <xsd:enumeration value="Data &amp; information sharing"/>
          <xsd:enumeration value="Day 1 FAQs"/>
          <xsd:enumeration value="Day one at a glance &amp; what's next"/>
          <xsd:enumeration value="Find an office"/>
          <xsd:enumeration value="Integration team"/>
          <xsd:enumeration value="LT team"/>
          <xsd:enumeration value="Media questions"/>
          <xsd:enumeration value="Policies"/>
          <xsd:enumeration value="Printer &amp; wifi access"/>
        </xsd:restriction>
      </xsd:simpleType>
    </xsd:element>
    <xsd:element name="Category" ma:index="5" nillable="true" ma:displayName="Category" ma:format="Dropdown" ma:internalName="Category" ma:readOnly="false">
      <xsd:simpleType>
        <xsd:restriction base="dms:Choice">
          <xsd:enumeration value="About Paddy Power Betfair"/>
          <xsd:enumeration value="Day one at a glance"/>
          <xsd:enumeration value="External enquiries"/>
          <xsd:enumeration value="Facilities and office access"/>
          <xsd:enumeration value="Human resources"/>
          <xsd:enumeration value="IT and security"/>
          <xsd:enumeration value="Who to contact for questions"/>
        </xsd:restriction>
      </xsd:simpleType>
    </xsd:element>
    <xsd:element name="Summary" ma:index="6" nillable="true" ma:displayName="Summary" ma:internalName="Summary" ma:readOnly="false">
      <xsd:simpleType>
        <xsd:restriction base="dms:Note">
          <xsd:maxLength value="255"/>
        </xsd:restriction>
      </xsd:simpleType>
    </xsd:element>
    <xsd:element name="PublishedDate" ma:index="7" nillable="true" ma:displayName="Published Date" ma:default="[today]" ma:format="DateOnly" ma:internalName="PublishedDate" ma:readOnly="fals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4EE0A3-4AA4-4AB6-BC2A-E6432317D799}">
  <ds:schemaRefs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df2bcf3-382a-496a-8fb9-a889177416cd"/>
  </ds:schemaRefs>
</ds:datastoreItem>
</file>

<file path=customXml/itemProps2.xml><?xml version="1.0" encoding="utf-8"?>
<ds:datastoreItem xmlns:ds="http://schemas.openxmlformats.org/officeDocument/2006/customXml" ds:itemID="{AD61E618-D8C0-48D5-AAD7-AD1844DF6B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f2bcf3-382a-496a-8fb9-a889177416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7B5DCF-D7AC-4461-B172-AA80AF4BF3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12256</TotalTime>
  <Words>963</Words>
  <Application>Microsoft Office PowerPoint</Application>
  <PresentationFormat>Custom</PresentationFormat>
  <Paragraphs>217</Paragraphs>
  <Slides>20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Gothic</vt:lpstr>
      <vt:lpstr>Franklin Gothic Book</vt:lpstr>
      <vt:lpstr>inherit</vt:lpstr>
      <vt:lpstr>Myriad Pro</vt:lpstr>
      <vt:lpstr>Tahoma</vt:lpstr>
      <vt:lpstr>1_Office Theme</vt:lpstr>
      <vt:lpstr>think-cell Slide</vt:lpstr>
      <vt:lpstr>Data warehouse concepts</vt:lpstr>
      <vt:lpstr>Objectives </vt:lpstr>
      <vt:lpstr>Operational vs. Analytical Systems</vt:lpstr>
      <vt:lpstr>Data Warehouse</vt:lpstr>
      <vt:lpstr>Contrast with traditional Databases </vt:lpstr>
      <vt:lpstr>Contrast with traditional Databases </vt:lpstr>
      <vt:lpstr>ETL (Extract, Transform and Load)  Process</vt:lpstr>
      <vt:lpstr>Dimensional design</vt:lpstr>
      <vt:lpstr>Example</vt:lpstr>
      <vt:lpstr>Example</vt:lpstr>
      <vt:lpstr>Example</vt:lpstr>
      <vt:lpstr>Facts &amp; Dimensions</vt:lpstr>
      <vt:lpstr>Exercise</vt:lpstr>
      <vt:lpstr>Star Schema</vt:lpstr>
      <vt:lpstr>Snowflake Schema</vt:lpstr>
      <vt:lpstr>Dimension Tables</vt:lpstr>
      <vt:lpstr>Slowly Changing Dimensions (SCD)</vt:lpstr>
      <vt:lpstr>Fact Tables</vt:lpstr>
      <vt:lpstr>Querying Star Schemas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 BF Powerpoint Template</dc:title>
  <dc:creator>Ciara Smyth</dc:creator>
  <cp:lastModifiedBy>Ioan Cioflica</cp:lastModifiedBy>
  <cp:revision>360</cp:revision>
  <cp:lastPrinted>2016-01-28T12:34:51Z</cp:lastPrinted>
  <dcterms:created xsi:type="dcterms:W3CDTF">2016-01-11T20:44:21Z</dcterms:created>
  <dcterms:modified xsi:type="dcterms:W3CDTF">2019-02-21T13:54:56Z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0x010100F121D44867E0A24A850177FF07678EC6</vt:lpwstr>
  </property>
</Properties>
</file>