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2192000" cy="6858000"/>
  <p:notesSz cx="6858000" cy="9144000"/>
  <p:defaultTextStyle>
    <a:lvl1pPr>
      <a:defRPr>
        <a:latin typeface="+mn-lt"/>
        <a:ea typeface="+mn-ea"/>
        <a:cs typeface="+mn-cs"/>
        <a:sym typeface="Helvetica Neue"/>
      </a:defRPr>
    </a:lvl1pPr>
    <a:lvl2pPr>
      <a:defRPr>
        <a:latin typeface="+mn-lt"/>
        <a:ea typeface="+mn-ea"/>
        <a:cs typeface="+mn-cs"/>
        <a:sym typeface="Helvetica Neue"/>
      </a:defRPr>
    </a:lvl2pPr>
    <a:lvl3pPr>
      <a:defRPr>
        <a:latin typeface="+mn-lt"/>
        <a:ea typeface="+mn-ea"/>
        <a:cs typeface="+mn-cs"/>
        <a:sym typeface="Helvetica Neue"/>
      </a:defRPr>
    </a:lvl3pPr>
    <a:lvl4pPr>
      <a:defRPr>
        <a:latin typeface="+mn-lt"/>
        <a:ea typeface="+mn-ea"/>
        <a:cs typeface="+mn-cs"/>
        <a:sym typeface="Helvetica Neue"/>
      </a:defRPr>
    </a:lvl4pPr>
    <a:lvl5pPr>
      <a:defRPr>
        <a:latin typeface="+mn-lt"/>
        <a:ea typeface="+mn-ea"/>
        <a:cs typeface="+mn-cs"/>
        <a:sym typeface="Helvetica Neue"/>
      </a:defRPr>
    </a:lvl5pPr>
    <a:lvl6pPr>
      <a:defRPr>
        <a:latin typeface="+mn-lt"/>
        <a:ea typeface="+mn-ea"/>
        <a:cs typeface="+mn-cs"/>
        <a:sym typeface="Helvetica Neue"/>
      </a:defRPr>
    </a:lvl6pPr>
    <a:lvl7pPr>
      <a:defRPr>
        <a:latin typeface="+mn-lt"/>
        <a:ea typeface="+mn-ea"/>
        <a:cs typeface="+mn-cs"/>
        <a:sym typeface="Helvetica Neue"/>
      </a:defRPr>
    </a:lvl7pPr>
    <a:lvl8pPr>
      <a:defRPr>
        <a:latin typeface="+mn-lt"/>
        <a:ea typeface="+mn-ea"/>
        <a:cs typeface="+mn-cs"/>
        <a:sym typeface="Helvetica Neue"/>
      </a:defRPr>
    </a:lvl8pPr>
    <a:lvl9pPr>
      <a:defRPr>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D4EA"/>
          </a:solidFill>
        </a:fill>
      </a:tcStyle>
    </a:wholeTbl>
    <a:band2H>
      <a:tcTxStyle b="def" i="def"/>
      <a:tcStyle>
        <a:tcBdr/>
        <a:fill>
          <a:solidFill>
            <a:srgbClr val="E8EBF5"/>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472C4"/>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472C4"/>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472C4"/>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b="def" i="def"/>
      <a:tcStyle>
        <a:tcBdr/>
        <a:fill>
          <a:solidFill>
            <a:srgbClr val="F0F0F0"/>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b="def" i="def"/>
      <a:tcStyle>
        <a:tcBdr/>
        <a:fill>
          <a:solidFill>
            <a:srgbClr val="EBF1E8"/>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72C4"/>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472C4"/>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lvl="0"/>
          </a:p>
        </p:txBody>
      </p:sp>
      <p:sp>
        <p:nvSpPr>
          <p:cNvPr id="93" name="Shape 9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Shape 704"/>
          <p:cNvSpPr/>
          <p:nvPr>
            <p:ph type="sldImg"/>
          </p:nvPr>
        </p:nvSpPr>
        <p:spPr>
          <a:prstGeom prst="rect">
            <a:avLst/>
          </a:prstGeom>
        </p:spPr>
        <p:txBody>
          <a:bodyPr/>
          <a:lstStyle/>
          <a:p>
            <a:pPr lvl="0"/>
          </a:p>
        </p:txBody>
      </p:sp>
      <p:sp>
        <p:nvSpPr>
          <p:cNvPr id="705" name="Shape 705"/>
          <p:cNvSpPr/>
          <p:nvPr>
            <p:ph type="body" sz="quarter" idx="1"/>
          </p:nvPr>
        </p:nvSpPr>
        <p:spPr>
          <a:prstGeom prst="rect">
            <a:avLst/>
          </a:prstGeom>
        </p:spPr>
        <p:txBody>
          <a:bodyPr/>
          <a:lstStyle/>
          <a:p>
            <a:pPr lvl="0" defTabSz="914400">
              <a:lnSpc>
                <a:spcPct val="100000"/>
              </a:lnSpc>
              <a:defRPr sz="1800"/>
            </a:pPr>
            <a:r>
              <a:rPr sz="1200">
                <a:latin typeface="DengXian"/>
                <a:ea typeface="DengXian"/>
                <a:cs typeface="DengXian"/>
                <a:sym typeface="DengXian"/>
              </a:rPr>
              <a:t>https://raw.githubusercontent.com/reactor/reactor-core/v3.0.7.RELEASE/src/docs/marble/flux.png</a:t>
            </a:r>
            <a:endParaRPr sz="1200">
              <a:latin typeface="DengXian"/>
              <a:ea typeface="DengXian"/>
              <a:cs typeface="DengXian"/>
              <a:sym typeface="DengXian"/>
            </a:endParaRPr>
          </a:p>
          <a:p>
            <a:pPr lvl="0" defTabSz="914400">
              <a:lnSpc>
                <a:spcPct val="100000"/>
              </a:lnSpc>
              <a:defRPr sz="1800"/>
            </a:pPr>
            <a:r>
              <a:rPr sz="1200">
                <a:latin typeface="DengXian"/>
                <a:ea typeface="DengXian"/>
                <a:cs typeface="DengXian"/>
                <a:sym typeface="DengXian"/>
              </a:rPr>
              <a:t>参考本图</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2" name="Shape 822"/>
          <p:cNvSpPr/>
          <p:nvPr>
            <p:ph type="sldImg"/>
          </p:nvPr>
        </p:nvSpPr>
        <p:spPr>
          <a:prstGeom prst="rect">
            <a:avLst/>
          </a:prstGeom>
        </p:spPr>
        <p:txBody>
          <a:bodyPr/>
          <a:lstStyle/>
          <a:p>
            <a:pPr lvl="0"/>
          </a:p>
        </p:txBody>
      </p:sp>
      <p:sp>
        <p:nvSpPr>
          <p:cNvPr id="823" name="Shape 823"/>
          <p:cNvSpPr/>
          <p:nvPr>
            <p:ph type="body" sz="quarter" idx="1"/>
          </p:nvPr>
        </p:nvSpPr>
        <p:spPr>
          <a:prstGeom prst="rect">
            <a:avLst/>
          </a:prstGeom>
        </p:spPr>
        <p:txBody>
          <a:bodyPr/>
          <a:lstStyle/>
          <a:p>
            <a:pPr lvl="0" defTabSz="914400">
              <a:lnSpc>
                <a:spcPct val="100000"/>
              </a:lnSpc>
              <a:defRPr sz="1800"/>
            </a:pPr>
            <a:r>
              <a:rPr sz="1200">
                <a:latin typeface="DengXian"/>
                <a:ea typeface="DengXian"/>
                <a:cs typeface="DengXian"/>
                <a:sym typeface="DengXian"/>
              </a:rPr>
              <a:t>https://raw.githubusercontent.com/reactor/reactor-core/v3.0.7.RELEASE/src/docs/marble/flux.png</a:t>
            </a:r>
            <a:endParaRPr sz="1200">
              <a:latin typeface="DengXian"/>
              <a:ea typeface="DengXian"/>
              <a:cs typeface="DengXian"/>
              <a:sym typeface="DengXian"/>
            </a:endParaRPr>
          </a:p>
          <a:p>
            <a:pPr lvl="0" defTabSz="914400">
              <a:lnSpc>
                <a:spcPct val="100000"/>
              </a:lnSpc>
              <a:defRPr sz="1800"/>
            </a:pPr>
            <a:r>
              <a:rPr sz="1200">
                <a:latin typeface="DengXian"/>
                <a:ea typeface="DengXian"/>
                <a:cs typeface="DengXian"/>
                <a:sym typeface="DengXian"/>
              </a:rPr>
              <a:t>参考本图</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1" name="Shape 911"/>
          <p:cNvSpPr/>
          <p:nvPr>
            <p:ph type="sldImg"/>
          </p:nvPr>
        </p:nvSpPr>
        <p:spPr>
          <a:prstGeom prst="rect">
            <a:avLst/>
          </a:prstGeom>
        </p:spPr>
        <p:txBody>
          <a:bodyPr/>
          <a:lstStyle/>
          <a:p>
            <a:pPr lvl="0"/>
          </a:p>
        </p:txBody>
      </p:sp>
      <p:sp>
        <p:nvSpPr>
          <p:cNvPr id="912" name="Shape 912"/>
          <p:cNvSpPr/>
          <p:nvPr>
            <p:ph type="body" sz="quarter" idx="1"/>
          </p:nvPr>
        </p:nvSpPr>
        <p:spPr>
          <a:prstGeom prst="rect">
            <a:avLst/>
          </a:prstGeom>
        </p:spPr>
        <p:txBody>
          <a:bodyPr/>
          <a:lstStyle/>
          <a:p>
            <a:pPr lvl="0" defTabSz="914400">
              <a:lnSpc>
                <a:spcPct val="100000"/>
              </a:lnSpc>
              <a:defRPr sz="1800"/>
            </a:pPr>
            <a:r>
              <a:rPr sz="1200">
                <a:latin typeface="DengXian"/>
                <a:ea typeface="DengXian"/>
                <a:cs typeface="DengXian"/>
                <a:sym typeface="DengXian"/>
              </a:rPr>
              <a:t>https://raw.githubusercontent.com/reactor/reactor-core/v3.0.7.RELEASE/src/docs/marble/flux.png</a:t>
            </a:r>
            <a:endParaRPr sz="1200">
              <a:latin typeface="DengXian"/>
              <a:ea typeface="DengXian"/>
              <a:cs typeface="DengXian"/>
              <a:sym typeface="DengXian"/>
            </a:endParaRPr>
          </a:p>
          <a:p>
            <a:pPr lvl="0" defTabSz="914400">
              <a:lnSpc>
                <a:spcPct val="100000"/>
              </a:lnSpc>
              <a:defRPr sz="1800"/>
            </a:pPr>
            <a:r>
              <a:rPr sz="1200">
                <a:latin typeface="DengXian"/>
                <a:ea typeface="DengXian"/>
                <a:cs typeface="DengXian"/>
                <a:sym typeface="DengXian"/>
              </a:rPr>
              <a:t>参考本图</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封面">
    <p:spTree>
      <p:nvGrpSpPr>
        <p:cNvPr id="1" name=""/>
        <p:cNvGrpSpPr/>
        <p:nvPr/>
      </p:nvGrpSpPr>
      <p:grpSpPr>
        <a:xfrm>
          <a:off x="0" y="0"/>
          <a:ext cx="0" cy="0"/>
          <a:chOff x="0" y="0"/>
          <a:chExt cx="0" cy="0"/>
        </a:xfrm>
      </p:grpSpPr>
      <p:sp>
        <p:nvSpPr>
          <p:cNvPr id="11" name="Shape 11"/>
          <p:cNvSpPr/>
          <p:nvPr/>
        </p:nvSpPr>
        <p:spPr>
          <a:xfrm>
            <a:off x="-3" y="1786"/>
            <a:ext cx="12192007" cy="6854429"/>
          </a:xfrm>
          <a:prstGeom prst="rect">
            <a:avLst/>
          </a:prstGeom>
          <a:solidFill>
            <a:srgbClr val="252A3C"/>
          </a:solidFill>
          <a:ln w="25400">
            <a:solidFill>
              <a:srgbClr val="181B22"/>
            </a:solidFill>
            <a:miter/>
          </a:ln>
        </p:spPr>
        <p:txBody>
          <a:bodyPr lIns="0" tIns="0" rIns="0" bIns="0" anchor="ctr"/>
          <a:lstStyle/>
          <a:p>
            <a:pPr lvl="0">
              <a:defRPr sz="900">
                <a:solidFill>
                  <a:srgbClr val="88898B"/>
                </a:solidFill>
                <a:latin typeface="Source Han Sans SC Medium"/>
                <a:ea typeface="Source Han Sans SC Medium"/>
                <a:cs typeface="Source Han Sans SC Medium"/>
                <a:sym typeface="Source Han Sans SC Medium"/>
              </a:defRPr>
            </a:pPr>
          </a:p>
        </p:txBody>
      </p:sp>
      <p:pic>
        <p:nvPicPr>
          <p:cNvPr id="12" name="image1.png" descr="image1.png"/>
          <p:cNvPicPr/>
          <p:nvPr/>
        </p:nvPicPr>
        <p:blipFill>
          <a:blip r:embed="rId2">
            <a:extLst/>
          </a:blip>
          <a:stretch>
            <a:fillRect/>
          </a:stretch>
        </p:blipFill>
        <p:spPr>
          <a:xfrm>
            <a:off x="0" y="3260218"/>
            <a:ext cx="7839475" cy="3596000"/>
          </a:xfrm>
          <a:prstGeom prst="rect">
            <a:avLst/>
          </a:prstGeom>
          <a:ln w="12700">
            <a:miter lim="400000"/>
          </a:ln>
        </p:spPr>
      </p:pic>
      <p:sp>
        <p:nvSpPr>
          <p:cNvPr id="13" name="Shape 13"/>
          <p:cNvSpPr/>
          <p:nvPr>
            <p:ph type="sldNum" sz="quarter" idx="2"/>
          </p:nvPr>
        </p:nvSpPr>
        <p:spPr>
          <a:xfrm>
            <a:off x="11281467" y="6326537"/>
            <a:ext cx="425926" cy="421511"/>
          </a:xfrm>
          <a:prstGeom prst="rect">
            <a:avLst/>
          </a:prstGeom>
        </p:spPr>
        <p:txBody>
          <a:bodyPr wrap="none" lIns="121855" tIns="121855" rIns="121855" bIns="121855"/>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50" name="Shape 50"/>
          <p:cNvSpPr/>
          <p:nvPr>
            <p:ph type="title"/>
          </p:nvPr>
        </p:nvSpPr>
        <p:spPr>
          <a:xfrm>
            <a:off x="1086642" y="2552700"/>
            <a:ext cx="10018717" cy="1752600"/>
          </a:xfrm>
          <a:prstGeom prst="rect">
            <a:avLst/>
          </a:prstGeom>
        </p:spPr>
        <p:txBody>
          <a:bodyPr lIns="45718" tIns="45718" rIns="45718" bIns="45718">
            <a:normAutofit fontScale="100000" lnSpcReduction="0"/>
          </a:bodyPr>
          <a:lstStyle>
            <a:lvl1pPr algn="ctr" defTabSz="914400">
              <a:lnSpc>
                <a:spcPct val="90000"/>
              </a:lnSpc>
              <a:defRPr sz="4800">
                <a:solidFill>
                  <a:srgbClr val="293B5B"/>
                </a:solidFill>
              </a:defRPr>
            </a:lvl1pPr>
          </a:lstStyle>
          <a:p>
            <a:pPr lvl="0">
              <a:defRPr b="0" sz="1800">
                <a:solidFill>
                  <a:srgbClr val="000000"/>
                </a:solidFill>
              </a:defRPr>
            </a:pPr>
            <a:r>
              <a:rPr b="1" sz="4800">
                <a:solidFill>
                  <a:srgbClr val="293B5B"/>
                </a:solidFill>
              </a:rPr>
              <a:t>标题文本</a:t>
            </a:r>
          </a:p>
        </p:txBody>
      </p:sp>
      <p:sp>
        <p:nvSpPr>
          <p:cNvPr id="51" name="Shape 51"/>
          <p:cNvSpPr/>
          <p:nvPr>
            <p:ph type="body" idx="1"/>
          </p:nvPr>
        </p:nvSpPr>
        <p:spPr>
          <a:xfrm>
            <a:off x="609600" y="1600200"/>
            <a:ext cx="10972800" cy="4525963"/>
          </a:xfrm>
          <a:prstGeom prst="rect">
            <a:avLst/>
          </a:prstGeom>
        </p:spPr>
        <p:txBody>
          <a:bodyPr lIns="45718" tIns="45718" rIns="45718" bIns="45718">
            <a:normAutofit fontScale="100000" lnSpcReduction="0"/>
          </a:bodyPr>
          <a:lstStyle>
            <a:lvl1pPr marL="228600" indent="-228600" defTabSz="914400">
              <a:lnSpc>
                <a:spcPct val="90000"/>
              </a:lnSpc>
              <a:spcBef>
                <a:spcPts val="1000"/>
              </a:spcBef>
              <a:defRPr sz="2800">
                <a:solidFill>
                  <a:srgbClr val="000000"/>
                </a:solidFill>
                <a:latin typeface="DengXian"/>
                <a:ea typeface="DengXian"/>
                <a:cs typeface="DengXian"/>
                <a:sym typeface="DengXian"/>
              </a:defRPr>
            </a:lvl1pPr>
            <a:lvl2pPr marL="723900" indent="-266700" defTabSz="914400">
              <a:lnSpc>
                <a:spcPct val="90000"/>
              </a:lnSpc>
              <a:spcBef>
                <a:spcPts val="1000"/>
              </a:spcBef>
              <a:defRPr sz="2800">
                <a:solidFill>
                  <a:srgbClr val="000000"/>
                </a:solidFill>
                <a:latin typeface="DengXian"/>
                <a:ea typeface="DengXian"/>
                <a:cs typeface="DengXian"/>
                <a:sym typeface="DengXian"/>
              </a:defRPr>
            </a:lvl2pPr>
            <a:lvl3pPr marL="1234438" indent="-320038" defTabSz="914400">
              <a:lnSpc>
                <a:spcPct val="90000"/>
              </a:lnSpc>
              <a:spcBef>
                <a:spcPts val="1000"/>
              </a:spcBef>
              <a:defRPr sz="2800">
                <a:solidFill>
                  <a:srgbClr val="000000"/>
                </a:solidFill>
                <a:latin typeface="DengXian"/>
                <a:ea typeface="DengXian"/>
                <a:cs typeface="DengXian"/>
                <a:sym typeface="DengXian"/>
              </a:defRPr>
            </a:lvl3pPr>
            <a:lvl4pPr marL="1727200" indent="-355600" defTabSz="914400">
              <a:lnSpc>
                <a:spcPct val="90000"/>
              </a:lnSpc>
              <a:spcBef>
                <a:spcPts val="1000"/>
              </a:spcBef>
              <a:defRPr sz="2800">
                <a:solidFill>
                  <a:srgbClr val="000000"/>
                </a:solidFill>
                <a:latin typeface="DengXian"/>
                <a:ea typeface="DengXian"/>
                <a:cs typeface="DengXian"/>
                <a:sym typeface="DengXian"/>
              </a:defRPr>
            </a:lvl4pPr>
            <a:lvl5pPr marL="2184400" indent="-355600" defTabSz="914400">
              <a:lnSpc>
                <a:spcPct val="90000"/>
              </a:lnSpc>
              <a:spcBef>
                <a:spcPts val="1000"/>
              </a:spcBef>
              <a:defRPr sz="2800">
                <a:solidFill>
                  <a:srgbClr val="000000"/>
                </a:solidFill>
                <a:latin typeface="DengXian"/>
                <a:ea typeface="DengXian"/>
                <a:cs typeface="DengXian"/>
                <a:sym typeface="DengXian"/>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52" name="Shape 52"/>
          <p:cNvSpPr/>
          <p:nvPr>
            <p:ph type="sldNum" sz="quarter" idx="2"/>
          </p:nvPr>
        </p:nvSpPr>
        <p:spPr>
          <a:xfrm>
            <a:off x="11080146" y="6404292"/>
            <a:ext cx="273652"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54" name="Shape 54"/>
          <p:cNvSpPr/>
          <p:nvPr>
            <p:ph type="title"/>
          </p:nvPr>
        </p:nvSpPr>
        <p:spPr>
          <a:xfrm>
            <a:off x="1086642" y="2552700"/>
            <a:ext cx="10018717" cy="1752600"/>
          </a:xfrm>
          <a:prstGeom prst="rect">
            <a:avLst/>
          </a:prstGeom>
        </p:spPr>
        <p:txBody>
          <a:bodyPr lIns="45718" tIns="45718" rIns="45718" bIns="45718">
            <a:normAutofit fontScale="100000" lnSpcReduction="0"/>
          </a:bodyPr>
          <a:lstStyle>
            <a:lvl1pPr algn="ctr" defTabSz="914400">
              <a:lnSpc>
                <a:spcPct val="90000"/>
              </a:lnSpc>
              <a:defRPr sz="4800">
                <a:solidFill>
                  <a:srgbClr val="293B5B"/>
                </a:solidFill>
              </a:defRPr>
            </a:lvl1pPr>
          </a:lstStyle>
          <a:p>
            <a:pPr lvl="0">
              <a:defRPr b="0" sz="1800">
                <a:solidFill>
                  <a:srgbClr val="000000"/>
                </a:solidFill>
              </a:defRPr>
            </a:pPr>
            <a:r>
              <a:rPr b="1" sz="4800">
                <a:solidFill>
                  <a:srgbClr val="293B5B"/>
                </a:solidFill>
              </a:rPr>
              <a:t>标题文本</a:t>
            </a:r>
          </a:p>
        </p:txBody>
      </p:sp>
      <p:sp>
        <p:nvSpPr>
          <p:cNvPr id="55" name="Shape 55"/>
          <p:cNvSpPr/>
          <p:nvPr>
            <p:ph type="body" idx="1"/>
          </p:nvPr>
        </p:nvSpPr>
        <p:spPr>
          <a:xfrm>
            <a:off x="609600" y="1600200"/>
            <a:ext cx="10972800" cy="4525963"/>
          </a:xfrm>
          <a:prstGeom prst="rect">
            <a:avLst/>
          </a:prstGeom>
        </p:spPr>
        <p:txBody>
          <a:bodyPr lIns="45718" tIns="45718" rIns="45718" bIns="45718">
            <a:normAutofit fontScale="100000" lnSpcReduction="0"/>
          </a:bodyPr>
          <a:lstStyle>
            <a:lvl1pPr marL="228600" indent="-228600" defTabSz="914400">
              <a:lnSpc>
                <a:spcPct val="90000"/>
              </a:lnSpc>
              <a:spcBef>
                <a:spcPts val="1000"/>
              </a:spcBef>
              <a:defRPr sz="2800">
                <a:solidFill>
                  <a:srgbClr val="000000"/>
                </a:solidFill>
                <a:latin typeface="DengXian"/>
                <a:ea typeface="DengXian"/>
                <a:cs typeface="DengXian"/>
                <a:sym typeface="DengXian"/>
              </a:defRPr>
            </a:lvl1pPr>
            <a:lvl2pPr marL="723900" indent="-266700" defTabSz="914400">
              <a:lnSpc>
                <a:spcPct val="90000"/>
              </a:lnSpc>
              <a:spcBef>
                <a:spcPts val="1000"/>
              </a:spcBef>
              <a:defRPr sz="2800">
                <a:solidFill>
                  <a:srgbClr val="000000"/>
                </a:solidFill>
                <a:latin typeface="DengXian"/>
                <a:ea typeface="DengXian"/>
                <a:cs typeface="DengXian"/>
                <a:sym typeface="DengXian"/>
              </a:defRPr>
            </a:lvl2pPr>
            <a:lvl3pPr marL="1234438" indent="-320038" defTabSz="914400">
              <a:lnSpc>
                <a:spcPct val="90000"/>
              </a:lnSpc>
              <a:spcBef>
                <a:spcPts val="1000"/>
              </a:spcBef>
              <a:defRPr sz="2800">
                <a:solidFill>
                  <a:srgbClr val="000000"/>
                </a:solidFill>
                <a:latin typeface="DengXian"/>
                <a:ea typeface="DengXian"/>
                <a:cs typeface="DengXian"/>
                <a:sym typeface="DengXian"/>
              </a:defRPr>
            </a:lvl3pPr>
            <a:lvl4pPr marL="1727200" indent="-355600" defTabSz="914400">
              <a:lnSpc>
                <a:spcPct val="90000"/>
              </a:lnSpc>
              <a:spcBef>
                <a:spcPts val="1000"/>
              </a:spcBef>
              <a:defRPr sz="2800">
                <a:solidFill>
                  <a:srgbClr val="000000"/>
                </a:solidFill>
                <a:latin typeface="DengXian"/>
                <a:ea typeface="DengXian"/>
                <a:cs typeface="DengXian"/>
                <a:sym typeface="DengXian"/>
              </a:defRPr>
            </a:lvl4pPr>
            <a:lvl5pPr marL="2184400" indent="-355600" defTabSz="914400">
              <a:lnSpc>
                <a:spcPct val="90000"/>
              </a:lnSpc>
              <a:spcBef>
                <a:spcPts val="1000"/>
              </a:spcBef>
              <a:defRPr sz="2800">
                <a:solidFill>
                  <a:srgbClr val="000000"/>
                </a:solidFill>
                <a:latin typeface="DengXian"/>
                <a:ea typeface="DengXian"/>
                <a:cs typeface="DengXian"/>
                <a:sym typeface="DengXian"/>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56" name="Shape 56"/>
          <p:cNvSpPr/>
          <p:nvPr>
            <p:ph type="sldNum" sz="quarter" idx="2"/>
          </p:nvPr>
        </p:nvSpPr>
        <p:spPr>
          <a:xfrm>
            <a:off x="11080146" y="6404292"/>
            <a:ext cx="273652"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58" name="Shape 58"/>
          <p:cNvSpPr/>
          <p:nvPr>
            <p:ph type="title"/>
          </p:nvPr>
        </p:nvSpPr>
        <p:spPr>
          <a:xfrm>
            <a:off x="1086642" y="2552700"/>
            <a:ext cx="10018717" cy="1752600"/>
          </a:xfrm>
          <a:prstGeom prst="rect">
            <a:avLst/>
          </a:prstGeom>
        </p:spPr>
        <p:txBody>
          <a:bodyPr lIns="45718" tIns="45718" rIns="45718" bIns="45718">
            <a:normAutofit fontScale="100000" lnSpcReduction="0"/>
          </a:bodyPr>
          <a:lstStyle>
            <a:lvl1pPr algn="ctr" defTabSz="914400">
              <a:lnSpc>
                <a:spcPct val="90000"/>
              </a:lnSpc>
              <a:defRPr sz="4800">
                <a:solidFill>
                  <a:srgbClr val="293B5B"/>
                </a:solidFill>
              </a:defRPr>
            </a:lvl1pPr>
          </a:lstStyle>
          <a:p>
            <a:pPr lvl="0">
              <a:defRPr b="0" sz="1800">
                <a:solidFill>
                  <a:srgbClr val="000000"/>
                </a:solidFill>
              </a:defRPr>
            </a:pPr>
            <a:r>
              <a:rPr b="1" sz="4800">
                <a:solidFill>
                  <a:srgbClr val="293B5B"/>
                </a:solidFill>
              </a:rPr>
              <a:t>标题文本</a:t>
            </a:r>
          </a:p>
        </p:txBody>
      </p:sp>
      <p:sp>
        <p:nvSpPr>
          <p:cNvPr id="59" name="Shape 59"/>
          <p:cNvSpPr/>
          <p:nvPr>
            <p:ph type="body" idx="1"/>
          </p:nvPr>
        </p:nvSpPr>
        <p:spPr>
          <a:xfrm>
            <a:off x="609600" y="1600200"/>
            <a:ext cx="10972800" cy="4525963"/>
          </a:xfrm>
          <a:prstGeom prst="rect">
            <a:avLst/>
          </a:prstGeom>
        </p:spPr>
        <p:txBody>
          <a:bodyPr lIns="45718" tIns="45718" rIns="45718" bIns="45718">
            <a:normAutofit fontScale="100000" lnSpcReduction="0"/>
          </a:bodyPr>
          <a:lstStyle>
            <a:lvl1pPr marL="228600" indent="-228600" defTabSz="914400">
              <a:lnSpc>
                <a:spcPct val="90000"/>
              </a:lnSpc>
              <a:spcBef>
                <a:spcPts val="1000"/>
              </a:spcBef>
              <a:defRPr sz="2800">
                <a:solidFill>
                  <a:srgbClr val="000000"/>
                </a:solidFill>
                <a:latin typeface="DengXian"/>
                <a:ea typeface="DengXian"/>
                <a:cs typeface="DengXian"/>
                <a:sym typeface="DengXian"/>
              </a:defRPr>
            </a:lvl1pPr>
            <a:lvl2pPr marL="723900" indent="-266700" defTabSz="914400">
              <a:lnSpc>
                <a:spcPct val="90000"/>
              </a:lnSpc>
              <a:spcBef>
                <a:spcPts val="1000"/>
              </a:spcBef>
              <a:defRPr sz="2800">
                <a:solidFill>
                  <a:srgbClr val="000000"/>
                </a:solidFill>
                <a:latin typeface="DengXian"/>
                <a:ea typeface="DengXian"/>
                <a:cs typeface="DengXian"/>
                <a:sym typeface="DengXian"/>
              </a:defRPr>
            </a:lvl2pPr>
            <a:lvl3pPr marL="1234438" indent="-320038" defTabSz="914400">
              <a:lnSpc>
                <a:spcPct val="90000"/>
              </a:lnSpc>
              <a:spcBef>
                <a:spcPts val="1000"/>
              </a:spcBef>
              <a:defRPr sz="2800">
                <a:solidFill>
                  <a:srgbClr val="000000"/>
                </a:solidFill>
                <a:latin typeface="DengXian"/>
                <a:ea typeface="DengXian"/>
                <a:cs typeface="DengXian"/>
                <a:sym typeface="DengXian"/>
              </a:defRPr>
            </a:lvl3pPr>
            <a:lvl4pPr marL="1727200" indent="-355600" defTabSz="914400">
              <a:lnSpc>
                <a:spcPct val="90000"/>
              </a:lnSpc>
              <a:spcBef>
                <a:spcPts val="1000"/>
              </a:spcBef>
              <a:defRPr sz="2800">
                <a:solidFill>
                  <a:srgbClr val="000000"/>
                </a:solidFill>
                <a:latin typeface="DengXian"/>
                <a:ea typeface="DengXian"/>
                <a:cs typeface="DengXian"/>
                <a:sym typeface="DengXian"/>
              </a:defRPr>
            </a:lvl4pPr>
            <a:lvl5pPr marL="2184400" indent="-355600" defTabSz="914400">
              <a:lnSpc>
                <a:spcPct val="90000"/>
              </a:lnSpc>
              <a:spcBef>
                <a:spcPts val="1000"/>
              </a:spcBef>
              <a:defRPr sz="2800">
                <a:solidFill>
                  <a:srgbClr val="000000"/>
                </a:solidFill>
                <a:latin typeface="DengXian"/>
                <a:ea typeface="DengXian"/>
                <a:cs typeface="DengXian"/>
                <a:sym typeface="DengXian"/>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60" name="Shape 60"/>
          <p:cNvSpPr/>
          <p:nvPr>
            <p:ph type="sldNum" sz="quarter" idx="2"/>
          </p:nvPr>
        </p:nvSpPr>
        <p:spPr>
          <a:xfrm>
            <a:off x="11080146" y="6404292"/>
            <a:ext cx="273652"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封面">
    <p:spTree>
      <p:nvGrpSpPr>
        <p:cNvPr id="1" name=""/>
        <p:cNvGrpSpPr/>
        <p:nvPr/>
      </p:nvGrpSpPr>
      <p:grpSpPr>
        <a:xfrm>
          <a:off x="0" y="0"/>
          <a:ext cx="0" cy="0"/>
          <a:chOff x="0" y="0"/>
          <a:chExt cx="0" cy="0"/>
        </a:xfrm>
      </p:grpSpPr>
      <p:sp>
        <p:nvSpPr>
          <p:cNvPr id="62" name="Shape 62"/>
          <p:cNvSpPr/>
          <p:nvPr/>
        </p:nvSpPr>
        <p:spPr>
          <a:xfrm>
            <a:off x="-3" y="1786"/>
            <a:ext cx="12192007" cy="6854429"/>
          </a:xfrm>
          <a:prstGeom prst="rect">
            <a:avLst/>
          </a:prstGeom>
          <a:solidFill>
            <a:srgbClr val="252A3C"/>
          </a:solidFill>
          <a:ln w="25400">
            <a:solidFill>
              <a:srgbClr val="181B22"/>
            </a:solidFill>
            <a:miter/>
            <a:tailEnd type="triangle"/>
          </a:ln>
        </p:spPr>
        <p:txBody>
          <a:bodyPr lIns="0" tIns="0" rIns="0" bIns="0" anchor="ctr"/>
          <a:lstStyle/>
          <a:p>
            <a:pPr lvl="0">
              <a:defRPr sz="900">
                <a:solidFill>
                  <a:srgbClr val="88898B"/>
                </a:solidFill>
                <a:latin typeface="Source Han Sans SC Medium"/>
                <a:ea typeface="Source Han Sans SC Medium"/>
                <a:cs typeface="Source Han Sans SC Medium"/>
                <a:sym typeface="Source Han Sans SC Medium"/>
              </a:defRPr>
            </a:pPr>
          </a:p>
        </p:txBody>
      </p:sp>
      <p:pic>
        <p:nvPicPr>
          <p:cNvPr id="63" name="image1.png" descr="image1.png"/>
          <p:cNvPicPr/>
          <p:nvPr/>
        </p:nvPicPr>
        <p:blipFill>
          <a:blip r:embed="rId2">
            <a:extLst/>
          </a:blip>
          <a:stretch>
            <a:fillRect/>
          </a:stretch>
        </p:blipFill>
        <p:spPr>
          <a:xfrm>
            <a:off x="0" y="3260218"/>
            <a:ext cx="7839475" cy="3596000"/>
          </a:xfrm>
          <a:prstGeom prst="rect">
            <a:avLst/>
          </a:prstGeom>
          <a:ln w="12700">
            <a:miter lim="400000"/>
          </a:ln>
        </p:spPr>
      </p:pic>
      <p:sp>
        <p:nvSpPr>
          <p:cNvPr id="64" name="Shape 64"/>
          <p:cNvSpPr/>
          <p:nvPr>
            <p:ph type="sldNum" sz="quarter" idx="2"/>
          </p:nvPr>
        </p:nvSpPr>
        <p:spPr>
          <a:xfrm>
            <a:off x="11281467" y="6326537"/>
            <a:ext cx="425926" cy="421511"/>
          </a:xfrm>
          <a:prstGeom prst="rect">
            <a:avLst/>
          </a:prstGeom>
        </p:spPr>
        <p:txBody>
          <a:bodyPr wrap="none" lIns="121855" tIns="121855" rIns="121855" bIns="121855"/>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内容">
    <p:spTree>
      <p:nvGrpSpPr>
        <p:cNvPr id="1" name=""/>
        <p:cNvGrpSpPr/>
        <p:nvPr/>
      </p:nvGrpSpPr>
      <p:grpSpPr>
        <a:xfrm>
          <a:off x="0" y="0"/>
          <a:ext cx="0" cy="0"/>
          <a:chOff x="0" y="0"/>
          <a:chExt cx="0" cy="0"/>
        </a:xfrm>
      </p:grpSpPr>
      <p:sp>
        <p:nvSpPr>
          <p:cNvPr id="66" name="Shape 66"/>
          <p:cNvSpPr/>
          <p:nvPr>
            <p:ph type="body" idx="1"/>
          </p:nvPr>
        </p:nvSpPr>
        <p:spPr>
          <a:xfrm>
            <a:off x="1722121" y="996475"/>
            <a:ext cx="8747760" cy="4782126"/>
          </a:xfrm>
          <a:prstGeom prst="rect">
            <a:avLst/>
          </a:prstGeom>
        </p:spPr>
        <p:txBody>
          <a:bodyPr lIns="45718" tIns="45718" rIns="45718" bIns="45718" anchor="ctr">
            <a:normAutofit fontScale="100000" lnSpcReduction="0"/>
          </a:bodyPr>
          <a:lstStyle>
            <a:lvl1pPr marL="0" indent="0" defTabSz="914400">
              <a:lnSpc>
                <a:spcPct val="150000"/>
              </a:lnSpc>
              <a:spcBef>
                <a:spcPts val="1000"/>
              </a:spcBef>
              <a:buSzTx/>
              <a:buFontTx/>
              <a:buNone/>
              <a:defRPr sz="2000">
                <a:solidFill>
                  <a:srgbClr val="788095"/>
                </a:solidFill>
                <a:latin typeface="DengXian"/>
                <a:ea typeface="DengXian"/>
                <a:cs typeface="DengXian"/>
                <a:sym typeface="DengXian"/>
              </a:defRPr>
            </a:lvl1pPr>
            <a:lvl2pPr marL="647700" indent="-190500" defTabSz="914400">
              <a:lnSpc>
                <a:spcPct val="150000"/>
              </a:lnSpc>
              <a:spcBef>
                <a:spcPts val="1000"/>
              </a:spcBef>
              <a:buFontTx/>
              <a:defRPr sz="2000">
                <a:solidFill>
                  <a:srgbClr val="788095"/>
                </a:solidFill>
                <a:latin typeface="DengXian"/>
                <a:ea typeface="DengXian"/>
                <a:cs typeface="DengXian"/>
                <a:sym typeface="DengXian"/>
              </a:defRPr>
            </a:lvl2pPr>
            <a:lvl3pPr marL="1143000" indent="-228600" defTabSz="914400">
              <a:lnSpc>
                <a:spcPct val="150000"/>
              </a:lnSpc>
              <a:spcBef>
                <a:spcPts val="1000"/>
              </a:spcBef>
              <a:buFontTx/>
              <a:defRPr sz="2000">
                <a:solidFill>
                  <a:srgbClr val="788095"/>
                </a:solidFill>
                <a:latin typeface="DengXian"/>
                <a:ea typeface="DengXian"/>
                <a:cs typeface="DengXian"/>
                <a:sym typeface="DengXian"/>
              </a:defRPr>
            </a:lvl3pPr>
            <a:lvl4pPr marL="1625600" indent="-254000" defTabSz="914400">
              <a:lnSpc>
                <a:spcPct val="150000"/>
              </a:lnSpc>
              <a:spcBef>
                <a:spcPts val="1000"/>
              </a:spcBef>
              <a:buFontTx/>
              <a:defRPr sz="2000">
                <a:solidFill>
                  <a:srgbClr val="788095"/>
                </a:solidFill>
                <a:latin typeface="DengXian"/>
                <a:ea typeface="DengXian"/>
                <a:cs typeface="DengXian"/>
                <a:sym typeface="DengXian"/>
              </a:defRPr>
            </a:lvl4pPr>
            <a:lvl5pPr marL="2082800" indent="-254000" defTabSz="914400">
              <a:lnSpc>
                <a:spcPct val="150000"/>
              </a:lnSpc>
              <a:spcBef>
                <a:spcPts val="1000"/>
              </a:spcBef>
              <a:buFontTx/>
              <a:defRPr sz="2000">
                <a:solidFill>
                  <a:srgbClr val="788095"/>
                </a:solidFill>
                <a:latin typeface="DengXian"/>
                <a:ea typeface="DengXian"/>
                <a:cs typeface="DengXian"/>
                <a:sym typeface="DengXian"/>
              </a:defRPr>
            </a:lvl5pPr>
          </a:lstStyle>
          <a:p>
            <a:pPr lvl="0">
              <a:defRPr sz="1800">
                <a:solidFill>
                  <a:srgbClr val="000000"/>
                </a:solidFill>
              </a:defRPr>
            </a:pPr>
            <a:r>
              <a:rPr sz="2000">
                <a:solidFill>
                  <a:srgbClr val="788095"/>
                </a:solidFill>
              </a:rPr>
              <a:t>正文级别 1</a:t>
            </a:r>
            <a:endParaRPr sz="2000">
              <a:solidFill>
                <a:srgbClr val="788095"/>
              </a:solidFill>
            </a:endParaRPr>
          </a:p>
          <a:p>
            <a:pPr lvl="1">
              <a:defRPr sz="1800">
                <a:solidFill>
                  <a:srgbClr val="000000"/>
                </a:solidFill>
              </a:defRPr>
            </a:pPr>
            <a:r>
              <a:rPr sz="2000">
                <a:solidFill>
                  <a:srgbClr val="788095"/>
                </a:solidFill>
              </a:rPr>
              <a:t>正文级别 2</a:t>
            </a:r>
            <a:endParaRPr sz="2000">
              <a:solidFill>
                <a:srgbClr val="788095"/>
              </a:solidFill>
            </a:endParaRPr>
          </a:p>
          <a:p>
            <a:pPr lvl="2">
              <a:defRPr sz="1800">
                <a:solidFill>
                  <a:srgbClr val="000000"/>
                </a:solidFill>
              </a:defRPr>
            </a:pPr>
            <a:r>
              <a:rPr sz="2000">
                <a:solidFill>
                  <a:srgbClr val="788095"/>
                </a:solidFill>
              </a:rPr>
              <a:t>正文级别 3</a:t>
            </a:r>
            <a:endParaRPr sz="2000">
              <a:solidFill>
                <a:srgbClr val="788095"/>
              </a:solidFill>
            </a:endParaRPr>
          </a:p>
          <a:p>
            <a:pPr lvl="3">
              <a:defRPr sz="1800">
                <a:solidFill>
                  <a:srgbClr val="000000"/>
                </a:solidFill>
              </a:defRPr>
            </a:pPr>
            <a:r>
              <a:rPr sz="2000">
                <a:solidFill>
                  <a:srgbClr val="788095"/>
                </a:solidFill>
              </a:rPr>
              <a:t>正文级别 4</a:t>
            </a:r>
            <a:endParaRPr sz="2000">
              <a:solidFill>
                <a:srgbClr val="788095"/>
              </a:solidFill>
            </a:endParaRPr>
          </a:p>
          <a:p>
            <a:pPr lvl="4">
              <a:defRPr sz="1800">
                <a:solidFill>
                  <a:srgbClr val="000000"/>
                </a:solidFill>
              </a:defRPr>
            </a:pPr>
            <a:r>
              <a:rPr sz="2000">
                <a:solidFill>
                  <a:srgbClr val="788095"/>
                </a:solidFill>
              </a:rPr>
              <a:t>正文级别 5</a:t>
            </a:r>
          </a:p>
        </p:txBody>
      </p:sp>
      <p:sp>
        <p:nvSpPr>
          <p:cNvPr id="67" name="Shape 67"/>
          <p:cNvSpPr/>
          <p:nvPr>
            <p:ph type="title"/>
          </p:nvPr>
        </p:nvSpPr>
        <p:spPr>
          <a:xfrm>
            <a:off x="555812" y="20485"/>
            <a:ext cx="6839599" cy="975992"/>
          </a:xfrm>
          <a:prstGeom prst="rect">
            <a:avLst/>
          </a:prstGeom>
        </p:spPr>
        <p:txBody>
          <a:bodyPr lIns="45718" tIns="45718" rIns="45718" bIns="45718">
            <a:normAutofit fontScale="100000" lnSpcReduction="0"/>
          </a:bodyPr>
          <a:lstStyle>
            <a:lvl1pPr defTabSz="914400">
              <a:lnSpc>
                <a:spcPct val="90000"/>
              </a:lnSpc>
              <a:defRPr spc="100">
                <a:solidFill>
                  <a:srgbClr val="293B5B"/>
                </a:solidFill>
                <a:latin typeface="+mj-lt"/>
                <a:ea typeface="+mj-ea"/>
                <a:cs typeface="+mj-cs"/>
                <a:sym typeface="Helvetica"/>
              </a:defRPr>
            </a:lvl1pPr>
          </a:lstStyle>
          <a:p>
            <a:pPr lvl="0">
              <a:defRPr b="0" spc="0" sz="1800">
                <a:solidFill>
                  <a:srgbClr val="000000"/>
                </a:solidFill>
              </a:defRPr>
            </a:pPr>
            <a:r>
              <a:rPr b="1" spc="100" sz="2000">
                <a:solidFill>
                  <a:srgbClr val="293B5B"/>
                </a:solidFill>
              </a:rPr>
              <a:t>标题文本</a:t>
            </a:r>
          </a:p>
        </p:txBody>
      </p:sp>
      <p:sp>
        <p:nvSpPr>
          <p:cNvPr id="68" name="Shape 68"/>
          <p:cNvSpPr/>
          <p:nvPr/>
        </p:nvSpPr>
        <p:spPr>
          <a:xfrm>
            <a:off x="443254" y="392510"/>
            <a:ext cx="51424" cy="257460"/>
          </a:xfrm>
          <a:prstGeom prst="rect">
            <a:avLst/>
          </a:prstGeom>
          <a:solidFill>
            <a:srgbClr val="00B050"/>
          </a:solidFill>
          <a:ln w="12700">
            <a:miter lim="400000"/>
          </a:ln>
        </p:spPr>
        <p:txBody>
          <a:bodyPr lIns="0" tIns="0" rIns="0" bIns="0" anchor="ctr"/>
          <a:lstStyle/>
          <a:p>
            <a:pPr lvl="0" algn="ctr">
              <a:defRPr>
                <a:solidFill>
                  <a:srgbClr val="FFFFFF"/>
                </a:solidFill>
                <a:latin typeface="DengXian"/>
                <a:ea typeface="DengXian"/>
                <a:cs typeface="DengXian"/>
                <a:sym typeface="DengXian"/>
              </a:defRPr>
            </a:pPr>
          </a:p>
        </p:txBody>
      </p:sp>
      <p:pic>
        <p:nvPicPr>
          <p:cNvPr id="69" name="image7.png" descr="图片 5"/>
          <p:cNvPicPr/>
          <p:nvPr/>
        </p:nvPicPr>
        <p:blipFill>
          <a:blip r:embed="rId2">
            <a:extLst/>
          </a:blip>
          <a:stretch>
            <a:fillRect/>
          </a:stretch>
        </p:blipFill>
        <p:spPr>
          <a:xfrm>
            <a:off x="9928862" y="6026086"/>
            <a:ext cx="1939839" cy="596463"/>
          </a:xfrm>
          <a:prstGeom prst="rect">
            <a:avLst/>
          </a:prstGeom>
          <a:ln w="12700">
            <a:miter lim="400000"/>
          </a:ln>
        </p:spPr>
      </p:pic>
      <p:sp>
        <p:nvSpPr>
          <p:cNvPr id="70" name="Shape 70"/>
          <p:cNvSpPr/>
          <p:nvPr>
            <p:ph type="sldNum" sz="quarter" idx="2"/>
          </p:nvPr>
        </p:nvSpPr>
        <p:spPr>
          <a:xfrm>
            <a:off x="8463946" y="6221731"/>
            <a:ext cx="273652"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1_封面">
    <p:spTree>
      <p:nvGrpSpPr>
        <p:cNvPr id="1" name=""/>
        <p:cNvGrpSpPr/>
        <p:nvPr/>
      </p:nvGrpSpPr>
      <p:grpSpPr>
        <a:xfrm>
          <a:off x="0" y="0"/>
          <a:ext cx="0" cy="0"/>
          <a:chOff x="0" y="0"/>
          <a:chExt cx="0" cy="0"/>
        </a:xfrm>
      </p:grpSpPr>
      <p:sp>
        <p:nvSpPr>
          <p:cNvPr id="72" name="Shape 72"/>
          <p:cNvSpPr/>
          <p:nvPr/>
        </p:nvSpPr>
        <p:spPr>
          <a:xfrm>
            <a:off x="-8443" y="-13493"/>
            <a:ext cx="12208885" cy="6881577"/>
          </a:xfrm>
          <a:prstGeom prst="rect">
            <a:avLst/>
          </a:prstGeom>
          <a:solidFill>
            <a:srgbClr val="1B1A2B"/>
          </a:solidFill>
          <a:ln w="12700">
            <a:miter lim="400000"/>
          </a:ln>
        </p:spPr>
        <p:txBody>
          <a:bodyPr lIns="0" tIns="0" rIns="0" bIns="0" anchor="ctr"/>
          <a:lstStyle/>
          <a:p>
            <a:pPr lvl="0">
              <a:defRPr sz="900">
                <a:latin typeface="+mj-lt"/>
                <a:ea typeface="+mj-ea"/>
                <a:cs typeface="+mj-cs"/>
                <a:sym typeface="Helvetica"/>
              </a:defRPr>
            </a:pPr>
          </a:p>
        </p:txBody>
      </p:sp>
      <p:pic>
        <p:nvPicPr>
          <p:cNvPr id="73" name="image8.png"/>
          <p:cNvPicPr/>
          <p:nvPr/>
        </p:nvPicPr>
        <p:blipFill>
          <a:blip r:embed="rId2">
            <a:extLst/>
          </a:blip>
          <a:stretch>
            <a:fillRect/>
          </a:stretch>
        </p:blipFill>
        <p:spPr>
          <a:xfrm>
            <a:off x="10869132" y="6060509"/>
            <a:ext cx="869212" cy="428308"/>
          </a:xfrm>
          <a:prstGeom prst="rect">
            <a:avLst/>
          </a:prstGeom>
          <a:ln w="12700">
            <a:miter lim="400000"/>
          </a:ln>
        </p:spPr>
      </p:pic>
      <p:pic>
        <p:nvPicPr>
          <p:cNvPr id="74" name="image9.png"/>
          <p:cNvPicPr/>
          <p:nvPr/>
        </p:nvPicPr>
        <p:blipFill>
          <a:blip r:embed="rId3">
            <a:extLst/>
          </a:blip>
          <a:stretch>
            <a:fillRect/>
          </a:stretch>
        </p:blipFill>
        <p:spPr>
          <a:xfrm>
            <a:off x="0" y="0"/>
            <a:ext cx="12192000" cy="6858000"/>
          </a:xfrm>
          <a:prstGeom prst="rect">
            <a:avLst/>
          </a:prstGeom>
          <a:ln w="12700">
            <a:miter lim="400000"/>
          </a:ln>
        </p:spPr>
      </p:pic>
      <p:pic>
        <p:nvPicPr>
          <p:cNvPr id="75" name="image8.png"/>
          <p:cNvPicPr/>
          <p:nvPr/>
        </p:nvPicPr>
        <p:blipFill>
          <a:blip r:embed="rId2">
            <a:extLst/>
          </a:blip>
          <a:stretch>
            <a:fillRect/>
          </a:stretch>
        </p:blipFill>
        <p:spPr>
          <a:xfrm>
            <a:off x="11021532" y="6212909"/>
            <a:ext cx="869212" cy="428308"/>
          </a:xfrm>
          <a:prstGeom prst="rect">
            <a:avLst/>
          </a:prstGeom>
          <a:ln w="12700">
            <a:miter lim="400000"/>
          </a:ln>
        </p:spPr>
      </p:pic>
      <p:sp>
        <p:nvSpPr>
          <p:cNvPr id="76" name="Shape 76"/>
          <p:cNvSpPr/>
          <p:nvPr/>
        </p:nvSpPr>
        <p:spPr>
          <a:xfrm>
            <a:off x="488502" y="503360"/>
            <a:ext cx="1932838"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600">
                <a:solidFill>
                  <a:srgbClr val="57AB64"/>
                </a:solidFill>
                <a:latin typeface="Microsoft YaHei"/>
                <a:ea typeface="Microsoft YaHei"/>
                <a:cs typeface="Microsoft YaHei"/>
                <a:sym typeface="Microsoft YaHei"/>
              </a:defRPr>
            </a:lvl1pPr>
          </a:lstStyle>
          <a:p>
            <a:pPr lvl="0">
              <a:defRPr b="0" sz="1800">
                <a:solidFill>
                  <a:srgbClr val="000000"/>
                </a:solidFill>
              </a:defRPr>
            </a:pPr>
            <a:r>
              <a:rPr b="1" sz="1600">
                <a:solidFill>
                  <a:srgbClr val="57AB64"/>
                </a:solidFill>
              </a:rPr>
              <a:t>DaoCloud 助力企业</a:t>
            </a:r>
          </a:p>
        </p:txBody>
      </p:sp>
      <p:sp>
        <p:nvSpPr>
          <p:cNvPr id="77" name="Shape 77"/>
          <p:cNvSpPr/>
          <p:nvPr/>
        </p:nvSpPr>
        <p:spPr>
          <a:xfrm>
            <a:off x="488501" y="854761"/>
            <a:ext cx="3050537" cy="159334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r>
              <a:rPr sz="5800">
                <a:solidFill>
                  <a:srgbClr val="FFFFFF"/>
                </a:solidFill>
                <a:latin typeface="Microsoft YaHei"/>
                <a:ea typeface="Microsoft YaHei"/>
                <a:cs typeface="Microsoft YaHei"/>
                <a:sym typeface="Microsoft YaHei"/>
              </a:rPr>
              <a:t>释放</a:t>
            </a:r>
            <a:endParaRPr sz="11600">
              <a:latin typeface="Source Han Sans SC Bold"/>
              <a:ea typeface="Source Han Sans SC Bold"/>
              <a:cs typeface="Source Han Sans SC Bold"/>
              <a:sym typeface="Source Han Sans SC Bold"/>
            </a:endParaRPr>
          </a:p>
          <a:p>
            <a:pPr lvl="0"/>
            <a:r>
              <a:rPr sz="5800">
                <a:solidFill>
                  <a:srgbClr val="FFFFFF"/>
                </a:solidFill>
                <a:latin typeface="Microsoft YaHei"/>
                <a:ea typeface="Microsoft YaHei"/>
                <a:cs typeface="Microsoft YaHei"/>
                <a:sym typeface="Microsoft YaHei"/>
              </a:rPr>
              <a:t>数字野心</a:t>
            </a:r>
          </a:p>
        </p:txBody>
      </p:sp>
      <p:sp>
        <p:nvSpPr>
          <p:cNvPr id="78" name="Shape 78"/>
          <p:cNvSpPr/>
          <p:nvPr/>
        </p:nvSpPr>
        <p:spPr>
          <a:xfrm>
            <a:off x="533144" y="2732195"/>
            <a:ext cx="1438505"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solidFill>
                  <a:srgbClr val="D4C5A7"/>
                </a:solidFill>
                <a:latin typeface="Microsoft YaHei"/>
                <a:ea typeface="Microsoft YaHei"/>
                <a:cs typeface="Microsoft YaHei"/>
                <a:sym typeface="Microsoft YaHei"/>
              </a:defRPr>
            </a:lvl1pPr>
          </a:lstStyle>
          <a:p>
            <a:pPr lvl="0">
              <a:defRPr sz="1800">
                <a:solidFill>
                  <a:srgbClr val="000000"/>
                </a:solidFill>
              </a:defRPr>
            </a:pPr>
            <a:r>
              <a:rPr sz="1400">
                <a:solidFill>
                  <a:srgbClr val="D4C5A7"/>
                </a:solidFill>
              </a:rPr>
              <a:t>www.daocloud.io</a:t>
            </a: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自定义版式">
    <p:spTree>
      <p:nvGrpSpPr>
        <p:cNvPr id="1" name=""/>
        <p:cNvGrpSpPr/>
        <p:nvPr/>
      </p:nvGrpSpPr>
      <p:grpSpPr>
        <a:xfrm>
          <a:off x="0" y="0"/>
          <a:ext cx="0" cy="0"/>
          <a:chOff x="0" y="0"/>
          <a:chExt cx="0" cy="0"/>
        </a:xfrm>
      </p:grpSpPr>
      <p:pic>
        <p:nvPicPr>
          <p:cNvPr id="80" name="image9.png"/>
          <p:cNvPicPr/>
          <p:nvPr/>
        </p:nvPicPr>
        <p:blipFill>
          <a:blip r:embed="rId2">
            <a:extLst/>
          </a:blip>
          <a:stretch>
            <a:fillRect/>
          </a:stretch>
        </p:blipFill>
        <p:spPr>
          <a:xfrm>
            <a:off x="0" y="0"/>
            <a:ext cx="12192000" cy="6858000"/>
          </a:xfrm>
          <a:prstGeom prst="rect">
            <a:avLst/>
          </a:prstGeom>
          <a:ln w="12700">
            <a:miter lim="400000"/>
          </a:ln>
        </p:spPr>
      </p:pic>
      <p:pic>
        <p:nvPicPr>
          <p:cNvPr id="81" name="image8.png"/>
          <p:cNvPicPr/>
          <p:nvPr/>
        </p:nvPicPr>
        <p:blipFill>
          <a:blip r:embed="rId3">
            <a:extLst/>
          </a:blip>
          <a:stretch>
            <a:fillRect/>
          </a:stretch>
        </p:blipFill>
        <p:spPr>
          <a:xfrm>
            <a:off x="10869132" y="6060509"/>
            <a:ext cx="869212" cy="428308"/>
          </a:xfrm>
          <a:prstGeom prst="rect">
            <a:avLst/>
          </a:prstGeom>
          <a:ln w="12700">
            <a:miter lim="400000"/>
          </a:ln>
        </p:spPr>
      </p:pic>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内容 1">
    <p:spTree>
      <p:nvGrpSpPr>
        <p:cNvPr id="1" name=""/>
        <p:cNvGrpSpPr/>
        <p:nvPr/>
      </p:nvGrpSpPr>
      <p:grpSpPr>
        <a:xfrm>
          <a:off x="0" y="0"/>
          <a:ext cx="0" cy="0"/>
          <a:chOff x="0" y="0"/>
          <a:chExt cx="0" cy="0"/>
        </a:xfrm>
      </p:grpSpPr>
      <p:sp>
        <p:nvSpPr>
          <p:cNvPr id="83" name="Shape 83"/>
          <p:cNvSpPr/>
          <p:nvPr>
            <p:ph type="body" idx="1"/>
          </p:nvPr>
        </p:nvSpPr>
        <p:spPr>
          <a:xfrm>
            <a:off x="1722121" y="996475"/>
            <a:ext cx="8747760" cy="4782126"/>
          </a:xfrm>
          <a:prstGeom prst="rect">
            <a:avLst/>
          </a:prstGeom>
        </p:spPr>
        <p:txBody>
          <a:bodyPr lIns="45718" tIns="45718" rIns="45718" bIns="45718" anchor="ctr">
            <a:normAutofit fontScale="100000" lnSpcReduction="0"/>
          </a:bodyPr>
          <a:lstStyle>
            <a:lvl1pPr marL="0" indent="0" defTabSz="914400">
              <a:lnSpc>
                <a:spcPct val="150000"/>
              </a:lnSpc>
              <a:spcBef>
                <a:spcPts val="1000"/>
              </a:spcBef>
              <a:buSzTx/>
              <a:buFontTx/>
              <a:buNone/>
              <a:defRPr sz="2000">
                <a:solidFill>
                  <a:srgbClr val="A7A7A7"/>
                </a:solidFill>
                <a:latin typeface="DengXian"/>
                <a:ea typeface="DengXian"/>
                <a:cs typeface="DengXian"/>
                <a:sym typeface="DengXian"/>
              </a:defRPr>
            </a:lvl1pPr>
            <a:lvl2pPr marL="647700" indent="-190500" defTabSz="914400">
              <a:lnSpc>
                <a:spcPct val="150000"/>
              </a:lnSpc>
              <a:spcBef>
                <a:spcPts val="1000"/>
              </a:spcBef>
              <a:buFontTx/>
              <a:defRPr sz="2000">
                <a:solidFill>
                  <a:srgbClr val="A7A7A7"/>
                </a:solidFill>
                <a:latin typeface="DengXian"/>
                <a:ea typeface="DengXian"/>
                <a:cs typeface="DengXian"/>
                <a:sym typeface="DengXian"/>
              </a:defRPr>
            </a:lvl2pPr>
            <a:lvl3pPr marL="1142999" indent="-228599" defTabSz="914400">
              <a:lnSpc>
                <a:spcPct val="150000"/>
              </a:lnSpc>
              <a:spcBef>
                <a:spcPts val="1000"/>
              </a:spcBef>
              <a:buFontTx/>
              <a:defRPr sz="2000">
                <a:solidFill>
                  <a:srgbClr val="A7A7A7"/>
                </a:solidFill>
                <a:latin typeface="DengXian"/>
                <a:ea typeface="DengXian"/>
                <a:cs typeface="DengXian"/>
                <a:sym typeface="DengXian"/>
              </a:defRPr>
            </a:lvl3pPr>
            <a:lvl4pPr marL="1625600" indent="-254000" defTabSz="914400">
              <a:lnSpc>
                <a:spcPct val="150000"/>
              </a:lnSpc>
              <a:spcBef>
                <a:spcPts val="1000"/>
              </a:spcBef>
              <a:buFontTx/>
              <a:defRPr sz="2000">
                <a:solidFill>
                  <a:srgbClr val="A7A7A7"/>
                </a:solidFill>
                <a:latin typeface="DengXian"/>
                <a:ea typeface="DengXian"/>
                <a:cs typeface="DengXian"/>
                <a:sym typeface="DengXian"/>
              </a:defRPr>
            </a:lvl4pPr>
            <a:lvl5pPr marL="2082800" indent="-254000" defTabSz="914400">
              <a:lnSpc>
                <a:spcPct val="150000"/>
              </a:lnSpc>
              <a:spcBef>
                <a:spcPts val="1000"/>
              </a:spcBef>
              <a:buFontTx/>
              <a:defRPr sz="2000">
                <a:solidFill>
                  <a:srgbClr val="A7A7A7"/>
                </a:solidFill>
                <a:latin typeface="DengXian"/>
                <a:ea typeface="DengXian"/>
                <a:cs typeface="DengXian"/>
                <a:sym typeface="DengXian"/>
              </a:defRPr>
            </a:lvl5pPr>
          </a:lstStyle>
          <a:p>
            <a:pPr lvl="0">
              <a:defRPr sz="1800">
                <a:solidFill>
                  <a:srgbClr val="000000"/>
                </a:solidFill>
              </a:defRPr>
            </a:pPr>
            <a:r>
              <a:rPr sz="2000">
                <a:solidFill>
                  <a:srgbClr val="A7A7A7"/>
                </a:solidFill>
              </a:rPr>
              <a:t>正文级别 1</a:t>
            </a:r>
            <a:endParaRPr sz="2000">
              <a:solidFill>
                <a:srgbClr val="A7A7A7"/>
              </a:solidFill>
            </a:endParaRPr>
          </a:p>
          <a:p>
            <a:pPr lvl="1">
              <a:defRPr sz="1800">
                <a:solidFill>
                  <a:srgbClr val="000000"/>
                </a:solidFill>
              </a:defRPr>
            </a:pPr>
            <a:r>
              <a:rPr sz="2000">
                <a:solidFill>
                  <a:srgbClr val="A7A7A7"/>
                </a:solidFill>
              </a:rPr>
              <a:t>正文级别 2</a:t>
            </a:r>
            <a:endParaRPr sz="2000">
              <a:solidFill>
                <a:srgbClr val="A7A7A7"/>
              </a:solidFill>
            </a:endParaRPr>
          </a:p>
          <a:p>
            <a:pPr lvl="2">
              <a:defRPr sz="1800">
                <a:solidFill>
                  <a:srgbClr val="000000"/>
                </a:solidFill>
              </a:defRPr>
            </a:pPr>
            <a:r>
              <a:rPr sz="2000">
                <a:solidFill>
                  <a:srgbClr val="A7A7A7"/>
                </a:solidFill>
              </a:rPr>
              <a:t>正文级别 3</a:t>
            </a:r>
            <a:endParaRPr sz="2000">
              <a:solidFill>
                <a:srgbClr val="A7A7A7"/>
              </a:solidFill>
            </a:endParaRPr>
          </a:p>
          <a:p>
            <a:pPr lvl="3">
              <a:defRPr sz="1800">
                <a:solidFill>
                  <a:srgbClr val="000000"/>
                </a:solidFill>
              </a:defRPr>
            </a:pPr>
            <a:r>
              <a:rPr sz="2000">
                <a:solidFill>
                  <a:srgbClr val="A7A7A7"/>
                </a:solidFill>
              </a:rPr>
              <a:t>正文级别 4</a:t>
            </a:r>
            <a:endParaRPr sz="2000">
              <a:solidFill>
                <a:srgbClr val="A7A7A7"/>
              </a:solidFill>
            </a:endParaRPr>
          </a:p>
          <a:p>
            <a:pPr lvl="4">
              <a:defRPr sz="1800">
                <a:solidFill>
                  <a:srgbClr val="000000"/>
                </a:solidFill>
              </a:defRPr>
            </a:pPr>
            <a:r>
              <a:rPr sz="2000">
                <a:solidFill>
                  <a:srgbClr val="A7A7A7"/>
                </a:solidFill>
              </a:rPr>
              <a:t>正文级别 5</a:t>
            </a:r>
          </a:p>
        </p:txBody>
      </p:sp>
      <p:sp>
        <p:nvSpPr>
          <p:cNvPr id="84" name="Shape 84"/>
          <p:cNvSpPr/>
          <p:nvPr>
            <p:ph type="title"/>
          </p:nvPr>
        </p:nvSpPr>
        <p:spPr>
          <a:xfrm>
            <a:off x="555812" y="20485"/>
            <a:ext cx="6839599" cy="975992"/>
          </a:xfrm>
          <a:prstGeom prst="rect">
            <a:avLst/>
          </a:prstGeom>
        </p:spPr>
        <p:txBody>
          <a:bodyPr lIns="45718" tIns="45718" rIns="45718" bIns="45718">
            <a:normAutofit fontScale="100000" lnSpcReduction="0"/>
          </a:bodyPr>
          <a:lstStyle>
            <a:lvl1pPr defTabSz="914400">
              <a:lnSpc>
                <a:spcPct val="90000"/>
              </a:lnSpc>
              <a:defRPr spc="100">
                <a:solidFill>
                  <a:srgbClr val="000000"/>
                </a:solidFill>
              </a:defRPr>
            </a:lvl1pPr>
          </a:lstStyle>
          <a:p>
            <a:pPr lvl="0">
              <a:defRPr b="0" spc="0" sz="1800"/>
            </a:pPr>
            <a:r>
              <a:rPr b="1" spc="100" sz="2000"/>
              <a:t>标题文本</a:t>
            </a:r>
          </a:p>
        </p:txBody>
      </p:sp>
      <p:sp>
        <p:nvSpPr>
          <p:cNvPr id="85" name="Shape 85"/>
          <p:cNvSpPr/>
          <p:nvPr/>
        </p:nvSpPr>
        <p:spPr>
          <a:xfrm>
            <a:off x="443254" y="392510"/>
            <a:ext cx="51424" cy="257460"/>
          </a:xfrm>
          <a:prstGeom prst="rect">
            <a:avLst/>
          </a:prstGeom>
          <a:solidFill>
            <a:srgbClr val="00B050"/>
          </a:solidFill>
          <a:ln w="12700">
            <a:miter lim="400000"/>
          </a:ln>
        </p:spPr>
        <p:txBody>
          <a:bodyPr lIns="0" tIns="0" rIns="0" bIns="0" anchor="ctr"/>
          <a:lstStyle/>
          <a:p>
            <a:pPr lvl="0" algn="ctr">
              <a:defRPr>
                <a:solidFill>
                  <a:srgbClr val="FFFFFF"/>
                </a:solidFill>
                <a:latin typeface="+mj-lt"/>
                <a:ea typeface="+mj-ea"/>
                <a:cs typeface="+mj-cs"/>
                <a:sym typeface="Helvetica"/>
              </a:defRPr>
            </a:pPr>
          </a:p>
        </p:txBody>
      </p:sp>
      <p:pic>
        <p:nvPicPr>
          <p:cNvPr id="86" name="image6.png" descr="image3.png"/>
          <p:cNvPicPr/>
          <p:nvPr/>
        </p:nvPicPr>
        <p:blipFill>
          <a:blip r:embed="rId2">
            <a:extLst/>
          </a:blip>
          <a:stretch>
            <a:fillRect/>
          </a:stretch>
        </p:blipFill>
        <p:spPr>
          <a:xfrm>
            <a:off x="10104118" y="222674"/>
            <a:ext cx="1939838" cy="596462"/>
          </a:xfrm>
          <a:prstGeom prst="rect">
            <a:avLst/>
          </a:prstGeom>
          <a:ln w="12700">
            <a:miter lim="400000"/>
          </a:ln>
        </p:spPr>
      </p:pic>
      <p:sp>
        <p:nvSpPr>
          <p:cNvPr id="87" name="Shape 87"/>
          <p:cNvSpPr/>
          <p:nvPr>
            <p:ph type="sldNum" sz="quarter" idx="2"/>
          </p:nvPr>
        </p:nvSpPr>
        <p:spPr>
          <a:xfrm>
            <a:off x="8463948" y="6221732"/>
            <a:ext cx="273653"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89" name="Shape 89"/>
          <p:cNvSpPr/>
          <p:nvPr>
            <p:ph type="title"/>
          </p:nvPr>
        </p:nvSpPr>
        <p:spPr>
          <a:xfrm>
            <a:off x="1086642" y="2552700"/>
            <a:ext cx="10018717" cy="1752600"/>
          </a:xfrm>
          <a:prstGeom prst="rect">
            <a:avLst/>
          </a:prstGeom>
        </p:spPr>
        <p:txBody>
          <a:bodyPr lIns="45718" tIns="45718" rIns="45718" bIns="45718">
            <a:normAutofit fontScale="100000" lnSpcReduction="0"/>
          </a:bodyPr>
          <a:lstStyle>
            <a:lvl1pPr algn="ctr" defTabSz="914400">
              <a:lnSpc>
                <a:spcPct val="90000"/>
              </a:lnSpc>
              <a:defRPr sz="4800">
                <a:solidFill>
                  <a:srgbClr val="293B5B"/>
                </a:solidFill>
              </a:defRPr>
            </a:lvl1pPr>
          </a:lstStyle>
          <a:p>
            <a:pPr lvl="0">
              <a:defRPr b="0" sz="1800">
                <a:solidFill>
                  <a:srgbClr val="000000"/>
                </a:solidFill>
              </a:defRPr>
            </a:pPr>
            <a:r>
              <a:rPr b="1" sz="4800">
                <a:solidFill>
                  <a:srgbClr val="293B5B"/>
                </a:solidFill>
              </a:rPr>
              <a:t>标题文本</a:t>
            </a:r>
          </a:p>
        </p:txBody>
      </p:sp>
      <p:sp>
        <p:nvSpPr>
          <p:cNvPr id="90" name="Shape 90"/>
          <p:cNvSpPr/>
          <p:nvPr>
            <p:ph type="body" idx="1"/>
          </p:nvPr>
        </p:nvSpPr>
        <p:spPr>
          <a:xfrm>
            <a:off x="609600" y="1600200"/>
            <a:ext cx="10972800" cy="4525963"/>
          </a:xfrm>
          <a:prstGeom prst="rect">
            <a:avLst/>
          </a:prstGeom>
        </p:spPr>
        <p:txBody>
          <a:bodyPr lIns="45718" tIns="45718" rIns="45718" bIns="45718">
            <a:normAutofit fontScale="100000" lnSpcReduction="0"/>
          </a:bodyPr>
          <a:lstStyle>
            <a:lvl1pPr marL="228600" indent="-228600" defTabSz="914400">
              <a:lnSpc>
                <a:spcPct val="90000"/>
              </a:lnSpc>
              <a:spcBef>
                <a:spcPts val="1000"/>
              </a:spcBef>
              <a:defRPr sz="2800">
                <a:solidFill>
                  <a:srgbClr val="000000"/>
                </a:solidFill>
                <a:latin typeface="DengXian"/>
                <a:ea typeface="DengXian"/>
                <a:cs typeface="DengXian"/>
                <a:sym typeface="DengXian"/>
              </a:defRPr>
            </a:lvl1pPr>
            <a:lvl2pPr marL="723900" indent="-266700" defTabSz="914400">
              <a:lnSpc>
                <a:spcPct val="90000"/>
              </a:lnSpc>
              <a:spcBef>
                <a:spcPts val="1000"/>
              </a:spcBef>
              <a:defRPr sz="2800">
                <a:solidFill>
                  <a:srgbClr val="000000"/>
                </a:solidFill>
                <a:latin typeface="DengXian"/>
                <a:ea typeface="DengXian"/>
                <a:cs typeface="DengXian"/>
                <a:sym typeface="DengXian"/>
              </a:defRPr>
            </a:lvl2pPr>
            <a:lvl3pPr marL="1234438" indent="-320038" defTabSz="914400">
              <a:lnSpc>
                <a:spcPct val="90000"/>
              </a:lnSpc>
              <a:spcBef>
                <a:spcPts val="1000"/>
              </a:spcBef>
              <a:defRPr sz="2800">
                <a:solidFill>
                  <a:srgbClr val="000000"/>
                </a:solidFill>
                <a:latin typeface="DengXian"/>
                <a:ea typeface="DengXian"/>
                <a:cs typeface="DengXian"/>
                <a:sym typeface="DengXian"/>
              </a:defRPr>
            </a:lvl3pPr>
            <a:lvl4pPr marL="1727200" indent="-355600" defTabSz="914400">
              <a:lnSpc>
                <a:spcPct val="90000"/>
              </a:lnSpc>
              <a:spcBef>
                <a:spcPts val="1000"/>
              </a:spcBef>
              <a:defRPr sz="2800">
                <a:solidFill>
                  <a:srgbClr val="000000"/>
                </a:solidFill>
                <a:latin typeface="DengXian"/>
                <a:ea typeface="DengXian"/>
                <a:cs typeface="DengXian"/>
                <a:sym typeface="DengXian"/>
              </a:defRPr>
            </a:lvl4pPr>
            <a:lvl5pPr marL="2184400" indent="-355600" defTabSz="914400">
              <a:lnSpc>
                <a:spcPct val="90000"/>
              </a:lnSpc>
              <a:spcBef>
                <a:spcPts val="1000"/>
              </a:spcBef>
              <a:defRPr sz="2800">
                <a:solidFill>
                  <a:srgbClr val="000000"/>
                </a:solidFill>
                <a:latin typeface="DengXian"/>
                <a:ea typeface="DengXian"/>
                <a:cs typeface="DengXian"/>
                <a:sym typeface="DengXian"/>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91" name="Shape 91"/>
          <p:cNvSpPr/>
          <p:nvPr>
            <p:ph type="sldNum" sz="quarter" idx="2"/>
          </p:nvPr>
        </p:nvSpPr>
        <p:spPr>
          <a:xfrm>
            <a:off x="11080146" y="6404292"/>
            <a:ext cx="273652"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内容">
    <p:spTree>
      <p:nvGrpSpPr>
        <p:cNvPr id="1" name=""/>
        <p:cNvGrpSpPr/>
        <p:nvPr/>
      </p:nvGrpSpPr>
      <p:grpSpPr>
        <a:xfrm>
          <a:off x="0" y="0"/>
          <a:ext cx="0" cy="0"/>
          <a:chOff x="0" y="0"/>
          <a:chExt cx="0" cy="0"/>
        </a:xfrm>
      </p:grpSpPr>
      <p:sp>
        <p:nvSpPr>
          <p:cNvPr id="15" name="Shape 15"/>
          <p:cNvSpPr/>
          <p:nvPr>
            <p:ph type="title"/>
          </p:nvPr>
        </p:nvSpPr>
        <p:spPr>
          <a:xfrm>
            <a:off x="555812" y="0"/>
            <a:ext cx="6839599" cy="1016961"/>
          </a:xfrm>
          <a:prstGeom prst="rect">
            <a:avLst/>
          </a:prstGeom>
        </p:spPr>
        <p:txBody>
          <a:bodyPr lIns="45718" tIns="45718" rIns="45718" bIns="45718">
            <a:normAutofit fontScale="100000" lnSpcReduction="0"/>
          </a:bodyPr>
          <a:lstStyle>
            <a:lvl1pPr defTabSz="914377">
              <a:lnSpc>
                <a:spcPct val="90000"/>
              </a:lnSpc>
              <a:defRPr b="0" spc="100">
                <a:solidFill>
                  <a:srgbClr val="000000"/>
                </a:solidFill>
                <a:latin typeface="Microsoft YaHei"/>
                <a:ea typeface="Microsoft YaHei"/>
                <a:cs typeface="Microsoft YaHei"/>
                <a:sym typeface="Microsoft YaHei"/>
              </a:defRPr>
            </a:lvl1pPr>
          </a:lstStyle>
          <a:p>
            <a:pPr lvl="0">
              <a:defRPr spc="0" sz="1800"/>
            </a:pPr>
            <a:r>
              <a:rPr spc="100" sz="2000"/>
              <a:t>编辑大标题</a:t>
            </a:r>
          </a:p>
        </p:txBody>
      </p:sp>
      <p:sp>
        <p:nvSpPr>
          <p:cNvPr id="16" name="Shape 16"/>
          <p:cNvSpPr/>
          <p:nvPr/>
        </p:nvSpPr>
        <p:spPr>
          <a:xfrm>
            <a:off x="443254" y="392510"/>
            <a:ext cx="51423" cy="257459"/>
          </a:xfrm>
          <a:prstGeom prst="rect">
            <a:avLst/>
          </a:prstGeom>
          <a:solidFill>
            <a:srgbClr val="00B050"/>
          </a:solidFill>
          <a:ln w="12700">
            <a:miter lim="400000"/>
          </a:ln>
        </p:spPr>
        <p:txBody>
          <a:bodyPr lIns="0" tIns="0" rIns="0" bIns="0" anchor="ctr"/>
          <a:lstStyle/>
          <a:p>
            <a:pPr lvl="0" algn="ctr">
              <a:defRPr>
                <a:solidFill>
                  <a:srgbClr val="FFFFFF"/>
                </a:solidFill>
              </a:defRPr>
            </a:pPr>
          </a:p>
        </p:txBody>
      </p:sp>
      <p:pic>
        <p:nvPicPr>
          <p:cNvPr id="17" name="image2.png"/>
          <p:cNvPicPr/>
          <p:nvPr/>
        </p:nvPicPr>
        <p:blipFill>
          <a:blip r:embed="rId2">
            <a:extLst/>
          </a:blip>
          <a:stretch>
            <a:fillRect/>
          </a:stretch>
        </p:blipFill>
        <p:spPr>
          <a:xfrm>
            <a:off x="10884824" y="6068242"/>
            <a:ext cx="853525" cy="420577"/>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内容-无 logo 拷贝">
    <p:bg>
      <p:bgPr>
        <a:solidFill>
          <a:srgbClr val="F8F8F8"/>
        </a:solidFill>
      </p:bgPr>
    </p:bg>
    <p:spTree>
      <p:nvGrpSpPr>
        <p:cNvPr id="1" name=""/>
        <p:cNvGrpSpPr/>
        <p:nvPr/>
      </p:nvGrpSpPr>
      <p:grpSpPr>
        <a:xfrm>
          <a:off x="0" y="0"/>
          <a:ext cx="0" cy="0"/>
          <a:chOff x="0" y="0"/>
          <a:chExt cx="0" cy="0"/>
        </a:xfrm>
      </p:grpSpPr>
      <p:sp>
        <p:nvSpPr>
          <p:cNvPr id="19" name="Shape 19"/>
          <p:cNvSpPr/>
          <p:nvPr>
            <p:ph type="title"/>
          </p:nvPr>
        </p:nvSpPr>
        <p:spPr>
          <a:xfrm>
            <a:off x="555812" y="0"/>
            <a:ext cx="6839599" cy="1016961"/>
          </a:xfrm>
          <a:prstGeom prst="rect">
            <a:avLst/>
          </a:prstGeom>
        </p:spPr>
        <p:txBody>
          <a:bodyPr lIns="45718" tIns="45718" rIns="45718" bIns="45718">
            <a:normAutofit fontScale="100000" lnSpcReduction="0"/>
          </a:bodyPr>
          <a:lstStyle>
            <a:lvl1pPr defTabSz="914400">
              <a:lnSpc>
                <a:spcPct val="90000"/>
              </a:lnSpc>
              <a:defRPr spc="100">
                <a:solidFill>
                  <a:srgbClr val="293B5B"/>
                </a:solidFill>
                <a:latin typeface="+mj-lt"/>
                <a:ea typeface="+mj-ea"/>
                <a:cs typeface="+mj-cs"/>
                <a:sym typeface="Helvetica"/>
              </a:defRPr>
            </a:lvl1pPr>
          </a:lstStyle>
          <a:p>
            <a:pPr lvl="0">
              <a:defRPr b="0" spc="0" sz="1800">
                <a:solidFill>
                  <a:srgbClr val="000000"/>
                </a:solidFill>
              </a:defRPr>
            </a:pPr>
            <a:r>
              <a:rPr b="1" spc="100" sz="2000">
                <a:solidFill>
                  <a:srgbClr val="293B5B"/>
                </a:solidFill>
              </a:rPr>
              <a:t>标题文本</a:t>
            </a:r>
          </a:p>
        </p:txBody>
      </p:sp>
      <p:sp>
        <p:nvSpPr>
          <p:cNvPr id="20" name="Shape 20"/>
          <p:cNvSpPr/>
          <p:nvPr/>
        </p:nvSpPr>
        <p:spPr>
          <a:xfrm>
            <a:off x="443254" y="392510"/>
            <a:ext cx="51424" cy="257460"/>
          </a:xfrm>
          <a:prstGeom prst="rect">
            <a:avLst/>
          </a:prstGeom>
          <a:solidFill>
            <a:srgbClr val="00B050"/>
          </a:solidFill>
          <a:ln w="12700">
            <a:miter lim="400000"/>
          </a:ln>
        </p:spPr>
        <p:txBody>
          <a:bodyPr lIns="0" tIns="0" rIns="0" bIns="0" anchor="ctr"/>
          <a:lstStyle/>
          <a:p>
            <a:pPr lvl="0" algn="ctr">
              <a:defRPr>
                <a:solidFill>
                  <a:srgbClr val="FFFFFF"/>
                </a:solidFill>
                <a:latin typeface="DengXian"/>
                <a:ea typeface="DengXian"/>
                <a:cs typeface="DengXian"/>
                <a:sym typeface="DengXian"/>
              </a:defRPr>
            </a:pPr>
          </a:p>
        </p:txBody>
      </p:sp>
      <p:sp>
        <p:nvSpPr>
          <p:cNvPr id="21" name="Shape 21"/>
          <p:cNvSpPr/>
          <p:nvPr>
            <p:ph type="sldNum" sz="quarter" idx="2"/>
          </p:nvPr>
        </p:nvSpPr>
        <p:spPr>
          <a:xfrm>
            <a:off x="8463946" y="6221731"/>
            <a:ext cx="273652"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一句话">
    <p:spTree>
      <p:nvGrpSpPr>
        <p:cNvPr id="1" name=""/>
        <p:cNvGrpSpPr/>
        <p:nvPr/>
      </p:nvGrpSpPr>
      <p:grpSpPr>
        <a:xfrm>
          <a:off x="0" y="0"/>
          <a:ext cx="0" cy="0"/>
          <a:chOff x="0" y="0"/>
          <a:chExt cx="0" cy="0"/>
        </a:xfrm>
      </p:grpSpPr>
      <p:sp>
        <p:nvSpPr>
          <p:cNvPr id="23" name="Shape 23"/>
          <p:cNvSpPr/>
          <p:nvPr>
            <p:ph type="title"/>
          </p:nvPr>
        </p:nvSpPr>
        <p:spPr>
          <a:xfrm>
            <a:off x="1086644" y="2318660"/>
            <a:ext cx="10018715" cy="1752601"/>
          </a:xfrm>
          <a:prstGeom prst="rect">
            <a:avLst/>
          </a:prstGeom>
        </p:spPr>
        <p:txBody>
          <a:bodyPr lIns="45718" tIns="45718" rIns="45718" bIns="45718">
            <a:normAutofit fontScale="100000" lnSpcReduction="0"/>
          </a:bodyPr>
          <a:lstStyle>
            <a:lvl1pPr defTabSz="914400">
              <a:lnSpc>
                <a:spcPct val="90000"/>
              </a:lnSpc>
              <a:defRPr sz="4400">
                <a:solidFill>
                  <a:srgbClr val="000000"/>
                </a:solidFill>
              </a:defRPr>
            </a:lvl1pPr>
          </a:lstStyle>
          <a:p>
            <a:pPr lvl="0">
              <a:defRPr b="0" sz="1800"/>
            </a:pPr>
            <a:r>
              <a:rPr b="1" sz="4400"/>
              <a:t>标题文本</a:t>
            </a:r>
          </a:p>
        </p:txBody>
      </p:sp>
      <p:sp>
        <p:nvSpPr>
          <p:cNvPr id="24" name="Shape 24"/>
          <p:cNvSpPr/>
          <p:nvPr>
            <p:ph type="sldNum" sz="quarter" idx="2"/>
          </p:nvPr>
        </p:nvSpPr>
        <p:spPr>
          <a:xfrm>
            <a:off x="8463946" y="6221731"/>
            <a:ext cx="273652"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两项内容">
    <p:spTree>
      <p:nvGrpSpPr>
        <p:cNvPr id="1" name=""/>
        <p:cNvGrpSpPr/>
        <p:nvPr/>
      </p:nvGrpSpPr>
      <p:grpSpPr>
        <a:xfrm>
          <a:off x="0" y="0"/>
          <a:ext cx="0" cy="0"/>
          <a:chOff x="0" y="0"/>
          <a:chExt cx="0" cy="0"/>
        </a:xfrm>
      </p:grpSpPr>
      <p:sp>
        <p:nvSpPr>
          <p:cNvPr id="26" name="Shape 26"/>
          <p:cNvSpPr/>
          <p:nvPr>
            <p:ph type="title"/>
          </p:nvPr>
        </p:nvSpPr>
        <p:spPr>
          <a:xfrm>
            <a:off x="1086642" y="2552700"/>
            <a:ext cx="10018717" cy="1752600"/>
          </a:xfrm>
          <a:prstGeom prst="rect">
            <a:avLst/>
          </a:prstGeom>
        </p:spPr>
        <p:txBody>
          <a:bodyPr lIns="45718" tIns="45718" rIns="45718" bIns="45718">
            <a:normAutofit fontScale="100000" lnSpcReduction="0"/>
          </a:bodyPr>
          <a:lstStyle>
            <a:lvl1pPr algn="ctr" defTabSz="914400">
              <a:lnSpc>
                <a:spcPct val="90000"/>
              </a:lnSpc>
              <a:defRPr sz="4800">
                <a:solidFill>
                  <a:srgbClr val="293B5B"/>
                </a:solidFill>
              </a:defRPr>
            </a:lvl1pPr>
          </a:lstStyle>
          <a:p>
            <a:pPr lvl="0">
              <a:defRPr b="0" sz="1800">
                <a:solidFill>
                  <a:srgbClr val="000000"/>
                </a:solidFill>
              </a:defRPr>
            </a:pPr>
            <a:r>
              <a:rPr b="1" sz="4800">
                <a:solidFill>
                  <a:srgbClr val="293B5B"/>
                </a:solidFill>
              </a:rPr>
              <a:t>标题文本</a:t>
            </a:r>
          </a:p>
        </p:txBody>
      </p:sp>
      <p:sp>
        <p:nvSpPr>
          <p:cNvPr id="27" name="Shape 27"/>
          <p:cNvSpPr/>
          <p:nvPr>
            <p:ph type="body" idx="1"/>
          </p:nvPr>
        </p:nvSpPr>
        <p:spPr>
          <a:xfrm>
            <a:off x="697288" y="1365250"/>
            <a:ext cx="5181602" cy="4351341"/>
          </a:xfrm>
          <a:prstGeom prst="rect">
            <a:avLst/>
          </a:prstGeom>
        </p:spPr>
        <p:txBody>
          <a:bodyPr lIns="45718" tIns="45718" rIns="45718" bIns="45718">
            <a:normAutofit fontScale="100000" lnSpcReduction="0"/>
          </a:bodyPr>
          <a:lstStyle>
            <a:lvl1pPr marL="228600" indent="-228600" defTabSz="914400">
              <a:lnSpc>
                <a:spcPct val="90000"/>
              </a:lnSpc>
              <a:spcBef>
                <a:spcPts val="1000"/>
              </a:spcBef>
              <a:defRPr sz="2800">
                <a:solidFill>
                  <a:srgbClr val="595959"/>
                </a:solidFill>
              </a:defRPr>
            </a:lvl1pPr>
            <a:lvl2pPr marL="723900" indent="-266700" defTabSz="914400">
              <a:lnSpc>
                <a:spcPct val="90000"/>
              </a:lnSpc>
              <a:spcBef>
                <a:spcPts val="1000"/>
              </a:spcBef>
              <a:defRPr sz="2800">
                <a:solidFill>
                  <a:srgbClr val="595959"/>
                </a:solidFill>
              </a:defRPr>
            </a:lvl2pPr>
            <a:lvl3pPr marL="1234438" indent="-320038" defTabSz="914400">
              <a:lnSpc>
                <a:spcPct val="90000"/>
              </a:lnSpc>
              <a:spcBef>
                <a:spcPts val="1000"/>
              </a:spcBef>
              <a:defRPr sz="2800">
                <a:solidFill>
                  <a:srgbClr val="595959"/>
                </a:solidFill>
              </a:defRPr>
            </a:lvl3pPr>
            <a:lvl4pPr marL="1727200" indent="-355600" defTabSz="914400">
              <a:lnSpc>
                <a:spcPct val="90000"/>
              </a:lnSpc>
              <a:spcBef>
                <a:spcPts val="1000"/>
              </a:spcBef>
              <a:defRPr sz="2800">
                <a:solidFill>
                  <a:srgbClr val="595959"/>
                </a:solidFill>
              </a:defRPr>
            </a:lvl4pPr>
            <a:lvl5pPr marL="2184400" indent="-355600" defTabSz="914400">
              <a:lnSpc>
                <a:spcPct val="90000"/>
              </a:lnSpc>
              <a:spcBef>
                <a:spcPts val="1000"/>
              </a:spcBef>
              <a:defRPr sz="2800">
                <a:solidFill>
                  <a:srgbClr val="595959"/>
                </a:solidFill>
              </a:defRPr>
            </a:lvl5pPr>
          </a:lstStyle>
          <a:p>
            <a:pPr lvl="0">
              <a:defRPr sz="1800">
                <a:solidFill>
                  <a:srgbClr val="000000"/>
                </a:solidFill>
              </a:defRPr>
            </a:pPr>
            <a:r>
              <a:rPr sz="2800">
                <a:solidFill>
                  <a:srgbClr val="595959"/>
                </a:solidFill>
              </a:rPr>
              <a:t>正文级别 1</a:t>
            </a:r>
            <a:endParaRPr sz="2800">
              <a:solidFill>
                <a:srgbClr val="595959"/>
              </a:solidFill>
            </a:endParaRPr>
          </a:p>
          <a:p>
            <a:pPr lvl="1">
              <a:defRPr sz="1800">
                <a:solidFill>
                  <a:srgbClr val="000000"/>
                </a:solidFill>
              </a:defRPr>
            </a:pPr>
            <a:r>
              <a:rPr sz="2800">
                <a:solidFill>
                  <a:srgbClr val="595959"/>
                </a:solidFill>
              </a:rPr>
              <a:t>正文级别 2</a:t>
            </a:r>
            <a:endParaRPr sz="2800">
              <a:solidFill>
                <a:srgbClr val="595959"/>
              </a:solidFill>
            </a:endParaRPr>
          </a:p>
          <a:p>
            <a:pPr lvl="2">
              <a:defRPr sz="1800">
                <a:solidFill>
                  <a:srgbClr val="000000"/>
                </a:solidFill>
              </a:defRPr>
            </a:pPr>
            <a:r>
              <a:rPr sz="2800">
                <a:solidFill>
                  <a:srgbClr val="595959"/>
                </a:solidFill>
              </a:rPr>
              <a:t>正文级别 3</a:t>
            </a:r>
            <a:endParaRPr sz="2800">
              <a:solidFill>
                <a:srgbClr val="595959"/>
              </a:solidFill>
            </a:endParaRPr>
          </a:p>
          <a:p>
            <a:pPr lvl="3">
              <a:defRPr sz="1800">
                <a:solidFill>
                  <a:srgbClr val="000000"/>
                </a:solidFill>
              </a:defRPr>
            </a:pPr>
            <a:r>
              <a:rPr sz="2800">
                <a:solidFill>
                  <a:srgbClr val="595959"/>
                </a:solidFill>
              </a:rPr>
              <a:t>正文级别 4</a:t>
            </a:r>
            <a:endParaRPr sz="2800">
              <a:solidFill>
                <a:srgbClr val="595959"/>
              </a:solidFill>
            </a:endParaRPr>
          </a:p>
          <a:p>
            <a:pPr lvl="4">
              <a:defRPr sz="1800">
                <a:solidFill>
                  <a:srgbClr val="000000"/>
                </a:solidFill>
              </a:defRPr>
            </a:pPr>
            <a:r>
              <a:rPr sz="2800">
                <a:solidFill>
                  <a:srgbClr val="595959"/>
                </a:solidFill>
              </a:rPr>
              <a:t>正文级别 5</a:t>
            </a:r>
          </a:p>
        </p:txBody>
      </p:sp>
      <p:grpSp>
        <p:nvGrpSpPr>
          <p:cNvPr id="30" name="Group 30"/>
          <p:cNvGrpSpPr/>
          <p:nvPr/>
        </p:nvGrpSpPr>
        <p:grpSpPr>
          <a:xfrm>
            <a:off x="10738583" y="6483292"/>
            <a:ext cx="1112943" cy="374712"/>
            <a:chOff x="-1" y="0"/>
            <a:chExt cx="1112942" cy="374710"/>
          </a:xfrm>
        </p:grpSpPr>
        <p:sp>
          <p:nvSpPr>
            <p:cNvPr id="28" name="Shape 28"/>
            <p:cNvSpPr/>
            <p:nvPr/>
          </p:nvSpPr>
          <p:spPr>
            <a:xfrm>
              <a:off x="-2" y="-1"/>
              <a:ext cx="1112944" cy="374711"/>
            </a:xfrm>
            <a:prstGeom prst="rect">
              <a:avLst/>
            </a:prstGeom>
            <a:solidFill>
              <a:srgbClr val="4472C4"/>
            </a:solidFill>
            <a:ln w="12700" cap="flat">
              <a:noFill/>
              <a:miter lim="400000"/>
            </a:ln>
            <a:effectLst/>
          </p:spPr>
          <p:txBody>
            <a:bodyPr wrap="square" lIns="0" tIns="0" rIns="0" bIns="0" numCol="1" anchor="ctr">
              <a:noAutofit/>
            </a:bodyPr>
            <a:lstStyle/>
            <a:p>
              <a:pPr lvl="0" algn="ctr">
                <a:defRPr sz="2400">
                  <a:solidFill>
                    <a:srgbClr val="FFFFFF"/>
                  </a:solidFill>
                  <a:latin typeface="+mj-lt"/>
                  <a:ea typeface="+mj-ea"/>
                  <a:cs typeface="+mj-cs"/>
                  <a:sym typeface="Helvetica"/>
                </a:defRPr>
              </a:pPr>
            </a:p>
          </p:txBody>
        </p:sp>
        <p:pic>
          <p:nvPicPr>
            <p:cNvPr id="29" name="image3.png" descr="image3.png"/>
            <p:cNvPicPr/>
            <p:nvPr/>
          </p:nvPicPr>
          <p:blipFill>
            <a:blip r:embed="rId2">
              <a:extLst/>
            </a:blip>
            <a:stretch>
              <a:fillRect/>
            </a:stretch>
          </p:blipFill>
          <p:spPr>
            <a:xfrm>
              <a:off x="71225" y="32074"/>
              <a:ext cx="970489" cy="310558"/>
            </a:xfrm>
            <a:prstGeom prst="rect">
              <a:avLst/>
            </a:prstGeom>
            <a:ln w="12700" cap="flat">
              <a:noFill/>
              <a:miter lim="400000"/>
            </a:ln>
            <a:effectLst/>
          </p:spPr>
        </p:pic>
      </p:grpSp>
      <p:sp>
        <p:nvSpPr>
          <p:cNvPr id="31" name="Shape 31"/>
          <p:cNvSpPr/>
          <p:nvPr/>
        </p:nvSpPr>
        <p:spPr>
          <a:xfrm flipH="1">
            <a:off x="710821" y="681452"/>
            <a:ext cx="2" cy="355602"/>
          </a:xfrm>
          <a:prstGeom prst="line">
            <a:avLst/>
          </a:prstGeom>
          <a:ln w="19050">
            <a:solidFill>
              <a:srgbClr val="A6A6A6"/>
            </a:solidFill>
          </a:ln>
        </p:spPr>
        <p:txBody>
          <a:bodyPr lIns="0" tIns="0" rIns="0" bIns="0"/>
          <a:lstStyle/>
          <a:p>
            <a:pPr lvl="0" defTabSz="457200">
              <a:defRPr sz="1200">
                <a:latin typeface="+mj-lt"/>
                <a:ea typeface="+mj-ea"/>
                <a:cs typeface="+mj-cs"/>
                <a:sym typeface="Helvetica"/>
              </a:defRPr>
            </a:pPr>
          </a:p>
        </p:txBody>
      </p:sp>
      <p:sp>
        <p:nvSpPr>
          <p:cNvPr id="32" name="Shape 32"/>
          <p:cNvSpPr/>
          <p:nvPr>
            <p:ph type="sldNum" sz="quarter" idx="2"/>
          </p:nvPr>
        </p:nvSpPr>
        <p:spPr>
          <a:xfrm>
            <a:off x="8463948" y="6221732"/>
            <a:ext cx="273653"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34" name="Shape 34"/>
          <p:cNvSpPr/>
          <p:nvPr>
            <p:ph type="sldNum" sz="quarter" idx="2"/>
          </p:nvPr>
        </p:nvSpPr>
        <p:spPr>
          <a:xfrm>
            <a:off x="8737600" y="6224225"/>
            <a:ext cx="2844800" cy="264251"/>
          </a:xfrm>
          <a:prstGeom prst="rect">
            <a:avLst/>
          </a:prstGeom>
        </p:spPr>
        <p:txBody>
          <a:bodyPr/>
          <a:lstStyle>
            <a:lvl1pPr algn="r" defTabSz="914400">
              <a:defRPr sz="1200"/>
            </a:lvl1p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版式">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p>
            <a:pPr lvl="0">
              <a:defRPr b="0" sz="1800">
                <a:solidFill>
                  <a:srgbClr val="000000"/>
                </a:solidFill>
              </a:defRPr>
            </a:pPr>
            <a:r>
              <a:rPr b="1" sz="2000">
                <a:solidFill>
                  <a:srgbClr val="404040"/>
                </a:solidFill>
              </a:rPr>
              <a:t>标题文本</a:t>
            </a:r>
          </a:p>
        </p:txBody>
      </p:sp>
      <p:sp>
        <p:nvSpPr>
          <p:cNvPr id="37" name="Shape 37"/>
          <p:cNvSpPr/>
          <p:nvPr>
            <p:ph type="body" idx="1"/>
          </p:nvPr>
        </p:nvSpPr>
        <p:spPr>
          <a:prstGeom prst="rect">
            <a:avLst/>
          </a:prstGeom>
        </p:spPr>
        <p:txBody>
          <a:bodyPr/>
          <a:lstStyle/>
          <a:p>
            <a:pPr lvl="0">
              <a:defRPr sz="1800">
                <a:solidFill>
                  <a:srgbClr val="000000"/>
                </a:solidFill>
              </a:defRPr>
            </a:pPr>
            <a:r>
              <a:rPr sz="1600">
                <a:solidFill>
                  <a:srgbClr val="404040"/>
                </a:solidFill>
              </a:rPr>
              <a:t>正文级别 1</a:t>
            </a:r>
            <a:endParaRPr sz="1600">
              <a:solidFill>
                <a:srgbClr val="404040"/>
              </a:solidFill>
            </a:endParaRPr>
          </a:p>
          <a:p>
            <a:pPr lvl="1">
              <a:defRPr sz="1800">
                <a:solidFill>
                  <a:srgbClr val="000000"/>
                </a:solidFill>
              </a:defRPr>
            </a:pPr>
            <a:r>
              <a:rPr sz="1600">
                <a:solidFill>
                  <a:srgbClr val="404040"/>
                </a:solidFill>
              </a:rPr>
              <a:t>正文级别 2</a:t>
            </a:r>
            <a:endParaRPr sz="1600">
              <a:solidFill>
                <a:srgbClr val="404040"/>
              </a:solidFill>
            </a:endParaRPr>
          </a:p>
          <a:p>
            <a:pPr lvl="2">
              <a:defRPr sz="1800">
                <a:solidFill>
                  <a:srgbClr val="000000"/>
                </a:solidFill>
              </a:defRPr>
            </a:pPr>
            <a:r>
              <a:rPr sz="1600">
                <a:solidFill>
                  <a:srgbClr val="404040"/>
                </a:solidFill>
              </a:rPr>
              <a:t>正文级别 3</a:t>
            </a:r>
            <a:endParaRPr sz="1600">
              <a:solidFill>
                <a:srgbClr val="404040"/>
              </a:solidFill>
            </a:endParaRPr>
          </a:p>
          <a:p>
            <a:pPr lvl="3">
              <a:defRPr sz="1800">
                <a:solidFill>
                  <a:srgbClr val="000000"/>
                </a:solidFill>
              </a:defRPr>
            </a:pPr>
            <a:r>
              <a:rPr sz="1600">
                <a:solidFill>
                  <a:srgbClr val="404040"/>
                </a:solidFill>
              </a:rPr>
              <a:t>正文级别 4</a:t>
            </a:r>
            <a:endParaRPr sz="1600">
              <a:solidFill>
                <a:srgbClr val="404040"/>
              </a:solidFill>
            </a:endParaRPr>
          </a:p>
          <a:p>
            <a:pPr lvl="4">
              <a:defRPr sz="1800">
                <a:solidFill>
                  <a:srgbClr val="000000"/>
                </a:solidFill>
              </a:defRPr>
            </a:pPr>
            <a:r>
              <a:rPr sz="1600">
                <a:solidFill>
                  <a:srgbClr val="404040"/>
                </a:solidFill>
              </a:rPr>
              <a:t>正文级别 5</a:t>
            </a:r>
          </a:p>
        </p:txBody>
      </p:sp>
      <p:sp>
        <p:nvSpPr>
          <p:cNvPr id="38" name="Shape 3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内容 1">
    <p:spTree>
      <p:nvGrpSpPr>
        <p:cNvPr id="1" name=""/>
        <p:cNvGrpSpPr/>
        <p:nvPr/>
      </p:nvGrpSpPr>
      <p:grpSpPr>
        <a:xfrm>
          <a:off x="0" y="0"/>
          <a:ext cx="0" cy="0"/>
          <a:chOff x="0" y="0"/>
          <a:chExt cx="0" cy="0"/>
        </a:xfrm>
      </p:grpSpPr>
      <p:sp>
        <p:nvSpPr>
          <p:cNvPr id="40" name="Shape 40"/>
          <p:cNvSpPr/>
          <p:nvPr>
            <p:ph type="body" idx="1"/>
          </p:nvPr>
        </p:nvSpPr>
        <p:spPr>
          <a:xfrm>
            <a:off x="1722121" y="996475"/>
            <a:ext cx="8747760" cy="4782126"/>
          </a:xfrm>
          <a:prstGeom prst="rect">
            <a:avLst/>
          </a:prstGeom>
        </p:spPr>
        <p:txBody>
          <a:bodyPr lIns="45718" tIns="45718" rIns="45718" bIns="45718" anchor="ctr">
            <a:normAutofit fontScale="100000" lnSpcReduction="0"/>
          </a:bodyPr>
          <a:lstStyle>
            <a:lvl1pPr marL="0" indent="0" defTabSz="914400">
              <a:lnSpc>
                <a:spcPct val="150000"/>
              </a:lnSpc>
              <a:spcBef>
                <a:spcPts val="1000"/>
              </a:spcBef>
              <a:buSzTx/>
              <a:buFontTx/>
              <a:buNone/>
              <a:defRPr sz="2000">
                <a:solidFill>
                  <a:srgbClr val="A7A7A7"/>
                </a:solidFill>
                <a:latin typeface="DengXian"/>
                <a:ea typeface="DengXian"/>
                <a:cs typeface="DengXian"/>
                <a:sym typeface="DengXian"/>
              </a:defRPr>
            </a:lvl1pPr>
            <a:lvl2pPr marL="647700" indent="-190500" defTabSz="914400">
              <a:lnSpc>
                <a:spcPct val="150000"/>
              </a:lnSpc>
              <a:spcBef>
                <a:spcPts val="1000"/>
              </a:spcBef>
              <a:buFontTx/>
              <a:defRPr sz="2000">
                <a:solidFill>
                  <a:srgbClr val="A7A7A7"/>
                </a:solidFill>
                <a:latin typeface="DengXian"/>
                <a:ea typeface="DengXian"/>
                <a:cs typeface="DengXian"/>
                <a:sym typeface="DengXian"/>
              </a:defRPr>
            </a:lvl2pPr>
            <a:lvl3pPr marL="1142999" indent="-228599" defTabSz="914400">
              <a:lnSpc>
                <a:spcPct val="150000"/>
              </a:lnSpc>
              <a:spcBef>
                <a:spcPts val="1000"/>
              </a:spcBef>
              <a:buFontTx/>
              <a:defRPr sz="2000">
                <a:solidFill>
                  <a:srgbClr val="A7A7A7"/>
                </a:solidFill>
                <a:latin typeface="DengXian"/>
                <a:ea typeface="DengXian"/>
                <a:cs typeface="DengXian"/>
                <a:sym typeface="DengXian"/>
              </a:defRPr>
            </a:lvl3pPr>
            <a:lvl4pPr marL="1625600" indent="-254000" defTabSz="914400">
              <a:lnSpc>
                <a:spcPct val="150000"/>
              </a:lnSpc>
              <a:spcBef>
                <a:spcPts val="1000"/>
              </a:spcBef>
              <a:buFontTx/>
              <a:defRPr sz="2000">
                <a:solidFill>
                  <a:srgbClr val="A7A7A7"/>
                </a:solidFill>
                <a:latin typeface="DengXian"/>
                <a:ea typeface="DengXian"/>
                <a:cs typeface="DengXian"/>
                <a:sym typeface="DengXian"/>
              </a:defRPr>
            </a:lvl4pPr>
            <a:lvl5pPr marL="2082800" indent="-254000" defTabSz="914400">
              <a:lnSpc>
                <a:spcPct val="150000"/>
              </a:lnSpc>
              <a:spcBef>
                <a:spcPts val="1000"/>
              </a:spcBef>
              <a:buFontTx/>
              <a:defRPr sz="2000">
                <a:solidFill>
                  <a:srgbClr val="A7A7A7"/>
                </a:solidFill>
                <a:latin typeface="DengXian"/>
                <a:ea typeface="DengXian"/>
                <a:cs typeface="DengXian"/>
                <a:sym typeface="DengXian"/>
              </a:defRPr>
            </a:lvl5pPr>
          </a:lstStyle>
          <a:p>
            <a:pPr lvl="0">
              <a:defRPr sz="1800">
                <a:solidFill>
                  <a:srgbClr val="000000"/>
                </a:solidFill>
              </a:defRPr>
            </a:pPr>
            <a:r>
              <a:rPr sz="2000">
                <a:solidFill>
                  <a:srgbClr val="A7A7A7"/>
                </a:solidFill>
              </a:rPr>
              <a:t>正文级别 1</a:t>
            </a:r>
            <a:endParaRPr sz="2000">
              <a:solidFill>
                <a:srgbClr val="A7A7A7"/>
              </a:solidFill>
            </a:endParaRPr>
          </a:p>
          <a:p>
            <a:pPr lvl="1">
              <a:defRPr sz="1800">
                <a:solidFill>
                  <a:srgbClr val="000000"/>
                </a:solidFill>
              </a:defRPr>
            </a:pPr>
            <a:r>
              <a:rPr sz="2000">
                <a:solidFill>
                  <a:srgbClr val="A7A7A7"/>
                </a:solidFill>
              </a:rPr>
              <a:t>正文级别 2</a:t>
            </a:r>
            <a:endParaRPr sz="2000">
              <a:solidFill>
                <a:srgbClr val="A7A7A7"/>
              </a:solidFill>
            </a:endParaRPr>
          </a:p>
          <a:p>
            <a:pPr lvl="2">
              <a:defRPr sz="1800">
                <a:solidFill>
                  <a:srgbClr val="000000"/>
                </a:solidFill>
              </a:defRPr>
            </a:pPr>
            <a:r>
              <a:rPr sz="2000">
                <a:solidFill>
                  <a:srgbClr val="A7A7A7"/>
                </a:solidFill>
              </a:rPr>
              <a:t>正文级别 3</a:t>
            </a:r>
            <a:endParaRPr sz="2000">
              <a:solidFill>
                <a:srgbClr val="A7A7A7"/>
              </a:solidFill>
            </a:endParaRPr>
          </a:p>
          <a:p>
            <a:pPr lvl="3">
              <a:defRPr sz="1800">
                <a:solidFill>
                  <a:srgbClr val="000000"/>
                </a:solidFill>
              </a:defRPr>
            </a:pPr>
            <a:r>
              <a:rPr sz="2000">
                <a:solidFill>
                  <a:srgbClr val="A7A7A7"/>
                </a:solidFill>
              </a:rPr>
              <a:t>正文级别 4</a:t>
            </a:r>
            <a:endParaRPr sz="2000">
              <a:solidFill>
                <a:srgbClr val="A7A7A7"/>
              </a:solidFill>
            </a:endParaRPr>
          </a:p>
          <a:p>
            <a:pPr lvl="4">
              <a:defRPr sz="1800">
                <a:solidFill>
                  <a:srgbClr val="000000"/>
                </a:solidFill>
              </a:defRPr>
            </a:pPr>
            <a:r>
              <a:rPr sz="2000">
                <a:solidFill>
                  <a:srgbClr val="A7A7A7"/>
                </a:solidFill>
              </a:rPr>
              <a:t>正文级别 5</a:t>
            </a:r>
          </a:p>
        </p:txBody>
      </p:sp>
      <p:sp>
        <p:nvSpPr>
          <p:cNvPr id="41" name="Shape 41"/>
          <p:cNvSpPr/>
          <p:nvPr>
            <p:ph type="title"/>
          </p:nvPr>
        </p:nvSpPr>
        <p:spPr>
          <a:xfrm>
            <a:off x="555812" y="20485"/>
            <a:ext cx="6839599" cy="975992"/>
          </a:xfrm>
          <a:prstGeom prst="rect">
            <a:avLst/>
          </a:prstGeom>
        </p:spPr>
        <p:txBody>
          <a:bodyPr lIns="45718" tIns="45718" rIns="45718" bIns="45718">
            <a:normAutofit fontScale="100000" lnSpcReduction="0"/>
          </a:bodyPr>
          <a:lstStyle>
            <a:lvl1pPr defTabSz="914400">
              <a:lnSpc>
                <a:spcPct val="90000"/>
              </a:lnSpc>
              <a:defRPr spc="100">
                <a:solidFill>
                  <a:srgbClr val="000000"/>
                </a:solidFill>
              </a:defRPr>
            </a:lvl1pPr>
          </a:lstStyle>
          <a:p>
            <a:pPr lvl="0">
              <a:defRPr b="0" spc="0" sz="1800"/>
            </a:pPr>
            <a:r>
              <a:rPr b="1" spc="100" sz="2000"/>
              <a:t>标题文本</a:t>
            </a:r>
          </a:p>
        </p:txBody>
      </p:sp>
      <p:sp>
        <p:nvSpPr>
          <p:cNvPr id="42" name="Shape 42"/>
          <p:cNvSpPr/>
          <p:nvPr/>
        </p:nvSpPr>
        <p:spPr>
          <a:xfrm>
            <a:off x="443254" y="392510"/>
            <a:ext cx="51424" cy="257460"/>
          </a:xfrm>
          <a:prstGeom prst="rect">
            <a:avLst/>
          </a:prstGeom>
          <a:solidFill>
            <a:srgbClr val="00B050"/>
          </a:solidFill>
          <a:ln w="12700">
            <a:miter lim="400000"/>
            <a:tailEnd type="triangle"/>
          </a:ln>
        </p:spPr>
        <p:txBody>
          <a:bodyPr lIns="0" tIns="0" rIns="0" bIns="0" anchor="ctr"/>
          <a:lstStyle/>
          <a:p>
            <a:pPr lvl="0" algn="ctr">
              <a:defRPr>
                <a:solidFill>
                  <a:srgbClr val="FFFFFF"/>
                </a:solidFill>
                <a:latin typeface="+mj-lt"/>
                <a:ea typeface="+mj-ea"/>
                <a:cs typeface="+mj-cs"/>
                <a:sym typeface="Helvetica"/>
              </a:defRPr>
            </a:pPr>
          </a:p>
        </p:txBody>
      </p:sp>
      <p:pic>
        <p:nvPicPr>
          <p:cNvPr id="43" name="image6.png" descr="image3.png"/>
          <p:cNvPicPr/>
          <p:nvPr/>
        </p:nvPicPr>
        <p:blipFill>
          <a:blip r:embed="rId2">
            <a:extLst/>
          </a:blip>
          <a:stretch>
            <a:fillRect/>
          </a:stretch>
        </p:blipFill>
        <p:spPr>
          <a:xfrm>
            <a:off x="10104118" y="222674"/>
            <a:ext cx="1939838" cy="596462"/>
          </a:xfrm>
          <a:prstGeom prst="rect">
            <a:avLst/>
          </a:prstGeom>
          <a:ln w="12700">
            <a:miter lim="400000"/>
          </a:ln>
        </p:spPr>
      </p:pic>
      <p:sp>
        <p:nvSpPr>
          <p:cNvPr id="44" name="Shape 44"/>
          <p:cNvSpPr/>
          <p:nvPr>
            <p:ph type="sldNum" sz="quarter" idx="2"/>
          </p:nvPr>
        </p:nvSpPr>
        <p:spPr>
          <a:xfrm>
            <a:off x="8463948" y="6221732"/>
            <a:ext cx="273653"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46" name="Shape 46"/>
          <p:cNvSpPr/>
          <p:nvPr>
            <p:ph type="title"/>
          </p:nvPr>
        </p:nvSpPr>
        <p:spPr>
          <a:xfrm>
            <a:off x="1086642" y="2552700"/>
            <a:ext cx="10018717" cy="1752600"/>
          </a:xfrm>
          <a:prstGeom prst="rect">
            <a:avLst/>
          </a:prstGeom>
        </p:spPr>
        <p:txBody>
          <a:bodyPr lIns="45718" tIns="45718" rIns="45718" bIns="45718">
            <a:normAutofit fontScale="100000" lnSpcReduction="0"/>
          </a:bodyPr>
          <a:lstStyle>
            <a:lvl1pPr algn="ctr" defTabSz="914400">
              <a:lnSpc>
                <a:spcPct val="90000"/>
              </a:lnSpc>
              <a:defRPr sz="4800">
                <a:solidFill>
                  <a:srgbClr val="293B5B"/>
                </a:solidFill>
              </a:defRPr>
            </a:lvl1pPr>
          </a:lstStyle>
          <a:p>
            <a:pPr lvl="0">
              <a:defRPr b="0" sz="1800">
                <a:solidFill>
                  <a:srgbClr val="000000"/>
                </a:solidFill>
              </a:defRPr>
            </a:pPr>
            <a:r>
              <a:rPr b="1" sz="4800">
                <a:solidFill>
                  <a:srgbClr val="293B5B"/>
                </a:solidFill>
              </a:rPr>
              <a:t>标题文本</a:t>
            </a:r>
          </a:p>
        </p:txBody>
      </p:sp>
      <p:sp>
        <p:nvSpPr>
          <p:cNvPr id="47" name="Shape 47"/>
          <p:cNvSpPr/>
          <p:nvPr>
            <p:ph type="body" idx="1"/>
          </p:nvPr>
        </p:nvSpPr>
        <p:spPr>
          <a:xfrm>
            <a:off x="609600" y="1600200"/>
            <a:ext cx="10972800" cy="4525963"/>
          </a:xfrm>
          <a:prstGeom prst="rect">
            <a:avLst/>
          </a:prstGeom>
        </p:spPr>
        <p:txBody>
          <a:bodyPr lIns="45718" tIns="45718" rIns="45718" bIns="45718">
            <a:normAutofit fontScale="100000" lnSpcReduction="0"/>
          </a:bodyPr>
          <a:lstStyle>
            <a:lvl1pPr marL="228600" indent="-228600" defTabSz="914400">
              <a:lnSpc>
                <a:spcPct val="90000"/>
              </a:lnSpc>
              <a:spcBef>
                <a:spcPts val="1000"/>
              </a:spcBef>
              <a:defRPr sz="2800">
                <a:solidFill>
                  <a:srgbClr val="000000"/>
                </a:solidFill>
                <a:latin typeface="DengXian"/>
                <a:ea typeface="DengXian"/>
                <a:cs typeface="DengXian"/>
                <a:sym typeface="DengXian"/>
              </a:defRPr>
            </a:lvl1pPr>
            <a:lvl2pPr marL="723900" indent="-266700" defTabSz="914400">
              <a:lnSpc>
                <a:spcPct val="90000"/>
              </a:lnSpc>
              <a:spcBef>
                <a:spcPts val="1000"/>
              </a:spcBef>
              <a:defRPr sz="2800">
                <a:solidFill>
                  <a:srgbClr val="000000"/>
                </a:solidFill>
                <a:latin typeface="DengXian"/>
                <a:ea typeface="DengXian"/>
                <a:cs typeface="DengXian"/>
                <a:sym typeface="DengXian"/>
              </a:defRPr>
            </a:lvl2pPr>
            <a:lvl3pPr marL="1234438" indent="-320038" defTabSz="914400">
              <a:lnSpc>
                <a:spcPct val="90000"/>
              </a:lnSpc>
              <a:spcBef>
                <a:spcPts val="1000"/>
              </a:spcBef>
              <a:defRPr sz="2800">
                <a:solidFill>
                  <a:srgbClr val="000000"/>
                </a:solidFill>
                <a:latin typeface="DengXian"/>
                <a:ea typeface="DengXian"/>
                <a:cs typeface="DengXian"/>
                <a:sym typeface="DengXian"/>
              </a:defRPr>
            </a:lvl3pPr>
            <a:lvl4pPr marL="1727200" indent="-355600" defTabSz="914400">
              <a:lnSpc>
                <a:spcPct val="90000"/>
              </a:lnSpc>
              <a:spcBef>
                <a:spcPts val="1000"/>
              </a:spcBef>
              <a:defRPr sz="2800">
                <a:solidFill>
                  <a:srgbClr val="000000"/>
                </a:solidFill>
                <a:latin typeface="DengXian"/>
                <a:ea typeface="DengXian"/>
                <a:cs typeface="DengXian"/>
                <a:sym typeface="DengXian"/>
              </a:defRPr>
            </a:lvl4pPr>
            <a:lvl5pPr marL="2184400" indent="-355600" defTabSz="914400">
              <a:lnSpc>
                <a:spcPct val="90000"/>
              </a:lnSpc>
              <a:spcBef>
                <a:spcPts val="1000"/>
              </a:spcBef>
              <a:defRPr sz="2800">
                <a:solidFill>
                  <a:srgbClr val="000000"/>
                </a:solidFill>
                <a:latin typeface="DengXian"/>
                <a:ea typeface="DengXian"/>
                <a:cs typeface="DengXian"/>
                <a:sym typeface="DengXian"/>
              </a:defRPr>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
        <p:nvSpPr>
          <p:cNvPr id="48" name="Shape 48"/>
          <p:cNvSpPr/>
          <p:nvPr>
            <p:ph type="sldNum" sz="quarter" idx="2"/>
          </p:nvPr>
        </p:nvSpPr>
        <p:spPr>
          <a:xfrm>
            <a:off x="11080146" y="6404292"/>
            <a:ext cx="273652" cy="269237"/>
          </a:xfrm>
          <a:prstGeom prst="rect">
            <a:avLst/>
          </a:prstGeom>
        </p:spPr>
        <p:txBody>
          <a:bodyPr wrap="none"/>
          <a:lstStyle>
            <a:lvl1pPr algn="r" defTabSz="914400">
              <a:defRPr sz="1200">
                <a:solidFill>
                  <a:srgbClr val="888888"/>
                </a:solidFill>
                <a:latin typeface="DengXian"/>
                <a:ea typeface="DengXian"/>
                <a:cs typeface="DengXian"/>
                <a:sym typeface="DengXian"/>
              </a:defRPr>
            </a:lvl1p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6275070"/>
            <a:ext cx="12192001" cy="2"/>
          </a:xfrm>
          <a:prstGeom prst="line">
            <a:avLst/>
          </a:prstGeom>
          <a:ln w="3175">
            <a:solidFill>
              <a:srgbClr val="333F48"/>
            </a:solidFill>
          </a:ln>
        </p:spPr>
        <p:txBody>
          <a:bodyPr lIns="0" tIns="0" rIns="0" bIns="0"/>
          <a:lstStyle/>
          <a:p>
            <a:pPr lvl="0" defTabSz="457200">
              <a:defRPr sz="1200">
                <a:latin typeface="+mj-lt"/>
                <a:ea typeface="+mj-ea"/>
                <a:cs typeface="+mj-cs"/>
                <a:sym typeface="Helvetica"/>
              </a:defRPr>
            </a:pPr>
          </a:p>
        </p:txBody>
      </p:sp>
      <p:sp>
        <p:nvSpPr>
          <p:cNvPr id="3" name="Shape 3"/>
          <p:cNvSpPr/>
          <p:nvPr/>
        </p:nvSpPr>
        <p:spPr>
          <a:xfrm>
            <a:off x="0" y="891064"/>
            <a:ext cx="12192001" cy="2"/>
          </a:xfrm>
          <a:prstGeom prst="line">
            <a:avLst/>
          </a:prstGeom>
          <a:ln w="3175">
            <a:solidFill>
              <a:srgbClr val="333F48"/>
            </a:solidFill>
          </a:ln>
        </p:spPr>
        <p:txBody>
          <a:bodyPr lIns="0" tIns="0" rIns="0" bIns="0"/>
          <a:lstStyle/>
          <a:p>
            <a:pPr lvl="0" defTabSz="457200">
              <a:defRPr sz="1200">
                <a:latin typeface="+mj-lt"/>
                <a:ea typeface="+mj-ea"/>
                <a:cs typeface="+mj-cs"/>
                <a:sym typeface="Helvetica"/>
              </a:defRPr>
            </a:pPr>
          </a:p>
        </p:txBody>
      </p:sp>
      <p:pic>
        <p:nvPicPr>
          <p:cNvPr id="4" name="image4.png" descr="C:\Users\eileen.chen\Documents\Tencent Files\29072844\FileRecv\最新logo组合(audi)2月7日ai-01.png"/>
          <p:cNvPicPr/>
          <p:nvPr/>
        </p:nvPicPr>
        <p:blipFill>
          <a:blip r:embed="rId2">
            <a:extLst/>
          </a:blip>
          <a:srcRect l="10875" t="24617" r="14578" b="24590"/>
          <a:stretch>
            <a:fillRect/>
          </a:stretch>
        </p:blipFill>
        <p:spPr>
          <a:xfrm>
            <a:off x="10810061" y="257214"/>
            <a:ext cx="892990" cy="360001"/>
          </a:xfrm>
          <a:prstGeom prst="rect">
            <a:avLst/>
          </a:prstGeom>
          <a:ln w="12700">
            <a:miter lim="400000"/>
          </a:ln>
        </p:spPr>
      </p:pic>
      <p:pic>
        <p:nvPicPr>
          <p:cNvPr id="5" name="image5.png" descr="image2.png"/>
          <p:cNvPicPr/>
          <p:nvPr/>
        </p:nvPicPr>
        <p:blipFill>
          <a:blip r:embed="rId3">
            <a:extLst/>
          </a:blip>
          <a:stretch>
            <a:fillRect/>
          </a:stretch>
        </p:blipFill>
        <p:spPr>
          <a:xfrm>
            <a:off x="10895358" y="6439899"/>
            <a:ext cx="807692" cy="252002"/>
          </a:xfrm>
          <a:prstGeom prst="rect">
            <a:avLst/>
          </a:prstGeom>
          <a:ln w="12700">
            <a:miter lim="400000"/>
          </a:ln>
        </p:spPr>
      </p:pic>
      <p:sp>
        <p:nvSpPr>
          <p:cNvPr id="6" name="Shape 6"/>
          <p:cNvSpPr/>
          <p:nvPr/>
        </p:nvSpPr>
        <p:spPr>
          <a:xfrm>
            <a:off x="7464152" y="6439899"/>
            <a:ext cx="2949184" cy="252002"/>
          </a:xfrm>
          <a:prstGeom prst="rect">
            <a:avLst/>
          </a:prstGeom>
          <a:solidFill>
            <a:srgbClr val="0077C8">
              <a:alpha val="0"/>
            </a:srgbClr>
          </a:solidFill>
          <a:ln w="12700">
            <a:miter lim="400000"/>
          </a:ln>
        </p:spPr>
        <p:txBody>
          <a:bodyPr lIns="0" tIns="0" rIns="0" bIns="0" anchor="ctr"/>
          <a:lstStyle/>
          <a:p>
            <a:pPr lvl="0" algn="ctr" defTabSz="609584">
              <a:defRPr sz="800">
                <a:solidFill>
                  <a:srgbClr val="003366"/>
                </a:solidFill>
                <a:latin typeface="Arial"/>
                <a:ea typeface="Arial"/>
                <a:cs typeface="Arial"/>
                <a:sym typeface="Arial"/>
              </a:defRPr>
            </a:pPr>
          </a:p>
        </p:txBody>
      </p:sp>
      <p:sp>
        <p:nvSpPr>
          <p:cNvPr id="7" name="Shape 7"/>
          <p:cNvSpPr/>
          <p:nvPr>
            <p:ph type="title"/>
          </p:nvPr>
        </p:nvSpPr>
        <p:spPr>
          <a:xfrm>
            <a:off x="487362" y="0"/>
            <a:ext cx="10169392" cy="881141"/>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chor="ctr"/>
          <a:lstStyle/>
          <a:p>
            <a:pPr lvl="0">
              <a:defRPr b="0" sz="1800">
                <a:solidFill>
                  <a:srgbClr val="000000"/>
                </a:solidFill>
              </a:defRPr>
            </a:pPr>
            <a:r>
              <a:rPr b="1" sz="2000">
                <a:solidFill>
                  <a:srgbClr val="404040"/>
                </a:solidFill>
              </a:rPr>
              <a:t>标题文本</a:t>
            </a:r>
          </a:p>
        </p:txBody>
      </p:sp>
      <p:sp>
        <p:nvSpPr>
          <p:cNvPr id="8" name="Shape 8"/>
          <p:cNvSpPr/>
          <p:nvPr>
            <p:ph type="body" idx="1"/>
          </p:nvPr>
        </p:nvSpPr>
        <p:spPr>
          <a:xfrm>
            <a:off x="487362" y="1062037"/>
            <a:ext cx="11215689" cy="5795965"/>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lstStyle/>
          <a:p>
            <a:pPr lvl="0">
              <a:defRPr sz="1800">
                <a:solidFill>
                  <a:srgbClr val="000000"/>
                </a:solidFill>
              </a:defRPr>
            </a:pPr>
            <a:r>
              <a:rPr sz="1600">
                <a:solidFill>
                  <a:srgbClr val="404040"/>
                </a:solidFill>
              </a:rPr>
              <a:t>正文级别 1</a:t>
            </a:r>
            <a:endParaRPr sz="1600">
              <a:solidFill>
                <a:srgbClr val="404040"/>
              </a:solidFill>
            </a:endParaRPr>
          </a:p>
          <a:p>
            <a:pPr lvl="1">
              <a:defRPr sz="1800">
                <a:solidFill>
                  <a:srgbClr val="000000"/>
                </a:solidFill>
              </a:defRPr>
            </a:pPr>
            <a:r>
              <a:rPr sz="1600">
                <a:solidFill>
                  <a:srgbClr val="404040"/>
                </a:solidFill>
              </a:rPr>
              <a:t>正文级别 2</a:t>
            </a:r>
            <a:endParaRPr sz="1600">
              <a:solidFill>
                <a:srgbClr val="404040"/>
              </a:solidFill>
            </a:endParaRPr>
          </a:p>
          <a:p>
            <a:pPr lvl="2">
              <a:defRPr sz="1800">
                <a:solidFill>
                  <a:srgbClr val="000000"/>
                </a:solidFill>
              </a:defRPr>
            </a:pPr>
            <a:r>
              <a:rPr sz="1600">
                <a:solidFill>
                  <a:srgbClr val="404040"/>
                </a:solidFill>
              </a:rPr>
              <a:t>正文级别 3</a:t>
            </a:r>
            <a:endParaRPr sz="1600">
              <a:solidFill>
                <a:srgbClr val="404040"/>
              </a:solidFill>
            </a:endParaRPr>
          </a:p>
          <a:p>
            <a:pPr lvl="3">
              <a:defRPr sz="1800">
                <a:solidFill>
                  <a:srgbClr val="000000"/>
                </a:solidFill>
              </a:defRPr>
            </a:pPr>
            <a:r>
              <a:rPr sz="1600">
                <a:solidFill>
                  <a:srgbClr val="404040"/>
                </a:solidFill>
              </a:rPr>
              <a:t>正文级别 4</a:t>
            </a:r>
            <a:endParaRPr sz="1600">
              <a:solidFill>
                <a:srgbClr val="404040"/>
              </a:solidFill>
            </a:endParaRPr>
          </a:p>
          <a:p>
            <a:pPr lvl="4">
              <a:defRPr sz="1800">
                <a:solidFill>
                  <a:srgbClr val="000000"/>
                </a:solidFill>
              </a:defRPr>
            </a:pPr>
            <a:r>
              <a:rPr sz="1600">
                <a:solidFill>
                  <a:srgbClr val="404040"/>
                </a:solidFill>
              </a:rPr>
              <a:t>正文级别 5</a:t>
            </a:r>
          </a:p>
        </p:txBody>
      </p:sp>
      <p:sp>
        <p:nvSpPr>
          <p:cNvPr id="9" name="Shape 9"/>
          <p:cNvSpPr/>
          <p:nvPr>
            <p:ph type="sldNum" sz="quarter" idx="2"/>
          </p:nvPr>
        </p:nvSpPr>
        <p:spPr>
          <a:xfrm>
            <a:off x="5229064" y="6464691"/>
            <a:ext cx="1733874" cy="202414"/>
          </a:xfrm>
          <a:prstGeom prst="rect">
            <a:avLst/>
          </a:prstGeom>
          <a:ln w="12700">
            <a:miter lim="400000"/>
          </a:ln>
        </p:spPr>
        <p:txBody>
          <a:bodyPr lIns="45718" tIns="45718" rIns="45718" bIns="45718" anchor="ctr">
            <a:spAutoFit/>
          </a:bodyPr>
          <a:lstStyle>
            <a:lvl1pPr algn="ctr" defTabSz="609584">
              <a:defRPr sz="800">
                <a:latin typeface="Arial"/>
                <a:ea typeface="Arial"/>
                <a:cs typeface="Arial"/>
                <a:sym typeface="Aria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transition spd="med" advClick="1"/>
  <p:txStyles>
    <p:titleStyle>
      <a:lvl1pPr defTabSz="609584">
        <a:defRPr b="1" sz="2000">
          <a:solidFill>
            <a:srgbClr val="404040"/>
          </a:solidFill>
          <a:latin typeface="Arial"/>
          <a:ea typeface="Arial"/>
          <a:cs typeface="Arial"/>
          <a:sym typeface="Arial"/>
        </a:defRPr>
      </a:lvl1pPr>
      <a:lvl2pPr defTabSz="609584">
        <a:defRPr b="1" sz="2000">
          <a:solidFill>
            <a:srgbClr val="404040"/>
          </a:solidFill>
          <a:latin typeface="Arial"/>
          <a:ea typeface="Arial"/>
          <a:cs typeface="Arial"/>
          <a:sym typeface="Arial"/>
        </a:defRPr>
      </a:lvl2pPr>
      <a:lvl3pPr defTabSz="609584">
        <a:defRPr b="1" sz="2000">
          <a:solidFill>
            <a:srgbClr val="404040"/>
          </a:solidFill>
          <a:latin typeface="Arial"/>
          <a:ea typeface="Arial"/>
          <a:cs typeface="Arial"/>
          <a:sym typeface="Arial"/>
        </a:defRPr>
      </a:lvl3pPr>
      <a:lvl4pPr defTabSz="609584">
        <a:defRPr b="1" sz="2000">
          <a:solidFill>
            <a:srgbClr val="404040"/>
          </a:solidFill>
          <a:latin typeface="Arial"/>
          <a:ea typeface="Arial"/>
          <a:cs typeface="Arial"/>
          <a:sym typeface="Arial"/>
        </a:defRPr>
      </a:lvl4pPr>
      <a:lvl5pPr defTabSz="609584">
        <a:defRPr b="1" sz="2000">
          <a:solidFill>
            <a:srgbClr val="404040"/>
          </a:solidFill>
          <a:latin typeface="Arial"/>
          <a:ea typeface="Arial"/>
          <a:cs typeface="Arial"/>
          <a:sym typeface="Arial"/>
        </a:defRPr>
      </a:lvl5pPr>
      <a:lvl6pPr defTabSz="609584">
        <a:defRPr b="1" sz="2000">
          <a:solidFill>
            <a:srgbClr val="404040"/>
          </a:solidFill>
          <a:latin typeface="Arial"/>
          <a:ea typeface="Arial"/>
          <a:cs typeface="Arial"/>
          <a:sym typeface="Arial"/>
        </a:defRPr>
      </a:lvl6pPr>
      <a:lvl7pPr defTabSz="609584">
        <a:defRPr b="1" sz="2000">
          <a:solidFill>
            <a:srgbClr val="404040"/>
          </a:solidFill>
          <a:latin typeface="Arial"/>
          <a:ea typeface="Arial"/>
          <a:cs typeface="Arial"/>
          <a:sym typeface="Arial"/>
        </a:defRPr>
      </a:lvl7pPr>
      <a:lvl8pPr defTabSz="609584">
        <a:defRPr b="1" sz="2000">
          <a:solidFill>
            <a:srgbClr val="404040"/>
          </a:solidFill>
          <a:latin typeface="Arial"/>
          <a:ea typeface="Arial"/>
          <a:cs typeface="Arial"/>
          <a:sym typeface="Arial"/>
        </a:defRPr>
      </a:lvl8pPr>
      <a:lvl9pPr defTabSz="609584">
        <a:defRPr b="1" sz="2000">
          <a:solidFill>
            <a:srgbClr val="404040"/>
          </a:solidFill>
          <a:latin typeface="Arial"/>
          <a:ea typeface="Arial"/>
          <a:cs typeface="Arial"/>
          <a:sym typeface="Arial"/>
        </a:defRPr>
      </a:lvl9pPr>
    </p:titleStyle>
    <p:bodyStyle>
      <a:lvl1pPr marL="361950" indent="-361950" defTabSz="609584">
        <a:lnSpc>
          <a:spcPct val="120000"/>
        </a:lnSpc>
        <a:buSzPct val="100000"/>
        <a:buFont typeface="Arial"/>
        <a:buChar char="•"/>
        <a:defRPr sz="1600">
          <a:solidFill>
            <a:srgbClr val="404040"/>
          </a:solidFill>
          <a:latin typeface="Arial"/>
          <a:ea typeface="Arial"/>
          <a:cs typeface="Arial"/>
          <a:sym typeface="Arial"/>
        </a:defRPr>
      </a:lvl1pPr>
      <a:lvl2pPr marL="990575" indent="-380990" defTabSz="609584">
        <a:lnSpc>
          <a:spcPct val="120000"/>
        </a:lnSpc>
        <a:buSzPct val="100000"/>
        <a:buFont typeface="Arial"/>
        <a:buChar char="•"/>
        <a:defRPr sz="1600">
          <a:solidFill>
            <a:srgbClr val="404040"/>
          </a:solidFill>
          <a:latin typeface="Arial"/>
          <a:ea typeface="Arial"/>
          <a:cs typeface="Arial"/>
          <a:sym typeface="Arial"/>
        </a:defRPr>
      </a:lvl2pPr>
      <a:lvl3pPr marL="1523962" indent="-304792" defTabSz="609584">
        <a:lnSpc>
          <a:spcPct val="120000"/>
        </a:lnSpc>
        <a:buSzPct val="100000"/>
        <a:buFont typeface="Arial"/>
        <a:buChar char="•"/>
        <a:defRPr sz="1600">
          <a:solidFill>
            <a:srgbClr val="404040"/>
          </a:solidFill>
          <a:latin typeface="Arial"/>
          <a:ea typeface="Arial"/>
          <a:cs typeface="Arial"/>
          <a:sym typeface="Arial"/>
        </a:defRPr>
      </a:lvl3pPr>
      <a:lvl4pPr marL="2133547" indent="-304792" defTabSz="609584">
        <a:lnSpc>
          <a:spcPct val="120000"/>
        </a:lnSpc>
        <a:buSzPct val="100000"/>
        <a:buFont typeface="Arial"/>
        <a:buChar char="•"/>
        <a:defRPr sz="1600">
          <a:solidFill>
            <a:srgbClr val="404040"/>
          </a:solidFill>
          <a:latin typeface="Arial"/>
          <a:ea typeface="Arial"/>
          <a:cs typeface="Arial"/>
          <a:sym typeface="Arial"/>
        </a:defRPr>
      </a:lvl4pPr>
      <a:lvl5pPr marL="2743131" indent="-304792" defTabSz="609584">
        <a:lnSpc>
          <a:spcPct val="120000"/>
        </a:lnSpc>
        <a:buSzPct val="100000"/>
        <a:buFont typeface="Arial"/>
        <a:buChar char="•"/>
        <a:defRPr sz="1600">
          <a:solidFill>
            <a:srgbClr val="404040"/>
          </a:solidFill>
          <a:latin typeface="Arial"/>
          <a:ea typeface="Arial"/>
          <a:cs typeface="Arial"/>
          <a:sym typeface="Arial"/>
        </a:defRPr>
      </a:lvl5pPr>
      <a:lvl6pPr marL="2489137" indent="-203194" defTabSz="609584">
        <a:lnSpc>
          <a:spcPct val="120000"/>
        </a:lnSpc>
        <a:buSzPct val="100000"/>
        <a:buFont typeface="Arial"/>
        <a:buChar char="•"/>
        <a:defRPr sz="1600">
          <a:solidFill>
            <a:srgbClr val="404040"/>
          </a:solidFill>
          <a:latin typeface="Arial"/>
          <a:ea typeface="Arial"/>
          <a:cs typeface="Arial"/>
          <a:sym typeface="Arial"/>
        </a:defRPr>
      </a:lvl6pPr>
      <a:lvl7pPr marL="2946326" indent="-203194" defTabSz="609584">
        <a:lnSpc>
          <a:spcPct val="120000"/>
        </a:lnSpc>
        <a:buSzPct val="100000"/>
        <a:buFont typeface="Arial"/>
        <a:buChar char="•"/>
        <a:defRPr sz="1600">
          <a:solidFill>
            <a:srgbClr val="404040"/>
          </a:solidFill>
          <a:latin typeface="Arial"/>
          <a:ea typeface="Arial"/>
          <a:cs typeface="Arial"/>
          <a:sym typeface="Arial"/>
        </a:defRPr>
      </a:lvl7pPr>
      <a:lvl8pPr marL="3403514" indent="-203194" defTabSz="609584">
        <a:lnSpc>
          <a:spcPct val="120000"/>
        </a:lnSpc>
        <a:buSzPct val="100000"/>
        <a:buFont typeface="Arial"/>
        <a:buChar char="•"/>
        <a:defRPr sz="1600">
          <a:solidFill>
            <a:srgbClr val="404040"/>
          </a:solidFill>
          <a:latin typeface="Arial"/>
          <a:ea typeface="Arial"/>
          <a:cs typeface="Arial"/>
          <a:sym typeface="Arial"/>
        </a:defRPr>
      </a:lvl8pPr>
      <a:lvl9pPr marL="3860703" indent="-203194" defTabSz="609584">
        <a:lnSpc>
          <a:spcPct val="120000"/>
        </a:lnSpc>
        <a:buSzPct val="100000"/>
        <a:buFont typeface="Arial"/>
        <a:buChar char="•"/>
        <a:defRPr sz="1600">
          <a:solidFill>
            <a:srgbClr val="404040"/>
          </a:solidFill>
          <a:latin typeface="Arial"/>
          <a:ea typeface="Arial"/>
          <a:cs typeface="Arial"/>
          <a:sym typeface="Arial"/>
        </a:defRPr>
      </a:lvl9pPr>
    </p:bodyStyle>
    <p:otherStyle>
      <a:lvl1pPr algn="ctr" defTabSz="609584">
        <a:defRPr sz="800">
          <a:solidFill>
            <a:schemeClr val="tx1"/>
          </a:solidFill>
          <a:latin typeface="+mn-lt"/>
          <a:ea typeface="+mn-ea"/>
          <a:cs typeface="+mn-cs"/>
          <a:sym typeface="Arial"/>
        </a:defRPr>
      </a:lvl1pPr>
      <a:lvl2pPr algn="ctr" defTabSz="609584">
        <a:defRPr sz="800">
          <a:solidFill>
            <a:schemeClr val="tx1"/>
          </a:solidFill>
          <a:latin typeface="+mn-lt"/>
          <a:ea typeface="+mn-ea"/>
          <a:cs typeface="+mn-cs"/>
          <a:sym typeface="Arial"/>
        </a:defRPr>
      </a:lvl2pPr>
      <a:lvl3pPr algn="ctr" defTabSz="609584">
        <a:defRPr sz="800">
          <a:solidFill>
            <a:schemeClr val="tx1"/>
          </a:solidFill>
          <a:latin typeface="+mn-lt"/>
          <a:ea typeface="+mn-ea"/>
          <a:cs typeface="+mn-cs"/>
          <a:sym typeface="Arial"/>
        </a:defRPr>
      </a:lvl3pPr>
      <a:lvl4pPr algn="ctr" defTabSz="609584">
        <a:defRPr sz="800">
          <a:solidFill>
            <a:schemeClr val="tx1"/>
          </a:solidFill>
          <a:latin typeface="+mn-lt"/>
          <a:ea typeface="+mn-ea"/>
          <a:cs typeface="+mn-cs"/>
          <a:sym typeface="Arial"/>
        </a:defRPr>
      </a:lvl4pPr>
      <a:lvl5pPr algn="ctr" defTabSz="609584">
        <a:defRPr sz="800">
          <a:solidFill>
            <a:schemeClr val="tx1"/>
          </a:solidFill>
          <a:latin typeface="+mn-lt"/>
          <a:ea typeface="+mn-ea"/>
          <a:cs typeface="+mn-cs"/>
          <a:sym typeface="Arial"/>
        </a:defRPr>
      </a:lvl5pPr>
      <a:lvl6pPr algn="ctr" defTabSz="609584">
        <a:defRPr sz="800">
          <a:solidFill>
            <a:schemeClr val="tx1"/>
          </a:solidFill>
          <a:latin typeface="+mn-lt"/>
          <a:ea typeface="+mn-ea"/>
          <a:cs typeface="+mn-cs"/>
          <a:sym typeface="Arial"/>
        </a:defRPr>
      </a:lvl6pPr>
      <a:lvl7pPr algn="ctr" defTabSz="609584">
        <a:defRPr sz="800">
          <a:solidFill>
            <a:schemeClr val="tx1"/>
          </a:solidFill>
          <a:latin typeface="+mn-lt"/>
          <a:ea typeface="+mn-ea"/>
          <a:cs typeface="+mn-cs"/>
          <a:sym typeface="Arial"/>
        </a:defRPr>
      </a:lvl7pPr>
      <a:lvl8pPr algn="ctr" defTabSz="609584">
        <a:defRPr sz="800">
          <a:solidFill>
            <a:schemeClr val="tx1"/>
          </a:solidFill>
          <a:latin typeface="+mn-lt"/>
          <a:ea typeface="+mn-ea"/>
          <a:cs typeface="+mn-cs"/>
          <a:sym typeface="Arial"/>
        </a:defRPr>
      </a:lvl8pPr>
      <a:lvl9pPr algn="ctr" defTabSz="609584">
        <a:defRPr sz="8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5" name="image10.png" descr="image3.png"/>
          <p:cNvPicPr/>
          <p:nvPr/>
        </p:nvPicPr>
        <p:blipFill>
          <a:blip r:embed="rId2">
            <a:extLst/>
          </a:blip>
          <a:stretch>
            <a:fillRect/>
          </a:stretch>
        </p:blipFill>
        <p:spPr>
          <a:xfrm>
            <a:off x="9338680" y="375919"/>
            <a:ext cx="2444323" cy="782186"/>
          </a:xfrm>
          <a:prstGeom prst="rect">
            <a:avLst/>
          </a:prstGeom>
          <a:ln w="12700">
            <a:miter lim="400000"/>
          </a:ln>
        </p:spPr>
      </p:pic>
      <p:sp>
        <p:nvSpPr>
          <p:cNvPr id="96" name="Shape 96"/>
          <p:cNvSpPr/>
          <p:nvPr/>
        </p:nvSpPr>
        <p:spPr>
          <a:xfrm>
            <a:off x="3874556" y="5896548"/>
            <a:ext cx="4469391" cy="3479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spAutoFit/>
          </a:bodyPr>
          <a:lstStyle>
            <a:lvl1pPr algn="ctr">
              <a:lnSpc>
                <a:spcPct val="90000"/>
              </a:lnSpc>
              <a:spcBef>
                <a:spcPts val="1000"/>
              </a:spcBef>
              <a:defRPr b="1">
                <a:solidFill>
                  <a:srgbClr val="FFFFFF"/>
                </a:solidFill>
                <a:latin typeface="Microsoft YaHei"/>
                <a:ea typeface="Microsoft YaHei"/>
                <a:cs typeface="Microsoft YaHei"/>
                <a:sym typeface="Microsoft YaHei"/>
              </a:defRPr>
            </a:lvl1pPr>
          </a:lstStyle>
          <a:p>
            <a:pPr lvl="0">
              <a:defRPr b="0">
                <a:solidFill>
                  <a:srgbClr val="000000"/>
                </a:solidFill>
              </a:defRPr>
            </a:pPr>
            <a:r>
              <a:rPr b="1">
                <a:solidFill>
                  <a:srgbClr val="FFFFFF"/>
                </a:solidFill>
              </a:rPr>
              <a:t>2018年   云原生转型实验室 | DaoCloud</a:t>
            </a:r>
          </a:p>
        </p:txBody>
      </p:sp>
      <p:sp>
        <p:nvSpPr>
          <p:cNvPr id="97" name="Shape 97"/>
          <p:cNvSpPr/>
          <p:nvPr/>
        </p:nvSpPr>
        <p:spPr>
          <a:xfrm>
            <a:off x="3339548" y="2975892"/>
            <a:ext cx="8852453" cy="1869396"/>
          </a:xfrm>
          <a:prstGeom prst="rect">
            <a:avLst/>
          </a:prstGeom>
          <a:solidFill>
            <a:srgbClr val="A7A7A7">
              <a:alpha val="46000"/>
            </a:srgbClr>
          </a:solidFill>
          <a:ln w="12700">
            <a:miter lim="400000"/>
          </a:ln>
        </p:spPr>
        <p:txBody>
          <a:bodyPr lIns="0" tIns="0" rIns="0" bIns="0" anchor="ctr"/>
          <a:lstStyle/>
          <a:p>
            <a:pPr lvl="0">
              <a:defRPr sz="1000">
                <a:solidFill>
                  <a:srgbClr val="FFFFFF"/>
                </a:solidFill>
                <a:latin typeface="Microsoft YaHei"/>
                <a:ea typeface="Microsoft YaHei"/>
                <a:cs typeface="Microsoft YaHei"/>
                <a:sym typeface="Microsoft YaHei"/>
              </a:defRPr>
            </a:pPr>
          </a:p>
        </p:txBody>
      </p:sp>
      <p:sp>
        <p:nvSpPr>
          <p:cNvPr id="98" name="Shape 98"/>
          <p:cNvSpPr/>
          <p:nvPr/>
        </p:nvSpPr>
        <p:spPr>
          <a:xfrm>
            <a:off x="3512665" y="3180159"/>
            <a:ext cx="8772940" cy="649732"/>
          </a:xfrm>
          <a:prstGeom prst="rect">
            <a:avLst/>
          </a:prstGeom>
          <a:ln w="12700">
            <a:miter lim="400000"/>
          </a:ln>
          <a:extLst>
            <a:ext uri="{C572A759-6A51-4108-AA02-DFA0A04FC94B}">
              <ma14:wrappingTextBoxFlag xmlns:ma14="http://schemas.microsoft.com/office/mac/drawingml/2011/main" val="1"/>
            </a:ext>
          </a:extLst>
        </p:spPr>
        <p:txBody>
          <a:bodyPr lIns="22859" tIns="22859" rIns="22859" bIns="22859">
            <a:spAutoFit/>
          </a:bodyPr>
          <a:lstStyle>
            <a:lvl1pPr>
              <a:defRPr sz="4800">
                <a:solidFill>
                  <a:srgbClr val="FFFFFF"/>
                </a:solidFill>
                <a:latin typeface="Microsoft YaHei"/>
                <a:ea typeface="Microsoft YaHei"/>
                <a:cs typeface="Microsoft YaHei"/>
                <a:sym typeface="Microsoft YaHei"/>
              </a:defRPr>
            </a:lvl1pPr>
          </a:lstStyle>
          <a:p>
            <a:pPr lvl="0">
              <a:defRPr sz="1800">
                <a:solidFill>
                  <a:srgbClr val="000000"/>
                </a:solidFill>
              </a:defRPr>
            </a:pPr>
            <a:r>
              <a:rPr sz="4800">
                <a:solidFill>
                  <a:srgbClr val="FFFFFF"/>
                </a:solidFill>
              </a:rPr>
              <a:t>企业规模化微服务架构落地探讨</a:t>
            </a:r>
          </a:p>
        </p:txBody>
      </p:sp>
      <p:sp>
        <p:nvSpPr>
          <p:cNvPr id="99" name="Shape 99"/>
          <p:cNvSpPr/>
          <p:nvPr/>
        </p:nvSpPr>
        <p:spPr>
          <a:xfrm>
            <a:off x="7970384" y="4182147"/>
            <a:ext cx="4902465" cy="459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r>
              <a:rPr sz="2400">
                <a:solidFill>
                  <a:srgbClr val="FFFFFF"/>
                </a:solidFill>
                <a:latin typeface="Microsoft YaHei"/>
                <a:ea typeface="Microsoft YaHei"/>
                <a:cs typeface="Microsoft YaHei"/>
                <a:sym typeface="Microsoft YaHei"/>
              </a:rPr>
              <a:t>超越 </a:t>
            </a:r>
            <a:r>
              <a:rPr sz="2400">
                <a:solidFill>
                  <a:srgbClr val="FFFFFF"/>
                </a:solidFill>
                <a:latin typeface="Microsoft YaHei"/>
                <a:ea typeface="Microsoft YaHei"/>
                <a:cs typeface="Microsoft YaHei"/>
                <a:sym typeface="Microsoft YaHei"/>
              </a:rPr>
              <a:t>0</a:t>
            </a:r>
            <a:r>
              <a:rPr sz="2400">
                <a:solidFill>
                  <a:srgbClr val="FFFFFF"/>
                </a:solidFill>
                <a:latin typeface="Microsoft YaHei"/>
                <a:ea typeface="Microsoft YaHei"/>
                <a:cs typeface="Microsoft YaHei"/>
                <a:sym typeface="Microsoft YaHei"/>
              </a:rPr>
              <a:t>到</a:t>
            </a:r>
            <a:r>
              <a:rPr sz="2400">
                <a:solidFill>
                  <a:srgbClr val="FFFFFF"/>
                </a:solidFill>
                <a:latin typeface="Microsoft YaHei"/>
                <a:ea typeface="Microsoft YaHei"/>
                <a:cs typeface="Microsoft YaHei"/>
                <a:sym typeface="Microsoft YaHei"/>
              </a:rPr>
              <a:t>1</a:t>
            </a:r>
            <a:r>
              <a:rPr sz="2400">
                <a:solidFill>
                  <a:srgbClr val="FFFFFF"/>
                </a:solidFill>
                <a:latin typeface="Microsoft YaHei"/>
                <a:ea typeface="Microsoft YaHei"/>
                <a:cs typeface="Microsoft YaHei"/>
                <a:sym typeface="Microsoft YaHei"/>
              </a:rPr>
              <a:t>，一站式治理</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nvSpPr>
        <p:spPr>
          <a:xfrm>
            <a:off x="4886468" y="5516993"/>
            <a:ext cx="2821247" cy="545608"/>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07" name="Shape 207"/>
          <p:cNvSpPr/>
          <p:nvPr/>
        </p:nvSpPr>
        <p:spPr>
          <a:xfrm>
            <a:off x="7059642" y="4714282"/>
            <a:ext cx="2462934" cy="648540"/>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08" name="Shape 208"/>
          <p:cNvSpPr/>
          <p:nvPr/>
        </p:nvSpPr>
        <p:spPr>
          <a:xfrm>
            <a:off x="4884085" y="3861048"/>
            <a:ext cx="2082897" cy="1476953"/>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09" name="Shape 209"/>
          <p:cNvSpPr/>
          <p:nvPr/>
        </p:nvSpPr>
        <p:spPr>
          <a:xfrm>
            <a:off x="8119349" y="3018902"/>
            <a:ext cx="3404792" cy="620045"/>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10" name="Shape 210"/>
          <p:cNvSpPr/>
          <p:nvPr/>
        </p:nvSpPr>
        <p:spPr>
          <a:xfrm>
            <a:off x="8126579" y="2213243"/>
            <a:ext cx="3397561" cy="620045"/>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11" name="Shape 211"/>
          <p:cNvSpPr/>
          <p:nvPr/>
        </p:nvSpPr>
        <p:spPr>
          <a:xfrm>
            <a:off x="4889627" y="2256888"/>
            <a:ext cx="2818090" cy="620045"/>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12" name="Shape 212"/>
          <p:cNvSpPr/>
          <p:nvPr/>
        </p:nvSpPr>
        <p:spPr>
          <a:xfrm>
            <a:off x="8127706" y="1449047"/>
            <a:ext cx="3396435" cy="620045"/>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13" name="Shape 213"/>
          <p:cNvSpPr/>
          <p:nvPr>
            <p:ph type="title"/>
          </p:nvPr>
        </p:nvSpPr>
        <p:spPr>
          <a:xfrm>
            <a:off x="555812" y="204472"/>
            <a:ext cx="6839599" cy="608017"/>
          </a:xfrm>
          <a:prstGeom prst="rect">
            <a:avLst/>
          </a:prstGeom>
        </p:spPr>
        <p:txBody>
          <a:bodyPr/>
          <a:lstStyle/>
          <a:p>
            <a:pPr lvl="0">
              <a:defRPr spc="0" sz="1800"/>
            </a:pPr>
            <a:r>
              <a:rPr spc="100" sz="2000"/>
              <a:t>目标</a:t>
            </a:r>
          </a:p>
        </p:txBody>
      </p:sp>
      <p:sp>
        <p:nvSpPr>
          <p:cNvPr id="214" name="Shape 214"/>
          <p:cNvSpPr/>
          <p:nvPr/>
        </p:nvSpPr>
        <p:spPr>
          <a:xfrm>
            <a:off x="450154" y="1458207"/>
            <a:ext cx="3384376" cy="638367"/>
          </a:xfrm>
          <a:prstGeom prst="roundRect">
            <a:avLst>
              <a:gd name="adj" fmla="val 2990"/>
            </a:avLst>
          </a:prstGeom>
          <a:solidFill>
            <a:srgbClr val="C5E0B4"/>
          </a:solidFill>
          <a:ln w="12700">
            <a:miter lim="400000"/>
          </a:ln>
        </p:spPr>
        <p:txBody>
          <a:bodyPr lIns="0" tIns="0" rIns="0" bIns="0" anchor="ctr"/>
          <a:lstStyle/>
          <a:p>
            <a:pPr lvl="0" defTabSz="609584">
              <a:defRPr sz="3700">
                <a:solidFill>
                  <a:srgbClr val="007FE6"/>
                </a:solidFill>
                <a:latin typeface="Arial"/>
                <a:ea typeface="Arial"/>
                <a:cs typeface="Arial"/>
                <a:sym typeface="Arial"/>
              </a:defRPr>
            </a:pPr>
          </a:p>
        </p:txBody>
      </p:sp>
      <p:sp>
        <p:nvSpPr>
          <p:cNvPr id="215" name="Shape 215"/>
          <p:cNvSpPr/>
          <p:nvPr/>
        </p:nvSpPr>
        <p:spPr>
          <a:xfrm>
            <a:off x="4896560" y="1033808"/>
            <a:ext cx="6771595" cy="3353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3" y="0"/>
                </a:lnTo>
                <a:lnTo>
                  <a:pt x="21387" y="0"/>
                </a:lnTo>
                <a:lnTo>
                  <a:pt x="21600" y="21600"/>
                </a:lnTo>
                <a:close/>
              </a:path>
            </a:pathLst>
          </a:custGeom>
          <a:solidFill>
            <a:srgbClr val="3E3E3E"/>
          </a:solidFill>
          <a:ln w="12700">
            <a:miter lim="400000"/>
          </a:ln>
        </p:spPr>
        <p:txBody>
          <a:bodyPr lIns="0" tIns="0" rIns="0" bIns="0" anchor="ctr"/>
          <a:lstStyle/>
          <a:p>
            <a:pPr lvl="0" algn="ctr" defTabSz="609584">
              <a:defRPr sz="2400">
                <a:solidFill>
                  <a:srgbClr val="FFFFFF"/>
                </a:solidFill>
                <a:latin typeface="Arial"/>
                <a:ea typeface="Arial"/>
                <a:cs typeface="Arial"/>
                <a:sym typeface="Arial"/>
              </a:defRPr>
            </a:pPr>
          </a:p>
        </p:txBody>
      </p:sp>
      <p:sp>
        <p:nvSpPr>
          <p:cNvPr id="216" name="Shape 216"/>
          <p:cNvSpPr/>
          <p:nvPr/>
        </p:nvSpPr>
        <p:spPr>
          <a:xfrm>
            <a:off x="7415735" y="1028312"/>
            <a:ext cx="1526537" cy="28854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defTabSz="609584">
              <a:defRPr b="1" sz="1600">
                <a:solidFill>
                  <a:srgbClr val="FFFFFF"/>
                </a:solidFill>
                <a:latin typeface="Microsoft YaHei"/>
                <a:ea typeface="Microsoft YaHei"/>
                <a:cs typeface="Microsoft YaHei"/>
                <a:sym typeface="Microsoft YaHei"/>
              </a:defRPr>
            </a:lvl1pPr>
          </a:lstStyle>
          <a:p>
            <a:pPr lvl="0">
              <a:defRPr b="0" sz="1800">
                <a:solidFill>
                  <a:srgbClr val="000000"/>
                </a:solidFill>
              </a:defRPr>
            </a:pPr>
            <a:r>
              <a:rPr b="1" sz="1600">
                <a:solidFill>
                  <a:srgbClr val="FFFFFF"/>
                </a:solidFill>
              </a:rPr>
              <a:t>企业微服务平台</a:t>
            </a:r>
          </a:p>
        </p:txBody>
      </p:sp>
      <p:sp>
        <p:nvSpPr>
          <p:cNvPr id="217" name="Shape 217"/>
          <p:cNvSpPr/>
          <p:nvPr/>
        </p:nvSpPr>
        <p:spPr>
          <a:xfrm>
            <a:off x="4889627" y="1467370"/>
            <a:ext cx="2818090" cy="620046"/>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18" name="Shape 218"/>
          <p:cNvSpPr/>
          <p:nvPr/>
        </p:nvSpPr>
        <p:spPr>
          <a:xfrm>
            <a:off x="5017584" y="1604672"/>
            <a:ext cx="645092" cy="2639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脚手架</a:t>
            </a:r>
          </a:p>
        </p:txBody>
      </p:sp>
      <p:sp>
        <p:nvSpPr>
          <p:cNvPr id="219" name="Shape 219"/>
          <p:cNvSpPr/>
          <p:nvPr/>
        </p:nvSpPr>
        <p:spPr>
          <a:xfrm>
            <a:off x="5718621" y="1575146"/>
            <a:ext cx="1912440" cy="404493"/>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20" name="Shape 220"/>
          <p:cNvSpPr/>
          <p:nvPr/>
        </p:nvSpPr>
        <p:spPr>
          <a:xfrm>
            <a:off x="5760499" y="1627565"/>
            <a:ext cx="1828682" cy="245042"/>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下载应用、下载下载业务组件</a:t>
            </a:r>
          </a:p>
        </p:txBody>
      </p:sp>
      <p:sp>
        <p:nvSpPr>
          <p:cNvPr id="221" name="Shape 221"/>
          <p:cNvSpPr/>
          <p:nvPr/>
        </p:nvSpPr>
        <p:spPr>
          <a:xfrm>
            <a:off x="8201853" y="1586351"/>
            <a:ext cx="645092" cy="2639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规范</a:t>
            </a:r>
          </a:p>
        </p:txBody>
      </p:sp>
      <p:sp>
        <p:nvSpPr>
          <p:cNvPr id="222" name="Shape 222"/>
          <p:cNvSpPr/>
          <p:nvPr/>
        </p:nvSpPr>
        <p:spPr>
          <a:xfrm>
            <a:off x="9012919" y="1570749"/>
            <a:ext cx="2367204" cy="376642"/>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23" name="Shape 223"/>
          <p:cNvSpPr/>
          <p:nvPr/>
        </p:nvSpPr>
        <p:spPr>
          <a:xfrm>
            <a:off x="9121465" y="1609244"/>
            <a:ext cx="896551" cy="245041"/>
          </a:xfrm>
          <a:prstGeom prst="rect">
            <a:avLst/>
          </a:prstGeom>
          <a:ln w="12700">
            <a:miter lim="400000"/>
          </a:ln>
          <a:extLst>
            <a:ext uri="{C572A759-6A51-4108-AA02-DFA0A04FC94B}">
              <ma14:wrappingTextBoxFlag xmlns:ma14="http://schemas.microsoft.com/office/mac/drawingml/2011/main" val="1"/>
            </a:ext>
          </a:extLst>
        </p:spPr>
        <p:txBody>
          <a:bodyPr wrap="none"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技术规范文档</a:t>
            </a:r>
          </a:p>
        </p:txBody>
      </p:sp>
      <p:sp>
        <p:nvSpPr>
          <p:cNvPr id="224" name="Shape 224"/>
          <p:cNvSpPr/>
          <p:nvPr/>
        </p:nvSpPr>
        <p:spPr>
          <a:xfrm>
            <a:off x="5130255" y="2394192"/>
            <a:ext cx="645092" cy="2639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测试</a:t>
            </a:r>
          </a:p>
        </p:txBody>
      </p:sp>
      <p:sp>
        <p:nvSpPr>
          <p:cNvPr id="225" name="Shape 225"/>
          <p:cNvSpPr/>
          <p:nvPr/>
        </p:nvSpPr>
        <p:spPr>
          <a:xfrm>
            <a:off x="5734506" y="2390770"/>
            <a:ext cx="1896555" cy="352281"/>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26" name="Shape 226"/>
          <p:cNvSpPr/>
          <p:nvPr/>
        </p:nvSpPr>
        <p:spPr>
          <a:xfrm>
            <a:off x="5809822" y="2417085"/>
            <a:ext cx="1411682" cy="274251"/>
          </a:xfrm>
          <a:prstGeom prst="rect">
            <a:avLst/>
          </a:prstGeom>
          <a:ln w="12700">
            <a:miter lim="400000"/>
          </a:ln>
          <a:extLst>
            <a:ext uri="{C572A759-6A51-4108-AA02-DFA0A04FC94B}">
              <ma14:wrappingTextBoxFlag xmlns:ma14="http://schemas.microsoft.com/office/mac/drawingml/2011/main" val="1"/>
            </a:ext>
          </a:extLst>
        </p:spPr>
        <p:txBody>
          <a:bodyPr wrap="none"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Mock接口、mock 记录</a:t>
            </a:r>
          </a:p>
        </p:txBody>
      </p:sp>
      <p:sp>
        <p:nvSpPr>
          <p:cNvPr id="227" name="Shape 227"/>
          <p:cNvSpPr/>
          <p:nvPr/>
        </p:nvSpPr>
        <p:spPr>
          <a:xfrm>
            <a:off x="8200417" y="2350547"/>
            <a:ext cx="645092" cy="2639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规范</a:t>
            </a:r>
          </a:p>
        </p:txBody>
      </p:sp>
      <p:sp>
        <p:nvSpPr>
          <p:cNvPr id="228" name="Shape 228"/>
          <p:cNvSpPr/>
          <p:nvPr/>
        </p:nvSpPr>
        <p:spPr>
          <a:xfrm>
            <a:off x="9012918" y="2339900"/>
            <a:ext cx="2367204" cy="366733"/>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29" name="Shape 229"/>
          <p:cNvSpPr/>
          <p:nvPr/>
        </p:nvSpPr>
        <p:spPr>
          <a:xfrm>
            <a:off x="9089925" y="2373440"/>
            <a:ext cx="896551" cy="245041"/>
          </a:xfrm>
          <a:prstGeom prst="rect">
            <a:avLst/>
          </a:prstGeom>
          <a:ln w="12700">
            <a:miter lim="400000"/>
          </a:ln>
          <a:extLst>
            <a:ext uri="{C572A759-6A51-4108-AA02-DFA0A04FC94B}">
              <ma14:wrappingTextBoxFlag xmlns:ma14="http://schemas.microsoft.com/office/mac/drawingml/2011/main" val="1"/>
            </a:ext>
          </a:extLst>
        </p:spPr>
        <p:txBody>
          <a:bodyPr wrap="none"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性能测试方案</a:t>
            </a:r>
          </a:p>
        </p:txBody>
      </p:sp>
      <p:sp>
        <p:nvSpPr>
          <p:cNvPr id="230" name="Shape 230"/>
          <p:cNvSpPr/>
          <p:nvPr/>
        </p:nvSpPr>
        <p:spPr>
          <a:xfrm>
            <a:off x="4884084" y="3034181"/>
            <a:ext cx="2823631" cy="600373"/>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31" name="Shape 231"/>
          <p:cNvSpPr/>
          <p:nvPr/>
        </p:nvSpPr>
        <p:spPr>
          <a:xfrm>
            <a:off x="4884085" y="3161646"/>
            <a:ext cx="877886" cy="2639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配置中心</a:t>
            </a:r>
          </a:p>
        </p:txBody>
      </p:sp>
      <p:sp>
        <p:nvSpPr>
          <p:cNvPr id="232" name="Shape 232"/>
          <p:cNvSpPr/>
          <p:nvPr/>
        </p:nvSpPr>
        <p:spPr>
          <a:xfrm>
            <a:off x="5724588" y="3139650"/>
            <a:ext cx="1912440" cy="389432"/>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33" name="Shape 233"/>
          <p:cNvSpPr/>
          <p:nvPr/>
        </p:nvSpPr>
        <p:spPr>
          <a:xfrm>
            <a:off x="5718621" y="3184539"/>
            <a:ext cx="1912551" cy="245042"/>
          </a:xfrm>
          <a:prstGeom prst="rect">
            <a:avLst/>
          </a:prstGeom>
          <a:ln w="12700">
            <a:miter lim="400000"/>
          </a:ln>
          <a:extLst>
            <a:ext uri="{C572A759-6A51-4108-AA02-DFA0A04FC94B}">
              <ma14:wrappingTextBoxFlag xmlns:ma14="http://schemas.microsoft.com/office/mac/drawingml/2011/main" val="1"/>
            </a:ext>
          </a:extLst>
        </p:spPr>
        <p:txBody>
          <a:bodyPr wrap="none"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配置管理、热发布、灰度、回滚</a:t>
            </a:r>
          </a:p>
        </p:txBody>
      </p:sp>
      <p:sp>
        <p:nvSpPr>
          <p:cNvPr id="234" name="Shape 234"/>
          <p:cNvSpPr/>
          <p:nvPr/>
        </p:nvSpPr>
        <p:spPr>
          <a:xfrm>
            <a:off x="8164692" y="3156205"/>
            <a:ext cx="950282" cy="2639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服务管理</a:t>
            </a:r>
          </a:p>
        </p:txBody>
      </p:sp>
      <p:sp>
        <p:nvSpPr>
          <p:cNvPr id="235" name="Shape 235"/>
          <p:cNvSpPr/>
          <p:nvPr/>
        </p:nvSpPr>
        <p:spPr>
          <a:xfrm>
            <a:off x="9019493" y="3152172"/>
            <a:ext cx="2360629" cy="353505"/>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36" name="Shape 236"/>
          <p:cNvSpPr/>
          <p:nvPr/>
        </p:nvSpPr>
        <p:spPr>
          <a:xfrm>
            <a:off x="9082153" y="3179098"/>
            <a:ext cx="1150551" cy="245042"/>
          </a:xfrm>
          <a:prstGeom prst="rect">
            <a:avLst/>
          </a:prstGeom>
          <a:ln w="12700">
            <a:miter lim="400000"/>
          </a:ln>
          <a:extLst>
            <a:ext uri="{C572A759-6A51-4108-AA02-DFA0A04FC94B}">
              <ma14:wrappingTextBoxFlag xmlns:ma14="http://schemas.microsoft.com/office/mac/drawingml/2011/main" val="1"/>
            </a:ext>
          </a:extLst>
        </p:spPr>
        <p:txBody>
          <a:bodyPr wrap="none"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上线白名单、审计</a:t>
            </a:r>
          </a:p>
        </p:txBody>
      </p:sp>
      <p:sp>
        <p:nvSpPr>
          <p:cNvPr id="237" name="Shape 237"/>
          <p:cNvSpPr/>
          <p:nvPr/>
        </p:nvSpPr>
        <p:spPr>
          <a:xfrm>
            <a:off x="7059642" y="3873860"/>
            <a:ext cx="2462934" cy="714424"/>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38" name="Shape 238"/>
          <p:cNvSpPr/>
          <p:nvPr/>
        </p:nvSpPr>
        <p:spPr>
          <a:xfrm>
            <a:off x="4929937" y="4473802"/>
            <a:ext cx="877887" cy="2639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服务管理</a:t>
            </a:r>
          </a:p>
        </p:txBody>
      </p:sp>
      <p:sp>
        <p:nvSpPr>
          <p:cNvPr id="239" name="Shape 239"/>
          <p:cNvSpPr/>
          <p:nvPr/>
        </p:nvSpPr>
        <p:spPr>
          <a:xfrm>
            <a:off x="5775345" y="4257064"/>
            <a:ext cx="1082036" cy="745502"/>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40" name="Shape 240"/>
          <p:cNvSpPr/>
          <p:nvPr/>
        </p:nvSpPr>
        <p:spPr>
          <a:xfrm>
            <a:off x="5798425" y="4345766"/>
            <a:ext cx="1058955" cy="528251"/>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健康检查、性能监控、服务编排、降级…</a:t>
            </a:r>
          </a:p>
        </p:txBody>
      </p:sp>
      <p:sp>
        <p:nvSpPr>
          <p:cNvPr id="241" name="Shape 241"/>
          <p:cNvSpPr/>
          <p:nvPr/>
        </p:nvSpPr>
        <p:spPr>
          <a:xfrm>
            <a:off x="7128784" y="4118566"/>
            <a:ext cx="950283" cy="269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defTabSz="609584"/>
            <a:r>
              <a:rPr b="1" sz="1200">
                <a:solidFill>
                  <a:srgbClr val="3E3E3E"/>
                </a:solidFill>
                <a:latin typeface="Arial"/>
                <a:ea typeface="Arial"/>
                <a:cs typeface="Arial"/>
                <a:sym typeface="Arial"/>
              </a:rPr>
              <a:t>API</a:t>
            </a:r>
            <a:r>
              <a:rPr b="1" sz="1200">
                <a:solidFill>
                  <a:srgbClr val="3E3E3E"/>
                </a:solidFill>
                <a:latin typeface="微软雅黑"/>
                <a:ea typeface="微软雅黑"/>
                <a:cs typeface="微软雅黑"/>
                <a:sym typeface="微软雅黑"/>
              </a:rPr>
              <a:t> 网关</a:t>
            </a:r>
          </a:p>
        </p:txBody>
      </p:sp>
      <p:sp>
        <p:nvSpPr>
          <p:cNvPr id="242" name="Shape 242"/>
          <p:cNvSpPr/>
          <p:nvPr/>
        </p:nvSpPr>
        <p:spPr>
          <a:xfrm>
            <a:off x="8018437" y="3947071"/>
            <a:ext cx="1328540" cy="593509"/>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43" name="Shape 243"/>
          <p:cNvSpPr/>
          <p:nvPr/>
        </p:nvSpPr>
        <p:spPr>
          <a:xfrm>
            <a:off x="8053785" y="4018338"/>
            <a:ext cx="1324733" cy="401251"/>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流量控制、路由转发、API 熔断…</a:t>
            </a:r>
          </a:p>
        </p:txBody>
      </p:sp>
      <p:sp>
        <p:nvSpPr>
          <p:cNvPr id="244" name="Shape 244"/>
          <p:cNvSpPr/>
          <p:nvPr/>
        </p:nvSpPr>
        <p:spPr>
          <a:xfrm>
            <a:off x="7111338" y="4900052"/>
            <a:ext cx="877886" cy="2392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200">
                <a:solidFill>
                  <a:srgbClr val="3E3E3E"/>
                </a:solidFill>
                <a:latin typeface="微软雅黑"/>
                <a:ea typeface="微软雅黑"/>
                <a:cs typeface="微软雅黑"/>
                <a:sym typeface="微软雅黑"/>
              </a:defRPr>
            </a:lvl1pPr>
          </a:lstStyle>
          <a:p>
            <a:pPr lvl="0">
              <a:defRPr b="0" sz="1800">
                <a:solidFill>
                  <a:srgbClr val="000000"/>
                </a:solidFill>
              </a:defRPr>
            </a:pPr>
            <a:r>
              <a:rPr b="1" sz="1200">
                <a:solidFill>
                  <a:srgbClr val="3E3E3E"/>
                </a:solidFill>
              </a:rPr>
              <a:t>分布式追踪</a:t>
            </a:r>
          </a:p>
        </p:txBody>
      </p:sp>
      <p:sp>
        <p:nvSpPr>
          <p:cNvPr id="245" name="Shape 245"/>
          <p:cNvSpPr/>
          <p:nvPr/>
        </p:nvSpPr>
        <p:spPr>
          <a:xfrm>
            <a:off x="8035555" y="4833401"/>
            <a:ext cx="1311421" cy="410302"/>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46" name="Shape 246"/>
          <p:cNvSpPr/>
          <p:nvPr/>
        </p:nvSpPr>
        <p:spPr>
          <a:xfrm>
            <a:off x="8051759" y="4888724"/>
            <a:ext cx="1295217" cy="245042"/>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拓扑图、调用链追踪</a:t>
            </a:r>
          </a:p>
        </p:txBody>
      </p:sp>
      <p:sp>
        <p:nvSpPr>
          <p:cNvPr id="247" name="Shape 247"/>
          <p:cNvSpPr/>
          <p:nvPr/>
        </p:nvSpPr>
        <p:spPr>
          <a:xfrm>
            <a:off x="9711332" y="3879581"/>
            <a:ext cx="1812808" cy="767769"/>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b="1">
                <a:latin typeface="Microsoft YaHei"/>
                <a:ea typeface="Microsoft YaHei"/>
                <a:cs typeface="Microsoft YaHei"/>
                <a:sym typeface="Microsoft YaHei"/>
              </a:defRPr>
            </a:pPr>
          </a:p>
        </p:txBody>
      </p:sp>
      <p:sp>
        <p:nvSpPr>
          <p:cNvPr id="248" name="Shape 248"/>
          <p:cNvSpPr/>
          <p:nvPr/>
        </p:nvSpPr>
        <p:spPr>
          <a:xfrm>
            <a:off x="9820760" y="4090744"/>
            <a:ext cx="950282" cy="2639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监控</a:t>
            </a:r>
          </a:p>
        </p:txBody>
      </p:sp>
      <p:sp>
        <p:nvSpPr>
          <p:cNvPr id="249" name="Shape 249"/>
          <p:cNvSpPr/>
          <p:nvPr/>
        </p:nvSpPr>
        <p:spPr>
          <a:xfrm>
            <a:off x="10348276" y="3997068"/>
            <a:ext cx="1031848" cy="532794"/>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50" name="Shape 250"/>
          <p:cNvSpPr/>
          <p:nvPr/>
        </p:nvSpPr>
        <p:spPr>
          <a:xfrm>
            <a:off x="10429841" y="4113638"/>
            <a:ext cx="950282" cy="245041"/>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应用运行状况</a:t>
            </a:r>
          </a:p>
        </p:txBody>
      </p:sp>
      <p:sp>
        <p:nvSpPr>
          <p:cNvPr id="251" name="Shape 251"/>
          <p:cNvSpPr/>
          <p:nvPr/>
        </p:nvSpPr>
        <p:spPr>
          <a:xfrm>
            <a:off x="9711332" y="4729312"/>
            <a:ext cx="1812808" cy="608689"/>
          </a:xfrm>
          <a:prstGeom prst="roundRect">
            <a:avLst>
              <a:gd name="adj" fmla="val 16667"/>
            </a:avLst>
          </a:prstGeom>
          <a:solidFill>
            <a:srgbClr val="BDD7EE"/>
          </a:solidFill>
          <a:ln w="15875">
            <a:solidFill>
              <a:srgbClr val="0077C8"/>
            </a:solidFill>
            <a:prstDash val="sysDot"/>
            <a:miter/>
          </a:ln>
        </p:spPr>
        <p:txBody>
          <a:bodyPr lIns="0" tIns="0" rIns="0" bIns="0" anchor="ctr"/>
          <a:lstStyle/>
          <a:p>
            <a:pPr lvl="0">
              <a:defRPr>
                <a:latin typeface="Arial Black"/>
                <a:ea typeface="Arial Black"/>
                <a:cs typeface="Arial Black"/>
                <a:sym typeface="Arial Black"/>
              </a:defRPr>
            </a:pPr>
          </a:p>
        </p:txBody>
      </p:sp>
      <p:sp>
        <p:nvSpPr>
          <p:cNvPr id="252" name="Shape 252"/>
          <p:cNvSpPr/>
          <p:nvPr/>
        </p:nvSpPr>
        <p:spPr>
          <a:xfrm>
            <a:off x="9820760" y="4880105"/>
            <a:ext cx="950282" cy="2639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缓存</a:t>
            </a:r>
          </a:p>
        </p:txBody>
      </p:sp>
      <p:sp>
        <p:nvSpPr>
          <p:cNvPr id="253" name="Shape 253"/>
          <p:cNvSpPr/>
          <p:nvPr/>
        </p:nvSpPr>
        <p:spPr>
          <a:xfrm>
            <a:off x="10354778" y="4895420"/>
            <a:ext cx="1025345" cy="314810"/>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54" name="Shape 254"/>
          <p:cNvSpPr/>
          <p:nvPr/>
        </p:nvSpPr>
        <p:spPr>
          <a:xfrm>
            <a:off x="10401979" y="4902999"/>
            <a:ext cx="978145" cy="245041"/>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缓存管理</a:t>
            </a:r>
          </a:p>
        </p:txBody>
      </p:sp>
      <p:sp>
        <p:nvSpPr>
          <p:cNvPr id="255" name="Shape 255"/>
          <p:cNvSpPr/>
          <p:nvPr/>
        </p:nvSpPr>
        <p:spPr>
          <a:xfrm>
            <a:off x="4965129" y="5617078"/>
            <a:ext cx="877887" cy="2639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609584">
              <a:defRPr b="1" sz="1400">
                <a:solidFill>
                  <a:srgbClr val="3E3E3E"/>
                </a:solidFill>
                <a:latin typeface="微软雅黑"/>
                <a:ea typeface="微软雅黑"/>
                <a:cs typeface="微软雅黑"/>
                <a:sym typeface="微软雅黑"/>
              </a:defRPr>
            </a:lvl1pPr>
          </a:lstStyle>
          <a:p>
            <a:pPr lvl="0">
              <a:defRPr b="0" sz="1800">
                <a:solidFill>
                  <a:srgbClr val="000000"/>
                </a:solidFill>
              </a:defRPr>
            </a:pPr>
            <a:r>
              <a:rPr b="1" sz="1400">
                <a:solidFill>
                  <a:srgbClr val="3E3E3E"/>
                </a:solidFill>
              </a:rPr>
              <a:t>服务管理</a:t>
            </a:r>
          </a:p>
        </p:txBody>
      </p:sp>
      <p:sp>
        <p:nvSpPr>
          <p:cNvPr id="256" name="Shape 256"/>
          <p:cNvSpPr/>
          <p:nvPr/>
        </p:nvSpPr>
        <p:spPr>
          <a:xfrm>
            <a:off x="5793430" y="5620244"/>
            <a:ext cx="1795751" cy="339107"/>
          </a:xfrm>
          <a:prstGeom prst="roundRect">
            <a:avLst>
              <a:gd name="adj" fmla="val 8675"/>
            </a:avLst>
          </a:prstGeom>
          <a:solidFill>
            <a:srgbClr val="FFFFFF"/>
          </a:solidFill>
          <a:ln w="6350">
            <a:solidFill>
              <a:srgbClr val="005E81"/>
            </a:solidFill>
          </a:ln>
        </p:spPr>
        <p:txBody>
          <a:bodyPr lIns="0" tIns="0" rIns="0" bIns="0" anchor="ctr"/>
          <a:lstStyle/>
          <a:p>
            <a:pPr lvl="0" defTabSz="913909">
              <a:defRPr sz="1500">
                <a:solidFill>
                  <a:srgbClr val="44546A"/>
                </a:solidFill>
                <a:latin typeface="Microsoft YaHei"/>
                <a:ea typeface="Microsoft YaHei"/>
                <a:cs typeface="Microsoft YaHei"/>
                <a:sym typeface="Microsoft YaHei"/>
              </a:defRPr>
            </a:pPr>
          </a:p>
        </p:txBody>
      </p:sp>
      <p:sp>
        <p:nvSpPr>
          <p:cNvPr id="257" name="Shape 257"/>
          <p:cNvSpPr/>
          <p:nvPr/>
        </p:nvSpPr>
        <p:spPr>
          <a:xfrm>
            <a:off x="5793432" y="5639970"/>
            <a:ext cx="1239948" cy="245042"/>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lvl1pPr defTabSz="913909">
              <a:defRPr sz="1000">
                <a:solidFill>
                  <a:srgbClr val="44546A"/>
                </a:solidFill>
                <a:latin typeface="Microsoft YaHei"/>
                <a:ea typeface="Microsoft YaHei"/>
                <a:cs typeface="Microsoft YaHei"/>
                <a:sym typeface="Microsoft YaHei"/>
              </a:defRPr>
            </a:lvl1pPr>
          </a:lstStyle>
          <a:p>
            <a:pPr lvl="0">
              <a:defRPr sz="1800">
                <a:solidFill>
                  <a:srgbClr val="000000"/>
                </a:solidFill>
              </a:defRPr>
            </a:pPr>
            <a:r>
              <a:rPr sz="1000">
                <a:solidFill>
                  <a:srgbClr val="44546A"/>
                </a:solidFill>
              </a:rPr>
              <a:t>下线、黑名单</a:t>
            </a:r>
          </a:p>
        </p:txBody>
      </p:sp>
      <p:sp>
        <p:nvSpPr>
          <p:cNvPr id="258" name="Shape 258"/>
          <p:cNvSpPr/>
          <p:nvPr/>
        </p:nvSpPr>
        <p:spPr>
          <a:xfrm>
            <a:off x="450154" y="2270138"/>
            <a:ext cx="3384376" cy="615955"/>
          </a:xfrm>
          <a:prstGeom prst="roundRect">
            <a:avLst>
              <a:gd name="adj" fmla="val 2990"/>
            </a:avLst>
          </a:prstGeom>
          <a:solidFill>
            <a:srgbClr val="C5E0B4"/>
          </a:solidFill>
          <a:ln w="12700">
            <a:miter lim="400000"/>
          </a:ln>
        </p:spPr>
        <p:txBody>
          <a:bodyPr lIns="0" tIns="0" rIns="0" bIns="0" anchor="ctr"/>
          <a:lstStyle/>
          <a:p>
            <a:pPr lvl="0" defTabSz="609584">
              <a:defRPr sz="3700">
                <a:solidFill>
                  <a:srgbClr val="007FE6"/>
                </a:solidFill>
                <a:latin typeface="Arial"/>
                <a:ea typeface="Arial"/>
                <a:cs typeface="Arial"/>
                <a:sym typeface="Arial"/>
              </a:defRPr>
            </a:pPr>
          </a:p>
        </p:txBody>
      </p:sp>
      <p:sp>
        <p:nvSpPr>
          <p:cNvPr id="259" name="Shape 259"/>
          <p:cNvSpPr/>
          <p:nvPr/>
        </p:nvSpPr>
        <p:spPr>
          <a:xfrm>
            <a:off x="1667369" y="1652158"/>
            <a:ext cx="1823977" cy="401251"/>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p>
            <a:pPr lvl="0" defTabSz="913909">
              <a:lnSpc>
                <a:spcPct val="80000"/>
              </a:lnSpc>
            </a:pPr>
            <a:r>
              <a:rPr b="1">
                <a:solidFill>
                  <a:srgbClr val="44546A"/>
                </a:solidFill>
                <a:latin typeface="微软雅黑"/>
                <a:ea typeface="微软雅黑"/>
                <a:cs typeface="微软雅黑"/>
                <a:sym typeface="微软雅黑"/>
              </a:rPr>
              <a:t>开</a:t>
            </a:r>
            <a:r>
              <a:rPr b="1">
                <a:solidFill>
                  <a:srgbClr val="44546A"/>
                </a:solidFill>
                <a:latin typeface="微软雅黑"/>
                <a:ea typeface="微软雅黑"/>
                <a:cs typeface="微软雅黑"/>
                <a:sym typeface="微软雅黑"/>
              </a:rPr>
              <a:t>    </a:t>
            </a:r>
            <a:r>
              <a:rPr b="1">
                <a:solidFill>
                  <a:srgbClr val="44546A"/>
                </a:solidFill>
                <a:latin typeface="微软雅黑"/>
                <a:ea typeface="微软雅黑"/>
                <a:cs typeface="微软雅黑"/>
                <a:sym typeface="微软雅黑"/>
              </a:rPr>
              <a:t>发</a:t>
            </a:r>
          </a:p>
        </p:txBody>
      </p:sp>
      <p:sp>
        <p:nvSpPr>
          <p:cNvPr id="260" name="Shape 260"/>
          <p:cNvSpPr/>
          <p:nvPr/>
        </p:nvSpPr>
        <p:spPr>
          <a:xfrm>
            <a:off x="450154" y="3043340"/>
            <a:ext cx="3384376" cy="600372"/>
          </a:xfrm>
          <a:prstGeom prst="roundRect">
            <a:avLst>
              <a:gd name="adj" fmla="val 2990"/>
            </a:avLst>
          </a:prstGeom>
          <a:solidFill>
            <a:srgbClr val="C5E0B4"/>
          </a:solidFill>
          <a:ln w="12700">
            <a:miter lim="400000"/>
          </a:ln>
        </p:spPr>
        <p:txBody>
          <a:bodyPr lIns="0" tIns="0" rIns="0" bIns="0" anchor="ctr"/>
          <a:lstStyle/>
          <a:p>
            <a:pPr lvl="0" defTabSz="609584">
              <a:defRPr sz="3700">
                <a:solidFill>
                  <a:srgbClr val="007FE6"/>
                </a:solidFill>
                <a:latin typeface="Arial"/>
                <a:ea typeface="Arial"/>
                <a:cs typeface="Arial"/>
                <a:sym typeface="Arial"/>
              </a:defRPr>
            </a:pPr>
          </a:p>
        </p:txBody>
      </p:sp>
      <p:sp>
        <p:nvSpPr>
          <p:cNvPr id="261" name="Shape 261"/>
          <p:cNvSpPr/>
          <p:nvPr/>
        </p:nvSpPr>
        <p:spPr>
          <a:xfrm>
            <a:off x="1667369" y="2455547"/>
            <a:ext cx="1099583" cy="401251"/>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p>
            <a:pPr lvl="0" defTabSz="913909">
              <a:lnSpc>
                <a:spcPct val="80000"/>
              </a:lnSpc>
            </a:pPr>
            <a:r>
              <a:rPr b="1">
                <a:solidFill>
                  <a:srgbClr val="44546A"/>
                </a:solidFill>
                <a:latin typeface="微软雅黑"/>
                <a:ea typeface="微软雅黑"/>
                <a:cs typeface="微软雅黑"/>
                <a:sym typeface="微软雅黑"/>
              </a:rPr>
              <a:t>测</a:t>
            </a:r>
            <a:r>
              <a:rPr b="1">
                <a:solidFill>
                  <a:srgbClr val="44546A"/>
                </a:solidFill>
                <a:latin typeface="微软雅黑"/>
                <a:ea typeface="微软雅黑"/>
                <a:cs typeface="微软雅黑"/>
                <a:sym typeface="微软雅黑"/>
              </a:rPr>
              <a:t>    </a:t>
            </a:r>
            <a:r>
              <a:rPr b="1">
                <a:solidFill>
                  <a:srgbClr val="44546A"/>
                </a:solidFill>
                <a:latin typeface="微软雅黑"/>
                <a:ea typeface="微软雅黑"/>
                <a:cs typeface="微软雅黑"/>
                <a:sym typeface="微软雅黑"/>
              </a:rPr>
              <a:t>试</a:t>
            </a:r>
            <a:r>
              <a:rPr b="1">
                <a:solidFill>
                  <a:srgbClr val="44546A"/>
                </a:solidFill>
                <a:latin typeface="微软雅黑"/>
                <a:ea typeface="微软雅黑"/>
                <a:cs typeface="微软雅黑"/>
                <a:sym typeface="微软雅黑"/>
              </a:rPr>
              <a:t> </a:t>
            </a:r>
          </a:p>
        </p:txBody>
      </p:sp>
      <p:grpSp>
        <p:nvGrpSpPr>
          <p:cNvPr id="264" name="Group 264"/>
          <p:cNvGrpSpPr/>
          <p:nvPr/>
        </p:nvGrpSpPr>
        <p:grpSpPr>
          <a:xfrm>
            <a:off x="450154" y="3870207"/>
            <a:ext cx="3384376" cy="1476953"/>
            <a:chOff x="0" y="0"/>
            <a:chExt cx="3384375" cy="1476951"/>
          </a:xfrm>
        </p:grpSpPr>
        <p:sp>
          <p:nvSpPr>
            <p:cNvPr id="262" name="Shape 262"/>
            <p:cNvSpPr/>
            <p:nvPr/>
          </p:nvSpPr>
          <p:spPr>
            <a:xfrm>
              <a:off x="0" y="0"/>
              <a:ext cx="3384376" cy="1476952"/>
            </a:xfrm>
            <a:prstGeom prst="roundRect">
              <a:avLst>
                <a:gd name="adj" fmla="val 2990"/>
              </a:avLst>
            </a:prstGeom>
            <a:solidFill>
              <a:srgbClr val="C5E0B4"/>
            </a:solidFill>
            <a:ln w="12700" cap="flat">
              <a:noFill/>
              <a:miter lim="400000"/>
            </a:ln>
            <a:effectLst/>
          </p:spPr>
          <p:txBody>
            <a:bodyPr wrap="square" lIns="0" tIns="0" rIns="0" bIns="0" numCol="1" anchor="ctr">
              <a:noAutofit/>
            </a:bodyPr>
            <a:lstStyle/>
            <a:p>
              <a:pPr lvl="0" defTabSz="609584">
                <a:defRPr sz="1400">
                  <a:latin typeface="Arial"/>
                  <a:ea typeface="Arial"/>
                  <a:cs typeface="Arial"/>
                  <a:sym typeface="Arial"/>
                </a:defRPr>
              </a:pPr>
            </a:p>
          </p:txBody>
        </p:sp>
        <p:sp>
          <p:nvSpPr>
            <p:cNvPr id="263" name="Shape 263"/>
            <p:cNvSpPr/>
            <p:nvPr/>
          </p:nvSpPr>
          <p:spPr>
            <a:xfrm>
              <a:off x="12933" y="594066"/>
              <a:ext cx="3358510" cy="288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609584">
                <a:defRPr sz="1400">
                  <a:latin typeface="Arial"/>
                  <a:ea typeface="Arial"/>
                  <a:cs typeface="Arial"/>
                  <a:sym typeface="Arial"/>
                </a:defRPr>
              </a:lvl1pPr>
            </a:lstStyle>
            <a:p>
              <a:pPr lvl="0">
                <a:defRPr sz="1800"/>
              </a:pPr>
              <a:r>
                <a:rPr sz="1400"/>
                <a:t>  </a:t>
              </a:r>
            </a:p>
          </p:txBody>
        </p:sp>
      </p:grpSp>
      <p:sp>
        <p:nvSpPr>
          <p:cNvPr id="265" name="Shape 265"/>
          <p:cNvSpPr/>
          <p:nvPr/>
        </p:nvSpPr>
        <p:spPr>
          <a:xfrm>
            <a:off x="1667369" y="3189008"/>
            <a:ext cx="1966850" cy="401251"/>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p>
            <a:pPr lvl="0" defTabSz="913909">
              <a:lnSpc>
                <a:spcPct val="80000"/>
              </a:lnSpc>
            </a:pPr>
            <a:r>
              <a:rPr b="1">
                <a:solidFill>
                  <a:srgbClr val="44546A"/>
                </a:solidFill>
                <a:latin typeface="微软雅黑"/>
                <a:ea typeface="微软雅黑"/>
                <a:cs typeface="微软雅黑"/>
                <a:sym typeface="微软雅黑"/>
              </a:rPr>
              <a:t>上</a:t>
            </a:r>
            <a:r>
              <a:rPr b="1">
                <a:solidFill>
                  <a:srgbClr val="44546A"/>
                </a:solidFill>
                <a:latin typeface="微软雅黑"/>
                <a:ea typeface="微软雅黑"/>
                <a:cs typeface="微软雅黑"/>
                <a:sym typeface="微软雅黑"/>
              </a:rPr>
              <a:t>    </a:t>
            </a:r>
            <a:r>
              <a:rPr b="1">
                <a:solidFill>
                  <a:srgbClr val="44546A"/>
                </a:solidFill>
                <a:latin typeface="微软雅黑"/>
                <a:ea typeface="微软雅黑"/>
                <a:cs typeface="微软雅黑"/>
                <a:sym typeface="微软雅黑"/>
              </a:rPr>
              <a:t>线</a:t>
            </a:r>
          </a:p>
        </p:txBody>
      </p:sp>
      <p:sp>
        <p:nvSpPr>
          <p:cNvPr id="266" name="Shape 266"/>
          <p:cNvSpPr/>
          <p:nvPr/>
        </p:nvSpPr>
        <p:spPr>
          <a:xfrm>
            <a:off x="432896" y="5549205"/>
            <a:ext cx="3384376" cy="545045"/>
          </a:xfrm>
          <a:prstGeom prst="roundRect">
            <a:avLst>
              <a:gd name="adj" fmla="val 2990"/>
            </a:avLst>
          </a:prstGeom>
          <a:solidFill>
            <a:srgbClr val="C5E0B4"/>
          </a:solidFill>
          <a:ln w="12700">
            <a:miter lim="400000"/>
          </a:ln>
        </p:spPr>
        <p:txBody>
          <a:bodyPr lIns="0" tIns="0" rIns="0" bIns="0" anchor="ctr"/>
          <a:lstStyle/>
          <a:p>
            <a:pPr lvl="0" defTabSz="609584">
              <a:defRPr sz="3700">
                <a:solidFill>
                  <a:srgbClr val="007FE6"/>
                </a:solidFill>
                <a:latin typeface="Arial"/>
                <a:ea typeface="Arial"/>
                <a:cs typeface="Arial"/>
                <a:sym typeface="Arial"/>
              </a:defRPr>
            </a:pPr>
          </a:p>
        </p:txBody>
      </p:sp>
      <p:sp>
        <p:nvSpPr>
          <p:cNvPr id="267" name="Shape 267"/>
          <p:cNvSpPr/>
          <p:nvPr/>
        </p:nvSpPr>
        <p:spPr>
          <a:xfrm>
            <a:off x="1667368" y="5690034"/>
            <a:ext cx="1608905" cy="401251"/>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p>
            <a:pPr lvl="0" defTabSz="913909">
              <a:lnSpc>
                <a:spcPct val="80000"/>
              </a:lnSpc>
            </a:pPr>
            <a:r>
              <a:rPr b="1">
                <a:solidFill>
                  <a:srgbClr val="44546A"/>
                </a:solidFill>
                <a:latin typeface="微软雅黑"/>
                <a:ea typeface="微软雅黑"/>
                <a:cs typeface="微软雅黑"/>
                <a:sym typeface="微软雅黑"/>
              </a:rPr>
              <a:t>下</a:t>
            </a:r>
            <a:r>
              <a:rPr b="1">
                <a:solidFill>
                  <a:srgbClr val="44546A"/>
                </a:solidFill>
                <a:latin typeface="微软雅黑"/>
                <a:ea typeface="微软雅黑"/>
                <a:cs typeface="微软雅黑"/>
                <a:sym typeface="微软雅黑"/>
              </a:rPr>
              <a:t>    </a:t>
            </a:r>
            <a:r>
              <a:rPr b="1">
                <a:solidFill>
                  <a:srgbClr val="44546A"/>
                </a:solidFill>
                <a:latin typeface="微软雅黑"/>
                <a:ea typeface="微软雅黑"/>
                <a:cs typeface="微软雅黑"/>
                <a:sym typeface="微软雅黑"/>
              </a:rPr>
              <a:t>线</a:t>
            </a:r>
          </a:p>
        </p:txBody>
      </p:sp>
      <p:sp>
        <p:nvSpPr>
          <p:cNvPr id="268" name="Shape 268"/>
          <p:cNvSpPr/>
          <p:nvPr/>
        </p:nvSpPr>
        <p:spPr>
          <a:xfrm>
            <a:off x="1667368" y="4444598"/>
            <a:ext cx="1265836" cy="401251"/>
          </a:xfrm>
          <a:prstGeom prst="rect">
            <a:avLst/>
          </a:prstGeom>
          <a:ln w="12700">
            <a:miter lim="400000"/>
          </a:ln>
          <a:extLst>
            <a:ext uri="{C572A759-6A51-4108-AA02-DFA0A04FC94B}">
              <ma14:wrappingTextBoxFlag xmlns:ma14="http://schemas.microsoft.com/office/mac/drawingml/2011/main" val="1"/>
            </a:ext>
          </a:extLst>
        </p:spPr>
        <p:txBody>
          <a:bodyPr lIns="60924" tIns="60924" rIns="60924" bIns="60924">
            <a:spAutoFit/>
          </a:bodyPr>
          <a:lstStyle/>
          <a:p>
            <a:pPr lvl="0" defTabSz="913909">
              <a:lnSpc>
                <a:spcPct val="80000"/>
              </a:lnSpc>
            </a:pPr>
            <a:r>
              <a:rPr b="1">
                <a:solidFill>
                  <a:srgbClr val="44546A"/>
                </a:solidFill>
                <a:latin typeface="微软雅黑"/>
                <a:ea typeface="微软雅黑"/>
                <a:cs typeface="微软雅黑"/>
                <a:sym typeface="微软雅黑"/>
              </a:rPr>
              <a:t>运</a:t>
            </a:r>
            <a:r>
              <a:rPr b="1">
                <a:solidFill>
                  <a:srgbClr val="44546A"/>
                </a:solidFill>
                <a:latin typeface="微软雅黑"/>
                <a:ea typeface="微软雅黑"/>
                <a:cs typeface="微软雅黑"/>
                <a:sym typeface="微软雅黑"/>
              </a:rPr>
              <a:t>    </a:t>
            </a:r>
            <a:r>
              <a:rPr b="1">
                <a:solidFill>
                  <a:srgbClr val="44546A"/>
                </a:solidFill>
                <a:latin typeface="微软雅黑"/>
                <a:ea typeface="微软雅黑"/>
                <a:cs typeface="微软雅黑"/>
                <a:sym typeface="微软雅黑"/>
              </a:rPr>
              <a:t>行</a:t>
            </a:r>
          </a:p>
        </p:txBody>
      </p:sp>
      <p:sp>
        <p:nvSpPr>
          <p:cNvPr id="269" name="Shape 269"/>
          <p:cNvSpPr/>
          <p:nvPr/>
        </p:nvSpPr>
        <p:spPr>
          <a:xfrm>
            <a:off x="434256" y="1038983"/>
            <a:ext cx="3383017" cy="329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3" y="0"/>
                </a:lnTo>
                <a:lnTo>
                  <a:pt x="21387" y="0"/>
                </a:lnTo>
                <a:lnTo>
                  <a:pt x="21600" y="21600"/>
                </a:lnTo>
                <a:close/>
              </a:path>
            </a:pathLst>
          </a:custGeom>
          <a:solidFill>
            <a:srgbClr val="3E3E3E"/>
          </a:solidFill>
          <a:ln w="12700">
            <a:miter lim="400000"/>
          </a:ln>
        </p:spPr>
        <p:txBody>
          <a:bodyPr lIns="0" tIns="0" rIns="0" bIns="0" anchor="ctr"/>
          <a:lstStyle/>
          <a:p>
            <a:pPr lvl="0" algn="ctr" defTabSz="609584">
              <a:defRPr sz="2400">
                <a:solidFill>
                  <a:srgbClr val="FFFFFF"/>
                </a:solidFill>
                <a:latin typeface="Arial"/>
                <a:ea typeface="Arial"/>
                <a:cs typeface="Arial"/>
                <a:sym typeface="Arial"/>
              </a:defRPr>
            </a:pPr>
          </a:p>
        </p:txBody>
      </p:sp>
      <p:sp>
        <p:nvSpPr>
          <p:cNvPr id="270" name="Shape 270"/>
          <p:cNvSpPr/>
          <p:nvPr/>
        </p:nvSpPr>
        <p:spPr>
          <a:xfrm>
            <a:off x="1203780" y="1081125"/>
            <a:ext cx="1974328" cy="1971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09584">
              <a:defRPr b="1" sz="1600">
                <a:solidFill>
                  <a:srgbClr val="FFFFFF"/>
                </a:solidFill>
                <a:latin typeface="微软雅黑"/>
                <a:ea typeface="微软雅黑"/>
                <a:cs typeface="微软雅黑"/>
                <a:sym typeface="微软雅黑"/>
              </a:defRPr>
            </a:lvl1pPr>
          </a:lstStyle>
          <a:p>
            <a:pPr lvl="0">
              <a:defRPr b="0" sz="1800">
                <a:solidFill>
                  <a:srgbClr val="000000"/>
                </a:solidFill>
              </a:defRPr>
            </a:pPr>
            <a:r>
              <a:rPr b="1" sz="1600">
                <a:solidFill>
                  <a:srgbClr val="FFFFFF"/>
                </a:solidFill>
              </a:rPr>
              <a:t>微服务生命周期管理</a:t>
            </a:r>
          </a:p>
        </p:txBody>
      </p:sp>
      <p:sp>
        <p:nvSpPr>
          <p:cNvPr id="271" name="Shape 271"/>
          <p:cNvSpPr/>
          <p:nvPr/>
        </p:nvSpPr>
        <p:spPr>
          <a:xfrm>
            <a:off x="4163700" y="1653796"/>
            <a:ext cx="439388" cy="359198"/>
          </a:xfrm>
          <a:prstGeom prst="rightArrow">
            <a:avLst>
              <a:gd name="adj1" fmla="val 50000"/>
              <a:gd name="adj2" fmla="val 50000"/>
            </a:avLst>
          </a:prstGeom>
          <a:solidFill>
            <a:srgbClr val="8FAADC"/>
          </a:solidFill>
          <a:ln w="12700">
            <a:miter lim="400000"/>
          </a:ln>
        </p:spPr>
        <p:txBody>
          <a:bodyPr lIns="0" tIns="0" rIns="0" bIns="0" anchor="ctr"/>
          <a:lstStyle/>
          <a:p>
            <a:pPr lvl="0" algn="ctr">
              <a:defRPr>
                <a:solidFill>
                  <a:srgbClr val="FFFFFF"/>
                </a:solidFill>
              </a:defRPr>
            </a:pPr>
          </a:p>
        </p:txBody>
      </p:sp>
      <p:sp>
        <p:nvSpPr>
          <p:cNvPr id="272" name="Shape 272"/>
          <p:cNvSpPr/>
          <p:nvPr/>
        </p:nvSpPr>
        <p:spPr>
          <a:xfrm>
            <a:off x="4175574" y="2393489"/>
            <a:ext cx="439388" cy="359198"/>
          </a:xfrm>
          <a:prstGeom prst="rightArrow">
            <a:avLst>
              <a:gd name="adj1" fmla="val 50000"/>
              <a:gd name="adj2" fmla="val 50000"/>
            </a:avLst>
          </a:prstGeom>
          <a:solidFill>
            <a:srgbClr val="8FAADC"/>
          </a:solidFill>
          <a:ln w="12700">
            <a:miter lim="400000"/>
          </a:ln>
        </p:spPr>
        <p:txBody>
          <a:bodyPr lIns="0" tIns="0" rIns="0" bIns="0" anchor="ctr"/>
          <a:lstStyle/>
          <a:p>
            <a:pPr lvl="0" algn="ctr">
              <a:defRPr>
                <a:solidFill>
                  <a:srgbClr val="FFFFFF"/>
                </a:solidFill>
              </a:defRPr>
            </a:pPr>
          </a:p>
        </p:txBody>
      </p:sp>
      <p:sp>
        <p:nvSpPr>
          <p:cNvPr id="273" name="Shape 273"/>
          <p:cNvSpPr/>
          <p:nvPr/>
        </p:nvSpPr>
        <p:spPr>
          <a:xfrm>
            <a:off x="4173702" y="3126409"/>
            <a:ext cx="439388" cy="359198"/>
          </a:xfrm>
          <a:prstGeom prst="rightArrow">
            <a:avLst>
              <a:gd name="adj1" fmla="val 50000"/>
              <a:gd name="adj2" fmla="val 50000"/>
            </a:avLst>
          </a:prstGeom>
          <a:solidFill>
            <a:srgbClr val="8FAADC"/>
          </a:solidFill>
          <a:ln w="12700">
            <a:miter lim="400000"/>
          </a:ln>
        </p:spPr>
        <p:txBody>
          <a:bodyPr lIns="0" tIns="0" rIns="0" bIns="0" anchor="ctr"/>
          <a:lstStyle/>
          <a:p>
            <a:pPr lvl="0" algn="ctr">
              <a:defRPr>
                <a:solidFill>
                  <a:srgbClr val="FFFFFF"/>
                </a:solidFill>
              </a:defRPr>
            </a:pPr>
          </a:p>
        </p:txBody>
      </p:sp>
      <p:sp>
        <p:nvSpPr>
          <p:cNvPr id="274" name="Shape 274"/>
          <p:cNvSpPr/>
          <p:nvPr/>
        </p:nvSpPr>
        <p:spPr>
          <a:xfrm>
            <a:off x="4173702" y="4529528"/>
            <a:ext cx="439388" cy="359198"/>
          </a:xfrm>
          <a:prstGeom prst="rightArrow">
            <a:avLst>
              <a:gd name="adj1" fmla="val 50000"/>
              <a:gd name="adj2" fmla="val 50000"/>
            </a:avLst>
          </a:prstGeom>
          <a:solidFill>
            <a:srgbClr val="8FAADC"/>
          </a:solidFill>
          <a:ln w="12700">
            <a:miter lim="400000"/>
          </a:ln>
        </p:spPr>
        <p:txBody>
          <a:bodyPr lIns="0" tIns="0" rIns="0" bIns="0" anchor="ctr"/>
          <a:lstStyle/>
          <a:p>
            <a:pPr lvl="0" algn="ctr">
              <a:defRPr>
                <a:solidFill>
                  <a:srgbClr val="FFFFFF"/>
                </a:solidFill>
              </a:defRPr>
            </a:pPr>
          </a:p>
        </p:txBody>
      </p:sp>
      <p:sp>
        <p:nvSpPr>
          <p:cNvPr id="275" name="Shape 275"/>
          <p:cNvSpPr/>
          <p:nvPr/>
        </p:nvSpPr>
        <p:spPr>
          <a:xfrm>
            <a:off x="4144581" y="5612029"/>
            <a:ext cx="439388" cy="359198"/>
          </a:xfrm>
          <a:prstGeom prst="rightArrow">
            <a:avLst>
              <a:gd name="adj1" fmla="val 50000"/>
              <a:gd name="adj2" fmla="val 50000"/>
            </a:avLst>
          </a:prstGeom>
          <a:solidFill>
            <a:srgbClr val="8FAADC"/>
          </a:solidFill>
          <a:ln w="12700">
            <a:miter lim="400000"/>
          </a:ln>
        </p:spPr>
        <p:txBody>
          <a:bodyPr lIns="0" tIns="0" rIns="0" bIns="0" anchor="ctr"/>
          <a:lstStyle/>
          <a:p>
            <a:pPr lvl="0" algn="ctr">
              <a:defRPr>
                <a:solidFill>
                  <a:srgbClr val="FFFFFF"/>
                </a:solidFill>
              </a:defRPr>
            </a:pPr>
          </a:p>
        </p:txBody>
      </p:sp>
    </p:spTree>
  </p:cSld>
  <p:clrMapOvr>
    <a:masterClrMapping/>
  </p:clrMapOvr>
  <p:transition spd="slow" advClick="1">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7" name="image12.png" descr="图像"/>
          <p:cNvPicPr/>
          <p:nvPr/>
        </p:nvPicPr>
        <p:blipFill>
          <a:blip r:embed="rId2">
            <a:extLst/>
          </a:blip>
          <a:stretch>
            <a:fillRect/>
          </a:stretch>
        </p:blipFill>
        <p:spPr>
          <a:xfrm>
            <a:off x="1207909" y="166623"/>
            <a:ext cx="9776183" cy="6524754"/>
          </a:xfrm>
          <a:prstGeom prst="rect">
            <a:avLst/>
          </a:prstGeom>
          <a:ln w="12700">
            <a:miter lim="400000"/>
          </a:ln>
        </p:spPr>
      </p:pic>
      <p:sp>
        <p:nvSpPr>
          <p:cNvPr id="278" name="Shape 278"/>
          <p:cNvSpPr/>
          <p:nvPr>
            <p:ph type="title"/>
          </p:nvPr>
        </p:nvSpPr>
        <p:spPr>
          <a:xfrm>
            <a:off x="555812" y="204472"/>
            <a:ext cx="6839599" cy="608017"/>
          </a:xfrm>
          <a:prstGeom prst="rect">
            <a:avLst/>
          </a:prstGeom>
        </p:spPr>
        <p:txBody>
          <a:bodyPr/>
          <a:lstStyle/>
          <a:p>
            <a:pPr lvl="0">
              <a:defRPr spc="0" sz="1800"/>
            </a:pPr>
            <a:r>
              <a:rPr spc="100" sz="2000"/>
              <a:t>总体架构</a:t>
            </a:r>
          </a:p>
        </p:txBody>
      </p:sp>
    </p:spTree>
  </p:cSld>
  <p:clrMapOvr>
    <a:masterClrMapping/>
  </p:clrMapOvr>
  <p:transition spd="slow" advClick="1">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xfrm>
            <a:off x="555812" y="204472"/>
            <a:ext cx="6839599" cy="608017"/>
          </a:xfrm>
          <a:prstGeom prst="rect">
            <a:avLst/>
          </a:prstGeom>
        </p:spPr>
        <p:txBody>
          <a:bodyPr/>
          <a:lstStyle/>
          <a:p>
            <a:pPr lvl="0">
              <a:defRPr spc="0" sz="1800"/>
            </a:pPr>
            <a:r>
              <a:rPr spc="100" sz="2000"/>
              <a:t>平台功能</a:t>
            </a:r>
          </a:p>
        </p:txBody>
      </p:sp>
      <p:grpSp>
        <p:nvGrpSpPr>
          <p:cNvPr id="339" name="Group 339"/>
          <p:cNvGrpSpPr/>
          <p:nvPr/>
        </p:nvGrpSpPr>
        <p:grpSpPr>
          <a:xfrm>
            <a:off x="1773767" y="933105"/>
            <a:ext cx="8644471" cy="4841533"/>
            <a:chOff x="0" y="-1"/>
            <a:chExt cx="8644469" cy="4841531"/>
          </a:xfrm>
        </p:grpSpPr>
        <p:grpSp>
          <p:nvGrpSpPr>
            <p:cNvPr id="283" name="Group 283"/>
            <p:cNvGrpSpPr/>
            <p:nvPr/>
          </p:nvGrpSpPr>
          <p:grpSpPr>
            <a:xfrm>
              <a:off x="4854429" y="3163486"/>
              <a:ext cx="1701802" cy="1678045"/>
              <a:chOff x="0" y="0"/>
              <a:chExt cx="1701800" cy="1678044"/>
            </a:xfrm>
          </p:grpSpPr>
          <p:sp>
            <p:nvSpPr>
              <p:cNvPr id="281" name="Shape 281"/>
              <p:cNvSpPr/>
              <p:nvPr/>
            </p:nvSpPr>
            <p:spPr>
              <a:xfrm>
                <a:off x="0" y="-1"/>
                <a:ext cx="1701801" cy="1678046"/>
              </a:xfrm>
              <a:prstGeom prst="rect">
                <a:avLst/>
              </a:prstGeom>
              <a:solidFill>
                <a:srgbClr val="EDF3F9"/>
              </a:solidFill>
              <a:ln w="12700" cap="flat">
                <a:noFill/>
                <a:miter lim="400000"/>
                <a:tailEnd type="triangle" w="med" len="med"/>
              </a:ln>
              <a:effectLst/>
            </p:spPr>
            <p:txBody>
              <a:bodyPr wrap="square" lIns="0" tIns="0" rIns="0" bIns="0" numCol="1" anchor="t">
                <a:noAutofit/>
              </a:bodyPr>
              <a:lstStyle/>
              <a:p>
                <a:pPr lvl="0" algn="ctr">
                  <a:defRPr>
                    <a:latin typeface="DengXian"/>
                    <a:ea typeface="DengXian"/>
                    <a:cs typeface="DengXian"/>
                    <a:sym typeface="DengXian"/>
                  </a:defRPr>
                </a:pPr>
              </a:p>
            </p:txBody>
          </p:sp>
          <p:sp>
            <p:nvSpPr>
              <p:cNvPr id="282" name="Shape 282"/>
              <p:cNvSpPr/>
              <p:nvPr/>
            </p:nvSpPr>
            <p:spPr>
              <a:xfrm>
                <a:off x="0" y="-1"/>
                <a:ext cx="1701801" cy="3258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b="1">
                    <a:latin typeface="Microsoft YaHei"/>
                    <a:ea typeface="Microsoft YaHei"/>
                    <a:cs typeface="Microsoft YaHei"/>
                    <a:sym typeface="Microsoft YaHei"/>
                  </a:defRPr>
                </a:lvl1pPr>
              </a:lstStyle>
              <a:p>
                <a:pPr lvl="0">
                  <a:defRPr b="0"/>
                </a:pPr>
                <a:r>
                  <a:rPr b="1"/>
                  <a:t>告警与容错</a:t>
                </a:r>
              </a:p>
            </p:txBody>
          </p:sp>
        </p:grpSp>
        <p:grpSp>
          <p:nvGrpSpPr>
            <p:cNvPr id="286" name="Group 286"/>
            <p:cNvGrpSpPr/>
            <p:nvPr/>
          </p:nvGrpSpPr>
          <p:grpSpPr>
            <a:xfrm>
              <a:off x="0" y="-2"/>
              <a:ext cx="8644470" cy="1522962"/>
              <a:chOff x="0" y="-1"/>
              <a:chExt cx="8644469" cy="1522961"/>
            </a:xfrm>
          </p:grpSpPr>
          <p:sp>
            <p:nvSpPr>
              <p:cNvPr id="284" name="Shape 284"/>
              <p:cNvSpPr/>
              <p:nvPr/>
            </p:nvSpPr>
            <p:spPr>
              <a:xfrm>
                <a:off x="-1" y="-2"/>
                <a:ext cx="8644470" cy="1522962"/>
              </a:xfrm>
              <a:prstGeom prst="rect">
                <a:avLst/>
              </a:prstGeom>
              <a:solidFill>
                <a:srgbClr val="EDF3F9"/>
              </a:solidFill>
              <a:ln w="12700" cap="flat">
                <a:noFill/>
                <a:miter lim="400000"/>
                <a:tailEnd type="triangle" w="med" len="med"/>
              </a:ln>
              <a:effectLst/>
            </p:spPr>
            <p:txBody>
              <a:bodyPr wrap="square" lIns="0" tIns="0" rIns="0" bIns="0" numCol="1" anchor="t">
                <a:noAutofit/>
              </a:bodyPr>
              <a:lstStyle/>
              <a:p>
                <a:pPr lvl="0" algn="ctr">
                  <a:defRPr>
                    <a:latin typeface="DengXian"/>
                    <a:ea typeface="DengXian"/>
                    <a:cs typeface="DengXian"/>
                    <a:sym typeface="DengXian"/>
                  </a:defRPr>
                </a:pPr>
              </a:p>
            </p:txBody>
          </p:sp>
          <p:sp>
            <p:nvSpPr>
              <p:cNvPr id="285" name="Shape 285"/>
              <p:cNvSpPr/>
              <p:nvPr/>
            </p:nvSpPr>
            <p:spPr>
              <a:xfrm>
                <a:off x="-1" y="-1"/>
                <a:ext cx="8644470"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b="1">
                    <a:latin typeface="Microsoft YaHei"/>
                    <a:ea typeface="Microsoft YaHei"/>
                    <a:cs typeface="Microsoft YaHei"/>
                    <a:sym typeface="Microsoft YaHei"/>
                  </a:defRPr>
                </a:lvl1pPr>
              </a:lstStyle>
              <a:p>
                <a:pPr lvl="0">
                  <a:defRPr b="0"/>
                </a:pPr>
                <a:r>
                  <a:rPr b="1"/>
                  <a:t>API 网关</a:t>
                </a:r>
              </a:p>
            </p:txBody>
          </p:sp>
        </p:grpSp>
        <p:sp>
          <p:nvSpPr>
            <p:cNvPr id="287" name="Shape 287"/>
            <p:cNvSpPr/>
            <p:nvPr/>
          </p:nvSpPr>
          <p:spPr>
            <a:xfrm>
              <a:off x="5149167" y="3761640"/>
              <a:ext cx="1091308" cy="263903"/>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服务熔断</a:t>
              </a:r>
            </a:p>
          </p:txBody>
        </p:sp>
        <p:grpSp>
          <p:nvGrpSpPr>
            <p:cNvPr id="290" name="Group 290"/>
            <p:cNvGrpSpPr/>
            <p:nvPr/>
          </p:nvGrpSpPr>
          <p:grpSpPr>
            <a:xfrm>
              <a:off x="458182" y="979921"/>
              <a:ext cx="1287911" cy="368303"/>
              <a:chOff x="0" y="0"/>
              <a:chExt cx="1287909" cy="368302"/>
            </a:xfrm>
          </p:grpSpPr>
          <p:sp>
            <p:nvSpPr>
              <p:cNvPr id="288" name="Shape 288"/>
              <p:cNvSpPr/>
              <p:nvPr/>
            </p:nvSpPr>
            <p:spPr>
              <a:xfrm>
                <a:off x="-1" y="-1"/>
                <a:ext cx="1287910" cy="368304"/>
              </a:xfrm>
              <a:prstGeom prst="rect">
                <a:avLst/>
              </a:prstGeom>
              <a:solidFill>
                <a:srgbClr val="00B050"/>
              </a:solidFill>
              <a:ln w="12700" cap="flat">
                <a:noFill/>
                <a:miter lim="400000"/>
                <a:tailEnd type="triangle" w="med" len="med"/>
              </a:ln>
              <a:effectLst/>
            </p:spPr>
            <p:txBody>
              <a:bodyPr wrap="square" lIns="0" tIns="0" rIns="0" bIns="0" numCol="1" anchor="ctr">
                <a:noAutofit/>
              </a:bodyPr>
              <a:lstStyle/>
              <a:p>
                <a:pPr lvl="0" algn="ctr">
                  <a:defRPr sz="1400">
                    <a:solidFill>
                      <a:srgbClr val="FFFFFF"/>
                    </a:solidFill>
                    <a:latin typeface="Microsoft YaHei"/>
                    <a:ea typeface="Microsoft YaHei"/>
                    <a:cs typeface="Microsoft YaHei"/>
                    <a:sym typeface="Microsoft YaHei"/>
                  </a:defRPr>
                </a:pPr>
              </a:p>
            </p:txBody>
          </p:sp>
          <p:sp>
            <p:nvSpPr>
              <p:cNvPr id="289" name="Shape 289"/>
              <p:cNvSpPr/>
              <p:nvPr/>
            </p:nvSpPr>
            <p:spPr>
              <a:xfrm>
                <a:off x="-1" y="52199"/>
                <a:ext cx="1287910"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缓存管理</a:t>
                </a:r>
              </a:p>
            </p:txBody>
          </p:sp>
        </p:grpSp>
        <p:grpSp>
          <p:nvGrpSpPr>
            <p:cNvPr id="293" name="Group 293"/>
            <p:cNvGrpSpPr/>
            <p:nvPr/>
          </p:nvGrpSpPr>
          <p:grpSpPr>
            <a:xfrm>
              <a:off x="2022804" y="979306"/>
              <a:ext cx="1287911" cy="368304"/>
              <a:chOff x="0" y="0"/>
              <a:chExt cx="1287909" cy="368303"/>
            </a:xfrm>
          </p:grpSpPr>
          <p:sp>
            <p:nvSpPr>
              <p:cNvPr id="291" name="Shape 291"/>
              <p:cNvSpPr/>
              <p:nvPr/>
            </p:nvSpPr>
            <p:spPr>
              <a:xfrm>
                <a:off x="-1" y="0"/>
                <a:ext cx="1287910" cy="368304"/>
              </a:xfrm>
              <a:prstGeom prst="rect">
                <a:avLst/>
              </a:prstGeom>
              <a:solidFill>
                <a:srgbClr val="00B050"/>
              </a:solidFill>
              <a:ln w="12700" cap="flat">
                <a:noFill/>
                <a:miter lim="400000"/>
                <a:tailEnd type="triangle" w="med" len="med"/>
              </a:ln>
              <a:effectLst/>
            </p:spPr>
            <p:txBody>
              <a:bodyPr wrap="square" lIns="0" tIns="0" rIns="0" bIns="0" numCol="1" anchor="ctr">
                <a:noAutofit/>
              </a:bodyPr>
              <a:lstStyle/>
              <a:p>
                <a:pPr lvl="0" algn="ctr">
                  <a:defRPr sz="1400">
                    <a:solidFill>
                      <a:srgbClr val="FFFFFF"/>
                    </a:solidFill>
                    <a:latin typeface="Microsoft YaHei"/>
                    <a:ea typeface="Microsoft YaHei"/>
                    <a:cs typeface="Microsoft YaHei"/>
                    <a:sym typeface="Microsoft YaHei"/>
                  </a:defRPr>
                </a:pPr>
              </a:p>
            </p:txBody>
          </p:sp>
          <p:sp>
            <p:nvSpPr>
              <p:cNvPr id="292" name="Shape 292"/>
              <p:cNvSpPr/>
              <p:nvPr/>
            </p:nvSpPr>
            <p:spPr>
              <a:xfrm>
                <a:off x="-1" y="52199"/>
                <a:ext cx="1287910"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服务端限流</a:t>
                </a:r>
              </a:p>
            </p:txBody>
          </p:sp>
        </p:grpSp>
        <p:grpSp>
          <p:nvGrpSpPr>
            <p:cNvPr id="296" name="Group 296"/>
            <p:cNvGrpSpPr/>
            <p:nvPr/>
          </p:nvGrpSpPr>
          <p:grpSpPr>
            <a:xfrm>
              <a:off x="3615563" y="973818"/>
              <a:ext cx="1287911" cy="368304"/>
              <a:chOff x="0" y="0"/>
              <a:chExt cx="1287909" cy="368303"/>
            </a:xfrm>
          </p:grpSpPr>
          <p:sp>
            <p:nvSpPr>
              <p:cNvPr id="294" name="Shape 294"/>
              <p:cNvSpPr/>
              <p:nvPr/>
            </p:nvSpPr>
            <p:spPr>
              <a:xfrm>
                <a:off x="-1" y="0"/>
                <a:ext cx="1287910" cy="368304"/>
              </a:xfrm>
              <a:prstGeom prst="rect">
                <a:avLst/>
              </a:prstGeom>
              <a:solidFill>
                <a:srgbClr val="00B050"/>
              </a:solidFill>
              <a:ln w="12700" cap="flat">
                <a:noFill/>
                <a:miter lim="400000"/>
                <a:tailEnd type="triangle" w="med" len="med"/>
              </a:ln>
              <a:effectLst/>
            </p:spPr>
            <p:txBody>
              <a:bodyPr wrap="square" lIns="0" tIns="0" rIns="0" bIns="0" numCol="1" anchor="ctr">
                <a:noAutofit/>
              </a:bodyPr>
              <a:lstStyle/>
              <a:p>
                <a:pPr lvl="0" algn="ctr">
                  <a:defRPr sz="1400">
                    <a:solidFill>
                      <a:srgbClr val="FFFFFF"/>
                    </a:solidFill>
                    <a:latin typeface="Microsoft YaHei"/>
                    <a:ea typeface="Microsoft YaHei"/>
                    <a:cs typeface="Microsoft YaHei"/>
                    <a:sym typeface="Microsoft YaHei"/>
                  </a:defRPr>
                </a:pPr>
              </a:p>
            </p:txBody>
          </p:sp>
          <p:sp>
            <p:nvSpPr>
              <p:cNvPr id="295" name="Shape 295"/>
              <p:cNvSpPr/>
              <p:nvPr/>
            </p:nvSpPr>
            <p:spPr>
              <a:xfrm>
                <a:off x="-1" y="52199"/>
                <a:ext cx="1287910"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安全校验</a:t>
                </a:r>
              </a:p>
            </p:txBody>
          </p:sp>
        </p:grpSp>
        <p:grpSp>
          <p:nvGrpSpPr>
            <p:cNvPr id="299" name="Group 299"/>
            <p:cNvGrpSpPr/>
            <p:nvPr/>
          </p:nvGrpSpPr>
          <p:grpSpPr>
            <a:xfrm>
              <a:off x="5208323" y="973818"/>
              <a:ext cx="1287911" cy="368304"/>
              <a:chOff x="0" y="0"/>
              <a:chExt cx="1287909" cy="368303"/>
            </a:xfrm>
          </p:grpSpPr>
          <p:sp>
            <p:nvSpPr>
              <p:cNvPr id="297" name="Shape 297"/>
              <p:cNvSpPr/>
              <p:nvPr/>
            </p:nvSpPr>
            <p:spPr>
              <a:xfrm>
                <a:off x="-1" y="0"/>
                <a:ext cx="1287910" cy="368304"/>
              </a:xfrm>
              <a:prstGeom prst="rect">
                <a:avLst/>
              </a:prstGeom>
              <a:solidFill>
                <a:srgbClr val="00B050"/>
              </a:solidFill>
              <a:ln w="12700" cap="flat">
                <a:noFill/>
                <a:miter lim="400000"/>
                <a:tailEnd type="triangle" w="med" len="med"/>
              </a:ln>
              <a:effectLst/>
            </p:spPr>
            <p:txBody>
              <a:bodyPr wrap="square" lIns="0" tIns="0" rIns="0" bIns="0" numCol="1" anchor="ctr">
                <a:noAutofit/>
              </a:bodyPr>
              <a:lstStyle/>
              <a:p>
                <a:pPr lvl="0" algn="ctr">
                  <a:defRPr sz="1400">
                    <a:solidFill>
                      <a:srgbClr val="FFFFFF"/>
                    </a:solidFill>
                    <a:latin typeface="Microsoft YaHei"/>
                    <a:ea typeface="Microsoft YaHei"/>
                    <a:cs typeface="Microsoft YaHei"/>
                    <a:sym typeface="Microsoft YaHei"/>
                  </a:defRPr>
                </a:pPr>
              </a:p>
            </p:txBody>
          </p:sp>
          <p:sp>
            <p:nvSpPr>
              <p:cNvPr id="298" name="Shape 298"/>
              <p:cNvSpPr/>
              <p:nvPr/>
            </p:nvSpPr>
            <p:spPr>
              <a:xfrm>
                <a:off x="-1" y="52199"/>
                <a:ext cx="1287910"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路由策略</a:t>
                </a:r>
              </a:p>
            </p:txBody>
          </p:sp>
        </p:grpSp>
        <p:grpSp>
          <p:nvGrpSpPr>
            <p:cNvPr id="302" name="Group 302"/>
            <p:cNvGrpSpPr/>
            <p:nvPr/>
          </p:nvGrpSpPr>
          <p:grpSpPr>
            <a:xfrm>
              <a:off x="458182" y="470114"/>
              <a:ext cx="1287911" cy="368304"/>
              <a:chOff x="0" y="0"/>
              <a:chExt cx="1287909" cy="368303"/>
            </a:xfrm>
          </p:grpSpPr>
          <p:sp>
            <p:nvSpPr>
              <p:cNvPr id="300" name="Shape 300"/>
              <p:cNvSpPr/>
              <p:nvPr/>
            </p:nvSpPr>
            <p:spPr>
              <a:xfrm>
                <a:off x="-1" y="0"/>
                <a:ext cx="1287910" cy="368304"/>
              </a:xfrm>
              <a:prstGeom prst="rect">
                <a:avLst/>
              </a:prstGeom>
              <a:solidFill>
                <a:srgbClr val="00B050"/>
              </a:solidFill>
              <a:ln w="12700" cap="flat">
                <a:noFill/>
                <a:miter lim="400000"/>
                <a:tailEnd type="triangle" w="med" len="med"/>
              </a:ln>
              <a:effectLst/>
            </p:spPr>
            <p:txBody>
              <a:bodyPr wrap="square" lIns="0" tIns="0" rIns="0" bIns="0" numCol="1" anchor="ctr">
                <a:noAutofit/>
              </a:bodyPr>
              <a:lstStyle/>
              <a:p>
                <a:pPr lvl="0" algn="ctr">
                  <a:defRPr sz="1400">
                    <a:solidFill>
                      <a:srgbClr val="FFFFFF"/>
                    </a:solidFill>
                    <a:latin typeface="Microsoft YaHei"/>
                    <a:ea typeface="Microsoft YaHei"/>
                    <a:cs typeface="Microsoft YaHei"/>
                    <a:sym typeface="Microsoft YaHei"/>
                  </a:defRPr>
                </a:pPr>
              </a:p>
            </p:txBody>
          </p:sp>
          <p:sp>
            <p:nvSpPr>
              <p:cNvPr id="301" name="Shape 301"/>
              <p:cNvSpPr/>
              <p:nvPr/>
            </p:nvSpPr>
            <p:spPr>
              <a:xfrm>
                <a:off x="-1" y="52199"/>
                <a:ext cx="1287910"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流量统计</a:t>
                </a:r>
              </a:p>
            </p:txBody>
          </p:sp>
        </p:grpSp>
        <p:grpSp>
          <p:nvGrpSpPr>
            <p:cNvPr id="305" name="Group 305"/>
            <p:cNvGrpSpPr/>
            <p:nvPr/>
          </p:nvGrpSpPr>
          <p:grpSpPr>
            <a:xfrm>
              <a:off x="2022804" y="469499"/>
              <a:ext cx="1287911" cy="368303"/>
              <a:chOff x="0" y="0"/>
              <a:chExt cx="1287909" cy="368302"/>
            </a:xfrm>
          </p:grpSpPr>
          <p:sp>
            <p:nvSpPr>
              <p:cNvPr id="303" name="Shape 303"/>
              <p:cNvSpPr/>
              <p:nvPr/>
            </p:nvSpPr>
            <p:spPr>
              <a:xfrm>
                <a:off x="-1" y="-1"/>
                <a:ext cx="1287910" cy="368304"/>
              </a:xfrm>
              <a:prstGeom prst="rect">
                <a:avLst/>
              </a:prstGeom>
              <a:solidFill>
                <a:srgbClr val="00B050"/>
              </a:solidFill>
              <a:ln w="12700" cap="flat">
                <a:noFill/>
                <a:miter lim="400000"/>
                <a:tailEnd type="triangle" w="med" len="med"/>
              </a:ln>
              <a:effectLst/>
            </p:spPr>
            <p:txBody>
              <a:bodyPr wrap="square" lIns="0" tIns="0" rIns="0" bIns="0" numCol="1" anchor="ctr">
                <a:noAutofit/>
              </a:bodyPr>
              <a:lstStyle/>
              <a:p>
                <a:pPr lvl="0" algn="ctr">
                  <a:defRPr sz="1400">
                    <a:solidFill>
                      <a:srgbClr val="FFFFFF"/>
                    </a:solidFill>
                    <a:latin typeface="Microsoft YaHei"/>
                    <a:ea typeface="Microsoft YaHei"/>
                    <a:cs typeface="Microsoft YaHei"/>
                    <a:sym typeface="Microsoft YaHei"/>
                  </a:defRPr>
                </a:pPr>
              </a:p>
            </p:txBody>
          </p:sp>
          <p:sp>
            <p:nvSpPr>
              <p:cNvPr id="304" name="Shape 304"/>
              <p:cNvSpPr/>
              <p:nvPr/>
            </p:nvSpPr>
            <p:spPr>
              <a:xfrm>
                <a:off x="-1" y="52199"/>
                <a:ext cx="1287910"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高频定位</a:t>
                </a:r>
              </a:p>
            </p:txBody>
          </p:sp>
        </p:grpSp>
        <p:grpSp>
          <p:nvGrpSpPr>
            <p:cNvPr id="308" name="Group 308"/>
            <p:cNvGrpSpPr/>
            <p:nvPr/>
          </p:nvGrpSpPr>
          <p:grpSpPr>
            <a:xfrm>
              <a:off x="3615563" y="464011"/>
              <a:ext cx="1287911" cy="368304"/>
              <a:chOff x="0" y="0"/>
              <a:chExt cx="1287909" cy="368303"/>
            </a:xfrm>
          </p:grpSpPr>
          <p:sp>
            <p:nvSpPr>
              <p:cNvPr id="306" name="Shape 306"/>
              <p:cNvSpPr/>
              <p:nvPr/>
            </p:nvSpPr>
            <p:spPr>
              <a:xfrm>
                <a:off x="-1" y="0"/>
                <a:ext cx="1287910" cy="368304"/>
              </a:xfrm>
              <a:prstGeom prst="rect">
                <a:avLst/>
              </a:prstGeom>
              <a:solidFill>
                <a:srgbClr val="00B050"/>
              </a:solidFill>
              <a:ln w="12700" cap="flat">
                <a:noFill/>
                <a:miter lim="400000"/>
                <a:tailEnd type="triangle" w="med" len="med"/>
              </a:ln>
              <a:effectLst/>
            </p:spPr>
            <p:txBody>
              <a:bodyPr wrap="square" lIns="0" tIns="0" rIns="0" bIns="0" numCol="1" anchor="ctr">
                <a:noAutofit/>
              </a:bodyPr>
              <a:lstStyle/>
              <a:p>
                <a:pPr lvl="0" algn="ctr">
                  <a:defRPr sz="1400">
                    <a:solidFill>
                      <a:srgbClr val="FFFFFF"/>
                    </a:solidFill>
                    <a:latin typeface="Microsoft YaHei"/>
                    <a:ea typeface="Microsoft YaHei"/>
                    <a:cs typeface="Microsoft YaHei"/>
                    <a:sym typeface="Microsoft YaHei"/>
                  </a:defRPr>
                </a:pPr>
              </a:p>
            </p:txBody>
          </p:sp>
          <p:sp>
            <p:nvSpPr>
              <p:cNvPr id="307" name="Shape 307"/>
              <p:cNvSpPr/>
              <p:nvPr/>
            </p:nvSpPr>
            <p:spPr>
              <a:xfrm>
                <a:off x="-1" y="52199"/>
                <a:ext cx="1287910"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耗时排序</a:t>
                </a:r>
              </a:p>
            </p:txBody>
          </p:sp>
        </p:grpSp>
        <p:grpSp>
          <p:nvGrpSpPr>
            <p:cNvPr id="311" name="Group 311"/>
            <p:cNvGrpSpPr/>
            <p:nvPr/>
          </p:nvGrpSpPr>
          <p:grpSpPr>
            <a:xfrm>
              <a:off x="5208323" y="464011"/>
              <a:ext cx="1287911" cy="368304"/>
              <a:chOff x="0" y="0"/>
              <a:chExt cx="1287909" cy="368303"/>
            </a:xfrm>
          </p:grpSpPr>
          <p:sp>
            <p:nvSpPr>
              <p:cNvPr id="309" name="Shape 309"/>
              <p:cNvSpPr/>
              <p:nvPr/>
            </p:nvSpPr>
            <p:spPr>
              <a:xfrm>
                <a:off x="-1" y="0"/>
                <a:ext cx="1287910" cy="368304"/>
              </a:xfrm>
              <a:prstGeom prst="rect">
                <a:avLst/>
              </a:prstGeom>
              <a:solidFill>
                <a:srgbClr val="00B050"/>
              </a:solidFill>
              <a:ln w="12700" cap="flat">
                <a:noFill/>
                <a:miter lim="400000"/>
                <a:tailEnd type="triangle" w="med" len="med"/>
              </a:ln>
              <a:effectLst/>
            </p:spPr>
            <p:txBody>
              <a:bodyPr wrap="square" lIns="0" tIns="0" rIns="0" bIns="0" numCol="1" anchor="ctr">
                <a:noAutofit/>
              </a:bodyPr>
              <a:lstStyle/>
              <a:p>
                <a:pPr lvl="0" algn="ctr">
                  <a:defRPr sz="1400">
                    <a:solidFill>
                      <a:srgbClr val="FFFFFF"/>
                    </a:solidFill>
                    <a:latin typeface="Microsoft YaHei"/>
                    <a:ea typeface="Microsoft YaHei"/>
                    <a:cs typeface="Microsoft YaHei"/>
                    <a:sym typeface="Microsoft YaHei"/>
                  </a:defRPr>
                </a:pPr>
              </a:p>
            </p:txBody>
          </p:sp>
          <p:sp>
            <p:nvSpPr>
              <p:cNvPr id="310" name="Shape 310"/>
              <p:cNvSpPr/>
              <p:nvPr/>
            </p:nvSpPr>
            <p:spPr>
              <a:xfrm>
                <a:off x="-1" y="52199"/>
                <a:ext cx="1287910"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超时保护</a:t>
                </a:r>
              </a:p>
            </p:txBody>
          </p:sp>
        </p:grpSp>
        <p:sp>
          <p:nvSpPr>
            <p:cNvPr id="312" name="Shape 312"/>
            <p:cNvSpPr/>
            <p:nvPr/>
          </p:nvSpPr>
          <p:spPr>
            <a:xfrm>
              <a:off x="6801083" y="509245"/>
              <a:ext cx="1287909" cy="263903"/>
            </a:xfrm>
            <a:prstGeom prst="rect">
              <a:avLst/>
            </a:prstGeom>
            <a:solidFill>
              <a:srgbClr val="36B06D"/>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日志管理</a:t>
              </a:r>
            </a:p>
          </p:txBody>
        </p:sp>
        <p:grpSp>
          <p:nvGrpSpPr>
            <p:cNvPr id="315" name="Group 315"/>
            <p:cNvGrpSpPr/>
            <p:nvPr/>
          </p:nvGrpSpPr>
          <p:grpSpPr>
            <a:xfrm>
              <a:off x="6803045" y="971680"/>
              <a:ext cx="1287911" cy="368304"/>
              <a:chOff x="0" y="0"/>
              <a:chExt cx="1287909" cy="368303"/>
            </a:xfrm>
          </p:grpSpPr>
          <p:sp>
            <p:nvSpPr>
              <p:cNvPr id="313" name="Shape 313"/>
              <p:cNvSpPr/>
              <p:nvPr/>
            </p:nvSpPr>
            <p:spPr>
              <a:xfrm>
                <a:off x="-1" y="0"/>
                <a:ext cx="1287910" cy="368304"/>
              </a:xfrm>
              <a:prstGeom prst="rect">
                <a:avLst/>
              </a:prstGeom>
              <a:solidFill>
                <a:srgbClr val="00B050"/>
              </a:solidFill>
              <a:ln w="12700" cap="flat">
                <a:noFill/>
                <a:miter lim="400000"/>
                <a:tailEnd type="triangle" w="med" len="med"/>
              </a:ln>
              <a:effectLst/>
            </p:spPr>
            <p:txBody>
              <a:bodyPr wrap="square" lIns="0" tIns="0" rIns="0" bIns="0" numCol="1" anchor="ctr">
                <a:noAutofit/>
              </a:bodyPr>
              <a:lstStyle/>
              <a:p>
                <a:pPr lvl="0" algn="ctr">
                  <a:defRPr sz="1400">
                    <a:solidFill>
                      <a:srgbClr val="FFFFFF"/>
                    </a:solidFill>
                    <a:latin typeface="Microsoft YaHei"/>
                    <a:ea typeface="Microsoft YaHei"/>
                    <a:cs typeface="Microsoft YaHei"/>
                    <a:sym typeface="Microsoft YaHei"/>
                  </a:defRPr>
                </a:pPr>
              </a:p>
            </p:txBody>
          </p:sp>
          <p:sp>
            <p:nvSpPr>
              <p:cNvPr id="314" name="Shape 314"/>
              <p:cNvSpPr/>
              <p:nvPr/>
            </p:nvSpPr>
            <p:spPr>
              <a:xfrm>
                <a:off x="-1" y="52199"/>
                <a:ext cx="1287910"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跨域管理</a:t>
                </a:r>
              </a:p>
            </p:txBody>
          </p:sp>
        </p:grpSp>
        <p:sp>
          <p:nvSpPr>
            <p:cNvPr id="316" name="Shape 316"/>
            <p:cNvSpPr/>
            <p:nvPr/>
          </p:nvSpPr>
          <p:spPr>
            <a:xfrm>
              <a:off x="5149167" y="4263097"/>
              <a:ext cx="1091308" cy="263903"/>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应用告警</a:t>
              </a:r>
            </a:p>
          </p:txBody>
        </p:sp>
        <p:grpSp>
          <p:nvGrpSpPr>
            <p:cNvPr id="319" name="Group 319"/>
            <p:cNvGrpSpPr/>
            <p:nvPr/>
          </p:nvGrpSpPr>
          <p:grpSpPr>
            <a:xfrm>
              <a:off x="-1" y="3160730"/>
              <a:ext cx="4486862" cy="1680801"/>
              <a:chOff x="0" y="-1"/>
              <a:chExt cx="4486861" cy="1680800"/>
            </a:xfrm>
          </p:grpSpPr>
          <p:sp>
            <p:nvSpPr>
              <p:cNvPr id="317" name="Shape 317"/>
              <p:cNvSpPr/>
              <p:nvPr/>
            </p:nvSpPr>
            <p:spPr>
              <a:xfrm>
                <a:off x="-1" y="-2"/>
                <a:ext cx="4486862" cy="1680801"/>
              </a:xfrm>
              <a:prstGeom prst="rect">
                <a:avLst/>
              </a:prstGeom>
              <a:solidFill>
                <a:srgbClr val="EDF3F9"/>
              </a:solidFill>
              <a:ln w="12700" cap="flat">
                <a:noFill/>
                <a:miter lim="400000"/>
                <a:tailEnd type="triangle" w="med" len="med"/>
              </a:ln>
              <a:effectLst/>
            </p:spPr>
            <p:txBody>
              <a:bodyPr wrap="square" lIns="0" tIns="0" rIns="0" bIns="0" numCol="1" anchor="t">
                <a:noAutofit/>
              </a:bodyPr>
              <a:lstStyle/>
              <a:p>
                <a:pPr lvl="0" algn="ctr">
                  <a:defRPr>
                    <a:latin typeface="Microsoft YaHei"/>
                    <a:ea typeface="Microsoft YaHei"/>
                    <a:cs typeface="Microsoft YaHei"/>
                    <a:sym typeface="Microsoft YaHei"/>
                  </a:defRPr>
                </a:pPr>
              </a:p>
            </p:txBody>
          </p:sp>
          <p:sp>
            <p:nvSpPr>
              <p:cNvPr id="318" name="Shape 318"/>
              <p:cNvSpPr/>
              <p:nvPr/>
            </p:nvSpPr>
            <p:spPr>
              <a:xfrm>
                <a:off x="-1" y="-2"/>
                <a:ext cx="4486862" cy="3258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b="1">
                    <a:latin typeface="Microsoft YaHei"/>
                    <a:ea typeface="Microsoft YaHei"/>
                    <a:cs typeface="Microsoft YaHei"/>
                    <a:sym typeface="Microsoft YaHei"/>
                  </a:defRPr>
                </a:lvl1pPr>
              </a:lstStyle>
              <a:p>
                <a:pPr lvl="0">
                  <a:defRPr b="0"/>
                </a:pPr>
                <a:r>
                  <a:rPr b="1"/>
                  <a:t>监控</a:t>
                </a:r>
              </a:p>
            </p:txBody>
          </p:sp>
        </p:grpSp>
        <p:sp>
          <p:nvSpPr>
            <p:cNvPr id="320" name="Shape 320"/>
            <p:cNvSpPr/>
            <p:nvPr/>
          </p:nvSpPr>
          <p:spPr>
            <a:xfrm>
              <a:off x="425742" y="3760524"/>
              <a:ext cx="1037830" cy="263903"/>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健康检查</a:t>
              </a:r>
            </a:p>
          </p:txBody>
        </p:sp>
        <p:sp>
          <p:nvSpPr>
            <p:cNvPr id="321" name="Shape 321"/>
            <p:cNvSpPr/>
            <p:nvPr/>
          </p:nvSpPr>
          <p:spPr>
            <a:xfrm>
              <a:off x="1642068" y="3742148"/>
              <a:ext cx="1180481" cy="307337"/>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Metrics 监控</a:t>
              </a:r>
            </a:p>
          </p:txBody>
        </p:sp>
        <p:sp>
          <p:nvSpPr>
            <p:cNvPr id="322" name="Shape 322"/>
            <p:cNvSpPr/>
            <p:nvPr/>
          </p:nvSpPr>
          <p:spPr>
            <a:xfrm>
              <a:off x="1628996" y="4285811"/>
              <a:ext cx="1180481" cy="263903"/>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链路梳理</a:t>
              </a:r>
            </a:p>
          </p:txBody>
        </p:sp>
        <p:sp>
          <p:nvSpPr>
            <p:cNvPr id="323" name="Shape 323"/>
            <p:cNvSpPr/>
            <p:nvPr/>
          </p:nvSpPr>
          <p:spPr>
            <a:xfrm>
              <a:off x="413972" y="4264094"/>
              <a:ext cx="1049600" cy="307337"/>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 性能监控</a:t>
              </a:r>
            </a:p>
          </p:txBody>
        </p:sp>
        <p:grpSp>
          <p:nvGrpSpPr>
            <p:cNvPr id="326" name="Group 326"/>
            <p:cNvGrpSpPr/>
            <p:nvPr/>
          </p:nvGrpSpPr>
          <p:grpSpPr>
            <a:xfrm>
              <a:off x="2201" y="1775141"/>
              <a:ext cx="8642269" cy="1145899"/>
              <a:chOff x="0" y="-1"/>
              <a:chExt cx="8642267" cy="1145897"/>
            </a:xfrm>
          </p:grpSpPr>
          <p:sp>
            <p:nvSpPr>
              <p:cNvPr id="324" name="Shape 324"/>
              <p:cNvSpPr/>
              <p:nvPr/>
            </p:nvSpPr>
            <p:spPr>
              <a:xfrm>
                <a:off x="-1" y="-2"/>
                <a:ext cx="8642269" cy="1145899"/>
              </a:xfrm>
              <a:prstGeom prst="rect">
                <a:avLst/>
              </a:prstGeom>
              <a:solidFill>
                <a:srgbClr val="EDF3F9"/>
              </a:solidFill>
              <a:ln w="12700" cap="flat">
                <a:noFill/>
                <a:miter lim="400000"/>
                <a:tailEnd type="triangle" w="med" len="med"/>
              </a:ln>
              <a:effectLst/>
            </p:spPr>
            <p:txBody>
              <a:bodyPr wrap="square" lIns="0" tIns="0" rIns="0" bIns="0" numCol="1" anchor="t">
                <a:noAutofit/>
              </a:bodyPr>
              <a:lstStyle/>
              <a:p>
                <a:pPr lvl="0" algn="ctr">
                  <a:defRPr>
                    <a:latin typeface="DengXian"/>
                    <a:ea typeface="DengXian"/>
                    <a:cs typeface="DengXian"/>
                    <a:sym typeface="DengXian"/>
                  </a:defRPr>
                </a:pPr>
              </a:p>
            </p:txBody>
          </p:sp>
          <p:sp>
            <p:nvSpPr>
              <p:cNvPr id="325" name="Shape 325"/>
              <p:cNvSpPr/>
              <p:nvPr/>
            </p:nvSpPr>
            <p:spPr>
              <a:xfrm>
                <a:off x="-1" y="-2"/>
                <a:ext cx="8642269" cy="3258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b="1">
                    <a:latin typeface="Microsoft YaHei"/>
                    <a:ea typeface="Microsoft YaHei"/>
                    <a:cs typeface="Microsoft YaHei"/>
                    <a:sym typeface="Microsoft YaHei"/>
                  </a:defRPr>
                </a:lvl1pPr>
              </a:lstStyle>
              <a:p>
                <a:pPr lvl="0">
                  <a:defRPr b="0"/>
                </a:pPr>
                <a:r>
                  <a:rPr b="1"/>
                  <a:t>服务生命周期管理</a:t>
                </a:r>
              </a:p>
            </p:txBody>
          </p:sp>
        </p:grpSp>
        <p:sp>
          <p:nvSpPr>
            <p:cNvPr id="327" name="Shape 327"/>
            <p:cNvSpPr/>
            <p:nvPr/>
          </p:nvSpPr>
          <p:spPr>
            <a:xfrm>
              <a:off x="461336" y="2386736"/>
              <a:ext cx="1284756" cy="263904"/>
            </a:xfrm>
            <a:prstGeom prst="rect">
              <a:avLst/>
            </a:prstGeom>
            <a:solidFill>
              <a:srgbClr val="36B06D"/>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元数据管理</a:t>
              </a:r>
            </a:p>
          </p:txBody>
        </p:sp>
        <p:grpSp>
          <p:nvGrpSpPr>
            <p:cNvPr id="330" name="Group 330"/>
            <p:cNvGrpSpPr/>
            <p:nvPr/>
          </p:nvGrpSpPr>
          <p:grpSpPr>
            <a:xfrm>
              <a:off x="6965519" y="3159757"/>
              <a:ext cx="1678950" cy="1681773"/>
              <a:chOff x="0" y="0"/>
              <a:chExt cx="1678949" cy="1681772"/>
            </a:xfrm>
          </p:grpSpPr>
          <p:sp>
            <p:nvSpPr>
              <p:cNvPr id="328" name="Shape 328"/>
              <p:cNvSpPr/>
              <p:nvPr/>
            </p:nvSpPr>
            <p:spPr>
              <a:xfrm>
                <a:off x="-1" y="0"/>
                <a:ext cx="1678951" cy="1681772"/>
              </a:xfrm>
              <a:prstGeom prst="rect">
                <a:avLst/>
              </a:prstGeom>
              <a:solidFill>
                <a:srgbClr val="EDF3F9"/>
              </a:solidFill>
              <a:ln w="12700" cap="flat">
                <a:noFill/>
                <a:miter lim="400000"/>
                <a:tailEnd type="triangle" w="med" len="med"/>
              </a:ln>
              <a:effectLst/>
            </p:spPr>
            <p:txBody>
              <a:bodyPr wrap="square" lIns="0" tIns="0" rIns="0" bIns="0" numCol="1" anchor="t">
                <a:noAutofit/>
              </a:bodyPr>
              <a:lstStyle/>
              <a:p>
                <a:pPr lvl="0" algn="ctr">
                  <a:defRPr>
                    <a:latin typeface="DengXian"/>
                    <a:ea typeface="DengXian"/>
                    <a:cs typeface="DengXian"/>
                    <a:sym typeface="DengXian"/>
                  </a:defRPr>
                </a:pPr>
              </a:p>
            </p:txBody>
          </p:sp>
          <p:sp>
            <p:nvSpPr>
              <p:cNvPr id="329" name="Shape 329"/>
              <p:cNvSpPr/>
              <p:nvPr/>
            </p:nvSpPr>
            <p:spPr>
              <a:xfrm>
                <a:off x="-1" y="-1"/>
                <a:ext cx="1678951" cy="3258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b="1">
                    <a:latin typeface="Microsoft YaHei"/>
                    <a:ea typeface="Microsoft YaHei"/>
                    <a:cs typeface="Microsoft YaHei"/>
                    <a:sym typeface="Microsoft YaHei"/>
                  </a:defRPr>
                </a:lvl1pPr>
              </a:lstStyle>
              <a:p>
                <a:pPr lvl="0">
                  <a:defRPr b="0"/>
                </a:pPr>
                <a:r>
                  <a:rPr b="1"/>
                  <a:t>工具</a:t>
                </a:r>
              </a:p>
            </p:txBody>
          </p:sp>
        </p:grpSp>
        <p:sp>
          <p:nvSpPr>
            <p:cNvPr id="331" name="Shape 331"/>
            <p:cNvSpPr/>
            <p:nvPr/>
          </p:nvSpPr>
          <p:spPr>
            <a:xfrm>
              <a:off x="7265783" y="3767015"/>
              <a:ext cx="1044182" cy="263903"/>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工程模版</a:t>
              </a:r>
            </a:p>
          </p:txBody>
        </p:sp>
        <p:sp>
          <p:nvSpPr>
            <p:cNvPr id="332" name="Shape 332"/>
            <p:cNvSpPr/>
            <p:nvPr/>
          </p:nvSpPr>
          <p:spPr>
            <a:xfrm>
              <a:off x="7254013" y="4292302"/>
              <a:ext cx="1055951" cy="263903"/>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文档管理</a:t>
              </a:r>
            </a:p>
          </p:txBody>
        </p:sp>
        <p:sp>
          <p:nvSpPr>
            <p:cNvPr id="333" name="Shape 333"/>
            <p:cNvSpPr/>
            <p:nvPr/>
          </p:nvSpPr>
          <p:spPr>
            <a:xfrm>
              <a:off x="2021656" y="2386736"/>
              <a:ext cx="1284756" cy="263904"/>
            </a:xfrm>
            <a:prstGeom prst="rect">
              <a:avLst/>
            </a:prstGeom>
            <a:solidFill>
              <a:srgbClr val="36B06D"/>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服务分组</a:t>
              </a:r>
            </a:p>
          </p:txBody>
        </p:sp>
        <p:sp>
          <p:nvSpPr>
            <p:cNvPr id="334" name="Shape 334"/>
            <p:cNvSpPr/>
            <p:nvPr/>
          </p:nvSpPr>
          <p:spPr>
            <a:xfrm>
              <a:off x="3622292" y="2386736"/>
              <a:ext cx="1284756" cy="263904"/>
            </a:xfrm>
            <a:prstGeom prst="rect">
              <a:avLst/>
            </a:prstGeom>
            <a:solidFill>
              <a:srgbClr val="36B06D"/>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灰度发布</a:t>
              </a:r>
            </a:p>
          </p:txBody>
        </p:sp>
        <p:sp>
          <p:nvSpPr>
            <p:cNvPr id="335" name="Shape 335"/>
            <p:cNvSpPr/>
            <p:nvPr/>
          </p:nvSpPr>
          <p:spPr>
            <a:xfrm>
              <a:off x="5208324" y="2386736"/>
              <a:ext cx="1284756" cy="263904"/>
            </a:xfrm>
            <a:prstGeom prst="rect">
              <a:avLst/>
            </a:prstGeom>
            <a:solidFill>
              <a:srgbClr val="36B06D"/>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回滚</a:t>
              </a:r>
            </a:p>
          </p:txBody>
        </p:sp>
        <p:sp>
          <p:nvSpPr>
            <p:cNvPr id="336" name="Shape 336"/>
            <p:cNvSpPr/>
            <p:nvPr/>
          </p:nvSpPr>
          <p:spPr>
            <a:xfrm>
              <a:off x="6741067" y="2365019"/>
              <a:ext cx="1284756" cy="307337"/>
            </a:xfrm>
            <a:prstGeom prst="rect">
              <a:avLst/>
            </a:prstGeom>
            <a:solidFill>
              <a:srgbClr val="36B06D"/>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AB测试</a:t>
              </a:r>
            </a:p>
          </p:txBody>
        </p:sp>
        <p:sp>
          <p:nvSpPr>
            <p:cNvPr id="337" name="Shape 337"/>
            <p:cNvSpPr/>
            <p:nvPr/>
          </p:nvSpPr>
          <p:spPr>
            <a:xfrm>
              <a:off x="3014116" y="3763865"/>
              <a:ext cx="1180481" cy="263903"/>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服务拓扑</a:t>
              </a:r>
            </a:p>
          </p:txBody>
        </p:sp>
        <p:sp>
          <p:nvSpPr>
            <p:cNvPr id="338" name="Shape 338"/>
            <p:cNvSpPr/>
            <p:nvPr/>
          </p:nvSpPr>
          <p:spPr>
            <a:xfrm>
              <a:off x="3001044" y="4285811"/>
              <a:ext cx="1180481" cy="263903"/>
            </a:xfrm>
            <a:prstGeom prst="rect">
              <a:avLst/>
            </a:prstGeom>
            <a:solidFill>
              <a:srgbClr val="00B050"/>
            </a:solidFill>
            <a:ln w="12700" cap="flat">
              <a:noFill/>
              <a:miter lim="400000"/>
            </a:ln>
            <a:effectLst>
              <a:outerShdw sx="100000" sy="100000" kx="0" ky="0" algn="b" rotWithShape="0" blurRad="50800" dist="50800" dir="5400000">
                <a:srgbClr val="000000">
                  <a:alpha val="43137"/>
                </a:srgbClr>
              </a:outerShdw>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错误定位</a:t>
              </a:r>
            </a:p>
          </p:txBody>
        </p:sp>
      </p:grpSp>
    </p:spTree>
  </p:cSld>
  <p:clrMapOvr>
    <a:masterClrMapping/>
  </p:clrMapOvr>
  <p:transition spd="slow" advClick="1">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Shape 341"/>
          <p:cNvSpPr/>
          <p:nvPr>
            <p:ph type="title"/>
          </p:nvPr>
        </p:nvSpPr>
        <p:spPr>
          <a:xfrm>
            <a:off x="555812" y="204472"/>
            <a:ext cx="6839599" cy="608017"/>
          </a:xfrm>
          <a:prstGeom prst="rect">
            <a:avLst/>
          </a:prstGeom>
        </p:spPr>
        <p:txBody>
          <a:bodyPr/>
          <a:lstStyle/>
          <a:p>
            <a:pPr lvl="0">
              <a:defRPr spc="0" sz="1800"/>
            </a:pPr>
            <a:r>
              <a:rPr spc="100" sz="2000"/>
              <a:t>逻辑视图</a:t>
            </a:r>
          </a:p>
        </p:txBody>
      </p:sp>
      <p:sp>
        <p:nvSpPr>
          <p:cNvPr id="342" name="Shape 342"/>
          <p:cNvSpPr/>
          <p:nvPr/>
        </p:nvSpPr>
        <p:spPr>
          <a:xfrm>
            <a:off x="9796666" y="1924016"/>
            <a:ext cx="1699935" cy="3886947"/>
          </a:xfrm>
          <a:prstGeom prst="rect">
            <a:avLst/>
          </a:prstGeom>
          <a:solidFill>
            <a:srgbClr val="FFFFFF">
              <a:alpha val="69667"/>
            </a:srgbClr>
          </a:solidFill>
          <a:ln w="3175">
            <a:solidFill>
              <a:srgbClr val="000000">
                <a:alpha val="69667"/>
              </a:srgbClr>
            </a:solidFill>
            <a:miter lim="400000"/>
            <a:tailEnd type="triangle"/>
          </a:ln>
        </p:spPr>
        <p:txBody>
          <a:bodyPr lIns="0" tIns="0" rIns="0" bIns="0" anchor="ctr"/>
          <a:lstStyle/>
          <a:p>
            <a:pPr lvl="0" defTabSz="609584">
              <a:defRPr sz="2400">
                <a:latin typeface="Arial"/>
                <a:ea typeface="Arial"/>
                <a:cs typeface="Arial"/>
                <a:sym typeface="Arial"/>
              </a:defRPr>
            </a:pPr>
          </a:p>
        </p:txBody>
      </p:sp>
      <p:grpSp>
        <p:nvGrpSpPr>
          <p:cNvPr id="345" name="Group 345"/>
          <p:cNvGrpSpPr/>
          <p:nvPr/>
        </p:nvGrpSpPr>
        <p:grpSpPr>
          <a:xfrm>
            <a:off x="4938917" y="2173146"/>
            <a:ext cx="2133959" cy="373337"/>
            <a:chOff x="0" y="0"/>
            <a:chExt cx="2133957" cy="373336"/>
          </a:xfrm>
        </p:grpSpPr>
        <p:sp>
          <p:nvSpPr>
            <p:cNvPr id="343" name="Shape 343"/>
            <p:cNvSpPr/>
            <p:nvPr/>
          </p:nvSpPr>
          <p:spPr>
            <a:xfrm>
              <a:off x="0" y="-1"/>
              <a:ext cx="2133958" cy="373338"/>
            </a:xfrm>
            <a:prstGeom prst="rect">
              <a:avLst/>
            </a:prstGeom>
            <a:solidFill>
              <a:srgbClr val="4099D6"/>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44" name="Shape 344"/>
            <p:cNvSpPr/>
            <p:nvPr/>
          </p:nvSpPr>
          <p:spPr>
            <a:xfrm>
              <a:off x="0" y="54542"/>
              <a:ext cx="2133958"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defTabSz="609584"/>
              <a:r>
                <a:rPr b="1" sz="1200">
                  <a:solidFill>
                    <a:srgbClr val="FFFFFF"/>
                  </a:solidFill>
                  <a:latin typeface="Arial"/>
                  <a:ea typeface="Arial"/>
                  <a:cs typeface="Arial"/>
                  <a:sym typeface="Arial"/>
                </a:rPr>
                <a:t>API</a:t>
              </a:r>
              <a:r>
                <a:rPr sz="1200">
                  <a:solidFill>
                    <a:srgbClr val="FFFFFF"/>
                  </a:solidFill>
                  <a:latin typeface="Microsoft YaHei"/>
                  <a:ea typeface="Microsoft YaHei"/>
                  <a:cs typeface="Microsoft YaHei"/>
                  <a:sym typeface="Microsoft YaHei"/>
                </a:rPr>
                <a:t>网关</a:t>
              </a:r>
            </a:p>
          </p:txBody>
        </p:sp>
      </p:grpSp>
      <p:grpSp>
        <p:nvGrpSpPr>
          <p:cNvPr id="348" name="Group 348"/>
          <p:cNvGrpSpPr/>
          <p:nvPr/>
        </p:nvGrpSpPr>
        <p:grpSpPr>
          <a:xfrm>
            <a:off x="4321022" y="4382069"/>
            <a:ext cx="992146" cy="373339"/>
            <a:chOff x="-1" y="0"/>
            <a:chExt cx="992145" cy="373337"/>
          </a:xfrm>
        </p:grpSpPr>
        <p:sp>
          <p:nvSpPr>
            <p:cNvPr id="346" name="Shape 346"/>
            <p:cNvSpPr/>
            <p:nvPr/>
          </p:nvSpPr>
          <p:spPr>
            <a:xfrm>
              <a:off x="-2" y="-1"/>
              <a:ext cx="992147" cy="373338"/>
            </a:xfrm>
            <a:prstGeom prst="rect">
              <a:avLst/>
            </a:prstGeom>
            <a:solidFill>
              <a:srgbClr val="84BD00"/>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47" name="Shape 347"/>
            <p:cNvSpPr/>
            <p:nvPr/>
          </p:nvSpPr>
          <p:spPr>
            <a:xfrm>
              <a:off x="-2" y="54542"/>
              <a:ext cx="992147"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defTabSz="609584"/>
              <a:r>
                <a:rPr b="1" sz="1200">
                  <a:solidFill>
                    <a:srgbClr val="FFFFFF"/>
                  </a:solidFill>
                  <a:latin typeface="微软雅黑"/>
                  <a:ea typeface="微软雅黑"/>
                  <a:cs typeface="微软雅黑"/>
                  <a:sym typeface="微软雅黑"/>
                </a:rPr>
                <a:t>业务微服务</a:t>
              </a:r>
              <a:r>
                <a:rPr b="1" sz="1200">
                  <a:solidFill>
                    <a:srgbClr val="FFFFFF"/>
                  </a:solidFill>
                  <a:latin typeface="Arial"/>
                  <a:ea typeface="Arial"/>
                  <a:cs typeface="Arial"/>
                  <a:sym typeface="Arial"/>
                </a:rPr>
                <a:t>C</a:t>
              </a:r>
            </a:p>
          </p:txBody>
        </p:sp>
      </p:grpSp>
      <p:grpSp>
        <p:nvGrpSpPr>
          <p:cNvPr id="351" name="Group 351"/>
          <p:cNvGrpSpPr/>
          <p:nvPr/>
        </p:nvGrpSpPr>
        <p:grpSpPr>
          <a:xfrm>
            <a:off x="10058462" y="2733520"/>
            <a:ext cx="1176341" cy="373337"/>
            <a:chOff x="0" y="0"/>
            <a:chExt cx="1176340" cy="373336"/>
          </a:xfrm>
        </p:grpSpPr>
        <p:sp>
          <p:nvSpPr>
            <p:cNvPr id="349" name="Shape 349"/>
            <p:cNvSpPr/>
            <p:nvPr/>
          </p:nvSpPr>
          <p:spPr>
            <a:xfrm>
              <a:off x="-1" y="-1"/>
              <a:ext cx="1176342" cy="373338"/>
            </a:xfrm>
            <a:prstGeom prst="rect">
              <a:avLst/>
            </a:prstGeom>
            <a:solidFill>
              <a:srgbClr val="4099D6"/>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50" name="Shape 350"/>
            <p:cNvSpPr/>
            <p:nvPr/>
          </p:nvSpPr>
          <p:spPr>
            <a:xfrm>
              <a:off x="-1" y="67035"/>
              <a:ext cx="1176342" cy="239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609584">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注册中心</a:t>
              </a:r>
            </a:p>
          </p:txBody>
        </p:sp>
      </p:grpSp>
      <p:grpSp>
        <p:nvGrpSpPr>
          <p:cNvPr id="354" name="Group 354"/>
          <p:cNvGrpSpPr/>
          <p:nvPr/>
        </p:nvGrpSpPr>
        <p:grpSpPr>
          <a:xfrm>
            <a:off x="4901064" y="3403370"/>
            <a:ext cx="992146" cy="373336"/>
            <a:chOff x="-1" y="0"/>
            <a:chExt cx="992145" cy="373335"/>
          </a:xfrm>
        </p:grpSpPr>
        <p:sp>
          <p:nvSpPr>
            <p:cNvPr id="352" name="Shape 352"/>
            <p:cNvSpPr/>
            <p:nvPr/>
          </p:nvSpPr>
          <p:spPr>
            <a:xfrm>
              <a:off x="-2" y="-1"/>
              <a:ext cx="992147" cy="373337"/>
            </a:xfrm>
            <a:prstGeom prst="rect">
              <a:avLst/>
            </a:prstGeom>
            <a:solidFill>
              <a:srgbClr val="84BD00"/>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53" name="Shape 353"/>
            <p:cNvSpPr/>
            <p:nvPr/>
          </p:nvSpPr>
          <p:spPr>
            <a:xfrm>
              <a:off x="-2" y="54542"/>
              <a:ext cx="992147"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defTabSz="609584"/>
              <a:r>
                <a:rPr b="1" sz="1200">
                  <a:solidFill>
                    <a:srgbClr val="FFFFFF"/>
                  </a:solidFill>
                  <a:latin typeface="微软雅黑"/>
                  <a:ea typeface="微软雅黑"/>
                  <a:cs typeface="微软雅黑"/>
                  <a:sym typeface="微软雅黑"/>
                </a:rPr>
                <a:t>业务微服务</a:t>
              </a:r>
              <a:r>
                <a:rPr b="1" sz="1200">
                  <a:solidFill>
                    <a:srgbClr val="FFFFFF"/>
                  </a:solidFill>
                  <a:latin typeface="Arial"/>
                  <a:ea typeface="Arial"/>
                  <a:cs typeface="Arial"/>
                  <a:sym typeface="Arial"/>
                </a:rPr>
                <a:t>A</a:t>
              </a:r>
            </a:p>
          </p:txBody>
        </p:sp>
      </p:grpSp>
      <p:grpSp>
        <p:nvGrpSpPr>
          <p:cNvPr id="357" name="Group 357"/>
          <p:cNvGrpSpPr/>
          <p:nvPr/>
        </p:nvGrpSpPr>
        <p:grpSpPr>
          <a:xfrm>
            <a:off x="10058462" y="3473036"/>
            <a:ext cx="1176341" cy="373339"/>
            <a:chOff x="0" y="0"/>
            <a:chExt cx="1176340" cy="373337"/>
          </a:xfrm>
        </p:grpSpPr>
        <p:sp>
          <p:nvSpPr>
            <p:cNvPr id="355" name="Shape 355"/>
            <p:cNvSpPr/>
            <p:nvPr/>
          </p:nvSpPr>
          <p:spPr>
            <a:xfrm>
              <a:off x="-1" y="0"/>
              <a:ext cx="1176342" cy="373338"/>
            </a:xfrm>
            <a:prstGeom prst="rect">
              <a:avLst/>
            </a:prstGeom>
            <a:solidFill>
              <a:srgbClr val="4099D6"/>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56" name="Shape 356"/>
            <p:cNvSpPr/>
            <p:nvPr/>
          </p:nvSpPr>
          <p:spPr>
            <a:xfrm>
              <a:off x="-1" y="67036"/>
              <a:ext cx="1176342" cy="239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609584">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配置中心</a:t>
              </a:r>
            </a:p>
          </p:txBody>
        </p:sp>
      </p:grpSp>
      <p:grpSp>
        <p:nvGrpSpPr>
          <p:cNvPr id="360" name="Group 360"/>
          <p:cNvGrpSpPr/>
          <p:nvPr/>
        </p:nvGrpSpPr>
        <p:grpSpPr>
          <a:xfrm>
            <a:off x="10058462" y="5053208"/>
            <a:ext cx="1176341" cy="373338"/>
            <a:chOff x="0" y="0"/>
            <a:chExt cx="1176340" cy="373336"/>
          </a:xfrm>
        </p:grpSpPr>
        <p:sp>
          <p:nvSpPr>
            <p:cNvPr id="358" name="Shape 358"/>
            <p:cNvSpPr/>
            <p:nvPr/>
          </p:nvSpPr>
          <p:spPr>
            <a:xfrm>
              <a:off x="-1" y="-1"/>
              <a:ext cx="1176342" cy="373338"/>
            </a:xfrm>
            <a:prstGeom prst="rect">
              <a:avLst/>
            </a:prstGeom>
            <a:solidFill>
              <a:srgbClr val="4099D6"/>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59" name="Shape 359"/>
            <p:cNvSpPr/>
            <p:nvPr/>
          </p:nvSpPr>
          <p:spPr>
            <a:xfrm>
              <a:off x="-1" y="67035"/>
              <a:ext cx="1176342" cy="239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609584">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日志中心</a:t>
              </a:r>
            </a:p>
          </p:txBody>
        </p:sp>
      </p:grpSp>
      <p:grpSp>
        <p:nvGrpSpPr>
          <p:cNvPr id="363" name="Group 363"/>
          <p:cNvGrpSpPr/>
          <p:nvPr/>
        </p:nvGrpSpPr>
        <p:grpSpPr>
          <a:xfrm>
            <a:off x="2344982" y="2441087"/>
            <a:ext cx="1176341" cy="373339"/>
            <a:chOff x="0" y="0"/>
            <a:chExt cx="1176340" cy="373337"/>
          </a:xfrm>
        </p:grpSpPr>
        <p:sp>
          <p:nvSpPr>
            <p:cNvPr id="361" name="Shape 361"/>
            <p:cNvSpPr/>
            <p:nvPr/>
          </p:nvSpPr>
          <p:spPr>
            <a:xfrm>
              <a:off x="-1" y="0"/>
              <a:ext cx="1176342" cy="373338"/>
            </a:xfrm>
            <a:prstGeom prst="rect">
              <a:avLst/>
            </a:prstGeom>
            <a:solidFill>
              <a:srgbClr val="4099D6"/>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62" name="Shape 362"/>
            <p:cNvSpPr/>
            <p:nvPr/>
          </p:nvSpPr>
          <p:spPr>
            <a:xfrm>
              <a:off x="-1" y="67036"/>
              <a:ext cx="1176342" cy="239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609584">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微服务治理平台</a:t>
              </a:r>
            </a:p>
          </p:txBody>
        </p:sp>
      </p:grpSp>
      <p:grpSp>
        <p:nvGrpSpPr>
          <p:cNvPr id="366" name="Group 366"/>
          <p:cNvGrpSpPr/>
          <p:nvPr/>
        </p:nvGrpSpPr>
        <p:grpSpPr>
          <a:xfrm>
            <a:off x="2344982" y="4526824"/>
            <a:ext cx="1176341" cy="373339"/>
            <a:chOff x="0" y="0"/>
            <a:chExt cx="1176340" cy="373337"/>
          </a:xfrm>
        </p:grpSpPr>
        <p:sp>
          <p:nvSpPr>
            <p:cNvPr id="364" name="Shape 364"/>
            <p:cNvSpPr/>
            <p:nvPr/>
          </p:nvSpPr>
          <p:spPr>
            <a:xfrm>
              <a:off x="-1" y="0"/>
              <a:ext cx="1176342" cy="373338"/>
            </a:xfrm>
            <a:prstGeom prst="rect">
              <a:avLst/>
            </a:prstGeom>
            <a:solidFill>
              <a:srgbClr val="4099D6"/>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65" name="Shape 365"/>
            <p:cNvSpPr/>
            <p:nvPr/>
          </p:nvSpPr>
          <p:spPr>
            <a:xfrm>
              <a:off x="-1" y="67036"/>
              <a:ext cx="1176342" cy="239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609584">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日志查询</a:t>
              </a:r>
            </a:p>
          </p:txBody>
        </p:sp>
      </p:grpSp>
      <p:grpSp>
        <p:nvGrpSpPr>
          <p:cNvPr id="369" name="Group 369"/>
          <p:cNvGrpSpPr/>
          <p:nvPr/>
        </p:nvGrpSpPr>
        <p:grpSpPr>
          <a:xfrm>
            <a:off x="6168686" y="3403370"/>
            <a:ext cx="992146" cy="373336"/>
            <a:chOff x="-1" y="0"/>
            <a:chExt cx="992145" cy="373335"/>
          </a:xfrm>
        </p:grpSpPr>
        <p:sp>
          <p:nvSpPr>
            <p:cNvPr id="367" name="Shape 367"/>
            <p:cNvSpPr/>
            <p:nvPr/>
          </p:nvSpPr>
          <p:spPr>
            <a:xfrm>
              <a:off x="-2" y="-1"/>
              <a:ext cx="992147" cy="373337"/>
            </a:xfrm>
            <a:prstGeom prst="rect">
              <a:avLst/>
            </a:prstGeom>
            <a:solidFill>
              <a:srgbClr val="84BD00"/>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68" name="Shape 368"/>
            <p:cNvSpPr/>
            <p:nvPr/>
          </p:nvSpPr>
          <p:spPr>
            <a:xfrm>
              <a:off x="-2" y="54542"/>
              <a:ext cx="992147"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defTabSz="609584"/>
              <a:r>
                <a:rPr b="1" sz="1200">
                  <a:solidFill>
                    <a:srgbClr val="FFFFFF"/>
                  </a:solidFill>
                  <a:latin typeface="微软雅黑"/>
                  <a:ea typeface="微软雅黑"/>
                  <a:cs typeface="微软雅黑"/>
                  <a:sym typeface="微软雅黑"/>
                </a:rPr>
                <a:t>业务微服务</a:t>
              </a:r>
              <a:r>
                <a:rPr b="1" sz="1200">
                  <a:solidFill>
                    <a:srgbClr val="FFFFFF"/>
                  </a:solidFill>
                  <a:latin typeface="Arial"/>
                  <a:ea typeface="Arial"/>
                  <a:cs typeface="Arial"/>
                  <a:sym typeface="Arial"/>
                </a:rPr>
                <a:t>B</a:t>
              </a:r>
            </a:p>
          </p:txBody>
        </p:sp>
      </p:grpSp>
      <p:sp>
        <p:nvSpPr>
          <p:cNvPr id="370" name="Shape 370"/>
          <p:cNvSpPr/>
          <p:nvPr/>
        </p:nvSpPr>
        <p:spPr>
          <a:xfrm flipV="1">
            <a:off x="7733180" y="1196751"/>
            <a:ext cx="2" cy="4947874"/>
          </a:xfrm>
          <a:prstGeom prst="line">
            <a:avLst/>
          </a:prstGeom>
          <a:ln w="6350">
            <a:solidFill>
              <a:srgbClr val="A7A7A7"/>
            </a:solidFill>
            <a:custDash>
              <a:ds d="600000" sp="600000"/>
            </a:custDash>
            <a:miter lim="400000"/>
            <a:tailEnd type="triangle"/>
          </a:ln>
          <a:effectLst>
            <a:outerShdw sx="100000" sy="100000" kx="0" ky="0" algn="b" rotWithShape="0" blurRad="12700" dist="0" dir="5400000">
              <a:srgbClr val="000000"/>
            </a:outerShdw>
          </a:effectLst>
        </p:spPr>
        <p:txBody>
          <a:bodyPr lIns="0" tIns="0" rIns="0" bIns="0"/>
          <a:lstStyle/>
          <a:p>
            <a:pPr lvl="0" defTabSz="457200">
              <a:defRPr sz="1200">
                <a:latin typeface="+mj-lt"/>
                <a:ea typeface="+mj-ea"/>
                <a:cs typeface="+mj-cs"/>
                <a:sym typeface="Helvetica"/>
              </a:defRPr>
            </a:pPr>
          </a:p>
        </p:txBody>
      </p:sp>
      <p:sp>
        <p:nvSpPr>
          <p:cNvPr id="371" name="Shape 371"/>
          <p:cNvSpPr/>
          <p:nvPr/>
        </p:nvSpPr>
        <p:spPr>
          <a:xfrm>
            <a:off x="2512949" y="1318092"/>
            <a:ext cx="723901" cy="1724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400">
                <a:solidFill>
                  <a:srgbClr val="005FA0"/>
                </a:solidFill>
                <a:latin typeface="微软雅黑"/>
                <a:ea typeface="微软雅黑"/>
                <a:cs typeface="微软雅黑"/>
                <a:sym typeface="微软雅黑"/>
              </a:defRPr>
            </a:lvl1pPr>
          </a:lstStyle>
          <a:p>
            <a:pPr lvl="0">
              <a:defRPr b="0" sz="1800">
                <a:solidFill>
                  <a:srgbClr val="000000"/>
                </a:solidFill>
              </a:defRPr>
            </a:pPr>
            <a:r>
              <a:rPr b="1" sz="1400">
                <a:solidFill>
                  <a:srgbClr val="005FA0"/>
                </a:solidFill>
              </a:rPr>
              <a:t>管理组件</a:t>
            </a:r>
          </a:p>
        </p:txBody>
      </p:sp>
      <p:sp>
        <p:nvSpPr>
          <p:cNvPr id="372" name="Shape 372"/>
          <p:cNvSpPr/>
          <p:nvPr/>
        </p:nvSpPr>
        <p:spPr>
          <a:xfrm>
            <a:off x="9550320" y="1334079"/>
            <a:ext cx="723901" cy="1724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400">
                <a:solidFill>
                  <a:srgbClr val="005FA0"/>
                </a:solidFill>
                <a:latin typeface="微软雅黑"/>
                <a:ea typeface="微软雅黑"/>
                <a:cs typeface="微软雅黑"/>
                <a:sym typeface="微软雅黑"/>
              </a:defRPr>
            </a:lvl1pPr>
          </a:lstStyle>
          <a:p>
            <a:pPr lvl="0">
              <a:defRPr b="0" sz="1800">
                <a:solidFill>
                  <a:srgbClr val="000000"/>
                </a:solidFill>
              </a:defRPr>
            </a:pPr>
            <a:r>
              <a:rPr b="1" sz="1400">
                <a:solidFill>
                  <a:srgbClr val="005FA0"/>
                </a:solidFill>
              </a:rPr>
              <a:t>基础组件</a:t>
            </a:r>
          </a:p>
        </p:txBody>
      </p:sp>
      <p:sp>
        <p:nvSpPr>
          <p:cNvPr id="373" name="Shape 373"/>
          <p:cNvSpPr/>
          <p:nvPr/>
        </p:nvSpPr>
        <p:spPr>
          <a:xfrm>
            <a:off x="5563108" y="1318092"/>
            <a:ext cx="723901" cy="17246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400">
                <a:solidFill>
                  <a:srgbClr val="005FA0"/>
                </a:solidFill>
                <a:latin typeface="微软雅黑"/>
                <a:ea typeface="微软雅黑"/>
                <a:cs typeface="微软雅黑"/>
                <a:sym typeface="微软雅黑"/>
              </a:defRPr>
            </a:lvl1pPr>
          </a:lstStyle>
          <a:p>
            <a:pPr lvl="0">
              <a:defRPr b="0" sz="1800">
                <a:solidFill>
                  <a:srgbClr val="000000"/>
                </a:solidFill>
              </a:defRPr>
            </a:pPr>
            <a:r>
              <a:rPr b="1" sz="1400">
                <a:solidFill>
                  <a:srgbClr val="005FA0"/>
                </a:solidFill>
              </a:rPr>
              <a:t>业务组件</a:t>
            </a:r>
          </a:p>
        </p:txBody>
      </p:sp>
      <p:sp>
        <p:nvSpPr>
          <p:cNvPr id="374" name="Shape 374"/>
          <p:cNvSpPr/>
          <p:nvPr/>
        </p:nvSpPr>
        <p:spPr>
          <a:xfrm>
            <a:off x="7403172" y="2868008"/>
            <a:ext cx="2" cy="1115672"/>
          </a:xfrm>
          <a:prstGeom prst="line">
            <a:avLst/>
          </a:prstGeom>
          <a:ln w="12700">
            <a:solidFill>
              <a:srgbClr val="A7A7A7"/>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375" name="Shape 375"/>
          <p:cNvSpPr/>
          <p:nvPr/>
        </p:nvSpPr>
        <p:spPr>
          <a:xfrm>
            <a:off x="5678084" y="4046049"/>
            <a:ext cx="1732168" cy="2"/>
          </a:xfrm>
          <a:prstGeom prst="line">
            <a:avLst/>
          </a:prstGeom>
          <a:ln w="12700">
            <a:solidFill>
              <a:srgbClr val="A7A7A7"/>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376" name="Shape 376"/>
          <p:cNvSpPr/>
          <p:nvPr/>
        </p:nvSpPr>
        <p:spPr>
          <a:xfrm>
            <a:off x="6344765" y="3812776"/>
            <a:ext cx="2" cy="1428102"/>
          </a:xfrm>
          <a:prstGeom prst="line">
            <a:avLst/>
          </a:prstGeom>
          <a:ln w="12700">
            <a:solidFill>
              <a:srgbClr val="A7A7A7"/>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377" name="Shape 377"/>
          <p:cNvSpPr/>
          <p:nvPr/>
        </p:nvSpPr>
        <p:spPr>
          <a:xfrm>
            <a:off x="5675564" y="3809069"/>
            <a:ext cx="2" cy="1428102"/>
          </a:xfrm>
          <a:prstGeom prst="line">
            <a:avLst/>
          </a:prstGeom>
          <a:ln w="12700">
            <a:solidFill>
              <a:srgbClr val="A7A7A7"/>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378" name="Shape 378"/>
          <p:cNvSpPr/>
          <p:nvPr/>
        </p:nvSpPr>
        <p:spPr>
          <a:xfrm>
            <a:off x="7430441" y="3661843"/>
            <a:ext cx="2609559" cy="2"/>
          </a:xfrm>
          <a:prstGeom prst="line">
            <a:avLst/>
          </a:prstGeom>
          <a:ln w="12700">
            <a:solidFill>
              <a:srgbClr val="A7A7A7"/>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379" name="Shape 379"/>
          <p:cNvSpPr/>
          <p:nvPr/>
        </p:nvSpPr>
        <p:spPr>
          <a:xfrm>
            <a:off x="4936939" y="5332729"/>
            <a:ext cx="4993395" cy="2"/>
          </a:xfrm>
          <a:prstGeom prst="line">
            <a:avLst/>
          </a:prstGeom>
          <a:ln w="12700">
            <a:solidFill>
              <a:srgbClr val="A7A7A7"/>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380" name="Shape 380"/>
          <p:cNvSpPr/>
          <p:nvPr/>
        </p:nvSpPr>
        <p:spPr>
          <a:xfrm>
            <a:off x="4930107" y="4755581"/>
            <a:ext cx="2" cy="595675"/>
          </a:xfrm>
          <a:prstGeom prst="line">
            <a:avLst/>
          </a:prstGeom>
          <a:ln w="12700">
            <a:solidFill>
              <a:srgbClr val="A7A7A7"/>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381" name="Shape 381"/>
          <p:cNvSpPr/>
          <p:nvPr/>
        </p:nvSpPr>
        <p:spPr>
          <a:xfrm>
            <a:off x="5404873" y="4568738"/>
            <a:ext cx="4547332" cy="2"/>
          </a:xfrm>
          <a:prstGeom prst="line">
            <a:avLst/>
          </a:prstGeom>
          <a:ln w="12700">
            <a:solidFill>
              <a:srgbClr val="A7A7A7"/>
            </a:solidFill>
            <a:custDash>
              <a:ds d="600000" sp="600000"/>
            </a:custDash>
            <a:miter lim="400000"/>
            <a:tailEnd type="stealth"/>
          </a:ln>
        </p:spPr>
        <p:txBody>
          <a:bodyPr lIns="0" tIns="0" rIns="0" bIns="0"/>
          <a:lstStyle/>
          <a:p>
            <a:pPr lvl="0" defTabSz="457200">
              <a:defRPr sz="1200">
                <a:latin typeface="+mj-lt"/>
                <a:ea typeface="+mj-ea"/>
                <a:cs typeface="+mj-cs"/>
                <a:sym typeface="Helvetica"/>
              </a:defRPr>
            </a:pPr>
          </a:p>
        </p:txBody>
      </p:sp>
      <p:sp>
        <p:nvSpPr>
          <p:cNvPr id="382" name="Shape 382"/>
          <p:cNvSpPr/>
          <p:nvPr/>
        </p:nvSpPr>
        <p:spPr>
          <a:xfrm>
            <a:off x="8057319" y="4382918"/>
            <a:ext cx="317501" cy="1478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200">
                <a:solidFill>
                  <a:srgbClr val="002952"/>
                </a:solidFill>
                <a:latin typeface="微软雅黑"/>
                <a:ea typeface="微软雅黑"/>
                <a:cs typeface="微软雅黑"/>
                <a:sym typeface="微软雅黑"/>
              </a:defRPr>
            </a:lvl1pPr>
          </a:lstStyle>
          <a:p>
            <a:pPr lvl="0">
              <a:defRPr b="0" sz="1800">
                <a:solidFill>
                  <a:srgbClr val="000000"/>
                </a:solidFill>
              </a:defRPr>
            </a:pPr>
            <a:r>
              <a:rPr b="1" sz="1200">
                <a:solidFill>
                  <a:srgbClr val="002952"/>
                </a:solidFill>
              </a:rPr>
              <a:t>监控</a:t>
            </a:r>
          </a:p>
        </p:txBody>
      </p:sp>
      <p:sp>
        <p:nvSpPr>
          <p:cNvPr id="383" name="Shape 383"/>
          <p:cNvSpPr/>
          <p:nvPr/>
        </p:nvSpPr>
        <p:spPr>
          <a:xfrm>
            <a:off x="6927066" y="5147162"/>
            <a:ext cx="622301" cy="1478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200">
                <a:solidFill>
                  <a:srgbClr val="002952"/>
                </a:solidFill>
                <a:latin typeface="微软雅黑"/>
                <a:ea typeface="微软雅黑"/>
                <a:cs typeface="微软雅黑"/>
                <a:sym typeface="微软雅黑"/>
              </a:defRPr>
            </a:lvl1pPr>
          </a:lstStyle>
          <a:p>
            <a:pPr lvl="0">
              <a:defRPr b="0" sz="1800">
                <a:solidFill>
                  <a:srgbClr val="000000"/>
                </a:solidFill>
              </a:defRPr>
            </a:pPr>
            <a:r>
              <a:rPr b="1" sz="1200">
                <a:solidFill>
                  <a:srgbClr val="002952"/>
                </a:solidFill>
              </a:rPr>
              <a:t>日志收集</a:t>
            </a:r>
          </a:p>
        </p:txBody>
      </p:sp>
      <p:sp>
        <p:nvSpPr>
          <p:cNvPr id="384" name="Shape 384"/>
          <p:cNvSpPr/>
          <p:nvPr/>
        </p:nvSpPr>
        <p:spPr>
          <a:xfrm>
            <a:off x="8514040" y="3473038"/>
            <a:ext cx="622301" cy="1478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200">
                <a:solidFill>
                  <a:srgbClr val="002952"/>
                </a:solidFill>
                <a:latin typeface="微软雅黑"/>
                <a:ea typeface="微软雅黑"/>
                <a:cs typeface="微软雅黑"/>
                <a:sym typeface="微软雅黑"/>
              </a:defRPr>
            </a:lvl1pPr>
          </a:lstStyle>
          <a:p>
            <a:pPr lvl="0">
              <a:defRPr b="0" sz="1800">
                <a:solidFill>
                  <a:srgbClr val="000000"/>
                </a:solidFill>
              </a:defRPr>
            </a:pPr>
            <a:r>
              <a:rPr b="1" sz="1200">
                <a:solidFill>
                  <a:srgbClr val="002952"/>
                </a:solidFill>
              </a:rPr>
              <a:t>配置文件</a:t>
            </a:r>
          </a:p>
        </p:txBody>
      </p:sp>
      <p:sp>
        <p:nvSpPr>
          <p:cNvPr id="385" name="Shape 385"/>
          <p:cNvSpPr/>
          <p:nvPr/>
        </p:nvSpPr>
        <p:spPr>
          <a:xfrm>
            <a:off x="6828049" y="1675988"/>
            <a:ext cx="317501" cy="1478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200">
                <a:solidFill>
                  <a:srgbClr val="002952"/>
                </a:solidFill>
                <a:latin typeface="微软雅黑"/>
                <a:ea typeface="微软雅黑"/>
                <a:cs typeface="微软雅黑"/>
                <a:sym typeface="微软雅黑"/>
              </a:defRPr>
            </a:lvl1pPr>
          </a:lstStyle>
          <a:p>
            <a:pPr lvl="0">
              <a:defRPr b="0" sz="1800">
                <a:solidFill>
                  <a:srgbClr val="000000"/>
                </a:solidFill>
              </a:defRPr>
            </a:pPr>
            <a:r>
              <a:rPr b="1" sz="1200">
                <a:solidFill>
                  <a:srgbClr val="002952"/>
                </a:solidFill>
              </a:rPr>
              <a:t>管理</a:t>
            </a:r>
          </a:p>
        </p:txBody>
      </p:sp>
      <p:sp>
        <p:nvSpPr>
          <p:cNvPr id="386" name="Shape 386"/>
          <p:cNvSpPr/>
          <p:nvPr/>
        </p:nvSpPr>
        <p:spPr>
          <a:xfrm flipH="1" flipV="1">
            <a:off x="759830" y="3774604"/>
            <a:ext cx="3147229" cy="2"/>
          </a:xfrm>
          <a:prstGeom prst="line">
            <a:avLst/>
          </a:prstGeom>
          <a:ln w="6350">
            <a:solidFill>
              <a:srgbClr val="A7A7A7"/>
            </a:solidFill>
            <a:custDash>
              <a:ds d="600000" sp="600000"/>
            </a:custDash>
            <a:miter lim="400000"/>
            <a:tailEnd type="triangle"/>
          </a:ln>
          <a:effectLst>
            <a:outerShdw sx="100000" sy="100000" kx="0" ky="0" algn="b" rotWithShape="0" blurRad="12700" dist="0" dir="5400000">
              <a:srgbClr val="000000"/>
            </a:outerShdw>
          </a:effectLst>
        </p:spPr>
        <p:txBody>
          <a:bodyPr lIns="0" tIns="0" rIns="0" bIns="0"/>
          <a:lstStyle/>
          <a:p>
            <a:pPr lvl="0" defTabSz="457200">
              <a:defRPr sz="1200">
                <a:latin typeface="+mj-lt"/>
                <a:ea typeface="+mj-ea"/>
                <a:cs typeface="+mj-cs"/>
                <a:sym typeface="Helvetica"/>
              </a:defRPr>
            </a:pPr>
          </a:p>
        </p:txBody>
      </p:sp>
      <p:sp>
        <p:nvSpPr>
          <p:cNvPr id="387" name="Shape 387"/>
          <p:cNvSpPr/>
          <p:nvPr/>
        </p:nvSpPr>
        <p:spPr>
          <a:xfrm>
            <a:off x="694774" y="3342261"/>
            <a:ext cx="723901" cy="1724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400">
                <a:solidFill>
                  <a:srgbClr val="005FA0"/>
                </a:solidFill>
                <a:latin typeface="微软雅黑"/>
                <a:ea typeface="微软雅黑"/>
                <a:cs typeface="微软雅黑"/>
                <a:sym typeface="微软雅黑"/>
              </a:defRPr>
            </a:lvl1pPr>
          </a:lstStyle>
          <a:p>
            <a:pPr lvl="0">
              <a:defRPr b="0" sz="1800">
                <a:solidFill>
                  <a:srgbClr val="000000"/>
                </a:solidFill>
              </a:defRPr>
            </a:pPr>
            <a:r>
              <a:rPr b="1" sz="1400">
                <a:solidFill>
                  <a:srgbClr val="005FA0"/>
                </a:solidFill>
              </a:rPr>
              <a:t>用户视角</a:t>
            </a:r>
          </a:p>
        </p:txBody>
      </p:sp>
      <p:sp>
        <p:nvSpPr>
          <p:cNvPr id="388" name="Shape 388"/>
          <p:cNvSpPr/>
          <p:nvPr/>
        </p:nvSpPr>
        <p:spPr>
          <a:xfrm>
            <a:off x="694774" y="4043071"/>
            <a:ext cx="723901" cy="17246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400">
                <a:solidFill>
                  <a:srgbClr val="005FA0"/>
                </a:solidFill>
                <a:latin typeface="微软雅黑"/>
                <a:ea typeface="微软雅黑"/>
                <a:cs typeface="微软雅黑"/>
                <a:sym typeface="微软雅黑"/>
              </a:defRPr>
            </a:lvl1pPr>
          </a:lstStyle>
          <a:p>
            <a:pPr lvl="0">
              <a:defRPr b="0" sz="1800">
                <a:solidFill>
                  <a:srgbClr val="000000"/>
                </a:solidFill>
              </a:defRPr>
            </a:pPr>
            <a:r>
              <a:rPr b="1" sz="1400">
                <a:solidFill>
                  <a:srgbClr val="005FA0"/>
                </a:solidFill>
              </a:rPr>
              <a:t>运维视角</a:t>
            </a:r>
          </a:p>
        </p:txBody>
      </p:sp>
      <p:grpSp>
        <p:nvGrpSpPr>
          <p:cNvPr id="391" name="Group 391"/>
          <p:cNvGrpSpPr/>
          <p:nvPr/>
        </p:nvGrpSpPr>
        <p:grpSpPr>
          <a:xfrm>
            <a:off x="2344982" y="3235657"/>
            <a:ext cx="1176341" cy="373338"/>
            <a:chOff x="0" y="0"/>
            <a:chExt cx="1176340" cy="373336"/>
          </a:xfrm>
        </p:grpSpPr>
        <p:sp>
          <p:nvSpPr>
            <p:cNvPr id="389" name="Shape 389"/>
            <p:cNvSpPr/>
            <p:nvPr/>
          </p:nvSpPr>
          <p:spPr>
            <a:xfrm>
              <a:off x="-1" y="0"/>
              <a:ext cx="1176342" cy="373337"/>
            </a:xfrm>
            <a:prstGeom prst="rect">
              <a:avLst/>
            </a:prstGeom>
            <a:solidFill>
              <a:srgbClr val="4099D6"/>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90" name="Shape 390"/>
            <p:cNvSpPr/>
            <p:nvPr/>
          </p:nvSpPr>
          <p:spPr>
            <a:xfrm>
              <a:off x="-1" y="67036"/>
              <a:ext cx="1176342" cy="239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609584">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脚手架</a:t>
              </a:r>
            </a:p>
          </p:txBody>
        </p:sp>
      </p:grpSp>
      <p:sp>
        <p:nvSpPr>
          <p:cNvPr id="392" name="Shape 392"/>
          <p:cNvSpPr/>
          <p:nvPr/>
        </p:nvSpPr>
        <p:spPr>
          <a:xfrm>
            <a:off x="3550884" y="1824542"/>
            <a:ext cx="6190875" cy="581853"/>
          </a:xfrm>
          <a:custGeom>
            <a:avLst/>
            <a:gdLst/>
            <a:ahLst/>
            <a:cxnLst>
              <a:cxn ang="0">
                <a:pos x="wd2" y="hd2"/>
              </a:cxn>
              <a:cxn ang="5400000">
                <a:pos x="wd2" y="hd2"/>
              </a:cxn>
              <a:cxn ang="10800000">
                <a:pos x="wd2" y="hd2"/>
              </a:cxn>
              <a:cxn ang="16200000">
                <a:pos x="wd2" y="hd2"/>
              </a:cxn>
            </a:cxnLst>
            <a:rect l="0" t="0" r="r" b="b"/>
            <a:pathLst>
              <a:path w="21600" h="16629" fill="norm" stroke="1" extrusionOk="0">
                <a:moveTo>
                  <a:pt x="0" y="16629"/>
                </a:moveTo>
                <a:cubicBezTo>
                  <a:pt x="6187" y="-1983"/>
                  <a:pt x="13387" y="-4971"/>
                  <a:pt x="21600" y="7664"/>
                </a:cubicBezTo>
              </a:path>
            </a:pathLst>
          </a:custGeom>
          <a:ln w="12700">
            <a:solidFill>
              <a:srgbClr val="A7A7A7"/>
            </a:solidFill>
            <a:custDash>
              <a:ds d="600000" sp="600000"/>
            </a:custDash>
            <a:miter lim="400000"/>
            <a:tailEnd type="triangle"/>
          </a:ln>
        </p:spPr>
        <p:txBody>
          <a:bodyPr lIns="0" tIns="0" rIns="0" bIns="0"/>
          <a:lstStyle/>
          <a:p>
            <a:pPr lvl="0" defTabSz="609584">
              <a:defRPr sz="2400">
                <a:latin typeface="Arial"/>
                <a:ea typeface="Arial"/>
                <a:cs typeface="Arial"/>
                <a:sym typeface="Arial"/>
              </a:defRPr>
            </a:pPr>
          </a:p>
        </p:txBody>
      </p:sp>
      <p:sp>
        <p:nvSpPr>
          <p:cNvPr id="393" name="Shape 393"/>
          <p:cNvSpPr/>
          <p:nvPr/>
        </p:nvSpPr>
        <p:spPr>
          <a:xfrm>
            <a:off x="3292635" y="4866111"/>
            <a:ext cx="7128314" cy="1123460"/>
          </a:xfrm>
          <a:custGeom>
            <a:avLst/>
            <a:gdLst/>
            <a:ahLst/>
            <a:cxnLst>
              <a:cxn ang="0">
                <a:pos x="wd2" y="hd2"/>
              </a:cxn>
              <a:cxn ang="5400000">
                <a:pos x="wd2" y="hd2"/>
              </a:cxn>
              <a:cxn ang="10800000">
                <a:pos x="wd2" y="hd2"/>
              </a:cxn>
              <a:cxn ang="16200000">
                <a:pos x="wd2" y="hd2"/>
              </a:cxn>
            </a:cxnLst>
            <a:rect l="0" t="0" r="r" b="b"/>
            <a:pathLst>
              <a:path w="21600" h="16709" fill="norm" stroke="1" extrusionOk="0">
                <a:moveTo>
                  <a:pt x="0" y="0"/>
                </a:moveTo>
                <a:cubicBezTo>
                  <a:pt x="5234" y="18392"/>
                  <a:pt x="12434" y="21600"/>
                  <a:pt x="21600" y="9625"/>
                </a:cubicBezTo>
              </a:path>
            </a:pathLst>
          </a:custGeom>
          <a:ln w="12700">
            <a:solidFill>
              <a:srgbClr val="A7A7A7"/>
            </a:solidFill>
            <a:custDash>
              <a:ds d="600000" sp="600000"/>
            </a:custDash>
            <a:miter lim="400000"/>
            <a:tailEnd type="triangle"/>
          </a:ln>
        </p:spPr>
        <p:txBody>
          <a:bodyPr lIns="0" tIns="0" rIns="0" bIns="0"/>
          <a:lstStyle/>
          <a:p>
            <a:pPr lvl="0" defTabSz="609584">
              <a:defRPr sz="2400">
                <a:latin typeface="Arial"/>
                <a:ea typeface="Arial"/>
                <a:cs typeface="Arial"/>
                <a:sym typeface="Arial"/>
              </a:defRPr>
            </a:pPr>
          </a:p>
        </p:txBody>
      </p:sp>
      <p:sp>
        <p:nvSpPr>
          <p:cNvPr id="394" name="Shape 394"/>
          <p:cNvSpPr/>
          <p:nvPr/>
        </p:nvSpPr>
        <p:spPr>
          <a:xfrm>
            <a:off x="7397305" y="2889828"/>
            <a:ext cx="2609560" cy="2"/>
          </a:xfrm>
          <a:prstGeom prst="line">
            <a:avLst/>
          </a:prstGeom>
          <a:ln w="12700">
            <a:solidFill>
              <a:srgbClr val="A7A7A7"/>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395" name="Shape 395"/>
          <p:cNvSpPr/>
          <p:nvPr/>
        </p:nvSpPr>
        <p:spPr>
          <a:xfrm>
            <a:off x="8483200" y="2718691"/>
            <a:ext cx="622301" cy="1478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200">
                <a:solidFill>
                  <a:srgbClr val="002952"/>
                </a:solidFill>
                <a:latin typeface="微软雅黑"/>
                <a:ea typeface="微软雅黑"/>
                <a:cs typeface="微软雅黑"/>
                <a:sym typeface="微软雅黑"/>
              </a:defRPr>
            </a:lvl1pPr>
          </a:lstStyle>
          <a:p>
            <a:pPr lvl="0">
              <a:defRPr b="0" sz="1800">
                <a:solidFill>
                  <a:srgbClr val="000000"/>
                </a:solidFill>
              </a:defRPr>
            </a:pPr>
            <a:r>
              <a:rPr b="1" sz="1200">
                <a:solidFill>
                  <a:srgbClr val="002952"/>
                </a:solidFill>
              </a:rPr>
              <a:t>服务注册</a:t>
            </a:r>
          </a:p>
        </p:txBody>
      </p:sp>
      <p:sp>
        <p:nvSpPr>
          <p:cNvPr id="396" name="Shape 396"/>
          <p:cNvSpPr/>
          <p:nvPr/>
        </p:nvSpPr>
        <p:spPr>
          <a:xfrm>
            <a:off x="6683778" y="5843251"/>
            <a:ext cx="622301" cy="14782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200">
                <a:solidFill>
                  <a:srgbClr val="002952"/>
                </a:solidFill>
                <a:latin typeface="微软雅黑"/>
                <a:ea typeface="微软雅黑"/>
                <a:cs typeface="微软雅黑"/>
                <a:sym typeface="微软雅黑"/>
              </a:defRPr>
            </a:lvl1pPr>
          </a:lstStyle>
          <a:p>
            <a:pPr lvl="0">
              <a:defRPr b="0" sz="1800">
                <a:solidFill>
                  <a:srgbClr val="000000"/>
                </a:solidFill>
              </a:defRPr>
            </a:pPr>
            <a:r>
              <a:rPr b="1" sz="1200">
                <a:solidFill>
                  <a:srgbClr val="002952"/>
                </a:solidFill>
              </a:rPr>
              <a:t>查看日志</a:t>
            </a:r>
          </a:p>
        </p:txBody>
      </p:sp>
      <p:grpSp>
        <p:nvGrpSpPr>
          <p:cNvPr id="399" name="Group 399"/>
          <p:cNvGrpSpPr/>
          <p:nvPr/>
        </p:nvGrpSpPr>
        <p:grpSpPr>
          <a:xfrm>
            <a:off x="10058462" y="2095429"/>
            <a:ext cx="1176341" cy="373337"/>
            <a:chOff x="0" y="0"/>
            <a:chExt cx="1176340" cy="373336"/>
          </a:xfrm>
        </p:grpSpPr>
        <p:sp>
          <p:nvSpPr>
            <p:cNvPr id="397" name="Shape 397"/>
            <p:cNvSpPr/>
            <p:nvPr/>
          </p:nvSpPr>
          <p:spPr>
            <a:xfrm>
              <a:off x="-1" y="-1"/>
              <a:ext cx="1176342" cy="373338"/>
            </a:xfrm>
            <a:prstGeom prst="rect">
              <a:avLst/>
            </a:prstGeom>
            <a:solidFill>
              <a:srgbClr val="4099D6"/>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398" name="Shape 398"/>
            <p:cNvSpPr/>
            <p:nvPr/>
          </p:nvSpPr>
          <p:spPr>
            <a:xfrm>
              <a:off x="-1" y="67035"/>
              <a:ext cx="1176342" cy="239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609584">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数据库</a:t>
              </a:r>
            </a:p>
          </p:txBody>
        </p:sp>
      </p:grpSp>
      <p:sp>
        <p:nvSpPr>
          <p:cNvPr id="400" name="Shape 400"/>
          <p:cNvSpPr/>
          <p:nvPr/>
        </p:nvSpPr>
        <p:spPr>
          <a:xfrm>
            <a:off x="7132336" y="2327967"/>
            <a:ext cx="2869601" cy="2"/>
          </a:xfrm>
          <a:prstGeom prst="line">
            <a:avLst/>
          </a:prstGeom>
          <a:ln w="12700">
            <a:solidFill>
              <a:srgbClr val="A7A7A7"/>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401" name="Shape 401"/>
          <p:cNvSpPr/>
          <p:nvPr/>
        </p:nvSpPr>
        <p:spPr>
          <a:xfrm>
            <a:off x="7946798" y="2163335"/>
            <a:ext cx="622301" cy="1478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609584">
              <a:defRPr b="1" sz="1200">
                <a:solidFill>
                  <a:srgbClr val="002952"/>
                </a:solidFill>
                <a:latin typeface="微软雅黑"/>
                <a:ea typeface="微软雅黑"/>
                <a:cs typeface="微软雅黑"/>
                <a:sym typeface="微软雅黑"/>
              </a:defRPr>
            </a:lvl1pPr>
          </a:lstStyle>
          <a:p>
            <a:pPr lvl="0">
              <a:defRPr b="0" sz="1800">
                <a:solidFill>
                  <a:srgbClr val="000000"/>
                </a:solidFill>
              </a:defRPr>
            </a:pPr>
            <a:r>
              <a:rPr b="1" sz="1200">
                <a:solidFill>
                  <a:srgbClr val="002952"/>
                </a:solidFill>
              </a:rPr>
              <a:t>路由配置</a:t>
            </a:r>
          </a:p>
        </p:txBody>
      </p:sp>
      <p:grpSp>
        <p:nvGrpSpPr>
          <p:cNvPr id="404" name="Group 404"/>
          <p:cNvGrpSpPr/>
          <p:nvPr/>
        </p:nvGrpSpPr>
        <p:grpSpPr>
          <a:xfrm>
            <a:off x="10043910" y="4303908"/>
            <a:ext cx="1176341" cy="373338"/>
            <a:chOff x="0" y="0"/>
            <a:chExt cx="1176340" cy="373336"/>
          </a:xfrm>
        </p:grpSpPr>
        <p:sp>
          <p:nvSpPr>
            <p:cNvPr id="402" name="Shape 402"/>
            <p:cNvSpPr/>
            <p:nvPr/>
          </p:nvSpPr>
          <p:spPr>
            <a:xfrm>
              <a:off x="-1" y="-1"/>
              <a:ext cx="1176342" cy="373338"/>
            </a:xfrm>
            <a:prstGeom prst="rect">
              <a:avLst/>
            </a:prstGeom>
            <a:solidFill>
              <a:srgbClr val="4099D6"/>
            </a:solidFill>
            <a:ln w="12700" cap="flat">
              <a:noFill/>
              <a:miter lim="400000"/>
              <a:tailEnd type="triangle" w="med" len="med"/>
            </a:ln>
            <a:effectLst/>
          </p:spPr>
          <p:txBody>
            <a:bodyPr wrap="square" lIns="0" tIns="0" rIns="0" bIns="0" numCol="1" anchor="ctr">
              <a:noAutofit/>
            </a:bodyPr>
            <a:lstStyle/>
            <a:p>
              <a:pPr lvl="0" algn="ctr" defTabSz="609584">
                <a:defRPr b="1" sz="1200">
                  <a:solidFill>
                    <a:srgbClr val="FFFFFF"/>
                  </a:solidFill>
                  <a:latin typeface="Arial"/>
                  <a:ea typeface="Arial"/>
                  <a:cs typeface="Arial"/>
                  <a:sym typeface="Arial"/>
                </a:defRPr>
              </a:pPr>
            </a:p>
          </p:txBody>
        </p:sp>
        <p:sp>
          <p:nvSpPr>
            <p:cNvPr id="403" name="Shape 403"/>
            <p:cNvSpPr/>
            <p:nvPr/>
          </p:nvSpPr>
          <p:spPr>
            <a:xfrm>
              <a:off x="-1" y="67035"/>
              <a:ext cx="1176342" cy="239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609584">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监控中心</a:t>
              </a:r>
            </a:p>
          </p:txBody>
        </p:sp>
      </p:grpSp>
    </p:spTree>
  </p:cSld>
  <p:clrMapOvr>
    <a:masterClrMapping/>
  </p:clrMapOvr>
  <p:transition spd="slow" advClick="1">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nvSpPr>
        <p:spPr>
          <a:xfrm>
            <a:off x="4672332" y="2967333"/>
            <a:ext cx="2847337" cy="78206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5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5400">
                <a:solidFill>
                  <a:srgbClr val="FFFFFF"/>
                </a:solidFill>
              </a:rPr>
              <a:t>服务管理</a:t>
            </a:r>
          </a:p>
        </p:txBody>
      </p:sp>
    </p:spTree>
  </p:cSld>
  <p:clrMapOvr>
    <a:masterClrMapping/>
  </p:clrMapOvr>
  <p:transition spd="slow" advClick="1">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title"/>
          </p:nvPr>
        </p:nvSpPr>
        <p:spPr>
          <a:xfrm>
            <a:off x="555812" y="204472"/>
            <a:ext cx="6839599" cy="608017"/>
          </a:xfrm>
          <a:prstGeom prst="rect">
            <a:avLst/>
          </a:prstGeom>
        </p:spPr>
        <p:txBody>
          <a:bodyPr/>
          <a:lstStyle>
            <a:lvl1pPr>
              <a:lnSpc>
                <a:spcPct val="100000"/>
              </a:lnSpc>
              <a:defRPr spc="0">
                <a:solidFill>
                  <a:srgbClr val="535353"/>
                </a:solidFill>
              </a:defRPr>
            </a:lvl1pPr>
          </a:lstStyle>
          <a:p>
            <a:pPr lvl="0">
              <a:defRPr sz="1800">
                <a:solidFill>
                  <a:srgbClr val="000000"/>
                </a:solidFill>
              </a:defRPr>
            </a:pPr>
            <a:r>
              <a:rPr sz="2000">
                <a:solidFill>
                  <a:srgbClr val="535353"/>
                </a:solidFill>
              </a:rPr>
              <a:t>服务管理</a:t>
            </a:r>
          </a:p>
        </p:txBody>
      </p:sp>
      <p:sp>
        <p:nvSpPr>
          <p:cNvPr id="409" name="Shape 409"/>
          <p:cNvSpPr/>
          <p:nvPr/>
        </p:nvSpPr>
        <p:spPr>
          <a:xfrm>
            <a:off x="519430" y="764512"/>
            <a:ext cx="1514075" cy="28854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2" marL="393937" marR="1524000" indent="-393937" defTabSz="457200">
              <a:spcBef>
                <a:spcPts val="1400"/>
              </a:spcBef>
              <a:buSzPct val="100000"/>
              <a:buFont typeface="Helvetica"/>
              <a:buAutoNum type="arabicPeriod" startAt="1"/>
            </a:pPr>
            <a:r>
              <a:rPr b="1" sz="1600">
                <a:solidFill>
                  <a:srgbClr val="212121"/>
                </a:solidFill>
                <a:uFill>
                  <a:solidFill>
                    <a:srgbClr val="212121"/>
                  </a:solidFill>
                </a:uFill>
                <a:latin typeface="Microsoft YaHei"/>
                <a:ea typeface="Microsoft YaHei"/>
                <a:cs typeface="Microsoft YaHei"/>
                <a:sym typeface="Microsoft YaHei"/>
              </a:rPr>
              <a:t>元数据管理</a:t>
            </a:r>
          </a:p>
        </p:txBody>
      </p:sp>
      <p:sp>
        <p:nvSpPr>
          <p:cNvPr id="410" name="Shape 410"/>
          <p:cNvSpPr/>
          <p:nvPr/>
        </p:nvSpPr>
        <p:spPr>
          <a:xfrm>
            <a:off x="519430" y="1703440"/>
            <a:ext cx="1310875" cy="28854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2" marL="393937" marR="1524000" indent="-393937" defTabSz="457200">
              <a:spcBef>
                <a:spcPts val="1400"/>
              </a:spcBef>
              <a:buSzPct val="100000"/>
              <a:buFont typeface="Helvetica"/>
              <a:buAutoNum type="arabicPeriod" startAt="2"/>
            </a:pPr>
            <a:r>
              <a:rPr b="1" sz="1600">
                <a:solidFill>
                  <a:srgbClr val="212121"/>
                </a:solidFill>
                <a:uFill>
                  <a:solidFill>
                    <a:srgbClr val="212121"/>
                  </a:solidFill>
                </a:uFill>
                <a:latin typeface="Microsoft YaHei"/>
                <a:ea typeface="Microsoft YaHei"/>
                <a:cs typeface="Microsoft YaHei"/>
                <a:sym typeface="Microsoft YaHei"/>
              </a:rPr>
              <a:t>服务分组</a:t>
            </a:r>
          </a:p>
        </p:txBody>
      </p:sp>
      <p:sp>
        <p:nvSpPr>
          <p:cNvPr id="411" name="Shape 411"/>
          <p:cNvSpPr/>
          <p:nvPr/>
        </p:nvSpPr>
        <p:spPr>
          <a:xfrm>
            <a:off x="519430" y="2642368"/>
            <a:ext cx="1514075" cy="28854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2" marL="393937" marR="1524000" indent="-393937" defTabSz="457200">
              <a:spcBef>
                <a:spcPts val="1400"/>
              </a:spcBef>
              <a:buSzPct val="100000"/>
              <a:buFont typeface="Helvetica"/>
              <a:buAutoNum type="arabicPeriod" startAt="3"/>
            </a:pPr>
            <a:r>
              <a:rPr b="1" sz="1600">
                <a:solidFill>
                  <a:srgbClr val="212121"/>
                </a:solidFill>
                <a:uFill>
                  <a:solidFill>
                    <a:srgbClr val="212121"/>
                  </a:solidFill>
                </a:uFill>
                <a:latin typeface="Microsoft YaHei"/>
                <a:ea typeface="Microsoft YaHei"/>
                <a:cs typeface="Microsoft YaHei"/>
                <a:sym typeface="Microsoft YaHei"/>
              </a:rPr>
              <a:t>服务上下线</a:t>
            </a:r>
          </a:p>
        </p:txBody>
      </p:sp>
      <p:sp>
        <p:nvSpPr>
          <p:cNvPr id="412" name="Shape 412"/>
          <p:cNvSpPr/>
          <p:nvPr/>
        </p:nvSpPr>
        <p:spPr>
          <a:xfrm>
            <a:off x="519430" y="3581296"/>
            <a:ext cx="1310875" cy="28854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2" marL="393937" marR="1524000" indent="-393937" defTabSz="457200">
              <a:spcBef>
                <a:spcPts val="1400"/>
              </a:spcBef>
              <a:buSzPct val="100000"/>
              <a:buFont typeface="Helvetica"/>
              <a:buAutoNum type="arabicPeriod" startAt="4"/>
            </a:pPr>
            <a:r>
              <a:rPr b="1" sz="1600">
                <a:solidFill>
                  <a:srgbClr val="212121"/>
                </a:solidFill>
                <a:uFill>
                  <a:solidFill>
                    <a:srgbClr val="212121"/>
                  </a:solidFill>
                </a:uFill>
                <a:latin typeface="Microsoft YaHei"/>
                <a:ea typeface="Microsoft YaHei"/>
                <a:cs typeface="Microsoft YaHei"/>
                <a:sym typeface="Microsoft YaHei"/>
              </a:rPr>
              <a:t>服务路由</a:t>
            </a:r>
          </a:p>
        </p:txBody>
      </p:sp>
      <p:sp>
        <p:nvSpPr>
          <p:cNvPr id="413" name="Shape 413"/>
          <p:cNvSpPr/>
          <p:nvPr/>
        </p:nvSpPr>
        <p:spPr>
          <a:xfrm>
            <a:off x="519430" y="4543974"/>
            <a:ext cx="1920475" cy="28854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2" marL="393937" marR="1524000" indent="-393937" defTabSz="457200">
              <a:spcBef>
                <a:spcPts val="1400"/>
              </a:spcBef>
              <a:buSzPct val="100000"/>
              <a:buFont typeface="Helvetica"/>
              <a:buAutoNum type="arabicPeriod" startAt="5"/>
            </a:pPr>
            <a:r>
              <a:rPr b="1" sz="1600">
                <a:solidFill>
                  <a:srgbClr val="212121"/>
                </a:solidFill>
                <a:uFill>
                  <a:solidFill>
                    <a:srgbClr val="212121"/>
                  </a:solidFill>
                </a:uFill>
                <a:latin typeface="Microsoft YaHei"/>
                <a:ea typeface="Microsoft YaHei"/>
                <a:cs typeface="Microsoft YaHei"/>
                <a:sym typeface="Microsoft YaHei"/>
              </a:rPr>
              <a:t>服务限流与配额</a:t>
            </a:r>
          </a:p>
        </p:txBody>
      </p:sp>
      <p:sp>
        <p:nvSpPr>
          <p:cNvPr id="414" name="Shape 414"/>
          <p:cNvSpPr/>
          <p:nvPr/>
        </p:nvSpPr>
        <p:spPr>
          <a:xfrm>
            <a:off x="519430" y="5482902"/>
            <a:ext cx="2123675" cy="28854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2" marL="393937" marR="1524000" indent="-393937" defTabSz="457200">
              <a:spcBef>
                <a:spcPts val="1400"/>
              </a:spcBef>
              <a:buSzPct val="100000"/>
              <a:buFont typeface="Helvetica"/>
              <a:buAutoNum type="arabicPeriod" startAt="6"/>
            </a:pPr>
            <a:r>
              <a:rPr b="1" sz="1600">
                <a:solidFill>
                  <a:srgbClr val="212121"/>
                </a:solidFill>
                <a:uFill>
                  <a:solidFill>
                    <a:srgbClr val="212121"/>
                  </a:solidFill>
                </a:uFill>
                <a:latin typeface="Microsoft YaHei"/>
                <a:ea typeface="Microsoft YaHei"/>
                <a:cs typeface="Microsoft YaHei"/>
                <a:sym typeface="Microsoft YaHei"/>
              </a:rPr>
              <a:t>服务访问安全策略</a:t>
            </a:r>
          </a:p>
        </p:txBody>
      </p:sp>
      <p:sp>
        <p:nvSpPr>
          <p:cNvPr id="415" name="Shape 415"/>
          <p:cNvSpPr/>
          <p:nvPr/>
        </p:nvSpPr>
        <p:spPr>
          <a:xfrm>
            <a:off x="555812" y="1116769"/>
            <a:ext cx="10949186" cy="4671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indent="269875" defTabSz="457200"/>
            <a:r>
              <a:rPr sz="1400">
                <a:solidFill>
                  <a:srgbClr val="535353"/>
                </a:solidFill>
                <a:uFill>
                  <a:solidFill/>
                </a:uFill>
                <a:latin typeface="Microsoft YaHei"/>
                <a:ea typeface="Microsoft YaHei"/>
                <a:cs typeface="Microsoft YaHei"/>
                <a:sym typeface="Microsoft YaHei"/>
              </a:rPr>
              <a:t>包含服务名称，版本，服务</a:t>
            </a:r>
            <a:r>
              <a:rPr sz="1400">
                <a:solidFill>
                  <a:srgbClr val="535353"/>
                </a:solidFill>
                <a:uFill>
                  <a:solidFill/>
                </a:uFill>
                <a:latin typeface="Arial"/>
                <a:ea typeface="Arial"/>
                <a:cs typeface="Arial"/>
                <a:sym typeface="Arial"/>
              </a:rPr>
              <a:t>ID</a:t>
            </a:r>
            <a:r>
              <a:rPr sz="1400">
                <a:solidFill>
                  <a:srgbClr val="535353"/>
                </a:solidFill>
                <a:uFill>
                  <a:solidFill/>
                </a:uFill>
                <a:latin typeface="Microsoft YaHei"/>
                <a:ea typeface="Microsoft YaHei"/>
                <a:cs typeface="Microsoft YaHei"/>
                <a:sym typeface="Microsoft YaHei"/>
              </a:rPr>
              <a:t>，开发者相关信息（姓名，邮箱，手机号码），文档地址，环境变量等信息，这些信息用于帮助线上运维人员出现问题的时候，能够快速获取相关信息以及联系相关人员。</a:t>
            </a:r>
          </a:p>
        </p:txBody>
      </p:sp>
      <p:sp>
        <p:nvSpPr>
          <p:cNvPr id="416" name="Shape 416"/>
          <p:cNvSpPr/>
          <p:nvPr/>
        </p:nvSpPr>
        <p:spPr>
          <a:xfrm>
            <a:off x="555811" y="2058604"/>
            <a:ext cx="10949187" cy="4417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269875" defTabSz="457200">
              <a:defRPr sz="1400">
                <a:solidFill>
                  <a:srgbClr val="535353"/>
                </a:solidFill>
                <a:uFill>
                  <a:solidFill/>
                </a:uFill>
                <a:latin typeface="Microsoft YaHei"/>
                <a:ea typeface="Microsoft YaHei"/>
                <a:cs typeface="Microsoft YaHei"/>
                <a:sym typeface="Microsoft YaHei"/>
              </a:defRPr>
            </a:lvl1pPr>
          </a:lstStyle>
          <a:p>
            <a:pPr lvl="0">
              <a:defRPr sz="1800">
                <a:solidFill>
                  <a:srgbClr val="000000"/>
                </a:solidFill>
                <a:uFillTx/>
              </a:defRPr>
            </a:pPr>
            <a:r>
              <a:rPr sz="1400">
                <a:solidFill>
                  <a:srgbClr val="535353"/>
                </a:solidFill>
                <a:uFill>
                  <a:solidFill/>
                </a:uFill>
              </a:rPr>
              <a:t>线上微服务的数量可能为成百上千，为了更好对微服务进行管理，需要允许运维人员对服务进行分组，方便用户查询和管理。对于同一个服务，需要允许用户进行多次分组。</a:t>
            </a:r>
          </a:p>
        </p:txBody>
      </p:sp>
      <p:sp>
        <p:nvSpPr>
          <p:cNvPr id="417" name="Shape 417"/>
          <p:cNvSpPr/>
          <p:nvPr/>
        </p:nvSpPr>
        <p:spPr>
          <a:xfrm>
            <a:off x="555811" y="2997531"/>
            <a:ext cx="10860287" cy="4417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269875" defTabSz="457200">
              <a:defRPr sz="1400">
                <a:solidFill>
                  <a:srgbClr val="535353"/>
                </a:solidFill>
                <a:uFill>
                  <a:solidFill/>
                </a:uFill>
                <a:latin typeface="Microsoft YaHei"/>
                <a:ea typeface="Microsoft YaHei"/>
                <a:cs typeface="Microsoft YaHei"/>
                <a:sym typeface="Microsoft YaHei"/>
              </a:defRPr>
            </a:lvl1pPr>
          </a:lstStyle>
          <a:p>
            <a:pPr lvl="0">
              <a:defRPr sz="1800">
                <a:solidFill>
                  <a:srgbClr val="000000"/>
                </a:solidFill>
                <a:uFillTx/>
              </a:defRPr>
            </a:pPr>
            <a:r>
              <a:rPr sz="1400">
                <a:solidFill>
                  <a:srgbClr val="535353"/>
                </a:solidFill>
                <a:uFill>
                  <a:solidFill/>
                </a:uFill>
              </a:rPr>
              <a:t>当一个服务上线的时候，需要通过验证并经过审批才能最终接入到生产系统。一旦遇到问题或者管理需要，针对某个服务，允许用户选择下线。下线之后，服务不会立刻停止，而是不再接收响应请求。用户可以选择服务再次上线或者停止服务。</a:t>
            </a:r>
          </a:p>
        </p:txBody>
      </p:sp>
      <p:sp>
        <p:nvSpPr>
          <p:cNvPr id="418" name="Shape 418"/>
          <p:cNvSpPr/>
          <p:nvPr/>
        </p:nvSpPr>
        <p:spPr>
          <a:xfrm>
            <a:off x="519429" y="3809460"/>
            <a:ext cx="10807769" cy="6195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269875" defTabSz="457200">
              <a:defRPr sz="1400">
                <a:solidFill>
                  <a:srgbClr val="535353"/>
                </a:solidFill>
                <a:uFill>
                  <a:solidFill/>
                </a:uFill>
                <a:latin typeface="Microsoft YaHei"/>
                <a:ea typeface="Microsoft YaHei"/>
                <a:cs typeface="Microsoft YaHei"/>
                <a:sym typeface="Microsoft YaHei"/>
              </a:defRPr>
            </a:lvl1pPr>
          </a:lstStyle>
          <a:p>
            <a:pPr lvl="0">
              <a:defRPr sz="1800">
                <a:solidFill>
                  <a:srgbClr val="000000"/>
                </a:solidFill>
                <a:uFillTx/>
              </a:defRPr>
            </a:pPr>
            <a:r>
              <a:rPr sz="1400">
                <a:solidFill>
                  <a:srgbClr val="535353"/>
                </a:solidFill>
                <a:uFill>
                  <a:solidFill/>
                </a:uFill>
              </a:rPr>
              <a:t>服务消费者通过服务名称，在众多服务中找到要调用的服务的地址列表，称为服务的路由。在请求到来时，为了将请求均衡地分配到后端服务器，负载均衡程序将从服务对应的地址列表中，通过相应的负载均衡算法和规则，选取一台服务器进行访问，这个过程成为服务的负载均衡。</a:t>
            </a:r>
          </a:p>
        </p:txBody>
      </p:sp>
      <p:sp>
        <p:nvSpPr>
          <p:cNvPr id="419" name="Shape 419"/>
          <p:cNvSpPr/>
          <p:nvPr/>
        </p:nvSpPr>
        <p:spPr>
          <a:xfrm>
            <a:off x="555811" y="4896229"/>
            <a:ext cx="10682487" cy="4671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indent="269875" defTabSz="457200"/>
            <a:r>
              <a:rPr sz="1400">
                <a:solidFill>
                  <a:srgbClr val="535353"/>
                </a:solidFill>
                <a:uFill>
                  <a:solidFill/>
                </a:uFill>
                <a:latin typeface="Microsoft YaHei"/>
                <a:ea typeface="Microsoft YaHei"/>
                <a:cs typeface="Microsoft YaHei"/>
                <a:sym typeface="Microsoft YaHei"/>
              </a:rPr>
              <a:t>限流一般是通过对并发访问</a:t>
            </a:r>
            <a:r>
              <a:rPr sz="1400">
                <a:solidFill>
                  <a:srgbClr val="535353"/>
                </a:solidFill>
                <a:uFill>
                  <a:solidFill/>
                </a:uFill>
                <a:latin typeface="Arial"/>
                <a:ea typeface="Arial"/>
                <a:cs typeface="Arial"/>
                <a:sym typeface="Arial"/>
              </a:rPr>
              <a:t>/</a:t>
            </a:r>
            <a:r>
              <a:rPr sz="1400">
                <a:solidFill>
                  <a:srgbClr val="535353"/>
                </a:solidFill>
                <a:uFill>
                  <a:solidFill/>
                </a:uFill>
                <a:latin typeface="Microsoft YaHei"/>
                <a:ea typeface="Microsoft YaHei"/>
                <a:cs typeface="Microsoft YaHei"/>
                <a:sym typeface="Microsoft YaHei"/>
              </a:rPr>
              <a:t>请求进行限速或者一个时间窗口内的的请求进行限速，从而来保护服务节点或者集群后面的数据节点。</a:t>
            </a:r>
            <a:r>
              <a:rPr sz="1400">
                <a:solidFill>
                  <a:srgbClr val="535353"/>
                </a:solidFill>
                <a:uFill>
                  <a:solidFill/>
                </a:uFill>
                <a:latin typeface="Arial"/>
                <a:ea typeface="Arial"/>
                <a:cs typeface="Arial"/>
                <a:sym typeface="Arial"/>
              </a:rPr>
              <a:t> </a:t>
            </a:r>
            <a:r>
              <a:rPr sz="1400">
                <a:solidFill>
                  <a:srgbClr val="535353"/>
                </a:solidFill>
                <a:uFill>
                  <a:solidFill/>
                </a:uFill>
                <a:latin typeface="Microsoft YaHei"/>
                <a:ea typeface="Microsoft YaHei"/>
                <a:cs typeface="Microsoft YaHei"/>
                <a:sym typeface="Microsoft YaHei"/>
              </a:rPr>
              <a:t>服务配额规定了某个接口在某个时间段内（例如一天或者一个月）能够访问的次数。一般情况下同时会包含每秒访问次数的限制。</a:t>
            </a:r>
          </a:p>
        </p:txBody>
      </p:sp>
      <p:sp>
        <p:nvSpPr>
          <p:cNvPr id="420" name="Shape 420"/>
          <p:cNvSpPr/>
          <p:nvPr/>
        </p:nvSpPr>
        <p:spPr>
          <a:xfrm>
            <a:off x="519430" y="5819578"/>
            <a:ext cx="10758204" cy="2639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269875" defTabSz="457200">
              <a:defRPr sz="1400">
                <a:solidFill>
                  <a:srgbClr val="535353"/>
                </a:solidFill>
                <a:uFill>
                  <a:solidFill/>
                </a:uFill>
                <a:latin typeface="Microsoft YaHei"/>
                <a:ea typeface="Microsoft YaHei"/>
                <a:cs typeface="Microsoft YaHei"/>
                <a:sym typeface="Microsoft YaHei"/>
              </a:defRPr>
            </a:lvl1pPr>
          </a:lstStyle>
          <a:p>
            <a:pPr lvl="0">
              <a:defRPr sz="1800">
                <a:solidFill>
                  <a:srgbClr val="000000"/>
                </a:solidFill>
                <a:uFillTx/>
              </a:defRPr>
            </a:pPr>
            <a:r>
              <a:rPr sz="1400">
                <a:solidFill>
                  <a:srgbClr val="535353"/>
                </a:solidFill>
                <a:uFill>
                  <a:solidFill/>
                </a:uFill>
              </a:rPr>
              <a:t>当外部访问服务接口时，需要被认证和授权，确保接口安全。常见接口认证方案包含密码策略，密钥策略以及支持常见的认证协议。</a:t>
            </a:r>
          </a:p>
        </p:txBody>
      </p:sp>
    </p:spTree>
  </p:cSld>
  <p:clrMapOvr>
    <a:masterClrMapping/>
  </p:clrMapOvr>
  <p:transition spd="slow" advClick="1">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nvSpPr>
        <p:spPr>
          <a:xfrm>
            <a:off x="443254" y="392510"/>
            <a:ext cx="51424" cy="257460"/>
          </a:xfrm>
          <a:prstGeom prst="rect">
            <a:avLst/>
          </a:prstGeom>
          <a:solidFill>
            <a:srgbClr val="00B050"/>
          </a:solidFill>
          <a:ln w="12700">
            <a:miter lim="400000"/>
            <a:tailEnd type="triangle"/>
          </a:ln>
        </p:spPr>
        <p:txBody>
          <a:bodyPr lIns="0" tIns="0" rIns="0" bIns="0" anchor="ctr"/>
          <a:lstStyle/>
          <a:p>
            <a:pPr lvl="0" algn="ctr">
              <a:defRPr>
                <a:solidFill>
                  <a:srgbClr val="FFFFFF"/>
                </a:solidFill>
                <a:latin typeface="Microsoft YaHei"/>
                <a:ea typeface="Microsoft YaHei"/>
                <a:cs typeface="Microsoft YaHei"/>
                <a:sym typeface="Microsoft YaHei"/>
              </a:defRPr>
            </a:pPr>
          </a:p>
        </p:txBody>
      </p:sp>
      <p:pic>
        <p:nvPicPr>
          <p:cNvPr id="423" name="image6.png" descr="image3.png"/>
          <p:cNvPicPr/>
          <p:nvPr/>
        </p:nvPicPr>
        <p:blipFill>
          <a:blip r:embed="rId2">
            <a:extLst/>
          </a:blip>
          <a:stretch>
            <a:fillRect/>
          </a:stretch>
        </p:blipFill>
        <p:spPr>
          <a:xfrm>
            <a:off x="10104118" y="222674"/>
            <a:ext cx="1939838" cy="596462"/>
          </a:xfrm>
          <a:prstGeom prst="rect">
            <a:avLst/>
          </a:prstGeom>
          <a:ln w="12700">
            <a:miter lim="400000"/>
          </a:ln>
        </p:spPr>
      </p:pic>
      <p:sp>
        <p:nvSpPr>
          <p:cNvPr id="424" name="Shape 424"/>
          <p:cNvSpPr/>
          <p:nvPr/>
        </p:nvSpPr>
        <p:spPr>
          <a:xfrm>
            <a:off x="555812" y="204472"/>
            <a:ext cx="6839599" cy="60801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457200">
              <a:defRPr cap="all" spc="100" sz="2000">
                <a:latin typeface="Microsoft YaHei"/>
                <a:ea typeface="Microsoft YaHei"/>
                <a:cs typeface="Microsoft YaHei"/>
                <a:sym typeface="Microsoft YaHei"/>
              </a:defRPr>
            </a:lvl1pPr>
          </a:lstStyle>
          <a:p>
            <a:pPr lvl="0">
              <a:defRPr cap="none" spc="0" sz="1800"/>
            </a:pPr>
            <a:r>
              <a:rPr cap="all" spc="100" sz="2000"/>
              <a:t>服务管理</a:t>
            </a:r>
          </a:p>
        </p:txBody>
      </p:sp>
      <p:grpSp>
        <p:nvGrpSpPr>
          <p:cNvPr id="427" name="Group 427"/>
          <p:cNvGrpSpPr/>
          <p:nvPr/>
        </p:nvGrpSpPr>
        <p:grpSpPr>
          <a:xfrm>
            <a:off x="9906344" y="1792049"/>
            <a:ext cx="1459063" cy="411963"/>
            <a:chOff x="0" y="0"/>
            <a:chExt cx="1459062" cy="411962"/>
          </a:xfrm>
        </p:grpSpPr>
        <p:sp>
          <p:nvSpPr>
            <p:cNvPr id="425" name="Shape 425"/>
            <p:cNvSpPr/>
            <p:nvPr/>
          </p:nvSpPr>
          <p:spPr>
            <a:xfrm>
              <a:off x="-1" y="-1"/>
              <a:ext cx="1459064" cy="411964"/>
            </a:xfrm>
            <a:prstGeom prst="rect">
              <a:avLst/>
            </a:prstGeom>
            <a:solidFill>
              <a:srgbClr val="8FAADC"/>
            </a:solidFill>
            <a:ln w="12700" cap="flat">
              <a:noFill/>
              <a:miter lim="400000"/>
            </a:ln>
            <a:effectLst/>
          </p:spPr>
          <p:txBody>
            <a:bodyPr wrap="square" lIns="0" tIns="0" rIns="0" bIns="0" numCol="1" anchor="ctr">
              <a:noAutofit/>
            </a:bodyPr>
            <a:lstStyle/>
            <a:p>
              <a:pPr lvl="0" algn="ctr">
                <a:defRPr sz="1200">
                  <a:latin typeface="+mj-lt"/>
                  <a:ea typeface="+mj-ea"/>
                  <a:cs typeface="+mj-cs"/>
                  <a:sym typeface="Helvetica"/>
                </a:defRPr>
              </a:pPr>
            </a:p>
          </p:txBody>
        </p:sp>
        <p:sp>
          <p:nvSpPr>
            <p:cNvPr id="426" name="Shape 426"/>
            <p:cNvSpPr/>
            <p:nvPr/>
          </p:nvSpPr>
          <p:spPr>
            <a:xfrm>
              <a:off x="-1" y="52312"/>
              <a:ext cx="1459064"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latin typeface="Microsoft YaHei"/>
                  <a:ea typeface="Microsoft YaHei"/>
                  <a:cs typeface="Microsoft YaHei"/>
                  <a:sym typeface="Microsoft YaHei"/>
                </a:defRPr>
              </a:lvl1pPr>
            </a:lstStyle>
            <a:p>
              <a:pPr lvl="0">
                <a:defRPr sz="1800"/>
              </a:pPr>
              <a:r>
                <a:rPr sz="1400"/>
                <a:t>服务A</a:t>
              </a:r>
            </a:p>
          </p:txBody>
        </p:sp>
      </p:grpSp>
      <p:grpSp>
        <p:nvGrpSpPr>
          <p:cNvPr id="430" name="Group 430"/>
          <p:cNvGrpSpPr/>
          <p:nvPr/>
        </p:nvGrpSpPr>
        <p:grpSpPr>
          <a:xfrm>
            <a:off x="9906344" y="2581430"/>
            <a:ext cx="1459063" cy="418315"/>
            <a:chOff x="0" y="0"/>
            <a:chExt cx="1459062" cy="418314"/>
          </a:xfrm>
        </p:grpSpPr>
        <p:sp>
          <p:nvSpPr>
            <p:cNvPr id="428" name="Shape 428"/>
            <p:cNvSpPr/>
            <p:nvPr/>
          </p:nvSpPr>
          <p:spPr>
            <a:xfrm>
              <a:off x="-1" y="-1"/>
              <a:ext cx="1459064" cy="418316"/>
            </a:xfrm>
            <a:prstGeom prst="rect">
              <a:avLst/>
            </a:prstGeom>
            <a:solidFill>
              <a:srgbClr val="B4C7E7"/>
            </a:solidFill>
            <a:ln w="12700" cap="flat">
              <a:noFill/>
              <a:miter lim="400000"/>
            </a:ln>
            <a:effectLst/>
          </p:spPr>
          <p:txBody>
            <a:bodyPr wrap="square" lIns="0" tIns="0" rIns="0" bIns="0" numCol="1" anchor="ctr">
              <a:noAutofit/>
            </a:bodyPr>
            <a:lstStyle/>
            <a:p>
              <a:pPr lvl="0" algn="ctr">
                <a:defRPr sz="1200">
                  <a:latin typeface="+mj-lt"/>
                  <a:ea typeface="+mj-ea"/>
                  <a:cs typeface="+mj-cs"/>
                  <a:sym typeface="Helvetica"/>
                </a:defRPr>
              </a:pPr>
            </a:p>
          </p:txBody>
        </p:sp>
        <p:sp>
          <p:nvSpPr>
            <p:cNvPr id="429" name="Shape 429"/>
            <p:cNvSpPr/>
            <p:nvPr/>
          </p:nvSpPr>
          <p:spPr>
            <a:xfrm>
              <a:off x="-1" y="55488"/>
              <a:ext cx="1459064"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latin typeface="Microsoft YaHei"/>
                  <a:ea typeface="Microsoft YaHei"/>
                  <a:cs typeface="Microsoft YaHei"/>
                  <a:sym typeface="Microsoft YaHei"/>
                </a:defRPr>
              </a:lvl1pPr>
            </a:lstStyle>
            <a:p>
              <a:pPr lvl="0">
                <a:defRPr sz="1800"/>
              </a:pPr>
              <a:r>
                <a:rPr sz="1400"/>
                <a:t>服务B</a:t>
              </a:r>
            </a:p>
          </p:txBody>
        </p:sp>
      </p:grpSp>
      <p:grpSp>
        <p:nvGrpSpPr>
          <p:cNvPr id="433" name="Group 433"/>
          <p:cNvGrpSpPr/>
          <p:nvPr/>
        </p:nvGrpSpPr>
        <p:grpSpPr>
          <a:xfrm>
            <a:off x="9906344" y="3377162"/>
            <a:ext cx="1459063" cy="411963"/>
            <a:chOff x="0" y="0"/>
            <a:chExt cx="1459062" cy="411962"/>
          </a:xfrm>
        </p:grpSpPr>
        <p:sp>
          <p:nvSpPr>
            <p:cNvPr id="431" name="Shape 431"/>
            <p:cNvSpPr/>
            <p:nvPr/>
          </p:nvSpPr>
          <p:spPr>
            <a:xfrm>
              <a:off x="-1" y="-1"/>
              <a:ext cx="1459064" cy="411964"/>
            </a:xfrm>
            <a:prstGeom prst="rect">
              <a:avLst/>
            </a:prstGeom>
            <a:solidFill>
              <a:srgbClr val="A9D18E"/>
            </a:solidFill>
            <a:ln w="12700" cap="flat">
              <a:noFill/>
              <a:miter lim="400000"/>
            </a:ln>
            <a:effectLst/>
          </p:spPr>
          <p:txBody>
            <a:bodyPr wrap="square" lIns="0" tIns="0" rIns="0" bIns="0" numCol="1" anchor="ctr">
              <a:noAutofit/>
            </a:bodyPr>
            <a:lstStyle/>
            <a:p>
              <a:pPr lvl="0" algn="ctr">
                <a:defRPr sz="1200">
                  <a:latin typeface="+mj-lt"/>
                  <a:ea typeface="+mj-ea"/>
                  <a:cs typeface="+mj-cs"/>
                  <a:sym typeface="Helvetica"/>
                </a:defRPr>
              </a:pPr>
            </a:p>
          </p:txBody>
        </p:sp>
        <p:sp>
          <p:nvSpPr>
            <p:cNvPr id="432" name="Shape 432"/>
            <p:cNvSpPr/>
            <p:nvPr/>
          </p:nvSpPr>
          <p:spPr>
            <a:xfrm>
              <a:off x="-1" y="52312"/>
              <a:ext cx="1459064"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latin typeface="Microsoft YaHei"/>
                  <a:ea typeface="Microsoft YaHei"/>
                  <a:cs typeface="Microsoft YaHei"/>
                  <a:sym typeface="Microsoft YaHei"/>
                </a:defRPr>
              </a:lvl1pPr>
            </a:lstStyle>
            <a:p>
              <a:pPr lvl="0">
                <a:defRPr sz="1800"/>
              </a:pPr>
              <a:r>
                <a:rPr sz="1400"/>
                <a:t>服务C</a:t>
              </a:r>
            </a:p>
          </p:txBody>
        </p:sp>
      </p:grpSp>
      <p:grpSp>
        <p:nvGrpSpPr>
          <p:cNvPr id="436" name="Group 436"/>
          <p:cNvGrpSpPr/>
          <p:nvPr/>
        </p:nvGrpSpPr>
        <p:grpSpPr>
          <a:xfrm>
            <a:off x="9906344" y="4166544"/>
            <a:ext cx="1459063" cy="411965"/>
            <a:chOff x="0" y="0"/>
            <a:chExt cx="1459062" cy="411964"/>
          </a:xfrm>
        </p:grpSpPr>
        <p:sp>
          <p:nvSpPr>
            <p:cNvPr id="434" name="Shape 434"/>
            <p:cNvSpPr/>
            <p:nvPr/>
          </p:nvSpPr>
          <p:spPr>
            <a:xfrm>
              <a:off x="-1" y="-1"/>
              <a:ext cx="1459064" cy="411966"/>
            </a:xfrm>
            <a:prstGeom prst="rect">
              <a:avLst/>
            </a:prstGeom>
            <a:solidFill>
              <a:srgbClr val="70AD47"/>
            </a:solidFill>
            <a:ln w="12700" cap="flat">
              <a:noFill/>
              <a:miter lim="400000"/>
            </a:ln>
            <a:effectLst/>
          </p:spPr>
          <p:txBody>
            <a:bodyPr wrap="square" lIns="0" tIns="0" rIns="0" bIns="0" numCol="1" anchor="ctr">
              <a:noAutofit/>
            </a:bodyPr>
            <a:lstStyle/>
            <a:p>
              <a:pPr lvl="0" algn="ctr">
                <a:defRPr sz="1200">
                  <a:latin typeface="+mj-lt"/>
                  <a:ea typeface="+mj-ea"/>
                  <a:cs typeface="+mj-cs"/>
                  <a:sym typeface="Helvetica"/>
                </a:defRPr>
              </a:pPr>
            </a:p>
          </p:txBody>
        </p:sp>
        <p:sp>
          <p:nvSpPr>
            <p:cNvPr id="435" name="Shape 435"/>
            <p:cNvSpPr/>
            <p:nvPr/>
          </p:nvSpPr>
          <p:spPr>
            <a:xfrm>
              <a:off x="-1" y="52314"/>
              <a:ext cx="1459064"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latin typeface="Microsoft YaHei"/>
                  <a:ea typeface="Microsoft YaHei"/>
                  <a:cs typeface="Microsoft YaHei"/>
                  <a:sym typeface="Microsoft YaHei"/>
                </a:defRPr>
              </a:lvl1pPr>
            </a:lstStyle>
            <a:p>
              <a:pPr lvl="0">
                <a:defRPr sz="1800"/>
              </a:pPr>
              <a:r>
                <a:rPr sz="1400"/>
                <a:t>服务N</a:t>
              </a:r>
            </a:p>
          </p:txBody>
        </p:sp>
      </p:grpSp>
      <p:sp>
        <p:nvSpPr>
          <p:cNvPr id="437" name="Shape 437"/>
          <p:cNvSpPr/>
          <p:nvPr/>
        </p:nvSpPr>
        <p:spPr>
          <a:xfrm>
            <a:off x="810529" y="2030681"/>
            <a:ext cx="1947075" cy="2114801"/>
          </a:xfrm>
          <a:prstGeom prst="rect">
            <a:avLst/>
          </a:prstGeom>
          <a:ln w="12700">
            <a:solidFill>
              <a:srgbClr val="4D73BE"/>
            </a:solidFill>
            <a:prstDash val="dash"/>
            <a:miter lim="400000"/>
          </a:ln>
          <a:extLst>
            <a:ext uri="{C572A759-6A51-4108-AA02-DFA0A04FC94B}">
              <ma14:wrappingTextBoxFlag xmlns:ma14="http://schemas.microsoft.com/office/mac/drawingml/2011/main" val="1"/>
            </a:ext>
          </a:extLst>
        </p:spPr>
        <p:txBody>
          <a:bodyPr lIns="0" tIns="0" rIns="0" bIns="0">
            <a:spAutoFit/>
          </a:bodyPr>
          <a:lstStyle/>
          <a:p>
            <a:pPr lvl="0" marL="200025" indent="-200025">
              <a:lnSpc>
                <a:spcPct val="200000"/>
              </a:lnSpc>
              <a:buSzPct val="100000"/>
              <a:buFont typeface="Wingdings"/>
              <a:buChar char="➢"/>
            </a:pPr>
            <a:r>
              <a:rPr b="1" sz="1400">
                <a:latin typeface="Microsoft YaHei"/>
                <a:ea typeface="Microsoft YaHei"/>
                <a:cs typeface="Microsoft YaHei"/>
                <a:sym typeface="Microsoft YaHei"/>
              </a:rPr>
              <a:t>服务元数据</a:t>
            </a:r>
            <a:endParaRPr b="1" sz="1200">
              <a:latin typeface="+mj-lt"/>
              <a:ea typeface="+mj-ea"/>
              <a:cs typeface="+mj-cs"/>
              <a:sym typeface="Helvetica"/>
            </a:endParaRPr>
          </a:p>
          <a:p>
            <a:pPr lvl="0" marL="200025" indent="-200025">
              <a:lnSpc>
                <a:spcPct val="200000"/>
              </a:lnSpc>
              <a:buSzPct val="100000"/>
              <a:buFont typeface="Wingdings"/>
              <a:buChar char="➢"/>
            </a:pPr>
            <a:r>
              <a:rPr b="1" sz="1400">
                <a:latin typeface="Microsoft YaHei"/>
                <a:ea typeface="Microsoft YaHei"/>
                <a:cs typeface="Microsoft YaHei"/>
                <a:sym typeface="Microsoft YaHei"/>
              </a:rPr>
              <a:t>服务分组</a:t>
            </a:r>
            <a:endParaRPr b="1" sz="1200">
              <a:latin typeface="+mj-lt"/>
              <a:ea typeface="+mj-ea"/>
              <a:cs typeface="+mj-cs"/>
              <a:sym typeface="Helvetica"/>
            </a:endParaRPr>
          </a:p>
          <a:p>
            <a:pPr lvl="0" marL="200025" indent="-200025">
              <a:lnSpc>
                <a:spcPct val="200000"/>
              </a:lnSpc>
              <a:buSzPct val="100000"/>
              <a:buFont typeface="Wingdings"/>
              <a:buChar char="➢"/>
            </a:pPr>
            <a:r>
              <a:rPr b="1" sz="1400">
                <a:latin typeface="Microsoft YaHei"/>
                <a:ea typeface="Microsoft YaHei"/>
                <a:cs typeface="Microsoft YaHei"/>
                <a:sym typeface="Microsoft YaHei"/>
              </a:rPr>
              <a:t>服务上下线状态</a:t>
            </a:r>
            <a:endParaRPr b="1" sz="1200">
              <a:latin typeface="+mj-lt"/>
              <a:ea typeface="+mj-ea"/>
              <a:cs typeface="+mj-cs"/>
              <a:sym typeface="Helvetica"/>
            </a:endParaRPr>
          </a:p>
          <a:p>
            <a:pPr lvl="0" marL="200025" indent="-200025">
              <a:lnSpc>
                <a:spcPct val="200000"/>
              </a:lnSpc>
              <a:buSzPct val="100000"/>
              <a:buFont typeface="Wingdings"/>
              <a:buChar char="➢"/>
            </a:pPr>
            <a:r>
              <a:rPr b="1" sz="1400">
                <a:latin typeface="Microsoft YaHei"/>
                <a:ea typeface="Microsoft YaHei"/>
                <a:cs typeface="Microsoft YaHei"/>
                <a:sym typeface="Microsoft YaHei"/>
              </a:rPr>
              <a:t>服务路由规则</a:t>
            </a:r>
            <a:endParaRPr b="1" sz="1200">
              <a:latin typeface="+mj-lt"/>
              <a:ea typeface="+mj-ea"/>
              <a:cs typeface="+mj-cs"/>
              <a:sym typeface="Helvetica"/>
            </a:endParaRPr>
          </a:p>
          <a:p>
            <a:pPr lvl="0" marL="200025" indent="-200025">
              <a:lnSpc>
                <a:spcPct val="200000"/>
              </a:lnSpc>
              <a:buSzPct val="100000"/>
              <a:buFont typeface="Wingdings"/>
              <a:buChar char="➢"/>
            </a:pPr>
            <a:r>
              <a:rPr b="1" sz="1400">
                <a:latin typeface="Microsoft YaHei"/>
                <a:ea typeface="Microsoft YaHei"/>
                <a:cs typeface="Microsoft YaHei"/>
                <a:sym typeface="Microsoft YaHei"/>
              </a:rPr>
              <a:t>服务限流/配额</a:t>
            </a:r>
            <a:endParaRPr b="1" sz="1200">
              <a:latin typeface="+mj-lt"/>
              <a:ea typeface="+mj-ea"/>
              <a:cs typeface="+mj-cs"/>
              <a:sym typeface="Helvetica"/>
            </a:endParaRPr>
          </a:p>
          <a:p>
            <a:pPr lvl="0" marL="200025" indent="-200025">
              <a:lnSpc>
                <a:spcPct val="200000"/>
              </a:lnSpc>
              <a:buSzPct val="100000"/>
              <a:buFont typeface="Wingdings"/>
              <a:buChar char="➢"/>
            </a:pPr>
            <a:r>
              <a:rPr b="1" sz="1400">
                <a:latin typeface="Microsoft YaHei"/>
                <a:ea typeface="Microsoft YaHei"/>
                <a:cs typeface="Microsoft YaHei"/>
                <a:sym typeface="Microsoft YaHei"/>
              </a:rPr>
              <a:t>服务访问安全策略</a:t>
            </a:r>
          </a:p>
        </p:txBody>
      </p:sp>
      <p:sp>
        <p:nvSpPr>
          <p:cNvPr id="438" name="Shape 438"/>
          <p:cNvSpPr/>
          <p:nvPr/>
        </p:nvSpPr>
        <p:spPr>
          <a:xfrm>
            <a:off x="4809899" y="3862537"/>
            <a:ext cx="2" cy="608015"/>
          </a:xfrm>
          <a:prstGeom prst="line">
            <a:avLst/>
          </a:prstGeom>
          <a:ln w="12700">
            <a:solidFill>
              <a:srgbClr val="4472C4"/>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439" name="Shape 439"/>
          <p:cNvSpPr/>
          <p:nvPr/>
        </p:nvSpPr>
        <p:spPr>
          <a:xfrm>
            <a:off x="2757603" y="3346251"/>
            <a:ext cx="890355" cy="2"/>
          </a:xfrm>
          <a:prstGeom prst="line">
            <a:avLst/>
          </a:prstGeom>
          <a:ln w="12700">
            <a:solidFill>
              <a:srgbClr val="4472C4"/>
            </a:solidFill>
            <a:custDash>
              <a:ds d="200000" sp="200000"/>
            </a:custDash>
            <a:miter lim="400000"/>
          </a:ln>
        </p:spPr>
        <p:txBody>
          <a:bodyPr lIns="0" tIns="0" rIns="0" bIns="0"/>
          <a:lstStyle/>
          <a:p>
            <a:pPr lvl="0" defTabSz="457200">
              <a:defRPr sz="1200">
                <a:latin typeface="+mj-lt"/>
                <a:ea typeface="+mj-ea"/>
                <a:cs typeface="+mj-cs"/>
                <a:sym typeface="Helvetica"/>
              </a:defRPr>
            </a:pPr>
          </a:p>
        </p:txBody>
      </p:sp>
      <p:sp>
        <p:nvSpPr>
          <p:cNvPr id="440" name="Shape 440"/>
          <p:cNvSpPr/>
          <p:nvPr/>
        </p:nvSpPr>
        <p:spPr>
          <a:xfrm>
            <a:off x="5704845" y="3380601"/>
            <a:ext cx="890355" cy="2"/>
          </a:xfrm>
          <a:prstGeom prst="line">
            <a:avLst/>
          </a:prstGeom>
          <a:ln w="12700">
            <a:solidFill>
              <a:srgbClr val="4472C4"/>
            </a:solidFill>
            <a:miter lim="400000"/>
            <a:tailEnd type="triangle"/>
          </a:ln>
        </p:spPr>
        <p:txBody>
          <a:bodyPr lIns="0" tIns="0" rIns="0" bIns="0"/>
          <a:lstStyle/>
          <a:p>
            <a:pPr lvl="0" defTabSz="457200">
              <a:defRPr sz="1200">
                <a:latin typeface="+mj-lt"/>
                <a:ea typeface="+mj-ea"/>
                <a:cs typeface="+mj-cs"/>
                <a:sym typeface="Helvetica"/>
              </a:defRPr>
            </a:pPr>
          </a:p>
        </p:txBody>
      </p:sp>
      <p:grpSp>
        <p:nvGrpSpPr>
          <p:cNvPr id="443" name="Group 443"/>
          <p:cNvGrpSpPr/>
          <p:nvPr/>
        </p:nvGrpSpPr>
        <p:grpSpPr>
          <a:xfrm>
            <a:off x="6695947" y="2946610"/>
            <a:ext cx="1738535" cy="840556"/>
            <a:chOff x="0" y="0"/>
            <a:chExt cx="1738533" cy="840554"/>
          </a:xfrm>
        </p:grpSpPr>
        <p:sp>
          <p:nvSpPr>
            <p:cNvPr id="441" name="Shape 441"/>
            <p:cNvSpPr/>
            <p:nvPr/>
          </p:nvSpPr>
          <p:spPr>
            <a:xfrm>
              <a:off x="0" y="0"/>
              <a:ext cx="1738534" cy="840555"/>
            </a:xfrm>
            <a:prstGeom prst="rect">
              <a:avLst/>
            </a:prstGeom>
            <a:solidFill>
              <a:srgbClr val="5B9BD5"/>
            </a:solidFill>
            <a:ln w="12700" cap="flat">
              <a:noFill/>
              <a:miter lim="400000"/>
            </a:ln>
            <a:effectLst/>
          </p:spPr>
          <p:txBody>
            <a:bodyPr wrap="square" lIns="0" tIns="0" rIns="0" bIns="0" numCol="1" anchor="ctr">
              <a:noAutofit/>
            </a:bodyPr>
            <a:lstStyle/>
            <a:p>
              <a:pPr lvl="0" algn="ctr" defTabSz="685782">
                <a:defRPr>
                  <a:solidFill>
                    <a:srgbClr val="FFFFFF"/>
                  </a:solidFill>
                  <a:latin typeface="Century Gothic"/>
                  <a:ea typeface="Century Gothic"/>
                  <a:cs typeface="Century Gothic"/>
                  <a:sym typeface="Century Gothic"/>
                </a:defRPr>
              </a:pPr>
            </a:p>
          </p:txBody>
        </p:sp>
        <p:sp>
          <p:nvSpPr>
            <p:cNvPr id="442" name="Shape 442"/>
            <p:cNvSpPr/>
            <p:nvPr/>
          </p:nvSpPr>
          <p:spPr>
            <a:xfrm>
              <a:off x="363753" y="181296"/>
              <a:ext cx="1342015" cy="325879"/>
            </a:xfrm>
            <a:prstGeom prst="rect">
              <a:avLst/>
            </a:prstGeom>
            <a:solidFill>
              <a:srgbClr val="5B9BD5"/>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914378">
                <a:lnSpc>
                  <a:spcPct val="130000"/>
                </a:lnSpc>
                <a:defRPr b="1">
                  <a:solidFill>
                    <a:srgbClr val="FFFFFF"/>
                  </a:solidFill>
                  <a:latin typeface="微软雅黑"/>
                  <a:ea typeface="微软雅黑"/>
                  <a:cs typeface="微软雅黑"/>
                  <a:sym typeface="微软雅黑"/>
                </a:defRPr>
              </a:lvl1pPr>
            </a:lstStyle>
            <a:p>
              <a:pPr lvl="0">
                <a:defRPr b="0">
                  <a:solidFill>
                    <a:srgbClr val="000000"/>
                  </a:solidFill>
                </a:defRPr>
              </a:pPr>
              <a:r>
                <a:rPr b="1">
                  <a:solidFill>
                    <a:srgbClr val="FFFFFF"/>
                  </a:solidFill>
                </a:rPr>
                <a:t>注册中心</a:t>
              </a:r>
            </a:p>
          </p:txBody>
        </p:sp>
      </p:grpSp>
      <p:sp>
        <p:nvSpPr>
          <p:cNvPr id="444" name="Shape 444"/>
          <p:cNvSpPr/>
          <p:nvPr/>
        </p:nvSpPr>
        <p:spPr>
          <a:xfrm flipH="1" flipV="1">
            <a:off x="8682066" y="3119746"/>
            <a:ext cx="976694" cy="11875"/>
          </a:xfrm>
          <a:prstGeom prst="line">
            <a:avLst/>
          </a:prstGeom>
          <a:ln w="12700">
            <a:solidFill>
              <a:srgbClr val="4472C4"/>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445" name="Shape 445"/>
          <p:cNvSpPr/>
          <p:nvPr/>
        </p:nvSpPr>
        <p:spPr>
          <a:xfrm flipH="1">
            <a:off x="8596958" y="2114643"/>
            <a:ext cx="1061800" cy="466788"/>
          </a:xfrm>
          <a:prstGeom prst="line">
            <a:avLst/>
          </a:prstGeom>
          <a:ln w="12700">
            <a:solidFill>
              <a:srgbClr val="4472C4"/>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446" name="Shape 446"/>
          <p:cNvSpPr/>
          <p:nvPr/>
        </p:nvSpPr>
        <p:spPr>
          <a:xfrm flipH="1" flipV="1">
            <a:off x="8689675" y="3556113"/>
            <a:ext cx="976694" cy="11875"/>
          </a:xfrm>
          <a:prstGeom prst="line">
            <a:avLst/>
          </a:prstGeom>
          <a:ln w="12700">
            <a:solidFill>
              <a:srgbClr val="4472C4"/>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447" name="Shape 447"/>
          <p:cNvSpPr/>
          <p:nvPr/>
        </p:nvSpPr>
        <p:spPr>
          <a:xfrm flipH="1" flipV="1">
            <a:off x="8596958" y="4017526"/>
            <a:ext cx="1069410" cy="388221"/>
          </a:xfrm>
          <a:prstGeom prst="line">
            <a:avLst/>
          </a:prstGeom>
          <a:ln w="12700">
            <a:solidFill>
              <a:srgbClr val="4472C4"/>
            </a:solidFill>
            <a:miter lim="400000"/>
            <a:tailEnd type="triangle"/>
          </a:ln>
        </p:spPr>
        <p:txBody>
          <a:bodyPr lIns="0" tIns="0" rIns="0" bIns="0"/>
          <a:lstStyle/>
          <a:p>
            <a:pPr lvl="0" defTabSz="457200">
              <a:defRPr sz="1200">
                <a:latin typeface="+mj-lt"/>
                <a:ea typeface="+mj-ea"/>
                <a:cs typeface="+mj-cs"/>
                <a:sym typeface="Helvetica"/>
              </a:defRPr>
            </a:pPr>
          </a:p>
        </p:txBody>
      </p:sp>
      <p:grpSp>
        <p:nvGrpSpPr>
          <p:cNvPr id="450" name="Group 450"/>
          <p:cNvGrpSpPr/>
          <p:nvPr/>
        </p:nvGrpSpPr>
        <p:grpSpPr>
          <a:xfrm>
            <a:off x="3644467" y="2946610"/>
            <a:ext cx="2170678" cy="840557"/>
            <a:chOff x="0" y="0"/>
            <a:chExt cx="2170677" cy="840556"/>
          </a:xfrm>
        </p:grpSpPr>
        <p:sp>
          <p:nvSpPr>
            <p:cNvPr id="448" name="Shape 448"/>
            <p:cNvSpPr/>
            <p:nvPr/>
          </p:nvSpPr>
          <p:spPr>
            <a:xfrm>
              <a:off x="0" y="0"/>
              <a:ext cx="2170678" cy="840557"/>
            </a:xfrm>
            <a:prstGeom prst="rect">
              <a:avLst/>
            </a:prstGeom>
            <a:solidFill>
              <a:srgbClr val="5B9BD5"/>
            </a:solidFill>
            <a:ln w="12700" cap="flat">
              <a:noFill/>
              <a:miter lim="400000"/>
            </a:ln>
            <a:effectLst/>
          </p:spPr>
          <p:txBody>
            <a:bodyPr wrap="square" lIns="0" tIns="0" rIns="0" bIns="0" numCol="1" anchor="ctr">
              <a:noAutofit/>
            </a:bodyPr>
            <a:lstStyle/>
            <a:p>
              <a:pPr lvl="0" algn="ctr" defTabSz="685782">
                <a:defRPr>
                  <a:solidFill>
                    <a:srgbClr val="FFFFFF"/>
                  </a:solidFill>
                  <a:latin typeface="Century Gothic"/>
                  <a:ea typeface="Century Gothic"/>
                  <a:cs typeface="Century Gothic"/>
                  <a:sym typeface="Century Gothic"/>
                </a:defRPr>
              </a:pPr>
            </a:p>
          </p:txBody>
        </p:sp>
        <p:sp>
          <p:nvSpPr>
            <p:cNvPr id="449" name="Shape 449"/>
            <p:cNvSpPr/>
            <p:nvPr/>
          </p:nvSpPr>
          <p:spPr>
            <a:xfrm>
              <a:off x="353692" y="187386"/>
              <a:ext cx="1675597"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defTabSz="914378">
                <a:lnSpc>
                  <a:spcPct val="130000"/>
                </a:lnSpc>
                <a:defRPr b="1">
                  <a:solidFill>
                    <a:srgbClr val="FFFFFF"/>
                  </a:solidFill>
                  <a:latin typeface="微软雅黑"/>
                  <a:ea typeface="微软雅黑"/>
                  <a:cs typeface="微软雅黑"/>
                  <a:sym typeface="微软雅黑"/>
                </a:defRPr>
              </a:lvl1pPr>
            </a:lstStyle>
            <a:p>
              <a:pPr lvl="0">
                <a:defRPr b="0">
                  <a:solidFill>
                    <a:srgbClr val="000000"/>
                  </a:solidFill>
                </a:defRPr>
              </a:pPr>
              <a:r>
                <a:rPr b="1">
                  <a:solidFill>
                    <a:srgbClr val="FFFFFF"/>
                  </a:solidFill>
                </a:rPr>
                <a:t>服务管理平台</a:t>
              </a:r>
            </a:p>
          </p:txBody>
        </p:sp>
      </p:grpSp>
      <p:grpSp>
        <p:nvGrpSpPr>
          <p:cNvPr id="453" name="Group 453"/>
          <p:cNvGrpSpPr/>
          <p:nvPr/>
        </p:nvGrpSpPr>
        <p:grpSpPr>
          <a:xfrm>
            <a:off x="4059610" y="4504928"/>
            <a:ext cx="1476829" cy="849596"/>
            <a:chOff x="0" y="0"/>
            <a:chExt cx="1476828" cy="849595"/>
          </a:xfrm>
        </p:grpSpPr>
        <p:sp>
          <p:nvSpPr>
            <p:cNvPr id="451" name="Shape 451"/>
            <p:cNvSpPr/>
            <p:nvPr/>
          </p:nvSpPr>
          <p:spPr>
            <a:xfrm>
              <a:off x="0" y="-1"/>
              <a:ext cx="1476829" cy="849597"/>
            </a:xfrm>
            <a:prstGeom prst="rect">
              <a:avLst/>
            </a:prstGeom>
            <a:solidFill>
              <a:srgbClr val="5B9BD5"/>
            </a:solidFill>
            <a:ln w="12700" cap="flat">
              <a:noFill/>
              <a:miter lim="400000"/>
            </a:ln>
            <a:effectLst/>
          </p:spPr>
          <p:txBody>
            <a:bodyPr wrap="square" lIns="0" tIns="0" rIns="0" bIns="0" numCol="1" anchor="ctr">
              <a:noAutofit/>
            </a:bodyPr>
            <a:lstStyle/>
            <a:p>
              <a:pPr lvl="0" algn="ctr" defTabSz="685782">
                <a:defRPr>
                  <a:solidFill>
                    <a:srgbClr val="FFFFFF"/>
                  </a:solidFill>
                  <a:latin typeface="Century Gothic"/>
                  <a:ea typeface="Century Gothic"/>
                  <a:cs typeface="Century Gothic"/>
                  <a:sym typeface="Century Gothic"/>
                </a:defRPr>
              </a:pPr>
            </a:p>
          </p:txBody>
        </p:sp>
        <p:sp>
          <p:nvSpPr>
            <p:cNvPr id="452" name="Shape 452"/>
            <p:cNvSpPr/>
            <p:nvPr/>
          </p:nvSpPr>
          <p:spPr>
            <a:xfrm>
              <a:off x="320652" y="153578"/>
              <a:ext cx="1140000" cy="325879"/>
            </a:xfrm>
            <a:prstGeom prst="rect">
              <a:avLst/>
            </a:prstGeom>
            <a:solidFill>
              <a:srgbClr val="5B9BD5"/>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914378">
                <a:lnSpc>
                  <a:spcPct val="130000"/>
                </a:lnSpc>
                <a:defRPr b="1">
                  <a:solidFill>
                    <a:srgbClr val="FFFFFF"/>
                  </a:solidFill>
                  <a:latin typeface="微软雅黑"/>
                  <a:ea typeface="微软雅黑"/>
                  <a:cs typeface="微软雅黑"/>
                  <a:sym typeface="微软雅黑"/>
                </a:defRPr>
              </a:lvl1pPr>
            </a:lstStyle>
            <a:p>
              <a:pPr lvl="0">
                <a:defRPr b="0">
                  <a:solidFill>
                    <a:srgbClr val="000000"/>
                  </a:solidFill>
                </a:defRPr>
              </a:pPr>
              <a:r>
                <a:rPr b="1">
                  <a:solidFill>
                    <a:srgbClr val="FFFFFF"/>
                  </a:solidFill>
                </a:rPr>
                <a:t>数据库</a:t>
              </a:r>
            </a:p>
          </p:txBody>
        </p:sp>
      </p:grpSp>
    </p:spTree>
  </p:cSld>
  <p:clrMapOvr>
    <a:masterClrMapping/>
  </p:clrMapOvr>
  <p:transition spd="slow" advClick="1">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nvSpPr>
        <p:spPr>
          <a:xfrm>
            <a:off x="4615071" y="2967333"/>
            <a:ext cx="2961860" cy="916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5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5400">
                <a:solidFill>
                  <a:srgbClr val="FFFFFF"/>
                </a:solidFill>
              </a:rPr>
              <a:t>APM监控</a:t>
            </a:r>
          </a:p>
        </p:txBody>
      </p:sp>
    </p:spTree>
  </p:cSld>
  <p:clrMapOvr>
    <a:masterClrMapping/>
  </p:clrMapOvr>
  <p:transition spd="slow" advClick="1">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hape 457"/>
          <p:cNvSpPr/>
          <p:nvPr>
            <p:ph type="title"/>
          </p:nvPr>
        </p:nvSpPr>
        <p:spPr>
          <a:xfrm>
            <a:off x="555812" y="204472"/>
            <a:ext cx="6839599" cy="608017"/>
          </a:xfrm>
          <a:prstGeom prst="rect">
            <a:avLst/>
          </a:prstGeom>
        </p:spPr>
        <p:txBody>
          <a:bodyPr/>
          <a:lstStyle>
            <a:lvl1pPr>
              <a:lnSpc>
                <a:spcPct val="100000"/>
              </a:lnSpc>
              <a:defRPr spc="0" sz="1800">
                <a:solidFill>
                  <a:srgbClr val="535353"/>
                </a:solidFill>
              </a:defRPr>
            </a:lvl1pPr>
          </a:lstStyle>
          <a:p>
            <a:pPr lvl="0">
              <a:defRPr>
                <a:solidFill>
                  <a:srgbClr val="000000"/>
                </a:solidFill>
              </a:defRPr>
            </a:pPr>
            <a:r>
              <a:rPr>
                <a:solidFill>
                  <a:srgbClr val="535353"/>
                </a:solidFill>
              </a:rPr>
              <a:t>APM监控</a:t>
            </a:r>
          </a:p>
        </p:txBody>
      </p:sp>
      <p:grpSp>
        <p:nvGrpSpPr>
          <p:cNvPr id="467" name="Group 467"/>
          <p:cNvGrpSpPr/>
          <p:nvPr/>
        </p:nvGrpSpPr>
        <p:grpSpPr>
          <a:xfrm>
            <a:off x="3363933" y="812488"/>
            <a:ext cx="5464134" cy="5113652"/>
            <a:chOff x="0" y="0"/>
            <a:chExt cx="5464132" cy="5113651"/>
          </a:xfrm>
        </p:grpSpPr>
        <p:grpSp>
          <p:nvGrpSpPr>
            <p:cNvPr id="460" name="Group 460"/>
            <p:cNvGrpSpPr/>
            <p:nvPr/>
          </p:nvGrpSpPr>
          <p:grpSpPr>
            <a:xfrm>
              <a:off x="1145211" y="0"/>
              <a:ext cx="3173709" cy="3146863"/>
              <a:chOff x="0" y="0"/>
              <a:chExt cx="3173707" cy="3146861"/>
            </a:xfrm>
          </p:grpSpPr>
          <p:sp>
            <p:nvSpPr>
              <p:cNvPr id="458" name="Shape 458"/>
              <p:cNvSpPr/>
              <p:nvPr/>
            </p:nvSpPr>
            <p:spPr>
              <a:xfrm>
                <a:off x="0" y="0"/>
                <a:ext cx="3173708" cy="314686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683C6">
                  <a:alpha val="50000"/>
                </a:srgbClr>
              </a:solidFill>
              <a:ln w="12700" cap="flat">
                <a:solidFill>
                  <a:srgbClr val="FFFFFF"/>
                </a:solidFill>
                <a:prstDash val="solid"/>
                <a:miter lim="800000"/>
              </a:ln>
              <a:effectLst/>
            </p:spPr>
            <p:txBody>
              <a:bodyPr wrap="square" lIns="0" tIns="0" rIns="0" bIns="0" numCol="1" anchor="ctr">
                <a:noAutofit/>
              </a:bodyPr>
              <a:lstStyle/>
              <a:p>
                <a:pPr lvl="0" algn="ctr">
                  <a:defRPr sz="4400">
                    <a:latin typeface="Arial"/>
                    <a:ea typeface="Arial"/>
                    <a:cs typeface="Arial"/>
                    <a:sym typeface="Arial"/>
                  </a:defRPr>
                </a:pPr>
              </a:p>
            </p:txBody>
          </p:sp>
          <p:sp>
            <p:nvSpPr>
              <p:cNvPr id="459" name="Shape 459"/>
              <p:cNvSpPr/>
              <p:nvPr/>
            </p:nvSpPr>
            <p:spPr>
              <a:xfrm>
                <a:off x="441641" y="1181168"/>
                <a:ext cx="2244152" cy="5476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600">
                    <a:solidFill>
                      <a:srgbClr val="FFFFFF"/>
                    </a:solidFill>
                    <a:latin typeface="微软雅黑"/>
                    <a:ea typeface="微软雅黑"/>
                    <a:cs typeface="微软雅黑"/>
                    <a:sym typeface="微软雅黑"/>
                  </a:defRPr>
                </a:lvl1pPr>
              </a:lstStyle>
              <a:p>
                <a:pPr lvl="0">
                  <a:defRPr sz="1800">
                    <a:solidFill>
                      <a:srgbClr val="000000"/>
                    </a:solidFill>
                  </a:defRPr>
                </a:pPr>
                <a:r>
                  <a:rPr sz="3600">
                    <a:solidFill>
                      <a:srgbClr val="FFFFFF"/>
                    </a:solidFill>
                  </a:rPr>
                  <a:t>业务监控</a:t>
                </a:r>
              </a:p>
            </p:txBody>
          </p:sp>
        </p:grpSp>
        <p:grpSp>
          <p:nvGrpSpPr>
            <p:cNvPr id="463" name="Group 463"/>
            <p:cNvGrpSpPr/>
            <p:nvPr/>
          </p:nvGrpSpPr>
          <p:grpSpPr>
            <a:xfrm>
              <a:off x="2290424" y="1966787"/>
              <a:ext cx="3173709" cy="3146865"/>
              <a:chOff x="0" y="0"/>
              <a:chExt cx="3173707" cy="3146864"/>
            </a:xfrm>
          </p:grpSpPr>
          <p:sp>
            <p:nvSpPr>
              <p:cNvPr id="461" name="Shape 461"/>
              <p:cNvSpPr/>
              <p:nvPr/>
            </p:nvSpPr>
            <p:spPr>
              <a:xfrm>
                <a:off x="0" y="-1"/>
                <a:ext cx="3173708" cy="314686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7CED7">
                  <a:alpha val="50000"/>
                </a:srgbClr>
              </a:solidFill>
              <a:ln w="12700" cap="flat">
                <a:solidFill>
                  <a:srgbClr val="FFFFFF"/>
                </a:solidFill>
                <a:prstDash val="solid"/>
                <a:miter lim="800000"/>
              </a:ln>
              <a:effectLst/>
            </p:spPr>
            <p:txBody>
              <a:bodyPr wrap="square" lIns="0" tIns="0" rIns="0" bIns="0" numCol="1" anchor="ctr">
                <a:noAutofit/>
              </a:bodyPr>
              <a:lstStyle/>
              <a:p>
                <a:pPr lvl="0" algn="ctr">
                  <a:defRPr sz="4400">
                    <a:latin typeface="Arial"/>
                    <a:ea typeface="Arial"/>
                    <a:cs typeface="Arial"/>
                    <a:sym typeface="Arial"/>
                  </a:defRPr>
                </a:pPr>
              </a:p>
            </p:txBody>
          </p:sp>
          <p:sp>
            <p:nvSpPr>
              <p:cNvPr id="462" name="Shape 462"/>
              <p:cNvSpPr/>
              <p:nvPr/>
            </p:nvSpPr>
            <p:spPr>
              <a:xfrm>
                <a:off x="837357" y="1239224"/>
                <a:ext cx="2244152" cy="5476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600">
                    <a:solidFill>
                      <a:srgbClr val="FFFFFF"/>
                    </a:solidFill>
                    <a:latin typeface="微软雅黑"/>
                    <a:ea typeface="微软雅黑"/>
                    <a:cs typeface="微软雅黑"/>
                    <a:sym typeface="微软雅黑"/>
                  </a:defRPr>
                </a:lvl1pPr>
              </a:lstStyle>
              <a:p>
                <a:pPr lvl="0">
                  <a:defRPr sz="1800">
                    <a:solidFill>
                      <a:srgbClr val="000000"/>
                    </a:solidFill>
                  </a:defRPr>
                </a:pPr>
                <a:r>
                  <a:rPr sz="3600">
                    <a:solidFill>
                      <a:srgbClr val="FFFFFF"/>
                    </a:solidFill>
                  </a:rPr>
                  <a:t>应用监控</a:t>
                </a:r>
              </a:p>
            </p:txBody>
          </p:sp>
        </p:grpSp>
        <p:grpSp>
          <p:nvGrpSpPr>
            <p:cNvPr id="466" name="Group 466"/>
            <p:cNvGrpSpPr/>
            <p:nvPr/>
          </p:nvGrpSpPr>
          <p:grpSpPr>
            <a:xfrm>
              <a:off x="-1" y="1966787"/>
              <a:ext cx="3173708" cy="3146865"/>
              <a:chOff x="0" y="0"/>
              <a:chExt cx="3173706" cy="3146864"/>
            </a:xfrm>
          </p:grpSpPr>
          <p:sp>
            <p:nvSpPr>
              <p:cNvPr id="464" name="Shape 464"/>
              <p:cNvSpPr/>
              <p:nvPr/>
            </p:nvSpPr>
            <p:spPr>
              <a:xfrm>
                <a:off x="-1" y="-1"/>
                <a:ext cx="3173708" cy="314686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2BA97">
                  <a:alpha val="50000"/>
                </a:srgbClr>
              </a:solidFill>
              <a:ln w="12700" cap="flat">
                <a:solidFill>
                  <a:srgbClr val="FFFFFF"/>
                </a:solidFill>
                <a:prstDash val="solid"/>
                <a:miter lim="800000"/>
              </a:ln>
              <a:effectLst/>
            </p:spPr>
            <p:txBody>
              <a:bodyPr wrap="square" lIns="0" tIns="0" rIns="0" bIns="0" numCol="1" anchor="t">
                <a:noAutofit/>
              </a:bodyPr>
              <a:lstStyle/>
              <a:p>
                <a:pPr lvl="0">
                  <a:defRPr sz="4400">
                    <a:latin typeface="Arial"/>
                    <a:ea typeface="Arial"/>
                    <a:cs typeface="Arial"/>
                    <a:sym typeface="Arial"/>
                  </a:defRPr>
                </a:pPr>
              </a:p>
            </p:txBody>
          </p:sp>
          <p:sp>
            <p:nvSpPr>
              <p:cNvPr id="465" name="Shape 465"/>
              <p:cNvSpPr/>
              <p:nvPr/>
            </p:nvSpPr>
            <p:spPr>
              <a:xfrm>
                <a:off x="77040" y="1189870"/>
                <a:ext cx="2244151" cy="5476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3600">
                    <a:solidFill>
                      <a:srgbClr val="FFFFFF"/>
                    </a:solidFill>
                    <a:latin typeface="微软雅黑"/>
                    <a:ea typeface="微软雅黑"/>
                    <a:cs typeface="微软雅黑"/>
                    <a:sym typeface="微软雅黑"/>
                  </a:defRPr>
                </a:lvl1pPr>
              </a:lstStyle>
              <a:p>
                <a:pPr lvl="0">
                  <a:defRPr sz="1800">
                    <a:solidFill>
                      <a:srgbClr val="000000"/>
                    </a:solidFill>
                  </a:defRPr>
                </a:pPr>
                <a:r>
                  <a:rPr sz="3600">
                    <a:solidFill>
                      <a:srgbClr val="FFFFFF"/>
                    </a:solidFill>
                  </a:rPr>
                  <a:t>系统监控</a:t>
                </a:r>
              </a:p>
            </p:txBody>
          </p:sp>
        </p:grpSp>
      </p:grpSp>
    </p:spTree>
  </p:cSld>
  <p:clrMapOvr>
    <a:masterClrMapping/>
  </p:clrMapOvr>
  <p:transition spd="slow" advClick="1">
    <p:dissolve/>
  </p:transition>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Shape 469"/>
          <p:cNvSpPr/>
          <p:nvPr>
            <p:ph type="title"/>
          </p:nvPr>
        </p:nvSpPr>
        <p:spPr>
          <a:xfrm>
            <a:off x="555812" y="204472"/>
            <a:ext cx="6839599" cy="608017"/>
          </a:xfrm>
          <a:prstGeom prst="rect">
            <a:avLst/>
          </a:prstGeom>
        </p:spPr>
        <p:txBody>
          <a:bodyPr/>
          <a:lstStyle>
            <a:lvl1pPr>
              <a:lnSpc>
                <a:spcPct val="100000"/>
              </a:lnSpc>
              <a:defRPr spc="0" sz="1800">
                <a:solidFill>
                  <a:srgbClr val="535353"/>
                </a:solidFill>
              </a:defRPr>
            </a:lvl1pPr>
          </a:lstStyle>
          <a:p>
            <a:pPr lvl="0">
              <a:defRPr>
                <a:solidFill>
                  <a:srgbClr val="000000"/>
                </a:solidFill>
              </a:defRPr>
            </a:pPr>
            <a:r>
              <a:rPr>
                <a:solidFill>
                  <a:srgbClr val="535353"/>
                </a:solidFill>
              </a:rPr>
              <a:t>APM监控</a:t>
            </a:r>
          </a:p>
        </p:txBody>
      </p:sp>
      <p:grpSp>
        <p:nvGrpSpPr>
          <p:cNvPr id="486" name="Group 486"/>
          <p:cNvGrpSpPr/>
          <p:nvPr/>
        </p:nvGrpSpPr>
        <p:grpSpPr>
          <a:xfrm>
            <a:off x="1359381" y="922914"/>
            <a:ext cx="9495539" cy="4299126"/>
            <a:chOff x="0" y="0"/>
            <a:chExt cx="9495537" cy="4299125"/>
          </a:xfrm>
        </p:grpSpPr>
        <p:sp>
          <p:nvSpPr>
            <p:cNvPr id="470" name="Shape 470"/>
            <p:cNvSpPr/>
            <p:nvPr/>
          </p:nvSpPr>
          <p:spPr>
            <a:xfrm>
              <a:off x="0" y="2404934"/>
              <a:ext cx="2347618" cy="963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r">
                <a:lnSpc>
                  <a:spcPct val="120000"/>
                </a:lnSpc>
                <a:spcBef>
                  <a:spcPts val="400"/>
                </a:spcBef>
              </a:pPr>
              <a:r>
                <a:rPr b="1" sz="2000">
                  <a:latin typeface="Microsoft YaHei"/>
                  <a:ea typeface="Microsoft YaHei"/>
                  <a:cs typeface="Microsoft YaHei"/>
                  <a:sym typeface="Microsoft YaHei"/>
                </a:rPr>
                <a:t>系统监控</a:t>
              </a:r>
              <a:endParaRPr b="1" sz="2000">
                <a:latin typeface="Microsoft YaHei"/>
                <a:ea typeface="Microsoft YaHei"/>
                <a:cs typeface="Microsoft YaHei"/>
                <a:sym typeface="Microsoft YaHei"/>
              </a:endParaRPr>
            </a:p>
            <a:p>
              <a:pPr lvl="0" marL="154691" indent="-154691" algn="r">
                <a:lnSpc>
                  <a:spcPct val="150000"/>
                </a:lnSpc>
                <a:buSzPct val="100000"/>
                <a:buFont typeface="Helvetica"/>
                <a:buChar char="•"/>
              </a:pPr>
              <a:r>
                <a:rPr sz="1200">
                  <a:latin typeface="Microsoft YaHei"/>
                  <a:ea typeface="Microsoft YaHei"/>
                  <a:cs typeface="Microsoft YaHei"/>
                  <a:sym typeface="Microsoft YaHei"/>
                </a:rPr>
                <a:t>主机</a:t>
              </a:r>
              <a:r>
                <a:rPr sz="1200">
                  <a:latin typeface="Microsoft YaHei"/>
                  <a:ea typeface="Microsoft YaHei"/>
                  <a:cs typeface="Microsoft YaHei"/>
                  <a:sym typeface="Microsoft YaHei"/>
                </a:rPr>
                <a:t>CPU</a:t>
              </a:r>
              <a:endParaRPr sz="1400">
                <a:latin typeface="+mj-lt"/>
                <a:ea typeface="+mj-ea"/>
                <a:cs typeface="+mj-cs"/>
                <a:sym typeface="Helvetica"/>
              </a:endParaRPr>
            </a:p>
            <a:p>
              <a:pPr lvl="0" marL="154691" indent="-154691" algn="r">
                <a:lnSpc>
                  <a:spcPct val="150000"/>
                </a:lnSpc>
                <a:buSzPct val="100000"/>
                <a:buFont typeface="Helvetica"/>
                <a:buChar char="•"/>
              </a:pPr>
              <a:r>
                <a:rPr sz="1200">
                  <a:latin typeface="Microsoft YaHei"/>
                  <a:ea typeface="Microsoft YaHei"/>
                  <a:cs typeface="Microsoft YaHei"/>
                  <a:sym typeface="Microsoft YaHei"/>
                </a:rPr>
                <a:t>主机内存</a:t>
              </a:r>
              <a:endParaRPr sz="1400">
                <a:latin typeface="+mj-lt"/>
                <a:ea typeface="+mj-ea"/>
                <a:cs typeface="+mj-cs"/>
                <a:sym typeface="Helvetica"/>
              </a:endParaRPr>
            </a:p>
            <a:p>
              <a:pPr lvl="0" marL="154691" indent="-154691" algn="r">
                <a:lnSpc>
                  <a:spcPct val="150000"/>
                </a:lnSpc>
                <a:buSzPct val="100000"/>
                <a:buFont typeface="Helvetica"/>
                <a:buChar char="•"/>
              </a:pPr>
              <a:r>
                <a:rPr sz="1200">
                  <a:latin typeface="Microsoft YaHei"/>
                  <a:ea typeface="Microsoft YaHei"/>
                  <a:cs typeface="Microsoft YaHei"/>
                  <a:sym typeface="Microsoft YaHei"/>
                </a:rPr>
                <a:t>系统负载</a:t>
              </a:r>
            </a:p>
          </p:txBody>
        </p:sp>
        <p:grpSp>
          <p:nvGrpSpPr>
            <p:cNvPr id="485" name="Group 485"/>
            <p:cNvGrpSpPr/>
            <p:nvPr/>
          </p:nvGrpSpPr>
          <p:grpSpPr>
            <a:xfrm>
              <a:off x="2991338" y="0"/>
              <a:ext cx="6504201" cy="4299126"/>
              <a:chOff x="0" y="0"/>
              <a:chExt cx="6504199" cy="4299125"/>
            </a:xfrm>
          </p:grpSpPr>
          <p:sp>
            <p:nvSpPr>
              <p:cNvPr id="471" name="Shape 471"/>
              <p:cNvSpPr/>
              <p:nvPr/>
            </p:nvSpPr>
            <p:spPr>
              <a:xfrm rot="10800000">
                <a:off x="148554" y="2911405"/>
                <a:ext cx="3215754" cy="1387721"/>
              </a:xfrm>
              <a:custGeom>
                <a:avLst/>
                <a:gdLst/>
                <a:ahLst/>
                <a:cxnLst>
                  <a:cxn ang="0">
                    <a:pos x="wd2" y="hd2"/>
                  </a:cxn>
                  <a:cxn ang="5400000">
                    <a:pos x="wd2" y="hd2"/>
                  </a:cxn>
                  <a:cxn ang="10800000">
                    <a:pos x="wd2" y="hd2"/>
                  </a:cxn>
                  <a:cxn ang="16200000">
                    <a:pos x="wd2" y="hd2"/>
                  </a:cxn>
                </a:cxnLst>
                <a:rect l="0" t="0" r="r" b="b"/>
                <a:pathLst>
                  <a:path w="21600" h="20726" fill="norm" stroke="1" extrusionOk="0">
                    <a:moveTo>
                      <a:pt x="20759" y="20726"/>
                    </a:moveTo>
                    <a:lnTo>
                      <a:pt x="16336" y="17986"/>
                    </a:lnTo>
                    <a:lnTo>
                      <a:pt x="17420" y="16442"/>
                    </a:lnTo>
                    <a:lnTo>
                      <a:pt x="16803" y="14507"/>
                    </a:lnTo>
                    <a:cubicBezTo>
                      <a:pt x="15139" y="10006"/>
                      <a:pt x="12571" y="7619"/>
                      <a:pt x="9944" y="8278"/>
                    </a:cubicBezTo>
                    <a:cubicBezTo>
                      <a:pt x="6942" y="9030"/>
                      <a:pt x="4400" y="13626"/>
                      <a:pt x="3414" y="20085"/>
                    </a:cubicBezTo>
                    <a:lnTo>
                      <a:pt x="0" y="17417"/>
                    </a:lnTo>
                    <a:cubicBezTo>
                      <a:pt x="1442" y="7977"/>
                      <a:pt x="5158" y="1258"/>
                      <a:pt x="9546" y="158"/>
                    </a:cubicBezTo>
                    <a:cubicBezTo>
                      <a:pt x="13660" y="-874"/>
                      <a:pt x="17676" y="3205"/>
                      <a:pt x="20074" y="10721"/>
                    </a:cubicBezTo>
                    <a:lnTo>
                      <a:pt x="20478" y="12089"/>
                    </a:lnTo>
                    <a:lnTo>
                      <a:pt x="21600" y="10491"/>
                    </a:lnTo>
                    <a:close/>
                  </a:path>
                </a:pathLst>
              </a:custGeom>
              <a:solidFill>
                <a:srgbClr val="FFFFFF"/>
              </a:solidFill>
              <a:ln w="25400" cap="flat">
                <a:solidFill>
                  <a:srgbClr val="ACDACC"/>
                </a:solidFill>
                <a:prstDash val="solid"/>
                <a:miter lim="800000"/>
              </a:ln>
              <a:effectLst/>
            </p:spPr>
            <p:txBody>
              <a:bodyPr wrap="square" lIns="0" tIns="0" rIns="0" bIns="0" numCol="1" anchor="ctr">
                <a:noAutofit/>
              </a:bodyPr>
              <a:lstStyle/>
              <a:p>
                <a:pPr lvl="0" algn="ctr">
                  <a:defRPr sz="1000">
                    <a:solidFill>
                      <a:srgbClr val="4472C4"/>
                    </a:solidFill>
                    <a:effectLst>
                      <a:outerShdw sx="100000" sy="100000" kx="0" ky="0" algn="b" rotWithShape="0" blurRad="38100" dist="25400" dir="5400000">
                        <a:srgbClr val="6E747A">
                          <a:alpha val="43000"/>
                        </a:srgbClr>
                      </a:outerShdw>
                    </a:effectLst>
                    <a:latin typeface="Arial"/>
                    <a:ea typeface="Arial"/>
                    <a:cs typeface="Arial"/>
                    <a:sym typeface="Arial"/>
                  </a:defRPr>
                </a:pPr>
              </a:p>
            </p:txBody>
          </p:sp>
          <p:sp>
            <p:nvSpPr>
              <p:cNvPr id="472" name="Shape 472"/>
              <p:cNvSpPr/>
              <p:nvPr/>
            </p:nvSpPr>
            <p:spPr>
              <a:xfrm rot="3600000">
                <a:off x="983396" y="1406740"/>
                <a:ext cx="3271468" cy="1364086"/>
              </a:xfrm>
              <a:custGeom>
                <a:avLst/>
                <a:gdLst/>
                <a:ahLst/>
                <a:cxnLst>
                  <a:cxn ang="0">
                    <a:pos x="wd2" y="hd2"/>
                  </a:cxn>
                  <a:cxn ang="5400000">
                    <a:pos x="wd2" y="hd2"/>
                  </a:cxn>
                  <a:cxn ang="10800000">
                    <a:pos x="wd2" y="hd2"/>
                  </a:cxn>
                  <a:cxn ang="16200000">
                    <a:pos x="wd2" y="hd2"/>
                  </a:cxn>
                </a:cxnLst>
                <a:rect l="0" t="0" r="r" b="b"/>
                <a:pathLst>
                  <a:path w="21600" h="20726" fill="norm" stroke="1" extrusionOk="0">
                    <a:moveTo>
                      <a:pt x="1040" y="12413"/>
                    </a:moveTo>
                    <a:cubicBezTo>
                      <a:pt x="2859" y="5655"/>
                      <a:pt x="5980" y="1052"/>
                      <a:pt x="9546" y="158"/>
                    </a:cubicBezTo>
                    <a:cubicBezTo>
                      <a:pt x="13660" y="-874"/>
                      <a:pt x="17676" y="3205"/>
                      <a:pt x="20074" y="10721"/>
                    </a:cubicBezTo>
                    <a:lnTo>
                      <a:pt x="20478" y="12089"/>
                    </a:lnTo>
                    <a:lnTo>
                      <a:pt x="21600" y="10491"/>
                    </a:lnTo>
                    <a:lnTo>
                      <a:pt x="20759" y="20726"/>
                    </a:lnTo>
                    <a:lnTo>
                      <a:pt x="16336" y="17986"/>
                    </a:lnTo>
                    <a:lnTo>
                      <a:pt x="17420" y="16442"/>
                    </a:lnTo>
                    <a:lnTo>
                      <a:pt x="16803" y="14507"/>
                    </a:lnTo>
                    <a:cubicBezTo>
                      <a:pt x="15139" y="10006"/>
                      <a:pt x="12571" y="7619"/>
                      <a:pt x="9944" y="8278"/>
                    </a:cubicBezTo>
                    <a:cubicBezTo>
                      <a:pt x="6942" y="9030"/>
                      <a:pt x="4400" y="13626"/>
                      <a:pt x="3414" y="20085"/>
                    </a:cubicBezTo>
                    <a:lnTo>
                      <a:pt x="0" y="17417"/>
                    </a:lnTo>
                    <a:cubicBezTo>
                      <a:pt x="270" y="15647"/>
                      <a:pt x="621" y="13973"/>
                      <a:pt x="1040" y="12413"/>
                    </a:cubicBezTo>
                    <a:close/>
                  </a:path>
                </a:pathLst>
              </a:custGeom>
              <a:solidFill>
                <a:srgbClr val="FFFFFF"/>
              </a:solidFill>
              <a:ln w="25400" cap="flat">
                <a:solidFill>
                  <a:srgbClr val="A5E4EA"/>
                </a:solidFill>
                <a:prstDash val="solid"/>
                <a:miter lim="800000"/>
              </a:ln>
              <a:effectLst/>
            </p:spPr>
            <p:txBody>
              <a:bodyPr wrap="square" lIns="0" tIns="0" rIns="0" bIns="0" numCol="1" anchor="ctr">
                <a:noAutofit/>
              </a:bodyPr>
              <a:lstStyle/>
              <a:p>
                <a:pPr lvl="0" algn="ctr">
                  <a:defRPr sz="1000">
                    <a:latin typeface="Arial"/>
                    <a:ea typeface="Arial"/>
                    <a:cs typeface="Arial"/>
                    <a:sym typeface="Arial"/>
                  </a:defRPr>
                </a:pPr>
              </a:p>
            </p:txBody>
          </p:sp>
          <p:sp>
            <p:nvSpPr>
              <p:cNvPr id="473" name="Shape 473"/>
              <p:cNvSpPr/>
              <p:nvPr/>
            </p:nvSpPr>
            <p:spPr>
              <a:xfrm rot="16068788">
                <a:off x="-121978" y="862602"/>
                <a:ext cx="2544784" cy="2205329"/>
              </a:xfrm>
              <a:custGeom>
                <a:avLst/>
                <a:gdLst/>
                <a:ahLst/>
                <a:cxnLst>
                  <a:cxn ang="0">
                    <a:pos x="wd2" y="hd2"/>
                  </a:cxn>
                  <a:cxn ang="5400000">
                    <a:pos x="wd2" y="hd2"/>
                  </a:cxn>
                  <a:cxn ang="10800000">
                    <a:pos x="wd2" y="hd2"/>
                  </a:cxn>
                  <a:cxn ang="16200000">
                    <a:pos x="wd2" y="hd2"/>
                  </a:cxn>
                </a:cxnLst>
                <a:rect l="0" t="0" r="r" b="b"/>
                <a:pathLst>
                  <a:path w="21600" h="21115" fill="norm" stroke="1" extrusionOk="0">
                    <a:moveTo>
                      <a:pt x="21600" y="16295"/>
                    </a:moveTo>
                    <a:lnTo>
                      <a:pt x="17587" y="21115"/>
                    </a:lnTo>
                    <a:lnTo>
                      <a:pt x="13603" y="16295"/>
                    </a:lnTo>
                    <a:lnTo>
                      <a:pt x="15251" y="16295"/>
                    </a:lnTo>
                    <a:lnTo>
                      <a:pt x="15165" y="14795"/>
                    </a:lnTo>
                    <a:cubicBezTo>
                      <a:pt x="14717" y="11131"/>
                      <a:pt x="12646" y="7908"/>
                      <a:pt x="9588" y="6265"/>
                    </a:cubicBezTo>
                    <a:cubicBezTo>
                      <a:pt x="7405" y="5091"/>
                      <a:pt x="4962" y="4854"/>
                      <a:pt x="2698" y="5500"/>
                    </a:cubicBezTo>
                    <a:lnTo>
                      <a:pt x="1932" y="5783"/>
                    </a:lnTo>
                    <a:lnTo>
                      <a:pt x="3056" y="1830"/>
                    </a:lnTo>
                    <a:lnTo>
                      <a:pt x="0" y="1066"/>
                    </a:lnTo>
                    <a:lnTo>
                      <a:pt x="556" y="836"/>
                    </a:lnTo>
                    <a:cubicBezTo>
                      <a:pt x="4132" y="-485"/>
                      <a:pt x="8102" y="-255"/>
                      <a:pt x="11614" y="1632"/>
                    </a:cubicBezTo>
                    <a:cubicBezTo>
                      <a:pt x="16402" y="4206"/>
                      <a:pt x="19536" y="9431"/>
                      <a:pt x="19870" y="15259"/>
                    </a:cubicBezTo>
                    <a:lnTo>
                      <a:pt x="19895" y="16295"/>
                    </a:lnTo>
                    <a:lnTo>
                      <a:pt x="21600" y="16295"/>
                    </a:lnTo>
                    <a:close/>
                  </a:path>
                </a:pathLst>
              </a:custGeom>
              <a:solidFill>
                <a:srgbClr val="FFFFFF"/>
              </a:solidFill>
              <a:ln w="25400" cap="flat">
                <a:solidFill>
                  <a:srgbClr val="9BC0DF"/>
                </a:solidFill>
                <a:prstDash val="solid"/>
                <a:miter lim="800000"/>
              </a:ln>
              <a:effectLst/>
            </p:spPr>
            <p:txBody>
              <a:bodyPr wrap="square" lIns="0" tIns="0" rIns="0" bIns="0" numCol="1" anchor="ctr">
                <a:noAutofit/>
              </a:bodyPr>
              <a:lstStyle/>
              <a:p>
                <a:pPr lvl="0" algn="ctr">
                  <a:defRPr>
                    <a:solidFill>
                      <a:srgbClr val="FFFFFF"/>
                    </a:solidFill>
                    <a:latin typeface="Arial"/>
                    <a:ea typeface="Arial"/>
                    <a:cs typeface="Arial"/>
                    <a:sym typeface="Arial"/>
                  </a:defRPr>
                </a:pPr>
              </a:p>
            </p:txBody>
          </p:sp>
          <p:grpSp>
            <p:nvGrpSpPr>
              <p:cNvPr id="476" name="Group 476"/>
              <p:cNvGrpSpPr/>
              <p:nvPr/>
            </p:nvGrpSpPr>
            <p:grpSpPr>
              <a:xfrm>
                <a:off x="1632903" y="954131"/>
                <a:ext cx="338585" cy="344447"/>
                <a:chOff x="0" y="0"/>
                <a:chExt cx="338584" cy="344446"/>
              </a:xfrm>
            </p:grpSpPr>
            <p:sp>
              <p:nvSpPr>
                <p:cNvPr id="474" name="Shape 474"/>
                <p:cNvSpPr/>
                <p:nvPr/>
              </p:nvSpPr>
              <p:spPr>
                <a:xfrm>
                  <a:off x="-1" y="0"/>
                  <a:ext cx="338586" cy="34444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BC0DF"/>
                </a:solidFill>
                <a:ln w="12700" cap="flat">
                  <a:noFill/>
                  <a:miter lim="400000"/>
                </a:ln>
                <a:effectLst/>
              </p:spPr>
              <p:txBody>
                <a:bodyPr wrap="square" lIns="0" tIns="0" rIns="0" bIns="0" numCol="1" anchor="ctr">
                  <a:noAutofit/>
                </a:bodyPr>
                <a:lstStyle/>
                <a:p>
                  <a:pPr lvl="0" algn="ctr">
                    <a:lnSpc>
                      <a:spcPct val="80000"/>
                    </a:lnSpc>
                    <a:defRPr sz="700">
                      <a:solidFill>
                        <a:srgbClr val="FFFFFF"/>
                      </a:solidFill>
                      <a:latin typeface="Arial"/>
                      <a:ea typeface="Arial"/>
                      <a:cs typeface="Arial"/>
                      <a:sym typeface="Arial"/>
                    </a:defRPr>
                  </a:pPr>
                </a:p>
              </p:txBody>
            </p:sp>
            <p:sp>
              <p:nvSpPr>
                <p:cNvPr id="475" name="Shape 475"/>
                <p:cNvSpPr/>
                <p:nvPr/>
              </p:nvSpPr>
              <p:spPr>
                <a:xfrm>
                  <a:off x="49584" y="108720"/>
                  <a:ext cx="239418"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nSpc>
                      <a:spcPct val="80000"/>
                    </a:lnSpc>
                    <a:defRPr sz="700">
                      <a:solidFill>
                        <a:srgbClr val="FFFFFF"/>
                      </a:solidFill>
                      <a:latin typeface="Arial"/>
                      <a:ea typeface="Arial"/>
                      <a:cs typeface="Arial"/>
                      <a:sym typeface="Arial"/>
                    </a:defRPr>
                  </a:lvl1pPr>
                </a:lstStyle>
                <a:p>
                  <a:pPr lvl="0">
                    <a:defRPr sz="1800">
                      <a:solidFill>
                        <a:srgbClr val="000000"/>
                      </a:solidFill>
                    </a:defRPr>
                  </a:pPr>
                  <a:r>
                    <a:rPr sz="700">
                      <a:solidFill>
                        <a:srgbClr val="FFFFFF"/>
                      </a:solidFill>
                    </a:rPr>
                    <a:t>01</a:t>
                  </a:r>
                </a:p>
              </p:txBody>
            </p:sp>
          </p:grpSp>
          <p:grpSp>
            <p:nvGrpSpPr>
              <p:cNvPr id="479" name="Group 479"/>
              <p:cNvGrpSpPr/>
              <p:nvPr/>
            </p:nvGrpSpPr>
            <p:grpSpPr>
              <a:xfrm>
                <a:off x="2795144" y="3206897"/>
                <a:ext cx="338585" cy="344447"/>
                <a:chOff x="0" y="0"/>
                <a:chExt cx="338584" cy="344446"/>
              </a:xfrm>
            </p:grpSpPr>
            <p:sp>
              <p:nvSpPr>
                <p:cNvPr id="477" name="Shape 477"/>
                <p:cNvSpPr/>
                <p:nvPr/>
              </p:nvSpPr>
              <p:spPr>
                <a:xfrm>
                  <a:off x="-1" y="0"/>
                  <a:ext cx="338586" cy="34444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5E4EA"/>
                </a:solidFill>
                <a:ln w="12700" cap="flat">
                  <a:noFill/>
                  <a:miter lim="400000"/>
                </a:ln>
                <a:effectLst/>
              </p:spPr>
              <p:txBody>
                <a:bodyPr wrap="square" lIns="0" tIns="0" rIns="0" bIns="0" numCol="1" anchor="ctr">
                  <a:noAutofit/>
                </a:bodyPr>
                <a:lstStyle/>
                <a:p>
                  <a:pPr lvl="0" algn="ctr">
                    <a:lnSpc>
                      <a:spcPct val="80000"/>
                    </a:lnSpc>
                    <a:defRPr sz="700">
                      <a:solidFill>
                        <a:srgbClr val="FFFFFF"/>
                      </a:solidFill>
                      <a:latin typeface="Arial"/>
                      <a:ea typeface="Arial"/>
                      <a:cs typeface="Arial"/>
                      <a:sym typeface="Arial"/>
                    </a:defRPr>
                  </a:pPr>
                </a:p>
              </p:txBody>
            </p:sp>
            <p:sp>
              <p:nvSpPr>
                <p:cNvPr id="478" name="Shape 478"/>
                <p:cNvSpPr/>
                <p:nvPr/>
              </p:nvSpPr>
              <p:spPr>
                <a:xfrm>
                  <a:off x="49584" y="108720"/>
                  <a:ext cx="239418"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nSpc>
                      <a:spcPct val="80000"/>
                    </a:lnSpc>
                    <a:defRPr sz="700">
                      <a:solidFill>
                        <a:srgbClr val="FFFFFF"/>
                      </a:solidFill>
                      <a:latin typeface="Arial"/>
                      <a:ea typeface="Arial"/>
                      <a:cs typeface="Arial"/>
                      <a:sym typeface="Arial"/>
                    </a:defRPr>
                  </a:lvl1pPr>
                </a:lstStyle>
                <a:p>
                  <a:pPr lvl="0">
                    <a:defRPr sz="1800">
                      <a:solidFill>
                        <a:srgbClr val="000000"/>
                      </a:solidFill>
                    </a:defRPr>
                  </a:pPr>
                  <a:r>
                    <a:rPr sz="700">
                      <a:solidFill>
                        <a:srgbClr val="FFFFFF"/>
                      </a:solidFill>
                    </a:rPr>
                    <a:t>02</a:t>
                  </a:r>
                </a:p>
              </p:txBody>
            </p:sp>
          </p:grpSp>
          <p:grpSp>
            <p:nvGrpSpPr>
              <p:cNvPr id="482" name="Group 482"/>
              <p:cNvGrpSpPr/>
              <p:nvPr/>
            </p:nvGrpSpPr>
            <p:grpSpPr>
              <a:xfrm>
                <a:off x="342420" y="3136284"/>
                <a:ext cx="338585" cy="344447"/>
                <a:chOff x="0" y="0"/>
                <a:chExt cx="338584" cy="344446"/>
              </a:xfrm>
            </p:grpSpPr>
            <p:sp>
              <p:nvSpPr>
                <p:cNvPr id="480" name="Shape 480"/>
                <p:cNvSpPr/>
                <p:nvPr/>
              </p:nvSpPr>
              <p:spPr>
                <a:xfrm>
                  <a:off x="-1" y="0"/>
                  <a:ext cx="338586" cy="34444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CDACC"/>
                </a:solidFill>
                <a:ln w="12700" cap="flat">
                  <a:noFill/>
                  <a:miter lim="400000"/>
                </a:ln>
                <a:effectLst/>
              </p:spPr>
              <p:txBody>
                <a:bodyPr wrap="square" lIns="0" tIns="0" rIns="0" bIns="0" numCol="1" anchor="ctr">
                  <a:noAutofit/>
                </a:bodyPr>
                <a:lstStyle/>
                <a:p>
                  <a:pPr lvl="0" algn="ctr">
                    <a:lnSpc>
                      <a:spcPct val="80000"/>
                    </a:lnSpc>
                    <a:defRPr sz="700">
                      <a:solidFill>
                        <a:srgbClr val="FFFFFF"/>
                      </a:solidFill>
                      <a:latin typeface="Arial"/>
                      <a:ea typeface="Arial"/>
                      <a:cs typeface="Arial"/>
                      <a:sym typeface="Arial"/>
                    </a:defRPr>
                  </a:pPr>
                </a:p>
              </p:txBody>
            </p:sp>
            <p:sp>
              <p:nvSpPr>
                <p:cNvPr id="481" name="Shape 481"/>
                <p:cNvSpPr/>
                <p:nvPr/>
              </p:nvSpPr>
              <p:spPr>
                <a:xfrm>
                  <a:off x="49584" y="108720"/>
                  <a:ext cx="239418"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nSpc>
                      <a:spcPct val="80000"/>
                    </a:lnSpc>
                    <a:defRPr sz="700">
                      <a:solidFill>
                        <a:srgbClr val="FFFFFF"/>
                      </a:solidFill>
                      <a:latin typeface="Arial"/>
                      <a:ea typeface="Arial"/>
                      <a:cs typeface="Arial"/>
                      <a:sym typeface="Arial"/>
                    </a:defRPr>
                  </a:lvl1pPr>
                </a:lstStyle>
                <a:p>
                  <a:pPr lvl="0">
                    <a:defRPr sz="1800">
                      <a:solidFill>
                        <a:srgbClr val="000000"/>
                      </a:solidFill>
                    </a:defRPr>
                  </a:pPr>
                  <a:r>
                    <a:rPr sz="700">
                      <a:solidFill>
                        <a:srgbClr val="FFFFFF"/>
                      </a:solidFill>
                    </a:rPr>
                    <a:t>03</a:t>
                  </a:r>
                </a:p>
              </p:txBody>
            </p:sp>
          </p:grpSp>
          <p:sp>
            <p:nvSpPr>
              <p:cNvPr id="483" name="Shape 483"/>
              <p:cNvSpPr/>
              <p:nvPr/>
            </p:nvSpPr>
            <p:spPr>
              <a:xfrm>
                <a:off x="4156581" y="2326569"/>
                <a:ext cx="2347619" cy="16428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nSpc>
                    <a:spcPct val="120000"/>
                  </a:lnSpc>
                  <a:spcBef>
                    <a:spcPts val="400"/>
                  </a:spcBef>
                </a:pPr>
                <a:r>
                  <a:rPr b="1" sz="2000">
                    <a:latin typeface="Microsoft YaHei"/>
                    <a:ea typeface="Microsoft YaHei"/>
                    <a:cs typeface="Microsoft YaHei"/>
                    <a:sym typeface="Microsoft YaHei"/>
                  </a:rPr>
                  <a:t>应用监控</a:t>
                </a:r>
                <a:endParaRPr b="1" sz="2000">
                  <a:latin typeface="Microsoft YaHei"/>
                  <a:ea typeface="Microsoft YaHei"/>
                  <a:cs typeface="Microsoft YaHei"/>
                  <a:sym typeface="Microsoft YaHei"/>
                </a:endParaRPr>
              </a:p>
              <a:p>
                <a:pPr lvl="0" marL="154691" indent="-154691">
                  <a:lnSpc>
                    <a:spcPct val="150000"/>
                  </a:lnSpc>
                  <a:buSzPct val="100000"/>
                  <a:buFont typeface="Helvetica"/>
                  <a:buChar char="•"/>
                </a:pPr>
                <a:r>
                  <a:rPr sz="1200">
                    <a:latin typeface="Microsoft YaHei"/>
                    <a:ea typeface="Microsoft YaHei"/>
                    <a:cs typeface="Microsoft YaHei"/>
                    <a:sym typeface="Microsoft YaHei"/>
                  </a:rPr>
                  <a:t>吞吐量</a:t>
                </a:r>
                <a:endParaRPr sz="1400">
                  <a:latin typeface="+mj-lt"/>
                  <a:ea typeface="+mj-ea"/>
                  <a:cs typeface="+mj-cs"/>
                  <a:sym typeface="Helvetica"/>
                </a:endParaRPr>
              </a:p>
              <a:p>
                <a:pPr lvl="0" marL="154691" indent="-154691">
                  <a:lnSpc>
                    <a:spcPct val="150000"/>
                  </a:lnSpc>
                  <a:buSzPct val="100000"/>
                  <a:buFont typeface="Helvetica"/>
                  <a:buChar char="•"/>
                </a:pPr>
                <a:r>
                  <a:rPr sz="1200">
                    <a:latin typeface="Microsoft YaHei"/>
                    <a:ea typeface="Microsoft YaHei"/>
                    <a:cs typeface="Microsoft YaHei"/>
                    <a:sym typeface="Microsoft YaHei"/>
                  </a:rPr>
                  <a:t>响应时间</a:t>
                </a:r>
                <a:endParaRPr sz="1400">
                  <a:latin typeface="+mj-lt"/>
                  <a:ea typeface="+mj-ea"/>
                  <a:cs typeface="+mj-cs"/>
                  <a:sym typeface="Helvetica"/>
                </a:endParaRPr>
              </a:p>
              <a:p>
                <a:pPr lvl="0" marL="154691" indent="-154691">
                  <a:lnSpc>
                    <a:spcPct val="150000"/>
                  </a:lnSpc>
                  <a:buSzPct val="100000"/>
                  <a:buFont typeface="Helvetica"/>
                  <a:buChar char="•"/>
                </a:pPr>
                <a:r>
                  <a:rPr sz="1200">
                    <a:latin typeface="Microsoft YaHei"/>
                    <a:ea typeface="Microsoft YaHei"/>
                    <a:cs typeface="Microsoft YaHei"/>
                    <a:sym typeface="Microsoft YaHei"/>
                  </a:rPr>
                  <a:t>链路追踪</a:t>
                </a:r>
                <a:endParaRPr sz="1400">
                  <a:latin typeface="+mj-lt"/>
                  <a:ea typeface="+mj-ea"/>
                  <a:cs typeface="+mj-cs"/>
                  <a:sym typeface="Helvetica"/>
                </a:endParaRPr>
              </a:p>
              <a:p>
                <a:pPr lvl="0" marL="154691" indent="-154691">
                  <a:lnSpc>
                    <a:spcPct val="150000"/>
                  </a:lnSpc>
                  <a:buSzPct val="100000"/>
                  <a:buFont typeface="Helvetica"/>
                  <a:buChar char="•"/>
                </a:pPr>
                <a:r>
                  <a:rPr sz="1200">
                    <a:latin typeface="Microsoft YaHei"/>
                    <a:ea typeface="Microsoft YaHei"/>
                    <a:cs typeface="Microsoft YaHei"/>
                    <a:sym typeface="Microsoft YaHei"/>
                  </a:rPr>
                  <a:t>垃圾回收</a:t>
                </a:r>
                <a:endParaRPr sz="1400">
                  <a:latin typeface="+mj-lt"/>
                  <a:ea typeface="+mj-ea"/>
                  <a:cs typeface="+mj-cs"/>
                  <a:sym typeface="Helvetica"/>
                </a:endParaRPr>
              </a:p>
              <a:p>
                <a:pPr lvl="0" marL="154691" indent="-154691">
                  <a:lnSpc>
                    <a:spcPct val="150000"/>
                  </a:lnSpc>
                  <a:buSzPct val="100000"/>
                  <a:buFont typeface="Helvetica"/>
                  <a:buChar char="•"/>
                </a:pPr>
                <a:r>
                  <a:rPr sz="1200">
                    <a:latin typeface="Microsoft YaHei"/>
                    <a:ea typeface="Microsoft YaHei"/>
                    <a:cs typeface="Microsoft YaHei"/>
                    <a:sym typeface="Microsoft YaHei"/>
                  </a:rPr>
                  <a:t>应用</a:t>
                </a:r>
                <a:r>
                  <a:rPr sz="1200">
                    <a:latin typeface="Microsoft YaHei"/>
                    <a:ea typeface="Microsoft YaHei"/>
                    <a:cs typeface="Microsoft YaHei"/>
                    <a:sym typeface="Microsoft YaHei"/>
                  </a:rPr>
                  <a:t>CPU</a:t>
                </a:r>
                <a:endParaRPr sz="1400">
                  <a:latin typeface="+mj-lt"/>
                  <a:ea typeface="+mj-ea"/>
                  <a:cs typeface="+mj-cs"/>
                  <a:sym typeface="Helvetica"/>
                </a:endParaRPr>
              </a:p>
              <a:p>
                <a:pPr lvl="0" marL="154691" indent="-154691">
                  <a:lnSpc>
                    <a:spcPct val="150000"/>
                  </a:lnSpc>
                  <a:buSzPct val="100000"/>
                  <a:buFont typeface="Helvetica"/>
                  <a:buChar char="•"/>
                </a:pPr>
                <a:r>
                  <a:rPr sz="1200">
                    <a:latin typeface="Microsoft YaHei"/>
                    <a:ea typeface="Microsoft YaHei"/>
                    <a:cs typeface="Microsoft YaHei"/>
                    <a:sym typeface="Microsoft YaHei"/>
                  </a:rPr>
                  <a:t>应用内存</a:t>
                </a:r>
              </a:p>
            </p:txBody>
          </p:sp>
          <p:sp>
            <p:nvSpPr>
              <p:cNvPr id="484" name="Shape 484"/>
              <p:cNvSpPr/>
              <p:nvPr/>
            </p:nvSpPr>
            <p:spPr>
              <a:xfrm>
                <a:off x="816627" y="0"/>
                <a:ext cx="2347619" cy="6926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r">
                  <a:lnSpc>
                    <a:spcPct val="120000"/>
                  </a:lnSpc>
                  <a:spcBef>
                    <a:spcPts val="400"/>
                  </a:spcBef>
                </a:pPr>
                <a:r>
                  <a:rPr b="1" sz="2000">
                    <a:latin typeface="Microsoft YaHei"/>
                    <a:ea typeface="Microsoft YaHei"/>
                    <a:cs typeface="Microsoft YaHei"/>
                    <a:sym typeface="Microsoft YaHei"/>
                  </a:rPr>
                  <a:t>业务监控</a:t>
                </a:r>
                <a:endParaRPr b="1" sz="2000">
                  <a:latin typeface="Microsoft YaHei"/>
                  <a:ea typeface="Microsoft YaHei"/>
                  <a:cs typeface="Microsoft YaHei"/>
                  <a:sym typeface="Microsoft YaHei"/>
                </a:endParaRPr>
              </a:p>
              <a:p>
                <a:pPr lvl="0" marL="154691" indent="-154691" algn="r">
                  <a:lnSpc>
                    <a:spcPct val="150000"/>
                  </a:lnSpc>
                  <a:buSzPct val="100000"/>
                  <a:buFont typeface="Helvetica"/>
                  <a:buChar char="•"/>
                </a:pPr>
                <a:r>
                  <a:rPr sz="1200">
                    <a:latin typeface="Microsoft YaHei"/>
                    <a:ea typeface="Microsoft YaHei"/>
                    <a:cs typeface="Microsoft YaHei"/>
                    <a:sym typeface="Microsoft YaHei"/>
                  </a:rPr>
                  <a:t>用户数</a:t>
                </a:r>
                <a:endParaRPr sz="1200">
                  <a:latin typeface="Microsoft YaHei"/>
                  <a:ea typeface="Microsoft YaHei"/>
                  <a:cs typeface="Microsoft YaHei"/>
                  <a:sym typeface="Microsoft YaHei"/>
                </a:endParaRPr>
              </a:p>
              <a:p>
                <a:pPr lvl="0" marL="154691" indent="-154691" algn="r">
                  <a:lnSpc>
                    <a:spcPct val="150000"/>
                  </a:lnSpc>
                  <a:buSzPct val="100000"/>
                  <a:buFont typeface="Helvetica"/>
                  <a:buChar char="•"/>
                </a:pPr>
                <a:r>
                  <a:rPr sz="1200">
                    <a:latin typeface="Microsoft YaHei"/>
                    <a:ea typeface="Microsoft YaHei"/>
                    <a:cs typeface="Microsoft YaHei"/>
                    <a:sym typeface="Microsoft YaHei"/>
                  </a:rPr>
                  <a:t>交易量</a:t>
                </a:r>
              </a:p>
            </p:txBody>
          </p:sp>
        </p:grpSp>
      </p:grpSp>
    </p:spTree>
  </p:cSld>
  <p:clrMapOvr>
    <a:masterClrMapping/>
  </p:clrMapOvr>
  <p:transition spd="slow" advClick="1">
    <p:dissolve/>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555812" y="204473"/>
            <a:ext cx="6839599" cy="608015"/>
          </a:xfrm>
          <a:prstGeom prst="rect">
            <a:avLst/>
          </a:prstGeom>
        </p:spPr>
        <p:txBody>
          <a:bodyPr/>
          <a:lstStyle/>
          <a:p>
            <a:pPr lvl="0">
              <a:defRPr spc="0" sz="1800"/>
            </a:pPr>
            <a:r>
              <a:rPr spc="100" sz="2000"/>
              <a:t>背景</a:t>
            </a:r>
          </a:p>
        </p:txBody>
      </p:sp>
      <p:sp>
        <p:nvSpPr>
          <p:cNvPr id="102" name="Shape 102"/>
          <p:cNvSpPr/>
          <p:nvPr/>
        </p:nvSpPr>
        <p:spPr>
          <a:xfrm>
            <a:off x="680790" y="4351975"/>
            <a:ext cx="5441714"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2000">
                <a:solidFill>
                  <a:srgbClr val="535353"/>
                </a:solidFill>
                <a:latin typeface="Microsoft YaHei"/>
                <a:ea typeface="Microsoft YaHei"/>
                <a:cs typeface="Microsoft YaHei"/>
                <a:sym typeface="Microsoft YaHei"/>
              </a:defRPr>
            </a:lvl1pPr>
          </a:lstStyle>
          <a:p>
            <a:pPr lvl="0">
              <a:defRPr b="0" sz="1800">
                <a:solidFill>
                  <a:srgbClr val="000000"/>
                </a:solidFill>
              </a:defRPr>
            </a:pPr>
            <a:r>
              <a:rPr b="1" sz="2000">
                <a:solidFill>
                  <a:srgbClr val="535353"/>
                </a:solidFill>
              </a:rPr>
              <a:t>   三、转型过程中传统企业往往会遇到很多挑战</a:t>
            </a:r>
          </a:p>
        </p:txBody>
      </p:sp>
      <p:sp>
        <p:nvSpPr>
          <p:cNvPr id="103" name="Shape 103"/>
          <p:cNvSpPr/>
          <p:nvPr/>
        </p:nvSpPr>
        <p:spPr>
          <a:xfrm>
            <a:off x="582315" y="1034809"/>
            <a:ext cx="3299761"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000">
                <a:solidFill>
                  <a:srgbClr val="535353"/>
                </a:solidFill>
                <a:latin typeface="Microsoft YaHei"/>
                <a:ea typeface="Microsoft YaHei"/>
                <a:cs typeface="Microsoft YaHei"/>
                <a:sym typeface="Microsoft YaHei"/>
              </a:defRPr>
            </a:lvl1pPr>
          </a:lstStyle>
          <a:p>
            <a:pPr lvl="0">
              <a:defRPr b="0" sz="1800">
                <a:solidFill>
                  <a:srgbClr val="000000"/>
                </a:solidFill>
              </a:defRPr>
            </a:pPr>
            <a:r>
              <a:rPr b="1" sz="2000">
                <a:solidFill>
                  <a:srgbClr val="535353"/>
                </a:solidFill>
              </a:rPr>
              <a:t>    一、微服务架构兴起</a:t>
            </a:r>
          </a:p>
        </p:txBody>
      </p:sp>
      <p:sp>
        <p:nvSpPr>
          <p:cNvPr id="104" name="Shape 104"/>
          <p:cNvSpPr/>
          <p:nvPr/>
        </p:nvSpPr>
        <p:spPr>
          <a:xfrm>
            <a:off x="442251" y="2474942"/>
            <a:ext cx="5309192"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2000">
                <a:solidFill>
                  <a:srgbClr val="535353"/>
                </a:solidFill>
                <a:latin typeface="Microsoft YaHei"/>
                <a:ea typeface="Microsoft YaHei"/>
                <a:cs typeface="Microsoft YaHei"/>
                <a:sym typeface="Microsoft YaHei"/>
              </a:defRPr>
            </a:lvl1pPr>
          </a:lstStyle>
          <a:p>
            <a:pPr lvl="0">
              <a:defRPr b="0" sz="1800">
                <a:solidFill>
                  <a:srgbClr val="000000"/>
                </a:solidFill>
              </a:defRPr>
            </a:pPr>
            <a:r>
              <a:rPr b="1" sz="2000">
                <a:solidFill>
                  <a:srgbClr val="535353"/>
                </a:solidFill>
              </a:rPr>
              <a:t>   二、传统企业往微服务架构转型成为刚需</a:t>
            </a:r>
          </a:p>
        </p:txBody>
      </p:sp>
      <p:sp>
        <p:nvSpPr>
          <p:cNvPr id="105" name="Shape 105"/>
          <p:cNvSpPr/>
          <p:nvPr/>
        </p:nvSpPr>
        <p:spPr>
          <a:xfrm>
            <a:off x="871628" y="1536584"/>
            <a:ext cx="10501752" cy="4666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indent="269875" defTabSz="457200"/>
            <a:r>
              <a:rPr sz="1400">
                <a:solidFill>
                  <a:srgbClr val="535353"/>
                </a:solidFill>
                <a:uFill>
                  <a:solidFill/>
                </a:uFill>
                <a:latin typeface="Microsoft YaHei"/>
                <a:ea typeface="Microsoft YaHei"/>
                <a:cs typeface="Microsoft YaHei"/>
                <a:sym typeface="Microsoft YaHei"/>
              </a:rPr>
              <a:t>随着互联网的快速发展，软件服务的用户数量越来越多，需要处理的并发量和数据量都急剧增加，同时对性能和可靠性都有了新的要求。软件架构也从经典的三层架构，发展到</a:t>
            </a:r>
            <a:r>
              <a:rPr sz="1400">
                <a:solidFill>
                  <a:srgbClr val="535353"/>
                </a:solidFill>
                <a:uFill>
                  <a:solidFill/>
                </a:uFill>
                <a:latin typeface="Arial"/>
                <a:ea typeface="Arial"/>
                <a:cs typeface="Arial"/>
                <a:sym typeface="Arial"/>
              </a:rPr>
              <a:t>SOA</a:t>
            </a:r>
            <a:r>
              <a:rPr sz="1400">
                <a:solidFill>
                  <a:srgbClr val="535353"/>
                </a:solidFill>
                <a:uFill>
                  <a:solidFill/>
                </a:uFill>
                <a:latin typeface="Microsoft YaHei"/>
                <a:ea typeface="Microsoft YaHei"/>
                <a:cs typeface="Microsoft YaHei"/>
                <a:sym typeface="Microsoft YaHei"/>
              </a:rPr>
              <a:t>架构，再发展到分布式架构以及微服务架构。</a:t>
            </a:r>
          </a:p>
        </p:txBody>
      </p:sp>
      <p:sp>
        <p:nvSpPr>
          <p:cNvPr id="106" name="Shape 106"/>
          <p:cNvSpPr/>
          <p:nvPr/>
        </p:nvSpPr>
        <p:spPr>
          <a:xfrm>
            <a:off x="871628" y="2969541"/>
            <a:ext cx="10501752" cy="6698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indent="269875" defTabSz="457200"/>
            <a:r>
              <a:rPr sz="1400">
                <a:solidFill>
                  <a:srgbClr val="535353"/>
                </a:solidFill>
                <a:uFill>
                  <a:solidFill/>
                </a:uFill>
                <a:latin typeface="Microsoft YaHei"/>
                <a:ea typeface="Microsoft YaHei"/>
                <a:cs typeface="Microsoft YaHei"/>
                <a:sym typeface="Microsoft YaHei"/>
              </a:rPr>
              <a:t>伴随着互联网的冲击，很多传统企业已经无法固守原有的市场，很容易受到互联网企业的降维攻击，导致经营无以为继，因此需要谋求转型，尤其是互联网转型。正如一些专家所预测的那样：</a:t>
            </a:r>
            <a:r>
              <a:rPr sz="1400">
                <a:solidFill>
                  <a:srgbClr val="535353"/>
                </a:solidFill>
                <a:uFill>
                  <a:solidFill/>
                </a:uFill>
                <a:latin typeface="Arial"/>
                <a:ea typeface="Arial"/>
                <a:cs typeface="Arial"/>
                <a:sym typeface="Arial"/>
              </a:rPr>
              <a:t>“</a:t>
            </a:r>
            <a:r>
              <a:rPr sz="1400">
                <a:solidFill>
                  <a:srgbClr val="535353"/>
                </a:solidFill>
                <a:uFill>
                  <a:solidFill/>
                </a:uFill>
                <a:latin typeface="Microsoft YaHei"/>
                <a:ea typeface="Microsoft YaHei"/>
                <a:cs typeface="Microsoft YaHei"/>
                <a:sym typeface="Microsoft YaHei"/>
              </a:rPr>
              <a:t>未来五年左右</a:t>
            </a:r>
            <a:r>
              <a:rPr sz="1400">
                <a:solidFill>
                  <a:srgbClr val="535353"/>
                </a:solidFill>
                <a:uFill>
                  <a:solidFill/>
                </a:uFill>
                <a:latin typeface="Arial"/>
                <a:ea typeface="Arial"/>
                <a:cs typeface="Arial"/>
                <a:sym typeface="Arial"/>
              </a:rPr>
              <a:t>, </a:t>
            </a:r>
            <a:r>
              <a:rPr sz="1400">
                <a:solidFill>
                  <a:srgbClr val="535353"/>
                </a:solidFill>
                <a:uFill>
                  <a:solidFill/>
                </a:uFill>
                <a:latin typeface="Microsoft YaHei"/>
                <a:ea typeface="Microsoft YaHei"/>
                <a:cs typeface="Microsoft YaHei"/>
                <a:sym typeface="Microsoft YaHei"/>
              </a:rPr>
              <a:t>一切商业都将互联网化，传统制造业将受到互联网冲击，</a:t>
            </a:r>
            <a:r>
              <a:rPr sz="1400">
                <a:solidFill>
                  <a:srgbClr val="535353"/>
                </a:solidFill>
                <a:uFill>
                  <a:solidFill/>
                </a:uFill>
                <a:latin typeface="Arial"/>
                <a:ea typeface="Arial"/>
                <a:cs typeface="Arial"/>
                <a:sym typeface="Arial"/>
              </a:rPr>
              <a:t>50%</a:t>
            </a:r>
            <a:r>
              <a:rPr sz="1400">
                <a:solidFill>
                  <a:srgbClr val="535353"/>
                </a:solidFill>
                <a:uFill>
                  <a:solidFill/>
                </a:uFill>
                <a:latin typeface="Microsoft YaHei"/>
                <a:ea typeface="Microsoft YaHei"/>
                <a:cs typeface="Microsoft YaHei"/>
                <a:sym typeface="Microsoft YaHei"/>
              </a:rPr>
              <a:t>的制造企业会破产。</a:t>
            </a:r>
            <a:r>
              <a:rPr sz="1400">
                <a:solidFill>
                  <a:srgbClr val="535353"/>
                </a:solidFill>
                <a:uFill>
                  <a:solidFill/>
                </a:uFill>
                <a:latin typeface="Arial"/>
                <a:ea typeface="Arial"/>
                <a:cs typeface="Arial"/>
                <a:sym typeface="Arial"/>
              </a:rPr>
              <a:t>”</a:t>
            </a:r>
            <a:r>
              <a:rPr sz="1400">
                <a:solidFill>
                  <a:srgbClr val="535353"/>
                </a:solidFill>
                <a:uFill>
                  <a:solidFill/>
                </a:uFill>
                <a:latin typeface="Microsoft YaHei"/>
                <a:ea typeface="Microsoft YaHei"/>
                <a:cs typeface="Microsoft YaHei"/>
                <a:sym typeface="Microsoft YaHei"/>
              </a:rPr>
              <a:t>在这样的形势下，很多传统企业都在谋求互联网转型。</a:t>
            </a:r>
          </a:p>
        </p:txBody>
      </p:sp>
      <p:sp>
        <p:nvSpPr>
          <p:cNvPr id="107" name="Shape 107"/>
          <p:cNvSpPr/>
          <p:nvPr/>
        </p:nvSpPr>
        <p:spPr>
          <a:xfrm>
            <a:off x="871630" y="4875043"/>
            <a:ext cx="10501749" cy="6195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269875" defTabSz="457200">
              <a:defRPr sz="1400">
                <a:solidFill>
                  <a:srgbClr val="535353"/>
                </a:solidFill>
                <a:uFill>
                  <a:solidFill/>
                </a:uFill>
                <a:latin typeface="Microsoft YaHei"/>
                <a:ea typeface="Microsoft YaHei"/>
                <a:cs typeface="Microsoft YaHei"/>
                <a:sym typeface="Microsoft YaHei"/>
              </a:defRPr>
            </a:lvl1pPr>
          </a:lstStyle>
          <a:p>
            <a:pPr lvl="0">
              <a:defRPr sz="1800">
                <a:solidFill>
                  <a:srgbClr val="000000"/>
                </a:solidFill>
                <a:uFillTx/>
              </a:defRPr>
            </a:pPr>
            <a:r>
              <a:rPr sz="1400">
                <a:solidFill>
                  <a:srgbClr val="535353"/>
                </a:solidFill>
                <a:uFill>
                  <a:solidFill/>
                </a:uFill>
              </a:rPr>
              <a:t>在转型的过程中，企业往往只了解了微服务架构本身或者微服务开发框架本身，但是对于如何落地微服务架构，包括从需求分析，系统设计，代码框架，研发流程与平台，规模化微服务治理，应用运行平台等多个方面如何循序渐进并相互配合的推进没有一个清晰的认识。企业传统应用架构向微服务架构转型是一个系统工程，因此需要使用一套清晰完善的，具有普适性的流程指导帮助转型。</a:t>
            </a:r>
          </a:p>
        </p:txBody>
      </p:sp>
    </p:spTree>
  </p:cSld>
  <p:clrMapOvr>
    <a:masterClrMapping/>
  </p:clrMapOvr>
  <p:transition spd="slow" advClick="1">
    <p:dissolve/>
  </p:transition>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Shape 488"/>
          <p:cNvSpPr/>
          <p:nvPr>
            <p:ph type="title"/>
          </p:nvPr>
        </p:nvSpPr>
        <p:spPr>
          <a:xfrm>
            <a:off x="555812" y="204472"/>
            <a:ext cx="6839599" cy="608017"/>
          </a:xfrm>
          <a:prstGeom prst="rect">
            <a:avLst/>
          </a:prstGeom>
        </p:spPr>
        <p:txBody>
          <a:bodyPr/>
          <a:lstStyle>
            <a:lvl1pPr>
              <a:lnSpc>
                <a:spcPct val="100000"/>
              </a:lnSpc>
              <a:defRPr spc="0" sz="1800">
                <a:solidFill>
                  <a:srgbClr val="535353"/>
                </a:solidFill>
              </a:defRPr>
            </a:lvl1pPr>
          </a:lstStyle>
          <a:p>
            <a:pPr lvl="0">
              <a:defRPr>
                <a:solidFill>
                  <a:srgbClr val="000000"/>
                </a:solidFill>
              </a:defRPr>
            </a:pPr>
            <a:r>
              <a:rPr>
                <a:solidFill>
                  <a:srgbClr val="535353"/>
                </a:solidFill>
              </a:rPr>
              <a:t>APM监控</a:t>
            </a:r>
          </a:p>
        </p:txBody>
      </p:sp>
      <p:grpSp>
        <p:nvGrpSpPr>
          <p:cNvPr id="491" name="Group 491"/>
          <p:cNvGrpSpPr/>
          <p:nvPr/>
        </p:nvGrpSpPr>
        <p:grpSpPr>
          <a:xfrm>
            <a:off x="5473203" y="1686760"/>
            <a:ext cx="2509540" cy="384079"/>
            <a:chOff x="0" y="0"/>
            <a:chExt cx="2509539" cy="384077"/>
          </a:xfrm>
        </p:grpSpPr>
        <p:sp>
          <p:nvSpPr>
            <p:cNvPr id="489" name="Shape 489"/>
            <p:cNvSpPr/>
            <p:nvPr/>
          </p:nvSpPr>
          <p:spPr>
            <a:xfrm>
              <a:off x="-1" y="-1"/>
              <a:ext cx="2509541" cy="384079"/>
            </a:xfrm>
            <a:prstGeom prst="rect">
              <a:avLst/>
            </a:prstGeom>
            <a:solidFill>
              <a:srgbClr val="2E75B6"/>
            </a:solidFill>
            <a:ln w="12700" cap="flat">
              <a:solidFill>
                <a:srgbClr val="4472C4"/>
              </a:solidFill>
              <a:prstDash val="solid"/>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490" name="Shape 490"/>
            <p:cNvSpPr/>
            <p:nvPr/>
          </p:nvSpPr>
          <p:spPr>
            <a:xfrm>
              <a:off x="-1" y="52338"/>
              <a:ext cx="2509541"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Gateway</a:t>
              </a:r>
            </a:p>
          </p:txBody>
        </p:sp>
      </p:grpSp>
      <p:sp>
        <p:nvSpPr>
          <p:cNvPr id="492" name="Shape 492"/>
          <p:cNvSpPr/>
          <p:nvPr/>
        </p:nvSpPr>
        <p:spPr>
          <a:xfrm>
            <a:off x="6726163" y="2096972"/>
            <a:ext cx="2" cy="1987835"/>
          </a:xfrm>
          <a:prstGeom prst="line">
            <a:avLst/>
          </a:prstGeom>
          <a:ln w="12700">
            <a:solidFill>
              <a:srgbClr val="A6AAA9"/>
            </a:solidFill>
            <a:miter lim="400000"/>
            <a:tailEnd type="triangle"/>
          </a:ln>
        </p:spPr>
        <p:txBody>
          <a:bodyPr lIns="0" tIns="0" rIns="0" bIns="0"/>
          <a:lstStyle/>
          <a:p>
            <a:pPr lvl="0" defTabSz="457200">
              <a:defRPr sz="1200">
                <a:latin typeface="+mj-lt"/>
                <a:ea typeface="+mj-ea"/>
                <a:cs typeface="+mj-cs"/>
                <a:sym typeface="Helvetica"/>
              </a:defRPr>
            </a:pPr>
          </a:p>
        </p:txBody>
      </p:sp>
      <p:grpSp>
        <p:nvGrpSpPr>
          <p:cNvPr id="495" name="Group 495"/>
          <p:cNvGrpSpPr/>
          <p:nvPr/>
        </p:nvGrpSpPr>
        <p:grpSpPr>
          <a:xfrm>
            <a:off x="4328050" y="4107767"/>
            <a:ext cx="1447638" cy="448368"/>
            <a:chOff x="0" y="0"/>
            <a:chExt cx="1447637" cy="448367"/>
          </a:xfrm>
        </p:grpSpPr>
        <p:sp>
          <p:nvSpPr>
            <p:cNvPr id="493" name="Shape 493"/>
            <p:cNvSpPr/>
            <p:nvPr/>
          </p:nvSpPr>
          <p:spPr>
            <a:xfrm>
              <a:off x="-1" y="-1"/>
              <a:ext cx="1447639" cy="448369"/>
            </a:xfrm>
            <a:prstGeom prst="rect">
              <a:avLst/>
            </a:prstGeom>
            <a:noFill/>
            <a:ln w="12700" cap="flat">
              <a:solidFill>
                <a:srgbClr val="85888D"/>
              </a:solidFill>
              <a:prstDash val="solid"/>
              <a:miter lim="400000"/>
            </a:ln>
            <a:effectLst/>
          </p:spPr>
          <p:txBody>
            <a:bodyPr wrap="square" lIns="0" tIns="0" rIns="0" bIns="0" numCol="1" anchor="ctr">
              <a:noAutofit/>
            </a:bodyPr>
            <a:lstStyle/>
            <a:p>
              <a:pPr lvl="0" algn="ctr" defTabSz="584200">
                <a:defRPr sz="1200">
                  <a:latin typeface="Helvetica Light"/>
                  <a:ea typeface="Helvetica Light"/>
                  <a:cs typeface="Helvetica Light"/>
                  <a:sym typeface="Helvetica Light"/>
                </a:defRPr>
              </a:pPr>
            </a:p>
          </p:txBody>
        </p:sp>
        <p:sp>
          <p:nvSpPr>
            <p:cNvPr id="494" name="Shape 494"/>
            <p:cNvSpPr/>
            <p:nvPr/>
          </p:nvSpPr>
          <p:spPr>
            <a:xfrm>
              <a:off x="-1" y="84483"/>
              <a:ext cx="1447639"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业务系统A</a:t>
              </a:r>
            </a:p>
          </p:txBody>
        </p:sp>
      </p:grpSp>
      <p:grpSp>
        <p:nvGrpSpPr>
          <p:cNvPr id="498" name="Group 498"/>
          <p:cNvGrpSpPr/>
          <p:nvPr/>
        </p:nvGrpSpPr>
        <p:grpSpPr>
          <a:xfrm>
            <a:off x="6112641" y="4107767"/>
            <a:ext cx="1270003" cy="434725"/>
            <a:chOff x="0" y="0"/>
            <a:chExt cx="1270001" cy="434723"/>
          </a:xfrm>
        </p:grpSpPr>
        <p:sp>
          <p:nvSpPr>
            <p:cNvPr id="496" name="Shape 496"/>
            <p:cNvSpPr/>
            <p:nvPr/>
          </p:nvSpPr>
          <p:spPr>
            <a:xfrm>
              <a:off x="-1" y="0"/>
              <a:ext cx="1270003" cy="434724"/>
            </a:xfrm>
            <a:prstGeom prst="rect">
              <a:avLst/>
            </a:prstGeom>
            <a:noFill/>
            <a:ln w="12700" cap="flat">
              <a:solidFill>
                <a:srgbClr val="85888D"/>
              </a:solidFill>
              <a:prstDash val="solid"/>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497" name="Shape 497"/>
            <p:cNvSpPr/>
            <p:nvPr/>
          </p:nvSpPr>
          <p:spPr>
            <a:xfrm>
              <a:off x="-1" y="77662"/>
              <a:ext cx="127000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业务系统B</a:t>
              </a:r>
            </a:p>
          </p:txBody>
        </p:sp>
      </p:grpSp>
      <p:sp>
        <p:nvSpPr>
          <p:cNvPr id="499" name="Shape 499"/>
          <p:cNvSpPr/>
          <p:nvPr/>
        </p:nvSpPr>
        <p:spPr>
          <a:xfrm>
            <a:off x="5151737" y="3016250"/>
            <a:ext cx="3191982" cy="0"/>
          </a:xfrm>
          <a:prstGeom prst="line">
            <a:avLst/>
          </a:prstGeom>
          <a:ln w="12700">
            <a:solidFill>
              <a:srgbClr val="A6AAA9"/>
            </a:solidFill>
            <a:miter lim="400000"/>
          </a:ln>
        </p:spPr>
        <p:txBody>
          <a:bodyPr lIns="0" tIns="0" rIns="0" bIns="0"/>
          <a:lstStyle/>
          <a:p>
            <a:pPr lvl="0" defTabSz="457200">
              <a:defRPr sz="1200">
                <a:latin typeface="+mj-lt"/>
                <a:ea typeface="+mj-ea"/>
                <a:cs typeface="+mj-cs"/>
                <a:sym typeface="Helvetica"/>
              </a:defRPr>
            </a:pPr>
          </a:p>
        </p:txBody>
      </p:sp>
      <p:sp>
        <p:nvSpPr>
          <p:cNvPr id="500" name="Shape 500"/>
          <p:cNvSpPr/>
          <p:nvPr/>
        </p:nvSpPr>
        <p:spPr>
          <a:xfrm>
            <a:off x="8351956" y="3008353"/>
            <a:ext cx="2" cy="1081656"/>
          </a:xfrm>
          <a:prstGeom prst="line">
            <a:avLst/>
          </a:prstGeom>
          <a:ln w="12700">
            <a:solidFill>
              <a:srgbClr val="A6AAA9"/>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501" name="Shape 501"/>
          <p:cNvSpPr/>
          <p:nvPr/>
        </p:nvSpPr>
        <p:spPr>
          <a:xfrm>
            <a:off x="5143499" y="3007182"/>
            <a:ext cx="3" cy="1064317"/>
          </a:xfrm>
          <a:prstGeom prst="line">
            <a:avLst/>
          </a:prstGeom>
          <a:ln w="12700">
            <a:solidFill>
              <a:srgbClr val="A6AAA9"/>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502" name="Shape 502"/>
          <p:cNvSpPr/>
          <p:nvPr/>
        </p:nvSpPr>
        <p:spPr>
          <a:xfrm>
            <a:off x="6724650" y="2461273"/>
            <a:ext cx="723901" cy="2494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路由转发</a:t>
            </a:r>
          </a:p>
        </p:txBody>
      </p:sp>
      <p:sp>
        <p:nvSpPr>
          <p:cNvPr id="503" name="Shape 503"/>
          <p:cNvSpPr/>
          <p:nvPr/>
        </p:nvSpPr>
        <p:spPr>
          <a:xfrm flipV="1">
            <a:off x="9205532" y="348651"/>
            <a:ext cx="2" cy="6165737"/>
          </a:xfrm>
          <a:prstGeom prst="line">
            <a:avLst/>
          </a:prstGeom>
          <a:ln w="12700">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04" name="Shape 504"/>
          <p:cNvSpPr/>
          <p:nvPr/>
        </p:nvSpPr>
        <p:spPr>
          <a:xfrm flipV="1">
            <a:off x="3669617" y="416410"/>
            <a:ext cx="2" cy="6257541"/>
          </a:xfrm>
          <a:prstGeom prst="line">
            <a:avLst/>
          </a:prstGeom>
          <a:ln w="12700">
            <a:solidFill/>
            <a:miter lim="400000"/>
          </a:ln>
        </p:spPr>
        <p:txBody>
          <a:bodyPr lIns="0" tIns="0" rIns="0" bIns="0"/>
          <a:lstStyle/>
          <a:p>
            <a:pPr lvl="0" defTabSz="457200">
              <a:defRPr sz="1200">
                <a:latin typeface="+mj-lt"/>
                <a:ea typeface="+mj-ea"/>
                <a:cs typeface="+mj-cs"/>
                <a:sym typeface="Helvetica"/>
              </a:defRPr>
            </a:pPr>
          </a:p>
        </p:txBody>
      </p:sp>
      <p:grpSp>
        <p:nvGrpSpPr>
          <p:cNvPr id="507" name="Group 507"/>
          <p:cNvGrpSpPr/>
          <p:nvPr/>
        </p:nvGrpSpPr>
        <p:grpSpPr>
          <a:xfrm>
            <a:off x="2091713" y="2807643"/>
            <a:ext cx="1401170" cy="384078"/>
            <a:chOff x="0" y="0"/>
            <a:chExt cx="1401168" cy="384077"/>
          </a:xfrm>
        </p:grpSpPr>
        <p:sp>
          <p:nvSpPr>
            <p:cNvPr id="505" name="Shape 505"/>
            <p:cNvSpPr/>
            <p:nvPr/>
          </p:nvSpPr>
          <p:spPr>
            <a:xfrm>
              <a:off x="-1" y="-1"/>
              <a:ext cx="1401170" cy="384079"/>
            </a:xfrm>
            <a:prstGeom prst="rect">
              <a:avLst/>
            </a:prstGeom>
            <a:solidFill>
              <a:srgbClr val="2E75B6"/>
            </a:solidFill>
            <a:ln w="12700" cap="flat">
              <a:solidFill>
                <a:srgbClr val="4472C4"/>
              </a:solidFill>
              <a:prstDash val="solid"/>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506" name="Shape 506"/>
            <p:cNvSpPr/>
            <p:nvPr/>
          </p:nvSpPr>
          <p:spPr>
            <a:xfrm>
              <a:off x="-1" y="67324"/>
              <a:ext cx="1401170" cy="249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指标数据存储</a:t>
              </a:r>
            </a:p>
          </p:txBody>
        </p:sp>
      </p:grpSp>
      <p:sp>
        <p:nvSpPr>
          <p:cNvPr id="508" name="Shape 508"/>
          <p:cNvSpPr/>
          <p:nvPr/>
        </p:nvSpPr>
        <p:spPr>
          <a:xfrm>
            <a:off x="3348466" y="1914315"/>
            <a:ext cx="2" cy="879746"/>
          </a:xfrm>
          <a:prstGeom prst="line">
            <a:avLst/>
          </a:prstGeom>
          <a:ln w="12700">
            <a:solidFill>
              <a:srgbClr val="A6AAA9"/>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509" name="Shape 509"/>
          <p:cNvSpPr/>
          <p:nvPr/>
        </p:nvSpPr>
        <p:spPr>
          <a:xfrm>
            <a:off x="3797052" y="1635061"/>
            <a:ext cx="1333501" cy="2494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接口性能指标数据</a:t>
            </a:r>
          </a:p>
        </p:txBody>
      </p:sp>
      <p:grpSp>
        <p:nvGrpSpPr>
          <p:cNvPr id="512" name="Group 512"/>
          <p:cNvGrpSpPr/>
          <p:nvPr/>
        </p:nvGrpSpPr>
        <p:grpSpPr>
          <a:xfrm>
            <a:off x="7776719" y="4107767"/>
            <a:ext cx="1156924" cy="434725"/>
            <a:chOff x="0" y="0"/>
            <a:chExt cx="1156922" cy="434723"/>
          </a:xfrm>
        </p:grpSpPr>
        <p:sp>
          <p:nvSpPr>
            <p:cNvPr id="510" name="Shape 510"/>
            <p:cNvSpPr/>
            <p:nvPr/>
          </p:nvSpPr>
          <p:spPr>
            <a:xfrm>
              <a:off x="0" y="0"/>
              <a:ext cx="1156923" cy="434724"/>
            </a:xfrm>
            <a:prstGeom prst="rect">
              <a:avLst/>
            </a:prstGeom>
            <a:noFill/>
            <a:ln w="12700" cap="flat">
              <a:solidFill>
                <a:srgbClr val="85888D"/>
              </a:solidFill>
              <a:prstDash val="solid"/>
              <a:miter lim="400000"/>
            </a:ln>
            <a:effectLst/>
          </p:spPr>
          <p:txBody>
            <a:bodyPr wrap="square" lIns="0" tIns="0" rIns="0" bIns="0" numCol="1" anchor="ctr">
              <a:noAutofit/>
            </a:bodyPr>
            <a:lstStyle/>
            <a:p>
              <a:pPr lvl="0" algn="ctr" defTabSz="584200">
                <a:defRPr sz="1200">
                  <a:latin typeface="Microsoft YaHei"/>
                  <a:ea typeface="Microsoft YaHei"/>
                  <a:cs typeface="Microsoft YaHei"/>
                  <a:sym typeface="Microsoft YaHei"/>
                </a:defRPr>
              </a:pPr>
            </a:p>
          </p:txBody>
        </p:sp>
        <p:sp>
          <p:nvSpPr>
            <p:cNvPr id="511" name="Shape 511"/>
            <p:cNvSpPr/>
            <p:nvPr/>
          </p:nvSpPr>
          <p:spPr>
            <a:xfrm>
              <a:off x="0" y="77662"/>
              <a:ext cx="115692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lgn="ctr" defTabSz="584200"/>
              <a:r>
                <a:rPr sz="1200">
                  <a:latin typeface="Microsoft YaHei"/>
                  <a:ea typeface="Microsoft YaHei"/>
                  <a:cs typeface="Microsoft YaHei"/>
                  <a:sym typeface="Microsoft YaHei"/>
                </a:rPr>
                <a:t>业务系统</a:t>
              </a:r>
              <a:r>
                <a:rPr sz="1200">
                  <a:latin typeface="Microsoft YaHei"/>
                  <a:ea typeface="Microsoft YaHei"/>
                  <a:cs typeface="Microsoft YaHei"/>
                  <a:sym typeface="Microsoft YaHei"/>
                </a:rPr>
                <a:t>C</a:t>
              </a:r>
            </a:p>
          </p:txBody>
        </p:sp>
      </p:grpSp>
      <p:grpSp>
        <p:nvGrpSpPr>
          <p:cNvPr id="515" name="Group 515"/>
          <p:cNvGrpSpPr/>
          <p:nvPr/>
        </p:nvGrpSpPr>
        <p:grpSpPr>
          <a:xfrm>
            <a:off x="4005853" y="5313972"/>
            <a:ext cx="1156924" cy="434725"/>
            <a:chOff x="0" y="0"/>
            <a:chExt cx="1156922" cy="434723"/>
          </a:xfrm>
        </p:grpSpPr>
        <p:sp>
          <p:nvSpPr>
            <p:cNvPr id="513" name="Shape 513"/>
            <p:cNvSpPr/>
            <p:nvPr/>
          </p:nvSpPr>
          <p:spPr>
            <a:xfrm>
              <a:off x="0" y="0"/>
              <a:ext cx="1156923" cy="434724"/>
            </a:xfrm>
            <a:prstGeom prst="rect">
              <a:avLst/>
            </a:prstGeom>
            <a:noFill/>
            <a:ln w="12700" cap="flat">
              <a:solidFill>
                <a:srgbClr val="85888D"/>
              </a:solidFill>
              <a:prstDash val="solid"/>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514" name="Shape 514"/>
            <p:cNvSpPr/>
            <p:nvPr/>
          </p:nvSpPr>
          <p:spPr>
            <a:xfrm>
              <a:off x="0" y="77662"/>
              <a:ext cx="115692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其他服务D</a:t>
              </a:r>
            </a:p>
          </p:txBody>
        </p:sp>
      </p:grpSp>
      <p:sp>
        <p:nvSpPr>
          <p:cNvPr id="516" name="Shape 516"/>
          <p:cNvSpPr/>
          <p:nvPr/>
        </p:nvSpPr>
        <p:spPr>
          <a:xfrm>
            <a:off x="5051073" y="4614024"/>
            <a:ext cx="2" cy="690652"/>
          </a:xfrm>
          <a:prstGeom prst="line">
            <a:avLst/>
          </a:prstGeom>
          <a:ln w="12700">
            <a:solidFill>
              <a:srgbClr val="A6AAA9"/>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517" name="Shape 517"/>
          <p:cNvSpPr/>
          <p:nvPr/>
        </p:nvSpPr>
        <p:spPr>
          <a:xfrm flipH="1" flipV="1">
            <a:off x="2904942" y="3541086"/>
            <a:ext cx="5441648" cy="2"/>
          </a:xfrm>
          <a:prstGeom prst="line">
            <a:avLst/>
          </a:prstGeom>
          <a:ln w="12700">
            <a:solidFill>
              <a:srgbClr val="A6AAA9"/>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18" name="Shape 518"/>
          <p:cNvSpPr/>
          <p:nvPr/>
        </p:nvSpPr>
        <p:spPr>
          <a:xfrm flipH="1">
            <a:off x="2897579" y="4904020"/>
            <a:ext cx="2134678" cy="2"/>
          </a:xfrm>
          <a:prstGeom prst="line">
            <a:avLst/>
          </a:prstGeom>
          <a:ln w="12700">
            <a:solidFill>
              <a:srgbClr val="A6AAA9"/>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19" name="Shape 519"/>
          <p:cNvSpPr/>
          <p:nvPr/>
        </p:nvSpPr>
        <p:spPr>
          <a:xfrm>
            <a:off x="3847393" y="3295751"/>
            <a:ext cx="1028701" cy="2494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链路跟踪数据</a:t>
            </a:r>
          </a:p>
        </p:txBody>
      </p:sp>
      <p:sp>
        <p:nvSpPr>
          <p:cNvPr id="520" name="Shape 520"/>
          <p:cNvSpPr/>
          <p:nvPr/>
        </p:nvSpPr>
        <p:spPr>
          <a:xfrm>
            <a:off x="3782068" y="4663779"/>
            <a:ext cx="1028701" cy="2494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链路跟踪数据</a:t>
            </a:r>
          </a:p>
        </p:txBody>
      </p:sp>
      <p:grpSp>
        <p:nvGrpSpPr>
          <p:cNvPr id="523" name="Group 523"/>
          <p:cNvGrpSpPr/>
          <p:nvPr/>
        </p:nvGrpSpPr>
        <p:grpSpPr>
          <a:xfrm>
            <a:off x="1608180" y="5922009"/>
            <a:ext cx="1399922" cy="384078"/>
            <a:chOff x="0" y="0"/>
            <a:chExt cx="1399921" cy="384077"/>
          </a:xfrm>
        </p:grpSpPr>
        <p:sp>
          <p:nvSpPr>
            <p:cNvPr id="521" name="Shape 521"/>
            <p:cNvSpPr/>
            <p:nvPr/>
          </p:nvSpPr>
          <p:spPr>
            <a:xfrm>
              <a:off x="-1" y="-1"/>
              <a:ext cx="1399923" cy="384079"/>
            </a:xfrm>
            <a:prstGeom prst="rect">
              <a:avLst/>
            </a:prstGeom>
            <a:solidFill>
              <a:srgbClr val="2E75B6"/>
            </a:solidFill>
            <a:ln w="12700" cap="flat">
              <a:solidFill>
                <a:srgbClr val="4472C4"/>
              </a:solidFill>
              <a:prstDash val="solid"/>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522" name="Shape 522"/>
            <p:cNvSpPr/>
            <p:nvPr/>
          </p:nvSpPr>
          <p:spPr>
            <a:xfrm>
              <a:off x="-1" y="67324"/>
              <a:ext cx="1399923" cy="249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指标数据采集器</a:t>
              </a:r>
            </a:p>
          </p:txBody>
        </p:sp>
      </p:grpSp>
      <p:sp>
        <p:nvSpPr>
          <p:cNvPr id="524" name="Shape 524"/>
          <p:cNvSpPr/>
          <p:nvPr/>
        </p:nvSpPr>
        <p:spPr>
          <a:xfrm flipH="1" flipV="1">
            <a:off x="2979240" y="6130821"/>
            <a:ext cx="5005207" cy="2"/>
          </a:xfrm>
          <a:prstGeom prst="line">
            <a:avLst/>
          </a:prstGeom>
          <a:ln w="12700">
            <a:solidFill>
              <a:srgbClr val="A6AAA9"/>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525" name="Shape 525"/>
          <p:cNvSpPr/>
          <p:nvPr/>
        </p:nvSpPr>
        <p:spPr>
          <a:xfrm flipV="1">
            <a:off x="4722829" y="5777496"/>
            <a:ext cx="2" cy="342902"/>
          </a:xfrm>
          <a:prstGeom prst="line">
            <a:avLst/>
          </a:prstGeom>
          <a:ln w="12700">
            <a:solidFill>
              <a:srgbClr val="A6AAA9"/>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26" name="Shape 526"/>
          <p:cNvSpPr/>
          <p:nvPr/>
        </p:nvSpPr>
        <p:spPr>
          <a:xfrm flipV="1">
            <a:off x="6747641" y="4516858"/>
            <a:ext cx="2" cy="1616047"/>
          </a:xfrm>
          <a:prstGeom prst="line">
            <a:avLst/>
          </a:prstGeom>
          <a:ln w="12700">
            <a:solidFill>
              <a:srgbClr val="A6AAA9"/>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27" name="Shape 527"/>
          <p:cNvSpPr/>
          <p:nvPr/>
        </p:nvSpPr>
        <p:spPr>
          <a:xfrm flipV="1">
            <a:off x="8042313" y="4509284"/>
            <a:ext cx="2" cy="1631196"/>
          </a:xfrm>
          <a:prstGeom prst="line">
            <a:avLst/>
          </a:prstGeom>
          <a:ln w="12700">
            <a:solidFill>
              <a:srgbClr val="A6AAA9"/>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28" name="Shape 528"/>
          <p:cNvSpPr/>
          <p:nvPr/>
        </p:nvSpPr>
        <p:spPr>
          <a:xfrm flipV="1">
            <a:off x="5625541" y="4570810"/>
            <a:ext cx="2" cy="1510662"/>
          </a:xfrm>
          <a:prstGeom prst="line">
            <a:avLst/>
          </a:prstGeom>
          <a:ln w="12700">
            <a:solidFill>
              <a:srgbClr val="A6AAA9"/>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29" name="Shape 529"/>
          <p:cNvSpPr/>
          <p:nvPr/>
        </p:nvSpPr>
        <p:spPr>
          <a:xfrm>
            <a:off x="4611422" y="6211386"/>
            <a:ext cx="2504704" cy="317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1400">
                <a:latin typeface="Microsoft YaHei"/>
                <a:ea typeface="Microsoft YaHei"/>
                <a:cs typeface="Microsoft YaHei"/>
                <a:sym typeface="Microsoft YaHei"/>
              </a:defRPr>
            </a:lvl1pPr>
          </a:lstStyle>
          <a:p>
            <a:pPr lvl="0">
              <a:defRPr b="0" sz="1800"/>
            </a:pPr>
            <a:r>
              <a:rPr b="1" sz="1400"/>
              <a:t>业务指标&amp;应用指标&amp;系统指标</a:t>
            </a:r>
          </a:p>
        </p:txBody>
      </p:sp>
      <p:sp>
        <p:nvSpPr>
          <p:cNvPr id="530" name="Shape 530"/>
          <p:cNvSpPr/>
          <p:nvPr/>
        </p:nvSpPr>
        <p:spPr>
          <a:xfrm>
            <a:off x="9268838" y="937679"/>
            <a:ext cx="376922" cy="2"/>
          </a:xfrm>
          <a:prstGeom prst="line">
            <a:avLst/>
          </a:prstGeom>
          <a:ln w="12700">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31" name="Shape 531"/>
          <p:cNvSpPr/>
          <p:nvPr/>
        </p:nvSpPr>
        <p:spPr>
          <a:xfrm>
            <a:off x="9243269" y="3086126"/>
            <a:ext cx="428063" cy="2"/>
          </a:xfrm>
          <a:prstGeom prst="line">
            <a:avLst/>
          </a:prstGeom>
          <a:ln w="12700">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32" name="Shape 532"/>
          <p:cNvSpPr/>
          <p:nvPr/>
        </p:nvSpPr>
        <p:spPr>
          <a:xfrm>
            <a:off x="9252391" y="5095111"/>
            <a:ext cx="428063" cy="2"/>
          </a:xfrm>
          <a:prstGeom prst="line">
            <a:avLst/>
          </a:prstGeom>
          <a:ln w="12700">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33" name="Shape 533"/>
          <p:cNvSpPr/>
          <p:nvPr/>
        </p:nvSpPr>
        <p:spPr>
          <a:xfrm>
            <a:off x="9637104" y="766230"/>
            <a:ext cx="1280518"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81000" indent="-381000" algn="ctr" defTabSz="584200">
              <a:buSzPct val="100000"/>
              <a:buFont typeface="Wingdings"/>
              <a:buChar char="◆"/>
              <a:defRPr b="1" sz="1600">
                <a:latin typeface="Microsoft YaHei"/>
                <a:ea typeface="Microsoft YaHei"/>
                <a:cs typeface="Microsoft YaHei"/>
                <a:sym typeface="Microsoft YaHei"/>
              </a:defRPr>
            </a:lvl1pPr>
          </a:lstStyle>
          <a:p>
            <a:pPr lvl="0">
              <a:defRPr b="0" sz="1800"/>
            </a:pPr>
            <a:r>
              <a:rPr b="1" sz="1600"/>
              <a:t>路由网关:</a:t>
            </a:r>
          </a:p>
        </p:txBody>
      </p:sp>
      <p:sp>
        <p:nvSpPr>
          <p:cNvPr id="534" name="Shape 534"/>
          <p:cNvSpPr/>
          <p:nvPr/>
        </p:nvSpPr>
        <p:spPr>
          <a:xfrm>
            <a:off x="9789258" y="1121030"/>
            <a:ext cx="1638301" cy="2494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对请求进行拦截并存储</a:t>
            </a:r>
          </a:p>
        </p:txBody>
      </p:sp>
      <p:sp>
        <p:nvSpPr>
          <p:cNvPr id="535" name="Shape 535"/>
          <p:cNvSpPr/>
          <p:nvPr/>
        </p:nvSpPr>
        <p:spPr>
          <a:xfrm>
            <a:off x="9637104" y="2914677"/>
            <a:ext cx="1280518"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81000" indent="-381000" algn="ctr" defTabSz="584200">
              <a:buSzPct val="100000"/>
              <a:buFont typeface="Wingdings"/>
              <a:buChar char="◆"/>
              <a:defRPr b="1" sz="1600">
                <a:latin typeface="Microsoft YaHei"/>
                <a:ea typeface="Microsoft YaHei"/>
                <a:cs typeface="Microsoft YaHei"/>
                <a:sym typeface="Microsoft YaHei"/>
              </a:defRPr>
            </a:lvl1pPr>
          </a:lstStyle>
          <a:p>
            <a:pPr lvl="0">
              <a:defRPr b="0" sz="1800"/>
            </a:pPr>
            <a:r>
              <a:rPr b="1" sz="1600"/>
              <a:t>应用服务:</a:t>
            </a:r>
          </a:p>
        </p:txBody>
      </p:sp>
      <p:sp>
        <p:nvSpPr>
          <p:cNvPr id="536" name="Shape 536"/>
          <p:cNvSpPr/>
          <p:nvPr/>
        </p:nvSpPr>
        <p:spPr>
          <a:xfrm>
            <a:off x="9787272" y="3291346"/>
            <a:ext cx="2247901" cy="2494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对链路追踪数据进行采集并存储</a:t>
            </a:r>
          </a:p>
        </p:txBody>
      </p:sp>
      <p:sp>
        <p:nvSpPr>
          <p:cNvPr id="537" name="Shape 537"/>
          <p:cNvSpPr/>
          <p:nvPr/>
        </p:nvSpPr>
        <p:spPr>
          <a:xfrm>
            <a:off x="9637104" y="4923661"/>
            <a:ext cx="1280518"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81000" indent="-381000" algn="ctr" defTabSz="584200">
              <a:buSzPct val="100000"/>
              <a:buFont typeface="Wingdings"/>
              <a:buChar char="◆"/>
              <a:defRPr b="1" sz="1600">
                <a:latin typeface="Microsoft YaHei"/>
                <a:ea typeface="Microsoft YaHei"/>
                <a:cs typeface="Microsoft YaHei"/>
                <a:sym typeface="Microsoft YaHei"/>
              </a:defRPr>
            </a:lvl1pPr>
          </a:lstStyle>
          <a:p>
            <a:pPr lvl="0">
              <a:defRPr b="0" sz="1800"/>
            </a:pPr>
            <a:r>
              <a:rPr b="1" sz="1600"/>
              <a:t>采集接口:</a:t>
            </a:r>
          </a:p>
        </p:txBody>
      </p:sp>
      <p:sp>
        <p:nvSpPr>
          <p:cNvPr id="538" name="Shape 538"/>
          <p:cNvSpPr/>
          <p:nvPr/>
        </p:nvSpPr>
        <p:spPr>
          <a:xfrm>
            <a:off x="9782708" y="5340620"/>
            <a:ext cx="2080742" cy="4018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defTabSz="584200"/>
            <a:r>
              <a:rPr sz="1200">
                <a:latin typeface="Microsoft YaHei"/>
                <a:ea typeface="Microsoft YaHei"/>
                <a:cs typeface="Microsoft YaHei"/>
                <a:sym typeface="Microsoft YaHei"/>
              </a:rPr>
              <a:t>对系统指标，应用指标</a:t>
            </a:r>
            <a:endParaRPr sz="1200">
              <a:latin typeface="Microsoft YaHei"/>
              <a:ea typeface="Microsoft YaHei"/>
              <a:cs typeface="Microsoft YaHei"/>
              <a:sym typeface="Microsoft YaHei"/>
            </a:endParaRPr>
          </a:p>
          <a:p>
            <a:pPr lvl="0" defTabSz="584200"/>
            <a:r>
              <a:rPr sz="1200">
                <a:latin typeface="Microsoft YaHei"/>
                <a:ea typeface="Microsoft YaHei"/>
                <a:cs typeface="Microsoft YaHei"/>
                <a:sym typeface="Microsoft YaHei"/>
              </a:rPr>
              <a:t>业务指标进行采集并存储</a:t>
            </a:r>
          </a:p>
        </p:txBody>
      </p:sp>
      <p:grpSp>
        <p:nvGrpSpPr>
          <p:cNvPr id="541" name="Group 541"/>
          <p:cNvGrpSpPr/>
          <p:nvPr/>
        </p:nvGrpSpPr>
        <p:grpSpPr>
          <a:xfrm>
            <a:off x="1652859" y="760047"/>
            <a:ext cx="1156923" cy="377457"/>
            <a:chOff x="0" y="0"/>
            <a:chExt cx="1156922" cy="377456"/>
          </a:xfrm>
        </p:grpSpPr>
        <p:sp>
          <p:nvSpPr>
            <p:cNvPr id="539" name="Shape 539"/>
            <p:cNvSpPr/>
            <p:nvPr/>
          </p:nvSpPr>
          <p:spPr>
            <a:xfrm>
              <a:off x="0" y="-1"/>
              <a:ext cx="1156923" cy="377458"/>
            </a:xfrm>
            <a:prstGeom prst="rect">
              <a:avLst/>
            </a:prstGeom>
            <a:solidFill>
              <a:srgbClr val="2E75B6"/>
            </a:solidFill>
            <a:ln w="12700" cap="flat">
              <a:solidFill>
                <a:srgbClr val="4472C4"/>
              </a:solidFill>
              <a:prstDash val="solid"/>
              <a:miter lim="400000"/>
            </a:ln>
            <a:effectLst/>
          </p:spPr>
          <p:txBody>
            <a:bodyPr wrap="square" lIns="0" tIns="0" rIns="0" bIns="0" numCol="1" anchor="ctr">
              <a:noAutofit/>
            </a:bodyPr>
            <a:lstStyle/>
            <a:p>
              <a:pPr lvl="0" algn="ctr" defTabSz="584200">
                <a:defRPr b="1" sz="1200">
                  <a:latin typeface="+mj-lt"/>
                  <a:ea typeface="+mj-ea"/>
                  <a:cs typeface="+mj-cs"/>
                  <a:sym typeface="Helvetica"/>
                </a:defRPr>
              </a:pPr>
            </a:p>
          </p:txBody>
        </p:sp>
        <p:sp>
          <p:nvSpPr>
            <p:cNvPr id="540" name="Shape 540"/>
            <p:cNvSpPr/>
            <p:nvPr/>
          </p:nvSpPr>
          <p:spPr>
            <a:xfrm>
              <a:off x="0" y="49028"/>
              <a:ext cx="115692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UI展示</a:t>
              </a:r>
            </a:p>
          </p:txBody>
        </p:sp>
      </p:grpSp>
      <p:sp>
        <p:nvSpPr>
          <p:cNvPr id="542" name="Shape 542"/>
          <p:cNvSpPr/>
          <p:nvPr/>
        </p:nvSpPr>
        <p:spPr>
          <a:xfrm>
            <a:off x="2213802" y="1151086"/>
            <a:ext cx="1" cy="484483"/>
          </a:xfrm>
          <a:prstGeom prst="line">
            <a:avLst/>
          </a:prstGeom>
          <a:ln w="12700">
            <a:solidFill>
              <a:srgbClr val="A6AAA9"/>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543" name="Shape 543"/>
          <p:cNvSpPr/>
          <p:nvPr/>
        </p:nvSpPr>
        <p:spPr>
          <a:xfrm>
            <a:off x="6066571" y="697635"/>
            <a:ext cx="1303231" cy="274068"/>
          </a:xfrm>
          <a:prstGeom prst="rect">
            <a:avLst/>
          </a:prstGeom>
          <a:solidFill>
            <a:srgbClr val="9BC0D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1400">
                <a:solidFill>
                  <a:srgbClr val="FFFFFF"/>
                </a:solidFill>
                <a:latin typeface="Microsoft YaHei"/>
                <a:ea typeface="Microsoft YaHei"/>
                <a:cs typeface="Microsoft YaHei"/>
                <a:sym typeface="Microsoft YaHei"/>
              </a:defRPr>
            </a:lvl1pPr>
          </a:lstStyle>
          <a:p>
            <a:pPr lvl="0">
              <a:defRPr b="0" sz="1800">
                <a:solidFill>
                  <a:srgbClr val="000000"/>
                </a:solidFill>
              </a:defRPr>
            </a:pPr>
            <a:r>
              <a:rPr b="1" sz="1400">
                <a:solidFill>
                  <a:srgbClr val="FFFFFF"/>
                </a:solidFill>
              </a:rPr>
              <a:t>外部请求</a:t>
            </a:r>
          </a:p>
        </p:txBody>
      </p:sp>
      <p:sp>
        <p:nvSpPr>
          <p:cNvPr id="544" name="Shape 544"/>
          <p:cNvSpPr/>
          <p:nvPr/>
        </p:nvSpPr>
        <p:spPr>
          <a:xfrm>
            <a:off x="6749951" y="1198542"/>
            <a:ext cx="673299"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http请求</a:t>
            </a:r>
          </a:p>
        </p:txBody>
      </p:sp>
      <p:sp>
        <p:nvSpPr>
          <p:cNvPr id="545" name="Shape 545"/>
          <p:cNvSpPr/>
          <p:nvPr/>
        </p:nvSpPr>
        <p:spPr>
          <a:xfrm>
            <a:off x="4834008" y="4970396"/>
            <a:ext cx="723901" cy="2494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服务调用</a:t>
            </a:r>
          </a:p>
        </p:txBody>
      </p:sp>
      <p:grpSp>
        <p:nvGrpSpPr>
          <p:cNvPr id="548" name="Group 548"/>
          <p:cNvGrpSpPr/>
          <p:nvPr/>
        </p:nvGrpSpPr>
        <p:grpSpPr>
          <a:xfrm>
            <a:off x="1652859" y="1686760"/>
            <a:ext cx="1156923" cy="384079"/>
            <a:chOff x="0" y="0"/>
            <a:chExt cx="1156922" cy="384077"/>
          </a:xfrm>
        </p:grpSpPr>
        <p:sp>
          <p:nvSpPr>
            <p:cNvPr id="546" name="Shape 546"/>
            <p:cNvSpPr/>
            <p:nvPr/>
          </p:nvSpPr>
          <p:spPr>
            <a:xfrm>
              <a:off x="0" y="-1"/>
              <a:ext cx="1156923" cy="384079"/>
            </a:xfrm>
            <a:prstGeom prst="rect">
              <a:avLst/>
            </a:prstGeom>
            <a:solidFill>
              <a:srgbClr val="2E75B6"/>
            </a:solidFill>
            <a:ln w="12700" cap="flat">
              <a:solidFill>
                <a:srgbClr val="4472C4"/>
              </a:solidFill>
              <a:prstDash val="solid"/>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547" name="Shape 547"/>
            <p:cNvSpPr/>
            <p:nvPr/>
          </p:nvSpPr>
          <p:spPr>
            <a:xfrm>
              <a:off x="0" y="67324"/>
              <a:ext cx="1156923" cy="249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查询数据服务</a:t>
              </a:r>
            </a:p>
          </p:txBody>
        </p:sp>
      </p:grpSp>
      <p:sp>
        <p:nvSpPr>
          <p:cNvPr id="549" name="Shape 549"/>
          <p:cNvSpPr/>
          <p:nvPr/>
        </p:nvSpPr>
        <p:spPr>
          <a:xfrm flipV="1">
            <a:off x="2390251" y="3227900"/>
            <a:ext cx="2" cy="828847"/>
          </a:xfrm>
          <a:prstGeom prst="line">
            <a:avLst/>
          </a:prstGeom>
          <a:ln w="12700">
            <a:solidFill>
              <a:srgbClr val="A6AAA9"/>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550" name="Shape 550"/>
          <p:cNvSpPr/>
          <p:nvPr/>
        </p:nvSpPr>
        <p:spPr>
          <a:xfrm flipH="1" flipV="1">
            <a:off x="3301769" y="1886292"/>
            <a:ext cx="2134678" cy="2"/>
          </a:xfrm>
          <a:prstGeom prst="line">
            <a:avLst/>
          </a:prstGeom>
          <a:ln w="12700">
            <a:solidFill>
              <a:srgbClr val="A6AAA9"/>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51" name="Shape 551"/>
          <p:cNvSpPr/>
          <p:nvPr/>
        </p:nvSpPr>
        <p:spPr>
          <a:xfrm flipH="1">
            <a:off x="6715073" y="982606"/>
            <a:ext cx="11090" cy="711106"/>
          </a:xfrm>
          <a:prstGeom prst="line">
            <a:avLst/>
          </a:prstGeom>
          <a:ln w="12700">
            <a:solidFill>
              <a:srgbClr val="A6AAA9"/>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552" name="Shape 552"/>
          <p:cNvSpPr/>
          <p:nvPr/>
        </p:nvSpPr>
        <p:spPr>
          <a:xfrm>
            <a:off x="2329025" y="1222739"/>
            <a:ext cx="681687"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ctr" defTabSz="584200"/>
            <a:r>
              <a:rPr sz="1200">
                <a:latin typeface="Helvetica Light"/>
                <a:ea typeface="Helvetica Light"/>
                <a:cs typeface="Helvetica Light"/>
                <a:sym typeface="Helvetica Light"/>
              </a:rPr>
              <a:t>http</a:t>
            </a:r>
            <a:r>
              <a:rPr sz="1200">
                <a:latin typeface="Microsoft YaHei"/>
                <a:ea typeface="Microsoft YaHei"/>
                <a:cs typeface="Microsoft YaHei"/>
                <a:sym typeface="Microsoft YaHei"/>
              </a:rPr>
              <a:t>请求</a:t>
            </a:r>
          </a:p>
        </p:txBody>
      </p:sp>
      <p:sp>
        <p:nvSpPr>
          <p:cNvPr id="553" name="Shape 553"/>
          <p:cNvSpPr/>
          <p:nvPr/>
        </p:nvSpPr>
        <p:spPr>
          <a:xfrm>
            <a:off x="2382759" y="2111830"/>
            <a:ext cx="2" cy="690652"/>
          </a:xfrm>
          <a:prstGeom prst="line">
            <a:avLst/>
          </a:prstGeom>
          <a:ln w="12700">
            <a:solidFill>
              <a:srgbClr val="A6AAA9"/>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554" name="Shape 554"/>
          <p:cNvSpPr/>
          <p:nvPr/>
        </p:nvSpPr>
        <p:spPr>
          <a:xfrm flipH="1">
            <a:off x="1790479" y="3015189"/>
            <a:ext cx="2" cy="2922324"/>
          </a:xfrm>
          <a:prstGeom prst="line">
            <a:avLst/>
          </a:prstGeom>
          <a:ln w="12700">
            <a:solidFill>
              <a:srgbClr val="A6AAA9"/>
            </a:solidFill>
            <a:custDash>
              <a:ds d="600000" sp="600000"/>
            </a:custDash>
            <a:miter lim="400000"/>
          </a:ln>
        </p:spPr>
        <p:txBody>
          <a:bodyPr lIns="0" tIns="0" rIns="0" bIns="0"/>
          <a:lstStyle/>
          <a:p>
            <a:pPr lvl="0" defTabSz="457200">
              <a:defRPr sz="1200">
                <a:latin typeface="+mj-lt"/>
                <a:ea typeface="+mj-ea"/>
                <a:cs typeface="+mj-cs"/>
                <a:sym typeface="Helvetica"/>
              </a:defRPr>
            </a:pPr>
          </a:p>
        </p:txBody>
      </p:sp>
      <p:sp>
        <p:nvSpPr>
          <p:cNvPr id="555" name="Shape 555"/>
          <p:cNvSpPr/>
          <p:nvPr/>
        </p:nvSpPr>
        <p:spPr>
          <a:xfrm>
            <a:off x="1605303" y="2303864"/>
            <a:ext cx="723901" cy="2494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200">
                <a:latin typeface="Microsoft YaHei"/>
                <a:ea typeface="Microsoft YaHei"/>
                <a:cs typeface="Microsoft YaHei"/>
                <a:sym typeface="Microsoft YaHei"/>
              </a:defRPr>
            </a:lvl1pPr>
          </a:lstStyle>
          <a:p>
            <a:pPr lvl="0">
              <a:defRPr sz="1800"/>
            </a:pPr>
            <a:r>
              <a:rPr sz="1200"/>
              <a:t>查询数据</a:t>
            </a:r>
          </a:p>
        </p:txBody>
      </p:sp>
      <p:grpSp>
        <p:nvGrpSpPr>
          <p:cNvPr id="558" name="Group 558"/>
          <p:cNvGrpSpPr/>
          <p:nvPr/>
        </p:nvGrpSpPr>
        <p:grpSpPr>
          <a:xfrm>
            <a:off x="1895761" y="4039151"/>
            <a:ext cx="1697683" cy="384077"/>
            <a:chOff x="0" y="0"/>
            <a:chExt cx="1697682" cy="384075"/>
          </a:xfrm>
        </p:grpSpPr>
        <p:sp>
          <p:nvSpPr>
            <p:cNvPr id="556" name="Shape 556"/>
            <p:cNvSpPr/>
            <p:nvPr/>
          </p:nvSpPr>
          <p:spPr>
            <a:xfrm>
              <a:off x="-1" y="0"/>
              <a:ext cx="1697684" cy="384076"/>
            </a:xfrm>
            <a:prstGeom prst="rect">
              <a:avLst/>
            </a:prstGeom>
            <a:solidFill>
              <a:srgbClr val="2E75B6"/>
            </a:solidFill>
            <a:ln w="12700" cap="flat">
              <a:solidFill>
                <a:srgbClr val="4472C4"/>
              </a:solidFill>
              <a:prstDash val="solid"/>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557" name="Shape 557"/>
            <p:cNvSpPr/>
            <p:nvPr/>
          </p:nvSpPr>
          <p:spPr>
            <a:xfrm>
              <a:off x="-1" y="67323"/>
              <a:ext cx="1697684" cy="249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链路追踪数据采集器</a:t>
              </a:r>
            </a:p>
          </p:txBody>
        </p:sp>
      </p:grpSp>
      <p:sp>
        <p:nvSpPr>
          <p:cNvPr id="559" name="Shape 559"/>
          <p:cNvSpPr/>
          <p:nvPr/>
        </p:nvSpPr>
        <p:spPr>
          <a:xfrm>
            <a:off x="2948488" y="3588368"/>
            <a:ext cx="2" cy="464243"/>
          </a:xfrm>
          <a:prstGeom prst="line">
            <a:avLst/>
          </a:prstGeom>
          <a:ln w="12700">
            <a:solidFill>
              <a:srgbClr val="A6AAA9"/>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560" name="Shape 560"/>
          <p:cNvSpPr/>
          <p:nvPr/>
        </p:nvSpPr>
        <p:spPr>
          <a:xfrm flipV="1">
            <a:off x="2999288" y="4405562"/>
            <a:ext cx="2" cy="464698"/>
          </a:xfrm>
          <a:prstGeom prst="line">
            <a:avLst/>
          </a:prstGeom>
          <a:ln w="12700">
            <a:solidFill>
              <a:srgbClr val="A6AAA9"/>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
        <p:nvSpPr>
          <p:cNvPr id="561" name="Shape 561"/>
          <p:cNvSpPr/>
          <p:nvPr/>
        </p:nvSpPr>
        <p:spPr>
          <a:xfrm>
            <a:off x="1775848" y="3001778"/>
            <a:ext cx="248232" cy="2"/>
          </a:xfrm>
          <a:prstGeom prst="line">
            <a:avLst/>
          </a:prstGeom>
          <a:ln w="12700">
            <a:solidFill>
              <a:srgbClr val="A6AAA9"/>
            </a:solidFill>
            <a:custDash>
              <a:ds d="600000" sp="600000"/>
            </a:custDash>
            <a:miter lim="400000"/>
            <a:tailEnd type="triangle"/>
          </a:ln>
        </p:spPr>
        <p:txBody>
          <a:bodyPr lIns="0" tIns="0" rIns="0" bIns="0"/>
          <a:lstStyle/>
          <a:p>
            <a:pPr lvl="0" defTabSz="457200">
              <a:defRPr sz="1200">
                <a:latin typeface="+mj-lt"/>
                <a:ea typeface="+mj-ea"/>
                <a:cs typeface="+mj-cs"/>
                <a:sym typeface="Helvetica"/>
              </a:defRPr>
            </a:pPr>
          </a:p>
        </p:txBody>
      </p:sp>
    </p:spTree>
  </p:cSld>
  <p:clrMapOvr>
    <a:masterClrMapping/>
  </p:clrMapOvr>
  <p:transition spd="slow" advClick="1">
    <p:dissolve/>
  </p:transition>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3" name="Shape 563"/>
          <p:cNvSpPr/>
          <p:nvPr/>
        </p:nvSpPr>
        <p:spPr>
          <a:xfrm>
            <a:off x="3090940" y="2967333"/>
            <a:ext cx="6010121" cy="916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5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5400">
                <a:solidFill>
                  <a:srgbClr val="FFFFFF"/>
                </a:solidFill>
              </a:rPr>
              <a:t>基础组件－API网关</a:t>
            </a:r>
          </a:p>
        </p:txBody>
      </p:sp>
    </p:spTree>
  </p:cSld>
  <p:clrMapOvr>
    <a:masterClrMapping/>
  </p:clrMapOvr>
  <p:transition spd="slow" advClick="1">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 name="Shape 565"/>
          <p:cNvSpPr/>
          <p:nvPr>
            <p:ph type="title"/>
          </p:nvPr>
        </p:nvSpPr>
        <p:spPr>
          <a:xfrm>
            <a:off x="555812" y="204472"/>
            <a:ext cx="6839599" cy="608017"/>
          </a:xfrm>
          <a:prstGeom prst="rect">
            <a:avLst/>
          </a:prstGeom>
        </p:spPr>
        <p:txBody>
          <a:bodyPr/>
          <a:lstStyle/>
          <a:p>
            <a:pPr lvl="0">
              <a:defRPr spc="0" sz="1800"/>
            </a:pPr>
            <a:r>
              <a:rPr spc="100" sz="2000"/>
              <a:t>企业级api网关</a:t>
            </a:r>
          </a:p>
        </p:txBody>
      </p:sp>
      <p:grpSp>
        <p:nvGrpSpPr>
          <p:cNvPr id="601" name="Group 601"/>
          <p:cNvGrpSpPr/>
          <p:nvPr/>
        </p:nvGrpSpPr>
        <p:grpSpPr>
          <a:xfrm>
            <a:off x="512596" y="1658559"/>
            <a:ext cx="10980979" cy="3681484"/>
            <a:chOff x="0" y="0"/>
            <a:chExt cx="10980977" cy="3681482"/>
          </a:xfrm>
        </p:grpSpPr>
        <p:sp>
          <p:nvSpPr>
            <p:cNvPr id="566" name="Shape 566"/>
            <p:cNvSpPr/>
            <p:nvPr/>
          </p:nvSpPr>
          <p:spPr>
            <a:xfrm flipH="1" rot="10800000">
              <a:off x="1673257" y="256745"/>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ED7D31"/>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67" name="Shape 567"/>
            <p:cNvSpPr/>
            <p:nvPr/>
          </p:nvSpPr>
          <p:spPr>
            <a:xfrm>
              <a:off x="73848" y="2307"/>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A5A5A5">
                <a:alpha val="20000"/>
              </a:srgbClr>
            </a:solidFill>
            <a:ln w="12700" cap="flat">
              <a:noFill/>
              <a:miter lim="400000"/>
            </a:ln>
            <a:effectLst/>
          </p:spPr>
          <p:txBody>
            <a:bodyPr wrap="square" lIns="0" tIns="0" rIns="0" bIns="0" numCol="1" anchor="ctr">
              <a:noAutofit/>
            </a:bodyPr>
            <a:lstStyle/>
            <a:p>
              <a:pPr lvl="0" algn="ctr">
                <a:lnSpc>
                  <a:spcPct val="120000"/>
                </a:lnSpc>
                <a:defRPr sz="1000">
                  <a:solidFill>
                    <a:srgbClr val="262626"/>
                  </a:solidFill>
                  <a:latin typeface="Microsoft YaHei"/>
                  <a:ea typeface="Microsoft YaHei"/>
                  <a:cs typeface="Microsoft YaHei"/>
                  <a:sym typeface="Microsoft YaHei"/>
                </a:defRPr>
              </a:pPr>
            </a:p>
          </p:txBody>
        </p:sp>
        <p:sp>
          <p:nvSpPr>
            <p:cNvPr id="568" name="Shape 568"/>
            <p:cNvSpPr/>
            <p:nvPr/>
          </p:nvSpPr>
          <p:spPr>
            <a:xfrm flipH="1" rot="10800000">
              <a:off x="1673257" y="460106"/>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A5A5A5">
                <a:alpha val="20000"/>
              </a:srgbClr>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69" name="Shape 569"/>
            <p:cNvSpPr/>
            <p:nvPr/>
          </p:nvSpPr>
          <p:spPr>
            <a:xfrm>
              <a:off x="73848" y="205669"/>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FFB500"/>
            </a:solidFill>
            <a:ln w="12700" cap="flat">
              <a:noFill/>
              <a:miter lim="400000"/>
            </a:ln>
            <a:effectLst/>
          </p:spPr>
          <p:txBody>
            <a:bodyPr wrap="square" lIns="0" tIns="0" rIns="0" bIns="0" numCol="1" anchor="ctr">
              <a:noAutofit/>
            </a:bodyPr>
            <a:lstStyle/>
            <a:p>
              <a:pPr lvl="0" algn="ctr">
                <a:lnSpc>
                  <a:spcPct val="120000"/>
                </a:lnSpc>
                <a:defRPr sz="1000">
                  <a:solidFill>
                    <a:srgbClr val="262626"/>
                  </a:solidFill>
                  <a:latin typeface="Microsoft YaHei"/>
                  <a:ea typeface="Microsoft YaHei"/>
                  <a:cs typeface="Microsoft YaHei"/>
                  <a:sym typeface="Microsoft YaHei"/>
                </a:defRPr>
              </a:pPr>
            </a:p>
          </p:txBody>
        </p:sp>
        <p:sp>
          <p:nvSpPr>
            <p:cNvPr id="570" name="Shape 570"/>
            <p:cNvSpPr/>
            <p:nvPr/>
          </p:nvSpPr>
          <p:spPr>
            <a:xfrm>
              <a:off x="3272666" y="0"/>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A5A5A5">
                <a:alpha val="20000"/>
              </a:srgbClr>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71" name="Shape 571"/>
            <p:cNvSpPr/>
            <p:nvPr/>
          </p:nvSpPr>
          <p:spPr>
            <a:xfrm>
              <a:off x="3272666" y="203362"/>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A5A5A5"/>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72" name="Shape 572"/>
            <p:cNvSpPr/>
            <p:nvPr/>
          </p:nvSpPr>
          <p:spPr>
            <a:xfrm flipH="1" rot="10800000">
              <a:off x="4872076" y="463852"/>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A5A5A5">
                <a:alpha val="20000"/>
              </a:srgbClr>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73" name="Shape 573"/>
            <p:cNvSpPr/>
            <p:nvPr/>
          </p:nvSpPr>
          <p:spPr>
            <a:xfrm flipH="1" rot="10800000">
              <a:off x="4872076" y="260490"/>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3E3E3E"/>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74" name="Shape 574"/>
            <p:cNvSpPr/>
            <p:nvPr/>
          </p:nvSpPr>
          <p:spPr>
            <a:xfrm>
              <a:off x="0" y="1818904"/>
              <a:ext cx="1824999" cy="18625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lvl="0" defTabSz="914377"/>
              <a:r>
                <a:rPr b="1">
                  <a:solidFill>
                    <a:srgbClr val="595959"/>
                  </a:solidFill>
                  <a:latin typeface="微软雅黑 Light"/>
                  <a:ea typeface="微软雅黑 Light"/>
                  <a:cs typeface="微软雅黑 Light"/>
                  <a:sym typeface="微软雅黑 Light"/>
                </a:rPr>
                <a:t>数据统计</a:t>
              </a:r>
              <a:endParaRPr b="1">
                <a:solidFill>
                  <a:srgbClr val="595959"/>
                </a:solidFill>
                <a:latin typeface="微软雅黑 Light"/>
                <a:ea typeface="微软雅黑 Light"/>
                <a:cs typeface="微软雅黑 Light"/>
                <a:sym typeface="微软雅黑 Light"/>
              </a:endParaRPr>
            </a:p>
            <a:p>
              <a:pPr lvl="0" defTabSz="914377"/>
              <a:endParaRPr b="1">
                <a:solidFill>
                  <a:srgbClr val="595959"/>
                </a:solidFill>
                <a:latin typeface="微软雅黑 Light"/>
                <a:ea typeface="微软雅黑 Light"/>
                <a:cs typeface="微软雅黑 Light"/>
                <a:sym typeface="微软雅黑 Light"/>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活跃</a:t>
              </a:r>
              <a:r>
                <a:rPr>
                  <a:solidFill>
                    <a:srgbClr val="595959"/>
                  </a:solidFill>
                  <a:latin typeface="Arial"/>
                  <a:ea typeface="Arial"/>
                  <a:cs typeface="Arial"/>
                  <a:sym typeface="Arial"/>
                </a:rPr>
                <a:t>API</a:t>
              </a:r>
              <a:endParaRPr>
                <a:solidFill>
                  <a:srgbClr val="595959"/>
                </a:solidFill>
                <a:latin typeface="Arial"/>
                <a:ea typeface="Arial"/>
                <a:cs typeface="Arial"/>
                <a:sym typeface="Arial"/>
              </a:endParaRPr>
            </a:p>
            <a:p>
              <a:pPr lvl="0" marL="285750" indent="-285750" defTabSz="914377">
                <a:buClr>
                  <a:srgbClr val="000000"/>
                </a:buClr>
                <a:buSzPct val="100000"/>
                <a:buFont typeface="Wingdings"/>
                <a:buChar char="✓"/>
              </a:pPr>
              <a:r>
                <a:rPr>
                  <a:solidFill>
                    <a:srgbClr val="595959"/>
                  </a:solidFill>
                  <a:latin typeface="Arial"/>
                  <a:ea typeface="Arial"/>
                  <a:cs typeface="Arial"/>
                  <a:sym typeface="Arial"/>
                </a:rPr>
                <a:t>耗时</a:t>
              </a:r>
              <a:r>
                <a:rPr>
                  <a:solidFill>
                    <a:srgbClr val="595959"/>
                  </a:solidFill>
                  <a:latin typeface="Arial"/>
                  <a:ea typeface="Arial"/>
                  <a:cs typeface="Arial"/>
                  <a:sym typeface="Arial"/>
                </a:rPr>
                <a:t>API</a:t>
              </a:r>
              <a:endParaRPr>
                <a:solidFill>
                  <a:srgbClr val="595959"/>
                </a:solidFill>
                <a:latin typeface="Arial"/>
                <a:ea typeface="Arial"/>
                <a:cs typeface="Arial"/>
                <a:sym typeface="Arial"/>
              </a:endParaRPr>
            </a:p>
            <a:p>
              <a:pPr lvl="0" marL="285750" indent="-285750" defTabSz="914377">
                <a:buClr>
                  <a:srgbClr val="000000"/>
                </a:buClr>
                <a:buSzPct val="100000"/>
                <a:buFont typeface="Wingdings"/>
                <a:buChar char="✓"/>
              </a:pPr>
              <a:r>
                <a:rPr>
                  <a:solidFill>
                    <a:srgbClr val="595959"/>
                  </a:solidFill>
                  <a:latin typeface="Arial"/>
                  <a:ea typeface="Arial"/>
                  <a:cs typeface="Arial"/>
                  <a:sym typeface="Arial"/>
                </a:rPr>
                <a:t>历史数据</a:t>
              </a:r>
              <a:endParaRPr>
                <a:solidFill>
                  <a:srgbClr val="595959"/>
                </a:solidFill>
                <a:latin typeface="Arial"/>
                <a:ea typeface="Arial"/>
                <a:cs typeface="Arial"/>
                <a:sym typeface="Arial"/>
              </a:endParaRPr>
            </a:p>
            <a:p>
              <a:pPr lvl="0" marL="285750" indent="-285750" defTabSz="914377">
                <a:buClr>
                  <a:srgbClr val="000000"/>
                </a:buClr>
                <a:buSzPct val="100000"/>
                <a:buFont typeface="Wingdings"/>
                <a:buChar char="✓"/>
              </a:pPr>
              <a:r>
                <a:rPr>
                  <a:solidFill>
                    <a:srgbClr val="595959"/>
                  </a:solidFill>
                  <a:latin typeface="Arial"/>
                  <a:ea typeface="Arial"/>
                  <a:cs typeface="Arial"/>
                  <a:sym typeface="Arial"/>
                </a:rPr>
                <a:t>错误状态分布</a:t>
              </a:r>
              <a:endParaRPr>
                <a:solidFill>
                  <a:srgbClr val="595959"/>
                </a:solidFill>
                <a:latin typeface="Arial"/>
                <a:ea typeface="Arial"/>
                <a:cs typeface="Arial"/>
                <a:sym typeface="Arial"/>
              </a:endParaRPr>
            </a:p>
            <a:p>
              <a:pPr lvl="0" marL="285750" indent="-285750" defTabSz="914377">
                <a:buClr>
                  <a:srgbClr val="000000"/>
                </a:buClr>
                <a:buSzPct val="100000"/>
                <a:buFont typeface="Wingdings"/>
                <a:buChar char="✓"/>
              </a:pPr>
              <a:r>
                <a:rPr>
                  <a:solidFill>
                    <a:srgbClr val="595959"/>
                  </a:solidFill>
                  <a:latin typeface="Arial"/>
                  <a:ea typeface="Arial"/>
                  <a:cs typeface="Arial"/>
                  <a:sym typeface="Arial"/>
                </a:rPr>
                <a:t>错误列表</a:t>
              </a:r>
            </a:p>
          </p:txBody>
        </p:sp>
        <p:sp>
          <p:nvSpPr>
            <p:cNvPr id="575" name="Shape 575"/>
            <p:cNvSpPr/>
            <p:nvPr/>
          </p:nvSpPr>
          <p:spPr>
            <a:xfrm>
              <a:off x="1904418" y="1816601"/>
              <a:ext cx="1018537"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defTabSz="914377">
                <a:defRPr b="1">
                  <a:solidFill>
                    <a:srgbClr val="595959"/>
                  </a:solidFill>
                  <a:latin typeface="微软雅黑 Light"/>
                  <a:ea typeface="微软雅黑 Light"/>
                  <a:cs typeface="微软雅黑 Light"/>
                  <a:sym typeface="微软雅黑 Light"/>
                </a:defRPr>
              </a:lvl1pPr>
            </a:lstStyle>
            <a:p>
              <a:pPr lvl="0">
                <a:defRPr b="0">
                  <a:solidFill>
                    <a:srgbClr val="000000"/>
                  </a:solidFill>
                </a:defRPr>
              </a:pPr>
              <a:r>
                <a:rPr b="1">
                  <a:solidFill>
                    <a:srgbClr val="595959"/>
                  </a:solidFill>
                </a:rPr>
                <a:t>审计日志</a:t>
              </a:r>
            </a:p>
          </p:txBody>
        </p:sp>
        <p:sp>
          <p:nvSpPr>
            <p:cNvPr id="576" name="Shape 576"/>
            <p:cNvSpPr/>
            <p:nvPr/>
          </p:nvSpPr>
          <p:spPr>
            <a:xfrm>
              <a:off x="3542127" y="1816601"/>
              <a:ext cx="1005923"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lvl="0" defTabSz="914377"/>
              <a:r>
                <a:rPr b="1">
                  <a:solidFill>
                    <a:srgbClr val="595959"/>
                  </a:solidFill>
                  <a:latin typeface="微软雅黑 Light"/>
                  <a:ea typeface="微软雅黑 Light"/>
                  <a:cs typeface="微软雅黑 Light"/>
                  <a:sym typeface="微软雅黑 Light"/>
                </a:rPr>
                <a:t>API</a:t>
              </a:r>
              <a:r>
                <a:rPr b="1">
                  <a:solidFill>
                    <a:srgbClr val="595959"/>
                  </a:solidFill>
                  <a:latin typeface="微软雅黑 Light"/>
                  <a:ea typeface="微软雅黑 Light"/>
                  <a:cs typeface="微软雅黑 Light"/>
                  <a:sym typeface="微软雅黑 Light"/>
                </a:rPr>
                <a:t> 管理</a:t>
              </a:r>
            </a:p>
          </p:txBody>
        </p:sp>
        <p:sp>
          <p:nvSpPr>
            <p:cNvPr id="577" name="Shape 577"/>
            <p:cNvSpPr/>
            <p:nvPr/>
          </p:nvSpPr>
          <p:spPr>
            <a:xfrm>
              <a:off x="5116519" y="1812663"/>
              <a:ext cx="1082049" cy="1329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lvl="0" defTabSz="914377"/>
              <a:r>
                <a:rPr b="1">
                  <a:solidFill>
                    <a:srgbClr val="595959"/>
                  </a:solidFill>
                  <a:latin typeface="微软雅黑 Light"/>
                  <a:ea typeface="微软雅黑 Light"/>
                  <a:cs typeface="微软雅黑 Light"/>
                  <a:sym typeface="微软雅黑 Light"/>
                </a:rPr>
                <a:t>安全策略</a:t>
              </a:r>
              <a:endParaRPr b="1">
                <a:solidFill>
                  <a:srgbClr val="595959"/>
                </a:solidFill>
                <a:latin typeface="微软雅黑 Light"/>
                <a:ea typeface="微软雅黑 Light"/>
                <a:cs typeface="微软雅黑 Light"/>
                <a:sym typeface="微软雅黑 Light"/>
              </a:endParaRPr>
            </a:p>
            <a:p>
              <a:pPr lvl="0" defTabSz="914377"/>
              <a:endParaRPr b="1">
                <a:solidFill>
                  <a:srgbClr val="595959"/>
                </a:solidFill>
                <a:latin typeface="微软雅黑 Light"/>
                <a:ea typeface="微软雅黑 Light"/>
                <a:cs typeface="微软雅黑 Light"/>
                <a:sym typeface="微软雅黑 Light"/>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密钥</a:t>
              </a:r>
              <a:endParaRPr>
                <a:solidFill>
                  <a:srgbClr val="595959"/>
                </a:solidFill>
                <a:latin typeface="微软雅黑 Light"/>
                <a:ea typeface="微软雅黑 Light"/>
                <a:cs typeface="微软雅黑 Light"/>
                <a:sym typeface="微软雅黑 Light"/>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密码</a:t>
              </a:r>
              <a:endParaRPr>
                <a:solidFill>
                  <a:srgbClr val="595959"/>
                </a:solidFill>
                <a:latin typeface="微软雅黑 Light"/>
                <a:ea typeface="微软雅黑 Light"/>
                <a:cs typeface="微软雅黑 Light"/>
                <a:sym typeface="微软雅黑 Light"/>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第三方</a:t>
              </a:r>
            </a:p>
          </p:txBody>
        </p:sp>
        <p:sp>
          <p:nvSpPr>
            <p:cNvPr id="578" name="Shape 578"/>
            <p:cNvSpPr/>
            <p:nvPr/>
          </p:nvSpPr>
          <p:spPr>
            <a:xfrm>
              <a:off x="6400723" y="78000"/>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A5A5A5">
                <a:alpha val="20000"/>
              </a:srgbClr>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79" name="Shape 579"/>
            <p:cNvSpPr/>
            <p:nvPr/>
          </p:nvSpPr>
          <p:spPr>
            <a:xfrm>
              <a:off x="6400723" y="281361"/>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70AD47"/>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80" name="Shape 580"/>
            <p:cNvSpPr/>
            <p:nvPr/>
          </p:nvSpPr>
          <p:spPr>
            <a:xfrm>
              <a:off x="6567634" y="1821619"/>
              <a:ext cx="1082049" cy="1087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lvl="0" defTabSz="914377"/>
              <a:r>
                <a:rPr b="1">
                  <a:solidFill>
                    <a:srgbClr val="595959"/>
                  </a:solidFill>
                  <a:latin typeface="微软雅黑 Light"/>
                  <a:ea typeface="微软雅黑 Light"/>
                  <a:cs typeface="微软雅黑 Light"/>
                  <a:sym typeface="微软雅黑 Light"/>
                </a:rPr>
                <a:t>控制策略</a:t>
              </a:r>
              <a:endParaRPr b="1">
                <a:solidFill>
                  <a:srgbClr val="595959"/>
                </a:solidFill>
                <a:latin typeface="微软雅黑 Light"/>
                <a:ea typeface="微软雅黑 Light"/>
                <a:cs typeface="微软雅黑 Light"/>
                <a:sym typeface="微软雅黑 Light"/>
              </a:endParaRPr>
            </a:p>
            <a:p>
              <a:pPr lvl="0" defTabSz="914377"/>
              <a:endParaRPr b="1">
                <a:solidFill>
                  <a:srgbClr val="595959"/>
                </a:solidFill>
                <a:latin typeface="微软雅黑 Light"/>
                <a:ea typeface="微软雅黑 Light"/>
                <a:cs typeface="微软雅黑 Light"/>
                <a:sym typeface="微软雅黑 Light"/>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限流</a:t>
              </a:r>
              <a:endParaRPr>
                <a:solidFill>
                  <a:srgbClr val="595959"/>
                </a:solidFill>
                <a:latin typeface="微软雅黑 Light"/>
                <a:ea typeface="微软雅黑 Light"/>
                <a:cs typeface="微软雅黑 Light"/>
                <a:sym typeface="微软雅黑 Light"/>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配额</a:t>
              </a:r>
            </a:p>
          </p:txBody>
        </p:sp>
        <p:sp>
          <p:nvSpPr>
            <p:cNvPr id="581" name="Shape 581"/>
            <p:cNvSpPr/>
            <p:nvPr/>
          </p:nvSpPr>
          <p:spPr>
            <a:xfrm flipH="1" rot="10800000">
              <a:off x="7989981" y="491589"/>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A5A5A5">
                <a:alpha val="20000"/>
              </a:srgbClr>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82" name="Shape 582"/>
            <p:cNvSpPr/>
            <p:nvPr/>
          </p:nvSpPr>
          <p:spPr>
            <a:xfrm flipH="1" rot="10800000">
              <a:off x="7989981" y="288227"/>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00B0F0"/>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83" name="Shape 583"/>
            <p:cNvSpPr/>
            <p:nvPr/>
          </p:nvSpPr>
          <p:spPr>
            <a:xfrm>
              <a:off x="9554217" y="88149"/>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A5A5A5">
                <a:alpha val="20000"/>
              </a:srgbClr>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84" name="Shape 584"/>
            <p:cNvSpPr/>
            <p:nvPr/>
          </p:nvSpPr>
          <p:spPr>
            <a:xfrm>
              <a:off x="9554217" y="291510"/>
              <a:ext cx="1426761" cy="13300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0800" y="21600"/>
                  </a:lnTo>
                  <a:close/>
                </a:path>
              </a:pathLst>
            </a:custGeom>
            <a:solidFill>
              <a:srgbClr val="4472C4"/>
            </a:solidFill>
            <a:ln w="12700" cap="flat">
              <a:noFill/>
              <a:miter lim="400000"/>
            </a:ln>
            <a:effectLst/>
          </p:spPr>
          <p:txBody>
            <a:bodyPr wrap="square" lIns="0" tIns="0" rIns="0" bIns="0" numCol="1" anchor="ctr">
              <a:noAutofit/>
            </a:bodyPr>
            <a:lstStyle/>
            <a:p>
              <a:pPr lvl="0" algn="ctr">
                <a:lnSpc>
                  <a:spcPct val="120000"/>
                </a:lnSpc>
                <a:defRPr sz="1000">
                  <a:solidFill>
                    <a:srgbClr val="C9916B"/>
                  </a:solidFill>
                  <a:latin typeface="Microsoft YaHei"/>
                  <a:ea typeface="Microsoft YaHei"/>
                  <a:cs typeface="Microsoft YaHei"/>
                  <a:sym typeface="Microsoft YaHei"/>
                </a:defRPr>
              </a:pPr>
            </a:p>
          </p:txBody>
        </p:sp>
        <p:sp>
          <p:nvSpPr>
            <p:cNvPr id="585" name="Shape 585"/>
            <p:cNvSpPr/>
            <p:nvPr/>
          </p:nvSpPr>
          <p:spPr>
            <a:xfrm>
              <a:off x="8184873" y="1829476"/>
              <a:ext cx="1367799" cy="1653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lvl="0" defTabSz="914377"/>
              <a:r>
                <a:rPr b="1">
                  <a:solidFill>
                    <a:srgbClr val="595959"/>
                  </a:solidFill>
                  <a:latin typeface="微软雅黑 Light"/>
                  <a:ea typeface="微软雅黑 Light"/>
                  <a:cs typeface="微软雅黑 Light"/>
                  <a:sym typeface="微软雅黑 Light"/>
                </a:rPr>
                <a:t>路由策略</a:t>
              </a:r>
              <a:endParaRPr b="1">
                <a:solidFill>
                  <a:srgbClr val="595959"/>
                </a:solidFill>
                <a:latin typeface="微软雅黑 Light"/>
                <a:ea typeface="微软雅黑 Light"/>
                <a:cs typeface="微软雅黑 Light"/>
                <a:sym typeface="微软雅黑 Light"/>
              </a:endParaRPr>
            </a:p>
            <a:p>
              <a:pPr lvl="0" defTabSz="914377"/>
              <a:endParaRPr b="1">
                <a:solidFill>
                  <a:srgbClr val="595959"/>
                </a:solidFill>
                <a:latin typeface="微软雅黑 Light"/>
                <a:ea typeface="微软雅黑 Light"/>
                <a:cs typeface="微软雅黑 Light"/>
                <a:sym typeface="微软雅黑 Light"/>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权重</a:t>
              </a:r>
              <a:endParaRPr>
                <a:solidFill>
                  <a:srgbClr val="595959"/>
                </a:solidFill>
                <a:latin typeface="微软雅黑 Light"/>
                <a:ea typeface="微软雅黑 Light"/>
                <a:cs typeface="微软雅黑 Light"/>
                <a:sym typeface="微软雅黑 Light"/>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IP</a:t>
              </a:r>
              <a:endParaRPr>
                <a:solidFill>
                  <a:srgbClr val="595959"/>
                </a:solidFill>
                <a:latin typeface="Arial"/>
                <a:ea typeface="Arial"/>
                <a:cs typeface="Arial"/>
                <a:sym typeface="Arial"/>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服务发现</a:t>
              </a:r>
              <a:endParaRPr>
                <a:solidFill>
                  <a:srgbClr val="595959"/>
                </a:solidFill>
                <a:latin typeface="微软雅黑 Light"/>
                <a:ea typeface="微软雅黑 Light"/>
                <a:cs typeface="微软雅黑 Light"/>
                <a:sym typeface="微软雅黑 Light"/>
              </a:endParaRPr>
            </a:p>
            <a:p>
              <a:pPr lvl="0" marL="285750" indent="-285750" defTabSz="914377">
                <a:buClr>
                  <a:srgbClr val="000000"/>
                </a:buClr>
                <a:buSzPct val="100000"/>
                <a:buFont typeface="Wingdings"/>
                <a:buChar char="✓"/>
              </a:pPr>
              <a:r>
                <a:rPr>
                  <a:solidFill>
                    <a:srgbClr val="595959"/>
                  </a:solidFill>
                  <a:latin typeface="微软雅黑 Light"/>
                  <a:ea typeface="微软雅黑 Light"/>
                  <a:cs typeface="微软雅黑 Light"/>
                  <a:sym typeface="微软雅黑 Light"/>
                </a:rPr>
                <a:t>HEADER</a:t>
              </a:r>
            </a:p>
          </p:txBody>
        </p:sp>
        <p:sp>
          <p:nvSpPr>
            <p:cNvPr id="586" name="Shape 586"/>
            <p:cNvSpPr/>
            <p:nvPr/>
          </p:nvSpPr>
          <p:spPr>
            <a:xfrm>
              <a:off x="9706367" y="1836517"/>
              <a:ext cx="1018537"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defTabSz="914377">
                <a:defRPr b="1">
                  <a:solidFill>
                    <a:srgbClr val="595959"/>
                  </a:solidFill>
                  <a:latin typeface="微软雅黑 Light"/>
                  <a:ea typeface="微软雅黑 Light"/>
                  <a:cs typeface="微软雅黑 Light"/>
                  <a:sym typeface="微软雅黑 Light"/>
                </a:defRPr>
              </a:lvl1pPr>
            </a:lstStyle>
            <a:p>
              <a:pPr lvl="0">
                <a:defRPr b="0">
                  <a:solidFill>
                    <a:srgbClr val="000000"/>
                  </a:solidFill>
                </a:defRPr>
              </a:pPr>
              <a:r>
                <a:rPr b="1">
                  <a:solidFill>
                    <a:srgbClr val="595959"/>
                  </a:solidFill>
                </a:rPr>
                <a:t>计费策略</a:t>
              </a:r>
            </a:p>
          </p:txBody>
        </p:sp>
        <p:sp>
          <p:nvSpPr>
            <p:cNvPr id="587" name="Shape 587"/>
            <p:cNvSpPr/>
            <p:nvPr/>
          </p:nvSpPr>
          <p:spPr>
            <a:xfrm>
              <a:off x="566801" y="692072"/>
              <a:ext cx="391179" cy="3397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54" y="0"/>
                  </a:moveTo>
                  <a:lnTo>
                    <a:pt x="16023" y="0"/>
                  </a:lnTo>
                  <a:lnTo>
                    <a:pt x="16023" y="15879"/>
                  </a:lnTo>
                  <a:lnTo>
                    <a:pt x="18254" y="15879"/>
                  </a:lnTo>
                  <a:lnTo>
                    <a:pt x="18254" y="0"/>
                  </a:lnTo>
                  <a:close/>
                  <a:moveTo>
                    <a:pt x="15515" y="6305"/>
                  </a:moveTo>
                  <a:lnTo>
                    <a:pt x="13285" y="6305"/>
                  </a:lnTo>
                  <a:lnTo>
                    <a:pt x="13285" y="15879"/>
                  </a:lnTo>
                  <a:lnTo>
                    <a:pt x="15515" y="15879"/>
                  </a:lnTo>
                  <a:lnTo>
                    <a:pt x="15515" y="6305"/>
                  </a:lnTo>
                  <a:close/>
                  <a:moveTo>
                    <a:pt x="9938" y="10158"/>
                  </a:moveTo>
                  <a:lnTo>
                    <a:pt x="7707" y="10158"/>
                  </a:lnTo>
                  <a:lnTo>
                    <a:pt x="7707" y="15879"/>
                  </a:lnTo>
                  <a:lnTo>
                    <a:pt x="9938" y="15879"/>
                  </a:lnTo>
                  <a:lnTo>
                    <a:pt x="9938" y="10158"/>
                  </a:lnTo>
                  <a:close/>
                  <a:moveTo>
                    <a:pt x="12676" y="3853"/>
                  </a:moveTo>
                  <a:lnTo>
                    <a:pt x="10445" y="3853"/>
                  </a:lnTo>
                  <a:lnTo>
                    <a:pt x="10445" y="15879"/>
                  </a:lnTo>
                  <a:lnTo>
                    <a:pt x="12676" y="15879"/>
                  </a:lnTo>
                  <a:lnTo>
                    <a:pt x="12676" y="3853"/>
                  </a:lnTo>
                  <a:close/>
                  <a:moveTo>
                    <a:pt x="7200" y="8290"/>
                  </a:moveTo>
                  <a:lnTo>
                    <a:pt x="4969" y="8290"/>
                  </a:lnTo>
                  <a:lnTo>
                    <a:pt x="4969" y="15879"/>
                  </a:lnTo>
                  <a:lnTo>
                    <a:pt x="7200" y="15879"/>
                  </a:lnTo>
                  <a:lnTo>
                    <a:pt x="7200" y="8290"/>
                  </a:lnTo>
                  <a:close/>
                  <a:moveTo>
                    <a:pt x="3854" y="17046"/>
                  </a:moveTo>
                  <a:lnTo>
                    <a:pt x="3854" y="584"/>
                  </a:lnTo>
                  <a:lnTo>
                    <a:pt x="2738" y="584"/>
                  </a:lnTo>
                  <a:lnTo>
                    <a:pt x="2738" y="17046"/>
                  </a:lnTo>
                  <a:lnTo>
                    <a:pt x="0" y="17046"/>
                  </a:lnTo>
                  <a:lnTo>
                    <a:pt x="0" y="18331"/>
                  </a:lnTo>
                  <a:lnTo>
                    <a:pt x="2738" y="18331"/>
                  </a:lnTo>
                  <a:lnTo>
                    <a:pt x="2738" y="21600"/>
                  </a:lnTo>
                  <a:lnTo>
                    <a:pt x="3854" y="21600"/>
                  </a:lnTo>
                  <a:lnTo>
                    <a:pt x="3854" y="18331"/>
                  </a:lnTo>
                  <a:lnTo>
                    <a:pt x="21600" y="18331"/>
                  </a:lnTo>
                  <a:lnTo>
                    <a:pt x="21600" y="17046"/>
                  </a:lnTo>
                  <a:lnTo>
                    <a:pt x="3854" y="17046"/>
                  </a:lnTo>
                  <a:close/>
                </a:path>
              </a:pathLst>
            </a:custGeom>
            <a:solidFill>
              <a:srgbClr val="FFFFFF"/>
            </a:solidFill>
            <a:ln w="12700" cap="flat">
              <a:noFill/>
              <a:miter lim="400000"/>
            </a:ln>
            <a:effectLst/>
          </p:spPr>
          <p:txBody>
            <a:bodyPr wrap="square" lIns="0" tIns="0" rIns="0" bIns="0" numCol="1" anchor="t">
              <a:noAutofit/>
            </a:bodyPr>
            <a:lstStyle/>
            <a:p>
              <a:pPr lvl="0">
                <a:defRPr>
                  <a:latin typeface="+mj-lt"/>
                  <a:ea typeface="+mj-ea"/>
                  <a:cs typeface="+mj-cs"/>
                  <a:sym typeface="Helvetica"/>
                </a:defRPr>
              </a:pPr>
            </a:p>
          </p:txBody>
        </p:sp>
        <p:sp>
          <p:nvSpPr>
            <p:cNvPr id="588" name="Shape 588"/>
            <p:cNvSpPr/>
            <p:nvPr/>
          </p:nvSpPr>
          <p:spPr>
            <a:xfrm>
              <a:off x="2224772" y="712812"/>
              <a:ext cx="383074" cy="382218"/>
            </a:xfrm>
            <a:custGeom>
              <a:avLst/>
              <a:gdLst/>
              <a:ahLst/>
              <a:cxnLst>
                <a:cxn ang="0">
                  <a:pos x="wd2" y="hd2"/>
                </a:cxn>
                <a:cxn ang="5400000">
                  <a:pos x="wd2" y="hd2"/>
                </a:cxn>
                <a:cxn ang="10800000">
                  <a:pos x="wd2" y="hd2"/>
                </a:cxn>
                <a:cxn ang="16200000">
                  <a:pos x="wd2" y="hd2"/>
                </a:cxn>
              </a:cxnLst>
              <a:rect l="0" t="0" r="r" b="b"/>
              <a:pathLst>
                <a:path w="21324" h="21600" fill="norm" stroke="1" extrusionOk="0">
                  <a:moveTo>
                    <a:pt x="13540" y="15709"/>
                  </a:moveTo>
                  <a:cubicBezTo>
                    <a:pt x="12734" y="16200"/>
                    <a:pt x="12734" y="16200"/>
                    <a:pt x="12734" y="16200"/>
                  </a:cubicBezTo>
                  <a:cubicBezTo>
                    <a:pt x="13057" y="17182"/>
                    <a:pt x="13057" y="17182"/>
                    <a:pt x="13057" y="17182"/>
                  </a:cubicBezTo>
                  <a:cubicBezTo>
                    <a:pt x="12251" y="16691"/>
                    <a:pt x="12251" y="16691"/>
                    <a:pt x="12251" y="16691"/>
                  </a:cubicBezTo>
                  <a:cubicBezTo>
                    <a:pt x="11445" y="17182"/>
                    <a:pt x="11445" y="17182"/>
                    <a:pt x="11445" y="17182"/>
                  </a:cubicBezTo>
                  <a:cubicBezTo>
                    <a:pt x="11767" y="16200"/>
                    <a:pt x="11767" y="16200"/>
                    <a:pt x="11767" y="16200"/>
                  </a:cubicBezTo>
                  <a:cubicBezTo>
                    <a:pt x="10961" y="15709"/>
                    <a:pt x="10961" y="15709"/>
                    <a:pt x="10961" y="15709"/>
                  </a:cubicBezTo>
                  <a:cubicBezTo>
                    <a:pt x="11928" y="15709"/>
                    <a:pt x="11928" y="15709"/>
                    <a:pt x="11928" y="15709"/>
                  </a:cubicBezTo>
                  <a:cubicBezTo>
                    <a:pt x="12251" y="14727"/>
                    <a:pt x="12251" y="14727"/>
                    <a:pt x="12251" y="14727"/>
                  </a:cubicBezTo>
                  <a:cubicBezTo>
                    <a:pt x="12573" y="15709"/>
                    <a:pt x="12573" y="15709"/>
                    <a:pt x="12573" y="15709"/>
                  </a:cubicBezTo>
                  <a:lnTo>
                    <a:pt x="13540" y="15709"/>
                  </a:lnTo>
                  <a:close/>
                  <a:moveTo>
                    <a:pt x="15797" y="2945"/>
                  </a:moveTo>
                  <a:cubicBezTo>
                    <a:pt x="2740" y="2945"/>
                    <a:pt x="2740" y="2945"/>
                    <a:pt x="2740" y="2945"/>
                  </a:cubicBezTo>
                  <a:cubicBezTo>
                    <a:pt x="2418" y="2945"/>
                    <a:pt x="2257" y="3109"/>
                    <a:pt x="2257" y="3273"/>
                  </a:cubicBezTo>
                  <a:cubicBezTo>
                    <a:pt x="2257" y="3436"/>
                    <a:pt x="2418" y="3600"/>
                    <a:pt x="2740" y="3600"/>
                  </a:cubicBezTo>
                  <a:cubicBezTo>
                    <a:pt x="15797" y="3600"/>
                    <a:pt x="15797" y="3600"/>
                    <a:pt x="15797" y="3600"/>
                  </a:cubicBezTo>
                  <a:cubicBezTo>
                    <a:pt x="16119" y="3600"/>
                    <a:pt x="16442" y="3436"/>
                    <a:pt x="16442" y="3273"/>
                  </a:cubicBezTo>
                  <a:cubicBezTo>
                    <a:pt x="16442" y="3109"/>
                    <a:pt x="16119" y="2945"/>
                    <a:pt x="15797" y="2945"/>
                  </a:cubicBezTo>
                  <a:close/>
                  <a:moveTo>
                    <a:pt x="15797" y="5400"/>
                  </a:moveTo>
                  <a:cubicBezTo>
                    <a:pt x="2740" y="5400"/>
                    <a:pt x="2740" y="5400"/>
                    <a:pt x="2740" y="5400"/>
                  </a:cubicBezTo>
                  <a:cubicBezTo>
                    <a:pt x="2418" y="5400"/>
                    <a:pt x="2257" y="5400"/>
                    <a:pt x="2257" y="5564"/>
                  </a:cubicBezTo>
                  <a:cubicBezTo>
                    <a:pt x="2257" y="5727"/>
                    <a:pt x="2418" y="5891"/>
                    <a:pt x="2740" y="5891"/>
                  </a:cubicBezTo>
                  <a:cubicBezTo>
                    <a:pt x="15797" y="5891"/>
                    <a:pt x="15797" y="5891"/>
                    <a:pt x="15797" y="5891"/>
                  </a:cubicBezTo>
                  <a:cubicBezTo>
                    <a:pt x="16119" y="5891"/>
                    <a:pt x="16442" y="5727"/>
                    <a:pt x="16442" y="5564"/>
                  </a:cubicBezTo>
                  <a:cubicBezTo>
                    <a:pt x="16442" y="5400"/>
                    <a:pt x="16119" y="5400"/>
                    <a:pt x="15797" y="5400"/>
                  </a:cubicBezTo>
                  <a:close/>
                  <a:moveTo>
                    <a:pt x="16442" y="8018"/>
                  </a:moveTo>
                  <a:cubicBezTo>
                    <a:pt x="16442" y="7855"/>
                    <a:pt x="16119" y="7691"/>
                    <a:pt x="15797" y="7691"/>
                  </a:cubicBezTo>
                  <a:cubicBezTo>
                    <a:pt x="2740" y="7691"/>
                    <a:pt x="2740" y="7691"/>
                    <a:pt x="2740" y="7691"/>
                  </a:cubicBezTo>
                  <a:cubicBezTo>
                    <a:pt x="2418" y="7691"/>
                    <a:pt x="2257" y="7855"/>
                    <a:pt x="2257" y="8018"/>
                  </a:cubicBezTo>
                  <a:cubicBezTo>
                    <a:pt x="2257" y="8018"/>
                    <a:pt x="2418" y="8182"/>
                    <a:pt x="2740" y="8182"/>
                  </a:cubicBezTo>
                  <a:cubicBezTo>
                    <a:pt x="15797" y="8182"/>
                    <a:pt x="15797" y="8182"/>
                    <a:pt x="15797" y="8182"/>
                  </a:cubicBezTo>
                  <a:cubicBezTo>
                    <a:pt x="16119" y="8182"/>
                    <a:pt x="16442" y="8018"/>
                    <a:pt x="16442" y="8018"/>
                  </a:cubicBezTo>
                  <a:close/>
                  <a:moveTo>
                    <a:pt x="17893" y="20291"/>
                  </a:moveTo>
                  <a:cubicBezTo>
                    <a:pt x="17893" y="20455"/>
                    <a:pt x="17570" y="20782"/>
                    <a:pt x="17409" y="20782"/>
                  </a:cubicBezTo>
                  <a:cubicBezTo>
                    <a:pt x="15797" y="20782"/>
                    <a:pt x="15797" y="20782"/>
                    <a:pt x="15797" y="20782"/>
                  </a:cubicBezTo>
                  <a:cubicBezTo>
                    <a:pt x="11606" y="20782"/>
                    <a:pt x="3869" y="17345"/>
                    <a:pt x="3869" y="17345"/>
                  </a:cubicBezTo>
                  <a:cubicBezTo>
                    <a:pt x="2418" y="19145"/>
                    <a:pt x="806" y="18491"/>
                    <a:pt x="806" y="17673"/>
                  </a:cubicBezTo>
                  <a:cubicBezTo>
                    <a:pt x="806" y="1309"/>
                    <a:pt x="806" y="1309"/>
                    <a:pt x="806" y="1309"/>
                  </a:cubicBezTo>
                  <a:cubicBezTo>
                    <a:pt x="806" y="1145"/>
                    <a:pt x="967" y="818"/>
                    <a:pt x="1290" y="818"/>
                  </a:cubicBezTo>
                  <a:cubicBezTo>
                    <a:pt x="17409" y="818"/>
                    <a:pt x="17409" y="818"/>
                    <a:pt x="17409" y="818"/>
                  </a:cubicBezTo>
                  <a:cubicBezTo>
                    <a:pt x="17570" y="818"/>
                    <a:pt x="17893" y="1145"/>
                    <a:pt x="17893" y="1309"/>
                  </a:cubicBezTo>
                  <a:cubicBezTo>
                    <a:pt x="17731" y="10800"/>
                    <a:pt x="17731" y="10800"/>
                    <a:pt x="17731" y="10800"/>
                  </a:cubicBezTo>
                  <a:cubicBezTo>
                    <a:pt x="18215" y="9655"/>
                    <a:pt x="18699" y="9491"/>
                    <a:pt x="18699" y="9491"/>
                  </a:cubicBezTo>
                  <a:cubicBezTo>
                    <a:pt x="18699" y="1309"/>
                    <a:pt x="18699" y="1309"/>
                    <a:pt x="18699" y="1309"/>
                  </a:cubicBezTo>
                  <a:cubicBezTo>
                    <a:pt x="18699" y="655"/>
                    <a:pt x="18054" y="0"/>
                    <a:pt x="17409" y="0"/>
                  </a:cubicBezTo>
                  <a:cubicBezTo>
                    <a:pt x="1290" y="0"/>
                    <a:pt x="1290" y="0"/>
                    <a:pt x="1290" y="0"/>
                  </a:cubicBezTo>
                  <a:cubicBezTo>
                    <a:pt x="484" y="0"/>
                    <a:pt x="0" y="655"/>
                    <a:pt x="0" y="1309"/>
                  </a:cubicBezTo>
                  <a:cubicBezTo>
                    <a:pt x="0" y="20291"/>
                    <a:pt x="0" y="20291"/>
                    <a:pt x="0" y="20291"/>
                  </a:cubicBezTo>
                  <a:cubicBezTo>
                    <a:pt x="0" y="20945"/>
                    <a:pt x="484" y="21600"/>
                    <a:pt x="1290" y="21600"/>
                  </a:cubicBezTo>
                  <a:cubicBezTo>
                    <a:pt x="17409" y="21600"/>
                    <a:pt x="17409" y="21600"/>
                    <a:pt x="17409" y="21600"/>
                  </a:cubicBezTo>
                  <a:cubicBezTo>
                    <a:pt x="18054" y="21600"/>
                    <a:pt x="18699" y="20945"/>
                    <a:pt x="18699" y="20291"/>
                  </a:cubicBezTo>
                  <a:cubicBezTo>
                    <a:pt x="18699" y="17018"/>
                    <a:pt x="18699" y="17018"/>
                    <a:pt x="18699" y="17018"/>
                  </a:cubicBezTo>
                  <a:cubicBezTo>
                    <a:pt x="17893" y="18000"/>
                    <a:pt x="17893" y="18000"/>
                    <a:pt x="17893" y="18000"/>
                  </a:cubicBezTo>
                  <a:lnTo>
                    <a:pt x="17893" y="20291"/>
                  </a:lnTo>
                  <a:close/>
                  <a:moveTo>
                    <a:pt x="17409" y="17836"/>
                  </a:moveTo>
                  <a:cubicBezTo>
                    <a:pt x="18215" y="17018"/>
                    <a:pt x="18215" y="17018"/>
                    <a:pt x="18215" y="17018"/>
                  </a:cubicBezTo>
                  <a:cubicBezTo>
                    <a:pt x="18376" y="16855"/>
                    <a:pt x="18376" y="16527"/>
                    <a:pt x="18215" y="16364"/>
                  </a:cubicBezTo>
                  <a:cubicBezTo>
                    <a:pt x="14185" y="12600"/>
                    <a:pt x="14185" y="12600"/>
                    <a:pt x="14185" y="12600"/>
                  </a:cubicBezTo>
                  <a:cubicBezTo>
                    <a:pt x="14024" y="12273"/>
                    <a:pt x="13701" y="12273"/>
                    <a:pt x="13379" y="12600"/>
                  </a:cubicBezTo>
                  <a:cubicBezTo>
                    <a:pt x="12734" y="13418"/>
                    <a:pt x="12734" y="13418"/>
                    <a:pt x="12734" y="13418"/>
                  </a:cubicBezTo>
                  <a:cubicBezTo>
                    <a:pt x="12573" y="13582"/>
                    <a:pt x="12573" y="13909"/>
                    <a:pt x="12734" y="14073"/>
                  </a:cubicBezTo>
                  <a:cubicBezTo>
                    <a:pt x="16764" y="17836"/>
                    <a:pt x="16764" y="17836"/>
                    <a:pt x="16764" y="17836"/>
                  </a:cubicBezTo>
                  <a:cubicBezTo>
                    <a:pt x="16925" y="18164"/>
                    <a:pt x="17248" y="18000"/>
                    <a:pt x="17409" y="17836"/>
                  </a:cubicBezTo>
                  <a:close/>
                  <a:moveTo>
                    <a:pt x="15797" y="12436"/>
                  </a:moveTo>
                  <a:cubicBezTo>
                    <a:pt x="15636" y="12273"/>
                    <a:pt x="15475" y="12436"/>
                    <a:pt x="15313" y="12436"/>
                  </a:cubicBezTo>
                  <a:cubicBezTo>
                    <a:pt x="14830" y="12927"/>
                    <a:pt x="14830" y="12927"/>
                    <a:pt x="14830" y="12927"/>
                  </a:cubicBezTo>
                  <a:cubicBezTo>
                    <a:pt x="17731" y="15545"/>
                    <a:pt x="17731" y="15545"/>
                    <a:pt x="17731" y="15545"/>
                  </a:cubicBezTo>
                  <a:cubicBezTo>
                    <a:pt x="18215" y="15218"/>
                    <a:pt x="18215" y="15218"/>
                    <a:pt x="18215" y="15218"/>
                  </a:cubicBezTo>
                  <a:cubicBezTo>
                    <a:pt x="18215" y="15055"/>
                    <a:pt x="18215" y="14891"/>
                    <a:pt x="18054" y="14727"/>
                  </a:cubicBezTo>
                  <a:lnTo>
                    <a:pt x="15797" y="12436"/>
                  </a:lnTo>
                  <a:close/>
                  <a:moveTo>
                    <a:pt x="20955" y="9327"/>
                  </a:moveTo>
                  <a:cubicBezTo>
                    <a:pt x="20472" y="8836"/>
                    <a:pt x="19827" y="8673"/>
                    <a:pt x="18860" y="9818"/>
                  </a:cubicBezTo>
                  <a:cubicBezTo>
                    <a:pt x="18054" y="10636"/>
                    <a:pt x="17570" y="12109"/>
                    <a:pt x="16925" y="12764"/>
                  </a:cubicBezTo>
                  <a:cubicBezTo>
                    <a:pt x="16442" y="12436"/>
                    <a:pt x="16442" y="12436"/>
                    <a:pt x="16442" y="12436"/>
                  </a:cubicBezTo>
                  <a:cubicBezTo>
                    <a:pt x="16442" y="12273"/>
                    <a:pt x="16281" y="12273"/>
                    <a:pt x="16119" y="12436"/>
                  </a:cubicBezTo>
                  <a:cubicBezTo>
                    <a:pt x="16119" y="12436"/>
                    <a:pt x="16119" y="12600"/>
                    <a:pt x="16281" y="12764"/>
                  </a:cubicBezTo>
                  <a:cubicBezTo>
                    <a:pt x="17893" y="14236"/>
                    <a:pt x="17893" y="14236"/>
                    <a:pt x="17893" y="14236"/>
                  </a:cubicBezTo>
                  <a:cubicBezTo>
                    <a:pt x="18054" y="14400"/>
                    <a:pt x="18215" y="14400"/>
                    <a:pt x="18215" y="14400"/>
                  </a:cubicBezTo>
                  <a:cubicBezTo>
                    <a:pt x="18376" y="14236"/>
                    <a:pt x="18376" y="14073"/>
                    <a:pt x="18215" y="14073"/>
                  </a:cubicBezTo>
                  <a:cubicBezTo>
                    <a:pt x="17731" y="13582"/>
                    <a:pt x="17731" y="13582"/>
                    <a:pt x="17731" y="13582"/>
                  </a:cubicBezTo>
                  <a:cubicBezTo>
                    <a:pt x="18376" y="12927"/>
                    <a:pt x="19827" y="12273"/>
                    <a:pt x="20472" y="11455"/>
                  </a:cubicBezTo>
                  <a:cubicBezTo>
                    <a:pt x="21600" y="10309"/>
                    <a:pt x="21439" y="9655"/>
                    <a:pt x="20955" y="9327"/>
                  </a:cubicBezTo>
                  <a:close/>
                  <a:moveTo>
                    <a:pt x="9027" y="16036"/>
                  </a:moveTo>
                  <a:cubicBezTo>
                    <a:pt x="9027" y="18000"/>
                    <a:pt x="10478" y="19473"/>
                    <a:pt x="12251" y="19473"/>
                  </a:cubicBezTo>
                  <a:cubicBezTo>
                    <a:pt x="13701" y="19473"/>
                    <a:pt x="14830" y="18655"/>
                    <a:pt x="15313" y="17345"/>
                  </a:cubicBezTo>
                  <a:cubicBezTo>
                    <a:pt x="14991" y="17018"/>
                    <a:pt x="14991" y="17018"/>
                    <a:pt x="14991" y="17018"/>
                  </a:cubicBezTo>
                  <a:cubicBezTo>
                    <a:pt x="14669" y="18164"/>
                    <a:pt x="13540" y="18982"/>
                    <a:pt x="12251" y="18982"/>
                  </a:cubicBezTo>
                  <a:cubicBezTo>
                    <a:pt x="10800" y="18982"/>
                    <a:pt x="9510" y="17673"/>
                    <a:pt x="9510" y="16036"/>
                  </a:cubicBezTo>
                  <a:cubicBezTo>
                    <a:pt x="9510" y="14564"/>
                    <a:pt x="10639" y="13255"/>
                    <a:pt x="12090" y="13255"/>
                  </a:cubicBezTo>
                  <a:cubicBezTo>
                    <a:pt x="12090" y="13091"/>
                    <a:pt x="12251" y="13091"/>
                    <a:pt x="12251" y="12927"/>
                  </a:cubicBezTo>
                  <a:cubicBezTo>
                    <a:pt x="12412" y="12764"/>
                    <a:pt x="12412" y="12764"/>
                    <a:pt x="12412" y="12764"/>
                  </a:cubicBezTo>
                  <a:cubicBezTo>
                    <a:pt x="12412" y="12764"/>
                    <a:pt x="12412" y="12764"/>
                    <a:pt x="12251" y="12764"/>
                  </a:cubicBezTo>
                  <a:cubicBezTo>
                    <a:pt x="10478" y="12764"/>
                    <a:pt x="9027" y="14236"/>
                    <a:pt x="9027" y="16036"/>
                  </a:cubicBezTo>
                  <a:close/>
                </a:path>
              </a:pathLst>
            </a:custGeom>
            <a:solidFill>
              <a:srgbClr val="FFFFFF"/>
            </a:solidFill>
            <a:ln w="12700" cap="flat">
              <a:noFill/>
              <a:miter lim="400000"/>
            </a:ln>
            <a:effectLst/>
          </p:spPr>
          <p:txBody>
            <a:bodyPr wrap="square" lIns="0" tIns="0" rIns="0" bIns="0" numCol="1" anchor="t">
              <a:noAutofit/>
            </a:bodyPr>
            <a:lstStyle/>
            <a:p>
              <a:pPr lvl="0">
                <a:defRPr>
                  <a:latin typeface="+mj-lt"/>
                  <a:ea typeface="+mj-ea"/>
                  <a:cs typeface="+mj-cs"/>
                  <a:sym typeface="Helvetica"/>
                </a:defRPr>
              </a:pPr>
            </a:p>
          </p:txBody>
        </p:sp>
        <p:sp>
          <p:nvSpPr>
            <p:cNvPr id="589" name="Shape 589"/>
            <p:cNvSpPr/>
            <p:nvPr/>
          </p:nvSpPr>
          <p:spPr>
            <a:xfrm>
              <a:off x="3795863" y="871647"/>
              <a:ext cx="64841" cy="6707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2225" cap="rnd">
              <a:solidFill>
                <a:srgbClr val="535353"/>
              </a:solidFill>
              <a:prstDash val="solid"/>
              <a:round/>
            </a:ln>
            <a:effectLst/>
          </p:spPr>
          <p:txBody>
            <a:bodyPr wrap="square" lIns="0" tIns="0" rIns="0" bIns="0" numCol="1" anchor="t">
              <a:noAutofit/>
            </a:bodyPr>
            <a:lstStyle/>
            <a:p>
              <a:pPr lvl="0">
                <a:defRPr sz="1000">
                  <a:solidFill>
                    <a:srgbClr val="FFFFFF"/>
                  </a:solidFill>
                  <a:latin typeface="+mj-lt"/>
                  <a:ea typeface="+mj-ea"/>
                  <a:cs typeface="+mj-cs"/>
                  <a:sym typeface="Helvetica"/>
                </a:defRPr>
              </a:pPr>
            </a:p>
          </p:txBody>
        </p:sp>
        <p:sp>
          <p:nvSpPr>
            <p:cNvPr id="590" name="Shape 590"/>
            <p:cNvSpPr/>
            <p:nvPr/>
          </p:nvSpPr>
          <p:spPr>
            <a:xfrm>
              <a:off x="3915483" y="1019215"/>
              <a:ext cx="64841" cy="6707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2225" cap="rnd">
              <a:solidFill>
                <a:srgbClr val="535353"/>
              </a:solidFill>
              <a:prstDash val="solid"/>
              <a:round/>
            </a:ln>
            <a:effectLst/>
          </p:spPr>
          <p:txBody>
            <a:bodyPr wrap="square" lIns="0" tIns="0" rIns="0" bIns="0" numCol="1" anchor="t">
              <a:noAutofit/>
            </a:bodyPr>
            <a:lstStyle/>
            <a:p>
              <a:pPr lvl="0">
                <a:defRPr sz="1000">
                  <a:solidFill>
                    <a:srgbClr val="FFFFFF"/>
                  </a:solidFill>
                  <a:latin typeface="+mj-lt"/>
                  <a:ea typeface="+mj-ea"/>
                  <a:cs typeface="+mj-cs"/>
                  <a:sym typeface="Helvetica"/>
                </a:defRPr>
              </a:pPr>
            </a:p>
          </p:txBody>
        </p:sp>
        <p:sp>
          <p:nvSpPr>
            <p:cNvPr id="591" name="Shape 591"/>
            <p:cNvSpPr/>
            <p:nvPr/>
          </p:nvSpPr>
          <p:spPr>
            <a:xfrm>
              <a:off x="3992620" y="703957"/>
              <a:ext cx="65959" cy="6595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2225" cap="rnd">
              <a:solidFill>
                <a:srgbClr val="535353"/>
              </a:solidFill>
              <a:prstDash val="solid"/>
              <a:round/>
            </a:ln>
            <a:effectLst/>
          </p:spPr>
          <p:txBody>
            <a:bodyPr wrap="square" lIns="0" tIns="0" rIns="0" bIns="0" numCol="1" anchor="t">
              <a:noAutofit/>
            </a:bodyPr>
            <a:lstStyle/>
            <a:p>
              <a:pPr lvl="0">
                <a:defRPr sz="1000">
                  <a:solidFill>
                    <a:srgbClr val="FFFFFF"/>
                  </a:solidFill>
                  <a:latin typeface="+mj-lt"/>
                  <a:ea typeface="+mj-ea"/>
                  <a:cs typeface="+mj-cs"/>
                  <a:sym typeface="Helvetica"/>
                </a:defRPr>
              </a:pPr>
            </a:p>
          </p:txBody>
        </p:sp>
        <p:sp>
          <p:nvSpPr>
            <p:cNvPr id="592" name="Shape 592"/>
            <p:cNvSpPr/>
            <p:nvPr/>
          </p:nvSpPr>
          <p:spPr>
            <a:xfrm>
              <a:off x="4117829" y="891770"/>
              <a:ext cx="67077" cy="6707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2225" cap="rnd">
              <a:solidFill>
                <a:srgbClr val="535353"/>
              </a:solidFill>
              <a:prstDash val="solid"/>
              <a:round/>
            </a:ln>
            <a:effectLst/>
          </p:spPr>
          <p:txBody>
            <a:bodyPr wrap="square" lIns="0" tIns="0" rIns="0" bIns="0" numCol="1" anchor="t">
              <a:noAutofit/>
            </a:bodyPr>
            <a:lstStyle/>
            <a:p>
              <a:pPr lvl="0">
                <a:defRPr sz="1000">
                  <a:solidFill>
                    <a:srgbClr val="FFFFFF"/>
                  </a:solidFill>
                  <a:latin typeface="+mj-lt"/>
                  <a:ea typeface="+mj-ea"/>
                  <a:cs typeface="+mj-cs"/>
                  <a:sym typeface="Helvetica"/>
                </a:defRPr>
              </a:pPr>
            </a:p>
          </p:txBody>
        </p:sp>
        <p:sp>
          <p:nvSpPr>
            <p:cNvPr id="593" name="Shape 593"/>
            <p:cNvSpPr/>
            <p:nvPr/>
          </p:nvSpPr>
          <p:spPr>
            <a:xfrm>
              <a:off x="3852878" y="938723"/>
              <a:ext cx="70431" cy="92790"/>
            </a:xfrm>
            <a:prstGeom prst="line">
              <a:avLst/>
            </a:prstGeom>
            <a:noFill/>
            <a:ln w="22225" cap="rnd">
              <a:solidFill>
                <a:srgbClr val="535353"/>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594" name="Shape 594"/>
            <p:cNvSpPr/>
            <p:nvPr/>
          </p:nvSpPr>
          <p:spPr>
            <a:xfrm flipV="1">
              <a:off x="3963554" y="769915"/>
              <a:ext cx="57016" cy="249301"/>
            </a:xfrm>
            <a:prstGeom prst="line">
              <a:avLst/>
            </a:prstGeom>
            <a:noFill/>
            <a:ln w="22225" cap="rnd">
              <a:solidFill>
                <a:srgbClr val="535353"/>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595" name="Shape 595"/>
            <p:cNvSpPr/>
            <p:nvPr/>
          </p:nvSpPr>
          <p:spPr>
            <a:xfrm>
              <a:off x="4047399" y="769915"/>
              <a:ext cx="80492" cy="129682"/>
            </a:xfrm>
            <a:prstGeom prst="line">
              <a:avLst/>
            </a:prstGeom>
            <a:noFill/>
            <a:ln w="22225" cap="rnd">
              <a:solidFill>
                <a:srgbClr val="535353"/>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596" name="Shape 596"/>
            <p:cNvSpPr/>
            <p:nvPr/>
          </p:nvSpPr>
          <p:spPr>
            <a:xfrm>
              <a:off x="5411107" y="765164"/>
              <a:ext cx="359958" cy="3599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3719"/>
                  </a:moveTo>
                  <a:cubicBezTo>
                    <a:pt x="10216" y="13719"/>
                    <a:pt x="9778" y="13573"/>
                    <a:pt x="9341" y="13281"/>
                  </a:cubicBezTo>
                  <a:cubicBezTo>
                    <a:pt x="6859" y="17659"/>
                    <a:pt x="6859" y="17659"/>
                    <a:pt x="6859" y="17659"/>
                  </a:cubicBezTo>
                  <a:cubicBezTo>
                    <a:pt x="8027" y="18243"/>
                    <a:pt x="9341" y="18681"/>
                    <a:pt x="10800" y="18681"/>
                  </a:cubicBezTo>
                  <a:cubicBezTo>
                    <a:pt x="12259" y="18681"/>
                    <a:pt x="13573" y="18243"/>
                    <a:pt x="14741" y="17659"/>
                  </a:cubicBezTo>
                  <a:cubicBezTo>
                    <a:pt x="12259" y="13281"/>
                    <a:pt x="12259" y="13281"/>
                    <a:pt x="12259" y="13281"/>
                  </a:cubicBezTo>
                  <a:cubicBezTo>
                    <a:pt x="11822" y="13573"/>
                    <a:pt x="11384" y="13719"/>
                    <a:pt x="10800" y="13719"/>
                  </a:cubicBezTo>
                  <a:close/>
                  <a:moveTo>
                    <a:pt x="14741" y="3941"/>
                  </a:moveTo>
                  <a:cubicBezTo>
                    <a:pt x="12259" y="8173"/>
                    <a:pt x="12259" y="8173"/>
                    <a:pt x="12259" y="8173"/>
                  </a:cubicBezTo>
                  <a:cubicBezTo>
                    <a:pt x="13135" y="8757"/>
                    <a:pt x="13865" y="9632"/>
                    <a:pt x="13865" y="10800"/>
                  </a:cubicBezTo>
                  <a:cubicBezTo>
                    <a:pt x="18681" y="10800"/>
                    <a:pt x="18681" y="10800"/>
                    <a:pt x="18681" y="10800"/>
                  </a:cubicBezTo>
                  <a:cubicBezTo>
                    <a:pt x="18681" y="7881"/>
                    <a:pt x="17076" y="5254"/>
                    <a:pt x="14741" y="3941"/>
                  </a:cubicBezTo>
                  <a:close/>
                  <a:moveTo>
                    <a:pt x="10800" y="12551"/>
                  </a:moveTo>
                  <a:cubicBezTo>
                    <a:pt x="11822" y="12551"/>
                    <a:pt x="12551" y="11822"/>
                    <a:pt x="12551" y="10800"/>
                  </a:cubicBezTo>
                  <a:cubicBezTo>
                    <a:pt x="12551" y="9778"/>
                    <a:pt x="11822" y="8903"/>
                    <a:pt x="10800" y="8903"/>
                  </a:cubicBezTo>
                  <a:cubicBezTo>
                    <a:pt x="9778" y="8903"/>
                    <a:pt x="9049" y="9778"/>
                    <a:pt x="9049" y="10800"/>
                  </a:cubicBezTo>
                  <a:cubicBezTo>
                    <a:pt x="9049" y="11822"/>
                    <a:pt x="9778" y="12551"/>
                    <a:pt x="10800" y="12551"/>
                  </a:cubicBezTo>
                  <a:close/>
                  <a:moveTo>
                    <a:pt x="9341" y="8173"/>
                  </a:moveTo>
                  <a:cubicBezTo>
                    <a:pt x="6859" y="3941"/>
                    <a:pt x="6859" y="3941"/>
                    <a:pt x="6859" y="3941"/>
                  </a:cubicBezTo>
                  <a:cubicBezTo>
                    <a:pt x="4524" y="5254"/>
                    <a:pt x="2919" y="7881"/>
                    <a:pt x="2919" y="10800"/>
                  </a:cubicBezTo>
                  <a:cubicBezTo>
                    <a:pt x="7735" y="10800"/>
                    <a:pt x="7735" y="10800"/>
                    <a:pt x="7735" y="10800"/>
                  </a:cubicBezTo>
                  <a:cubicBezTo>
                    <a:pt x="7735" y="9632"/>
                    <a:pt x="8465" y="8757"/>
                    <a:pt x="9341" y="8173"/>
                  </a:cubicBezTo>
                  <a:close/>
                  <a:moveTo>
                    <a:pt x="10800" y="0"/>
                  </a:moveTo>
                  <a:cubicBezTo>
                    <a:pt x="4816" y="0"/>
                    <a:pt x="0" y="4816"/>
                    <a:pt x="0" y="10800"/>
                  </a:cubicBezTo>
                  <a:cubicBezTo>
                    <a:pt x="0" y="16784"/>
                    <a:pt x="4816" y="21600"/>
                    <a:pt x="10800" y="21600"/>
                  </a:cubicBezTo>
                  <a:cubicBezTo>
                    <a:pt x="16784" y="21600"/>
                    <a:pt x="21600" y="16784"/>
                    <a:pt x="21600" y="10800"/>
                  </a:cubicBezTo>
                  <a:cubicBezTo>
                    <a:pt x="21600" y="4816"/>
                    <a:pt x="16784" y="0"/>
                    <a:pt x="10800" y="0"/>
                  </a:cubicBezTo>
                  <a:close/>
                  <a:moveTo>
                    <a:pt x="10800" y="20432"/>
                  </a:moveTo>
                  <a:cubicBezTo>
                    <a:pt x="5546" y="20432"/>
                    <a:pt x="1168" y="16054"/>
                    <a:pt x="1168" y="10800"/>
                  </a:cubicBezTo>
                  <a:cubicBezTo>
                    <a:pt x="1168" y="5400"/>
                    <a:pt x="5546" y="1168"/>
                    <a:pt x="10800" y="1168"/>
                  </a:cubicBezTo>
                  <a:cubicBezTo>
                    <a:pt x="16054" y="1168"/>
                    <a:pt x="20432" y="5400"/>
                    <a:pt x="20432" y="10800"/>
                  </a:cubicBezTo>
                  <a:cubicBezTo>
                    <a:pt x="20432" y="16054"/>
                    <a:pt x="16054" y="20432"/>
                    <a:pt x="10800" y="20432"/>
                  </a:cubicBezTo>
                  <a:close/>
                </a:path>
              </a:pathLst>
            </a:custGeom>
            <a:solidFill>
              <a:srgbClr val="FFFFFF"/>
            </a:solidFill>
            <a:ln w="12700" cap="flat">
              <a:noFill/>
              <a:miter lim="400000"/>
            </a:ln>
            <a:effectLst/>
          </p:spPr>
          <p:txBody>
            <a:bodyPr wrap="square" lIns="0" tIns="0" rIns="0" bIns="0" numCol="1" anchor="t">
              <a:noAutofit/>
            </a:bodyPr>
            <a:lstStyle/>
            <a:p>
              <a:pPr lvl="0">
                <a:defRPr>
                  <a:latin typeface="+mj-lt"/>
                  <a:ea typeface="+mj-ea"/>
                  <a:cs typeface="+mj-cs"/>
                  <a:sym typeface="Helvetica"/>
                </a:defRPr>
              </a:pPr>
            </a:p>
          </p:txBody>
        </p:sp>
        <p:sp>
          <p:nvSpPr>
            <p:cNvPr id="597" name="Shape 597"/>
            <p:cNvSpPr/>
            <p:nvPr/>
          </p:nvSpPr>
          <p:spPr>
            <a:xfrm>
              <a:off x="6964484" y="758440"/>
              <a:ext cx="313890" cy="313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23" y="16955"/>
                  </a:moveTo>
                  <a:cubicBezTo>
                    <a:pt x="11690" y="17032"/>
                    <a:pt x="11381" y="17032"/>
                    <a:pt x="11148" y="17032"/>
                  </a:cubicBezTo>
                  <a:cubicBezTo>
                    <a:pt x="7742" y="17265"/>
                    <a:pt x="4800" y="14555"/>
                    <a:pt x="4645" y="11148"/>
                  </a:cubicBezTo>
                  <a:cubicBezTo>
                    <a:pt x="4568" y="9445"/>
                    <a:pt x="5110" y="7819"/>
                    <a:pt x="6194" y="6581"/>
                  </a:cubicBezTo>
                  <a:cubicBezTo>
                    <a:pt x="7355" y="5342"/>
                    <a:pt x="8826" y="4645"/>
                    <a:pt x="10452" y="4490"/>
                  </a:cubicBezTo>
                  <a:cubicBezTo>
                    <a:pt x="10606" y="4490"/>
                    <a:pt x="10684" y="4490"/>
                    <a:pt x="10839" y="4490"/>
                  </a:cubicBezTo>
                  <a:cubicBezTo>
                    <a:pt x="14090" y="4490"/>
                    <a:pt x="16800" y="7123"/>
                    <a:pt x="16955" y="10452"/>
                  </a:cubicBezTo>
                  <a:cubicBezTo>
                    <a:pt x="17032" y="10916"/>
                    <a:pt x="16955" y="11303"/>
                    <a:pt x="16955" y="11768"/>
                  </a:cubicBezTo>
                  <a:cubicBezTo>
                    <a:pt x="19123" y="13858"/>
                    <a:pt x="19123" y="13858"/>
                    <a:pt x="19123" y="13858"/>
                  </a:cubicBezTo>
                  <a:cubicBezTo>
                    <a:pt x="19277" y="13394"/>
                    <a:pt x="19432" y="12929"/>
                    <a:pt x="19510" y="12387"/>
                  </a:cubicBezTo>
                  <a:cubicBezTo>
                    <a:pt x="21600" y="12000"/>
                    <a:pt x="21600" y="12000"/>
                    <a:pt x="21600" y="12000"/>
                  </a:cubicBezTo>
                  <a:cubicBezTo>
                    <a:pt x="21600" y="11381"/>
                    <a:pt x="21600" y="11381"/>
                    <a:pt x="21600" y="11381"/>
                  </a:cubicBezTo>
                  <a:cubicBezTo>
                    <a:pt x="21523" y="9910"/>
                    <a:pt x="21523" y="9910"/>
                    <a:pt x="21523" y="9910"/>
                  </a:cubicBezTo>
                  <a:cubicBezTo>
                    <a:pt x="21445" y="9368"/>
                    <a:pt x="21445" y="9368"/>
                    <a:pt x="21445" y="9368"/>
                  </a:cubicBezTo>
                  <a:cubicBezTo>
                    <a:pt x="19510" y="9135"/>
                    <a:pt x="19510" y="9135"/>
                    <a:pt x="19510" y="9135"/>
                  </a:cubicBezTo>
                  <a:cubicBezTo>
                    <a:pt x="19432" y="8671"/>
                    <a:pt x="19277" y="8284"/>
                    <a:pt x="19200" y="7819"/>
                  </a:cubicBezTo>
                  <a:cubicBezTo>
                    <a:pt x="20748" y="6426"/>
                    <a:pt x="20748" y="6426"/>
                    <a:pt x="20748" y="6426"/>
                  </a:cubicBezTo>
                  <a:cubicBezTo>
                    <a:pt x="20439" y="5961"/>
                    <a:pt x="20439" y="5961"/>
                    <a:pt x="20439" y="5961"/>
                  </a:cubicBezTo>
                  <a:cubicBezTo>
                    <a:pt x="19587" y="4723"/>
                    <a:pt x="19587" y="4723"/>
                    <a:pt x="19587" y="4723"/>
                  </a:cubicBezTo>
                  <a:cubicBezTo>
                    <a:pt x="19277" y="4181"/>
                    <a:pt x="19277" y="4181"/>
                    <a:pt x="19277" y="4181"/>
                  </a:cubicBezTo>
                  <a:cubicBezTo>
                    <a:pt x="17574" y="4955"/>
                    <a:pt x="17574" y="4955"/>
                    <a:pt x="17574" y="4955"/>
                  </a:cubicBezTo>
                  <a:cubicBezTo>
                    <a:pt x="17265" y="4645"/>
                    <a:pt x="16955" y="4335"/>
                    <a:pt x="16568" y="4026"/>
                  </a:cubicBezTo>
                  <a:cubicBezTo>
                    <a:pt x="17265" y="2013"/>
                    <a:pt x="17265" y="2013"/>
                    <a:pt x="17265" y="2013"/>
                  </a:cubicBezTo>
                  <a:cubicBezTo>
                    <a:pt x="16723" y="1781"/>
                    <a:pt x="16723" y="1781"/>
                    <a:pt x="16723" y="1781"/>
                  </a:cubicBezTo>
                  <a:cubicBezTo>
                    <a:pt x="15406" y="1084"/>
                    <a:pt x="15406" y="1084"/>
                    <a:pt x="15406" y="1084"/>
                  </a:cubicBezTo>
                  <a:cubicBezTo>
                    <a:pt x="14865" y="852"/>
                    <a:pt x="14865" y="852"/>
                    <a:pt x="14865" y="852"/>
                  </a:cubicBezTo>
                  <a:cubicBezTo>
                    <a:pt x="13781" y="2323"/>
                    <a:pt x="13781" y="2323"/>
                    <a:pt x="13781" y="2323"/>
                  </a:cubicBezTo>
                  <a:cubicBezTo>
                    <a:pt x="13316" y="2168"/>
                    <a:pt x="12852" y="2090"/>
                    <a:pt x="12387" y="2013"/>
                  </a:cubicBezTo>
                  <a:cubicBezTo>
                    <a:pt x="12000" y="0"/>
                    <a:pt x="12000" y="0"/>
                    <a:pt x="12000" y="0"/>
                  </a:cubicBezTo>
                  <a:cubicBezTo>
                    <a:pt x="11381" y="0"/>
                    <a:pt x="11381" y="0"/>
                    <a:pt x="11381" y="0"/>
                  </a:cubicBezTo>
                  <a:cubicBezTo>
                    <a:pt x="9910" y="77"/>
                    <a:pt x="9910" y="77"/>
                    <a:pt x="9910" y="77"/>
                  </a:cubicBezTo>
                  <a:cubicBezTo>
                    <a:pt x="9368" y="155"/>
                    <a:pt x="9368" y="155"/>
                    <a:pt x="9368" y="155"/>
                  </a:cubicBezTo>
                  <a:cubicBezTo>
                    <a:pt x="9135" y="2013"/>
                    <a:pt x="9135" y="2013"/>
                    <a:pt x="9135" y="2013"/>
                  </a:cubicBezTo>
                  <a:cubicBezTo>
                    <a:pt x="8671" y="2090"/>
                    <a:pt x="8206" y="2245"/>
                    <a:pt x="7819" y="2400"/>
                  </a:cubicBezTo>
                  <a:cubicBezTo>
                    <a:pt x="6426" y="852"/>
                    <a:pt x="6426" y="852"/>
                    <a:pt x="6426" y="852"/>
                  </a:cubicBezTo>
                  <a:cubicBezTo>
                    <a:pt x="5961" y="1161"/>
                    <a:pt x="5961" y="1161"/>
                    <a:pt x="5961" y="1161"/>
                  </a:cubicBezTo>
                  <a:cubicBezTo>
                    <a:pt x="4723" y="2013"/>
                    <a:pt x="4723" y="2013"/>
                    <a:pt x="4723" y="2013"/>
                  </a:cubicBezTo>
                  <a:cubicBezTo>
                    <a:pt x="4258" y="2323"/>
                    <a:pt x="4258" y="2323"/>
                    <a:pt x="4258" y="2323"/>
                  </a:cubicBezTo>
                  <a:cubicBezTo>
                    <a:pt x="5032" y="4026"/>
                    <a:pt x="5032" y="4026"/>
                    <a:pt x="5032" y="4026"/>
                  </a:cubicBezTo>
                  <a:cubicBezTo>
                    <a:pt x="4723" y="4258"/>
                    <a:pt x="4490" y="4568"/>
                    <a:pt x="4181" y="4800"/>
                  </a:cubicBezTo>
                  <a:cubicBezTo>
                    <a:pt x="4181" y="4877"/>
                    <a:pt x="4103" y="4955"/>
                    <a:pt x="4026" y="5032"/>
                  </a:cubicBezTo>
                  <a:cubicBezTo>
                    <a:pt x="2090" y="4413"/>
                    <a:pt x="2090" y="4413"/>
                    <a:pt x="2090" y="4413"/>
                  </a:cubicBezTo>
                  <a:cubicBezTo>
                    <a:pt x="1781" y="4877"/>
                    <a:pt x="1781" y="4877"/>
                    <a:pt x="1781" y="4877"/>
                  </a:cubicBezTo>
                  <a:cubicBezTo>
                    <a:pt x="1084" y="6194"/>
                    <a:pt x="1084" y="6194"/>
                    <a:pt x="1084" y="6194"/>
                  </a:cubicBezTo>
                  <a:cubicBezTo>
                    <a:pt x="852" y="6735"/>
                    <a:pt x="852" y="6735"/>
                    <a:pt x="852" y="6735"/>
                  </a:cubicBezTo>
                  <a:cubicBezTo>
                    <a:pt x="2400" y="7897"/>
                    <a:pt x="2400" y="7897"/>
                    <a:pt x="2400" y="7897"/>
                  </a:cubicBezTo>
                  <a:cubicBezTo>
                    <a:pt x="2323" y="8284"/>
                    <a:pt x="2168" y="8748"/>
                    <a:pt x="2090" y="9213"/>
                  </a:cubicBezTo>
                  <a:cubicBezTo>
                    <a:pt x="0" y="9600"/>
                    <a:pt x="0" y="9600"/>
                    <a:pt x="0" y="9600"/>
                  </a:cubicBezTo>
                  <a:cubicBezTo>
                    <a:pt x="77" y="10219"/>
                    <a:pt x="77" y="10219"/>
                    <a:pt x="77" y="10219"/>
                  </a:cubicBezTo>
                  <a:cubicBezTo>
                    <a:pt x="155" y="11690"/>
                    <a:pt x="155" y="11690"/>
                    <a:pt x="155" y="11690"/>
                  </a:cubicBezTo>
                  <a:cubicBezTo>
                    <a:pt x="155" y="12232"/>
                    <a:pt x="155" y="12232"/>
                    <a:pt x="155" y="12232"/>
                  </a:cubicBezTo>
                  <a:cubicBezTo>
                    <a:pt x="2090" y="12465"/>
                    <a:pt x="2090" y="12465"/>
                    <a:pt x="2090" y="12465"/>
                  </a:cubicBezTo>
                  <a:cubicBezTo>
                    <a:pt x="2168" y="12929"/>
                    <a:pt x="2323" y="13316"/>
                    <a:pt x="2477" y="13781"/>
                  </a:cubicBezTo>
                  <a:cubicBezTo>
                    <a:pt x="852" y="15174"/>
                    <a:pt x="852" y="15174"/>
                    <a:pt x="852" y="15174"/>
                  </a:cubicBezTo>
                  <a:cubicBezTo>
                    <a:pt x="1161" y="15639"/>
                    <a:pt x="1161" y="15639"/>
                    <a:pt x="1161" y="15639"/>
                  </a:cubicBezTo>
                  <a:cubicBezTo>
                    <a:pt x="2013" y="16877"/>
                    <a:pt x="2013" y="16877"/>
                    <a:pt x="2013" y="16877"/>
                  </a:cubicBezTo>
                  <a:cubicBezTo>
                    <a:pt x="2323" y="17419"/>
                    <a:pt x="2323" y="17419"/>
                    <a:pt x="2323" y="17419"/>
                  </a:cubicBezTo>
                  <a:cubicBezTo>
                    <a:pt x="4103" y="16568"/>
                    <a:pt x="4103" y="16568"/>
                    <a:pt x="4103" y="16568"/>
                  </a:cubicBezTo>
                  <a:cubicBezTo>
                    <a:pt x="4335" y="16955"/>
                    <a:pt x="4723" y="17265"/>
                    <a:pt x="5032" y="17574"/>
                  </a:cubicBezTo>
                  <a:cubicBezTo>
                    <a:pt x="4413" y="19587"/>
                    <a:pt x="4413" y="19587"/>
                    <a:pt x="4413" y="19587"/>
                  </a:cubicBezTo>
                  <a:cubicBezTo>
                    <a:pt x="4955" y="19819"/>
                    <a:pt x="4955" y="19819"/>
                    <a:pt x="4955" y="19819"/>
                  </a:cubicBezTo>
                  <a:cubicBezTo>
                    <a:pt x="6271" y="20516"/>
                    <a:pt x="6271" y="20516"/>
                    <a:pt x="6271" y="20516"/>
                  </a:cubicBezTo>
                  <a:cubicBezTo>
                    <a:pt x="6735" y="20748"/>
                    <a:pt x="6735" y="20748"/>
                    <a:pt x="6735" y="20748"/>
                  </a:cubicBezTo>
                  <a:cubicBezTo>
                    <a:pt x="7819" y="19200"/>
                    <a:pt x="7819" y="19200"/>
                    <a:pt x="7819" y="19200"/>
                  </a:cubicBezTo>
                  <a:cubicBezTo>
                    <a:pt x="8284" y="19355"/>
                    <a:pt x="8748" y="19510"/>
                    <a:pt x="9213" y="19587"/>
                  </a:cubicBezTo>
                  <a:cubicBezTo>
                    <a:pt x="9677" y="21600"/>
                    <a:pt x="9677" y="21600"/>
                    <a:pt x="9677" y="21600"/>
                  </a:cubicBezTo>
                  <a:cubicBezTo>
                    <a:pt x="10219" y="21523"/>
                    <a:pt x="10219" y="21523"/>
                    <a:pt x="10219" y="21523"/>
                  </a:cubicBezTo>
                  <a:cubicBezTo>
                    <a:pt x="11690" y="21445"/>
                    <a:pt x="11690" y="21445"/>
                    <a:pt x="11690" y="21445"/>
                  </a:cubicBezTo>
                  <a:cubicBezTo>
                    <a:pt x="12310" y="21445"/>
                    <a:pt x="12310" y="21445"/>
                    <a:pt x="12310" y="21445"/>
                  </a:cubicBezTo>
                  <a:cubicBezTo>
                    <a:pt x="12465" y="19587"/>
                    <a:pt x="12465" y="19587"/>
                    <a:pt x="12465" y="19587"/>
                  </a:cubicBezTo>
                  <a:cubicBezTo>
                    <a:pt x="13006" y="19510"/>
                    <a:pt x="13548" y="19355"/>
                    <a:pt x="14013" y="19123"/>
                  </a:cubicBezTo>
                  <a:lnTo>
                    <a:pt x="11923" y="16955"/>
                  </a:lnTo>
                  <a:close/>
                </a:path>
              </a:pathLst>
            </a:custGeom>
            <a:solidFill>
              <a:srgbClr val="FFFFFF"/>
            </a:solidFill>
            <a:ln w="12700" cap="flat">
              <a:noFill/>
              <a:miter lim="400000"/>
            </a:ln>
            <a:effectLst/>
          </p:spPr>
          <p:txBody>
            <a:bodyPr wrap="square" lIns="0" tIns="0" rIns="0" bIns="0" numCol="1" anchor="t">
              <a:noAutofit/>
            </a:bodyPr>
            <a:lstStyle/>
            <a:p>
              <a:pPr lvl="0">
                <a:defRPr>
                  <a:latin typeface="+mj-lt"/>
                  <a:ea typeface="+mj-ea"/>
                  <a:cs typeface="+mj-cs"/>
                  <a:sym typeface="Helvetica"/>
                </a:defRPr>
              </a:pPr>
            </a:p>
          </p:txBody>
        </p:sp>
        <p:sp>
          <p:nvSpPr>
            <p:cNvPr id="598" name="Shape 598"/>
            <p:cNvSpPr/>
            <p:nvPr/>
          </p:nvSpPr>
          <p:spPr>
            <a:xfrm>
              <a:off x="7059672" y="850573"/>
              <a:ext cx="229011" cy="228892"/>
            </a:xfrm>
            <a:custGeom>
              <a:avLst/>
              <a:gdLst/>
              <a:ahLst/>
              <a:cxnLst>
                <a:cxn ang="0">
                  <a:pos x="wd2" y="hd2"/>
                </a:cxn>
                <a:cxn ang="5400000">
                  <a:pos x="wd2" y="hd2"/>
                </a:cxn>
                <a:cxn ang="10800000">
                  <a:pos x="wd2" y="hd2"/>
                </a:cxn>
                <a:cxn ang="16200000">
                  <a:pos x="wd2" y="hd2"/>
                </a:cxn>
              </a:cxnLst>
              <a:rect l="0" t="0" r="r" b="b"/>
              <a:pathLst>
                <a:path w="21104" h="21185" fill="norm" stroke="1" extrusionOk="0">
                  <a:moveTo>
                    <a:pt x="21084" y="17447"/>
                  </a:moveTo>
                  <a:cubicBezTo>
                    <a:pt x="21187" y="17031"/>
                    <a:pt x="20877" y="16408"/>
                    <a:pt x="20567" y="16097"/>
                  </a:cubicBezTo>
                  <a:cubicBezTo>
                    <a:pt x="17570" y="13085"/>
                    <a:pt x="14469" y="10073"/>
                    <a:pt x="11369" y="7062"/>
                  </a:cubicBezTo>
                  <a:cubicBezTo>
                    <a:pt x="11782" y="5193"/>
                    <a:pt x="11265" y="3116"/>
                    <a:pt x="9819" y="1662"/>
                  </a:cubicBezTo>
                  <a:cubicBezTo>
                    <a:pt x="8165" y="0"/>
                    <a:pt x="5685" y="-415"/>
                    <a:pt x="3618" y="416"/>
                  </a:cubicBezTo>
                  <a:cubicBezTo>
                    <a:pt x="6821" y="3635"/>
                    <a:pt x="6821" y="3635"/>
                    <a:pt x="6821" y="3635"/>
                  </a:cubicBezTo>
                  <a:cubicBezTo>
                    <a:pt x="7028" y="3843"/>
                    <a:pt x="7028" y="4258"/>
                    <a:pt x="6821" y="4570"/>
                  </a:cubicBezTo>
                  <a:cubicBezTo>
                    <a:pt x="4548" y="6750"/>
                    <a:pt x="4548" y="6750"/>
                    <a:pt x="4548" y="6750"/>
                  </a:cubicBezTo>
                  <a:cubicBezTo>
                    <a:pt x="4341" y="7062"/>
                    <a:pt x="3824" y="7062"/>
                    <a:pt x="3618" y="6750"/>
                  </a:cubicBezTo>
                  <a:cubicBezTo>
                    <a:pt x="414" y="3635"/>
                    <a:pt x="414" y="3635"/>
                    <a:pt x="414" y="3635"/>
                  </a:cubicBezTo>
                  <a:cubicBezTo>
                    <a:pt x="-413" y="5712"/>
                    <a:pt x="0" y="8100"/>
                    <a:pt x="1654" y="9866"/>
                  </a:cubicBezTo>
                  <a:cubicBezTo>
                    <a:pt x="3204" y="11320"/>
                    <a:pt x="5168" y="11839"/>
                    <a:pt x="7028" y="11320"/>
                  </a:cubicBezTo>
                  <a:cubicBezTo>
                    <a:pt x="10025" y="14435"/>
                    <a:pt x="13022" y="17550"/>
                    <a:pt x="16020" y="20666"/>
                  </a:cubicBezTo>
                  <a:cubicBezTo>
                    <a:pt x="16330" y="20977"/>
                    <a:pt x="16950" y="21185"/>
                    <a:pt x="17363" y="21185"/>
                  </a:cubicBezTo>
                  <a:cubicBezTo>
                    <a:pt x="19223" y="20873"/>
                    <a:pt x="20774" y="19316"/>
                    <a:pt x="21084" y="17447"/>
                  </a:cubicBezTo>
                  <a:close/>
                </a:path>
              </a:pathLst>
            </a:custGeom>
            <a:solidFill>
              <a:srgbClr val="FFFFFF"/>
            </a:solidFill>
            <a:ln w="12700" cap="flat">
              <a:noFill/>
              <a:miter lim="400000"/>
            </a:ln>
            <a:effectLst/>
          </p:spPr>
          <p:txBody>
            <a:bodyPr wrap="square" lIns="0" tIns="0" rIns="0" bIns="0" numCol="1" anchor="t">
              <a:noAutofit/>
            </a:bodyPr>
            <a:lstStyle/>
            <a:p>
              <a:pPr lvl="0">
                <a:defRPr>
                  <a:latin typeface="+mj-lt"/>
                  <a:ea typeface="+mj-ea"/>
                  <a:cs typeface="+mj-cs"/>
                  <a:sym typeface="Helvetica"/>
                </a:defRPr>
              </a:pPr>
            </a:p>
          </p:txBody>
        </p:sp>
        <p:sp>
          <p:nvSpPr>
            <p:cNvPr id="599" name="Shape 599"/>
            <p:cNvSpPr/>
            <p:nvPr/>
          </p:nvSpPr>
          <p:spPr>
            <a:xfrm>
              <a:off x="8534802" y="758040"/>
              <a:ext cx="335847" cy="436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0" y="12065"/>
                  </a:moveTo>
                  <a:cubicBezTo>
                    <a:pt x="10674" y="21600"/>
                    <a:pt x="10674" y="21600"/>
                    <a:pt x="10674" y="21600"/>
                  </a:cubicBezTo>
                  <a:cubicBezTo>
                    <a:pt x="18818" y="13055"/>
                    <a:pt x="18818" y="13055"/>
                    <a:pt x="18818" y="13055"/>
                  </a:cubicBezTo>
                  <a:cubicBezTo>
                    <a:pt x="20588" y="11662"/>
                    <a:pt x="21600" y="9828"/>
                    <a:pt x="21600" y="7811"/>
                  </a:cubicBezTo>
                  <a:cubicBezTo>
                    <a:pt x="21600" y="3484"/>
                    <a:pt x="16794" y="0"/>
                    <a:pt x="10825" y="0"/>
                  </a:cubicBezTo>
                  <a:cubicBezTo>
                    <a:pt x="4856" y="0"/>
                    <a:pt x="0" y="3484"/>
                    <a:pt x="0" y="7811"/>
                  </a:cubicBezTo>
                  <a:cubicBezTo>
                    <a:pt x="0" y="9388"/>
                    <a:pt x="658" y="10855"/>
                    <a:pt x="1720" y="12065"/>
                  </a:cubicBezTo>
                  <a:close/>
                  <a:moveTo>
                    <a:pt x="3035" y="7811"/>
                  </a:moveTo>
                  <a:cubicBezTo>
                    <a:pt x="3035" y="4694"/>
                    <a:pt x="6526" y="2164"/>
                    <a:pt x="10825" y="2164"/>
                  </a:cubicBezTo>
                  <a:cubicBezTo>
                    <a:pt x="15125" y="2164"/>
                    <a:pt x="18615" y="4694"/>
                    <a:pt x="18615" y="7811"/>
                  </a:cubicBezTo>
                  <a:cubicBezTo>
                    <a:pt x="18615" y="9498"/>
                    <a:pt x="17604" y="10965"/>
                    <a:pt x="16036" y="11992"/>
                  </a:cubicBezTo>
                  <a:cubicBezTo>
                    <a:pt x="14670" y="12909"/>
                    <a:pt x="12849" y="13495"/>
                    <a:pt x="10825" y="13495"/>
                  </a:cubicBezTo>
                  <a:cubicBezTo>
                    <a:pt x="8852" y="13495"/>
                    <a:pt x="7031" y="12945"/>
                    <a:pt x="5666" y="12065"/>
                  </a:cubicBezTo>
                  <a:cubicBezTo>
                    <a:pt x="4047" y="11002"/>
                    <a:pt x="3035" y="9498"/>
                    <a:pt x="3035" y="7811"/>
                  </a:cubicBezTo>
                  <a:close/>
                </a:path>
              </a:pathLst>
            </a:custGeom>
            <a:solidFill>
              <a:srgbClr val="FFFFFF"/>
            </a:solidFill>
            <a:ln w="12700" cap="flat">
              <a:noFill/>
              <a:miter lim="400000"/>
            </a:ln>
            <a:effectLst/>
          </p:spPr>
          <p:txBody>
            <a:bodyPr wrap="square" lIns="0" tIns="0" rIns="0" bIns="0" numCol="1" anchor="t">
              <a:noAutofit/>
            </a:bodyPr>
            <a:lstStyle/>
            <a:p>
              <a:pPr lvl="0">
                <a:defRPr>
                  <a:solidFill>
                    <a:srgbClr val="424953"/>
                  </a:solidFill>
                  <a:latin typeface="+mj-lt"/>
                  <a:ea typeface="+mj-ea"/>
                  <a:cs typeface="+mj-cs"/>
                  <a:sym typeface="Helvetica"/>
                </a:defRPr>
              </a:pPr>
            </a:p>
          </p:txBody>
        </p:sp>
        <p:sp>
          <p:nvSpPr>
            <p:cNvPr id="600" name="Shape 600"/>
            <p:cNvSpPr/>
            <p:nvPr/>
          </p:nvSpPr>
          <p:spPr>
            <a:xfrm>
              <a:off x="10112103" y="744282"/>
              <a:ext cx="361889" cy="367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15313"/>
                  </a:moveTo>
                  <a:cubicBezTo>
                    <a:pt x="20945" y="15313"/>
                    <a:pt x="20945" y="15313"/>
                    <a:pt x="20945" y="15313"/>
                  </a:cubicBezTo>
                  <a:cubicBezTo>
                    <a:pt x="21273" y="15313"/>
                    <a:pt x="21600" y="15636"/>
                    <a:pt x="21600" y="16119"/>
                  </a:cubicBezTo>
                  <a:cubicBezTo>
                    <a:pt x="21600" y="16442"/>
                    <a:pt x="21273" y="16764"/>
                    <a:pt x="20945" y="16764"/>
                  </a:cubicBezTo>
                  <a:cubicBezTo>
                    <a:pt x="16200" y="16764"/>
                    <a:pt x="16200" y="16764"/>
                    <a:pt x="16200" y="16764"/>
                  </a:cubicBezTo>
                  <a:cubicBezTo>
                    <a:pt x="15709" y="16764"/>
                    <a:pt x="15382" y="16442"/>
                    <a:pt x="15382" y="16119"/>
                  </a:cubicBezTo>
                  <a:cubicBezTo>
                    <a:pt x="15382" y="15636"/>
                    <a:pt x="15709" y="15313"/>
                    <a:pt x="16200" y="15313"/>
                  </a:cubicBezTo>
                  <a:close/>
                  <a:moveTo>
                    <a:pt x="20945" y="17248"/>
                  </a:moveTo>
                  <a:cubicBezTo>
                    <a:pt x="16200" y="17248"/>
                    <a:pt x="16200" y="17248"/>
                    <a:pt x="16200" y="17248"/>
                  </a:cubicBezTo>
                  <a:cubicBezTo>
                    <a:pt x="15709" y="17248"/>
                    <a:pt x="15382" y="17570"/>
                    <a:pt x="15382" y="17893"/>
                  </a:cubicBezTo>
                  <a:cubicBezTo>
                    <a:pt x="15382" y="18376"/>
                    <a:pt x="15709" y="18699"/>
                    <a:pt x="16200" y="18699"/>
                  </a:cubicBezTo>
                  <a:cubicBezTo>
                    <a:pt x="20945" y="18699"/>
                    <a:pt x="20945" y="18699"/>
                    <a:pt x="20945" y="18699"/>
                  </a:cubicBezTo>
                  <a:cubicBezTo>
                    <a:pt x="21273" y="18699"/>
                    <a:pt x="21600" y="18376"/>
                    <a:pt x="21600" y="17893"/>
                  </a:cubicBezTo>
                  <a:cubicBezTo>
                    <a:pt x="21600" y="17570"/>
                    <a:pt x="21273" y="17248"/>
                    <a:pt x="20945" y="17248"/>
                  </a:cubicBezTo>
                  <a:close/>
                  <a:moveTo>
                    <a:pt x="20945" y="19021"/>
                  </a:moveTo>
                  <a:cubicBezTo>
                    <a:pt x="16200" y="19021"/>
                    <a:pt x="16200" y="19021"/>
                    <a:pt x="16200" y="19021"/>
                  </a:cubicBezTo>
                  <a:cubicBezTo>
                    <a:pt x="15709" y="19021"/>
                    <a:pt x="15382" y="19343"/>
                    <a:pt x="15382" y="19827"/>
                  </a:cubicBezTo>
                  <a:cubicBezTo>
                    <a:pt x="15382" y="20149"/>
                    <a:pt x="15709" y="20472"/>
                    <a:pt x="16200" y="20472"/>
                  </a:cubicBezTo>
                  <a:cubicBezTo>
                    <a:pt x="20945" y="20472"/>
                    <a:pt x="20945" y="20472"/>
                    <a:pt x="20945" y="20472"/>
                  </a:cubicBezTo>
                  <a:cubicBezTo>
                    <a:pt x="21273" y="20472"/>
                    <a:pt x="21600" y="20149"/>
                    <a:pt x="21600" y="19827"/>
                  </a:cubicBezTo>
                  <a:cubicBezTo>
                    <a:pt x="21600" y="19343"/>
                    <a:pt x="21273" y="19021"/>
                    <a:pt x="20945" y="19021"/>
                  </a:cubicBezTo>
                  <a:close/>
                  <a:moveTo>
                    <a:pt x="9655" y="18215"/>
                  </a:moveTo>
                  <a:cubicBezTo>
                    <a:pt x="9655" y="17409"/>
                    <a:pt x="9655" y="17409"/>
                    <a:pt x="9655" y="17409"/>
                  </a:cubicBezTo>
                  <a:cubicBezTo>
                    <a:pt x="9164" y="17409"/>
                    <a:pt x="8836" y="17248"/>
                    <a:pt x="8509" y="17087"/>
                  </a:cubicBezTo>
                  <a:cubicBezTo>
                    <a:pt x="8182" y="16925"/>
                    <a:pt x="7855" y="16764"/>
                    <a:pt x="7691" y="16603"/>
                  </a:cubicBezTo>
                  <a:cubicBezTo>
                    <a:pt x="7364" y="16281"/>
                    <a:pt x="7200" y="16119"/>
                    <a:pt x="7200" y="15797"/>
                  </a:cubicBezTo>
                  <a:cubicBezTo>
                    <a:pt x="7036" y="15636"/>
                    <a:pt x="7036" y="15313"/>
                    <a:pt x="7036" y="15152"/>
                  </a:cubicBezTo>
                  <a:cubicBezTo>
                    <a:pt x="7036" y="14991"/>
                    <a:pt x="7036" y="14830"/>
                    <a:pt x="7200" y="14669"/>
                  </a:cubicBezTo>
                  <a:cubicBezTo>
                    <a:pt x="7364" y="14507"/>
                    <a:pt x="7527" y="14346"/>
                    <a:pt x="7691" y="14346"/>
                  </a:cubicBezTo>
                  <a:cubicBezTo>
                    <a:pt x="7855" y="14346"/>
                    <a:pt x="8018" y="14507"/>
                    <a:pt x="8182" y="14507"/>
                  </a:cubicBezTo>
                  <a:cubicBezTo>
                    <a:pt x="8345" y="14669"/>
                    <a:pt x="8345" y="14669"/>
                    <a:pt x="8345" y="14830"/>
                  </a:cubicBezTo>
                  <a:cubicBezTo>
                    <a:pt x="8509" y="15152"/>
                    <a:pt x="8509" y="15313"/>
                    <a:pt x="8673" y="15475"/>
                  </a:cubicBezTo>
                  <a:cubicBezTo>
                    <a:pt x="8673" y="15636"/>
                    <a:pt x="8836" y="15797"/>
                    <a:pt x="9000" y="15958"/>
                  </a:cubicBezTo>
                  <a:cubicBezTo>
                    <a:pt x="9164" y="16119"/>
                    <a:pt x="9327" y="16281"/>
                    <a:pt x="9655" y="16281"/>
                  </a:cubicBezTo>
                  <a:cubicBezTo>
                    <a:pt x="9655" y="13701"/>
                    <a:pt x="9655" y="13701"/>
                    <a:pt x="9655" y="13701"/>
                  </a:cubicBezTo>
                  <a:cubicBezTo>
                    <a:pt x="9164" y="13540"/>
                    <a:pt x="8673" y="13379"/>
                    <a:pt x="8345" y="13218"/>
                  </a:cubicBezTo>
                  <a:cubicBezTo>
                    <a:pt x="8018" y="13057"/>
                    <a:pt x="7691" y="12896"/>
                    <a:pt x="7527" y="12573"/>
                  </a:cubicBezTo>
                  <a:cubicBezTo>
                    <a:pt x="7364" y="12251"/>
                    <a:pt x="7200" y="11928"/>
                    <a:pt x="7200" y="11445"/>
                  </a:cubicBezTo>
                  <a:cubicBezTo>
                    <a:pt x="7200" y="10800"/>
                    <a:pt x="7364" y="10316"/>
                    <a:pt x="7855" y="9833"/>
                  </a:cubicBezTo>
                  <a:cubicBezTo>
                    <a:pt x="8182" y="9510"/>
                    <a:pt x="8836" y="9188"/>
                    <a:pt x="9655" y="9188"/>
                  </a:cubicBezTo>
                  <a:cubicBezTo>
                    <a:pt x="9655" y="8543"/>
                    <a:pt x="9655" y="8543"/>
                    <a:pt x="9655" y="8543"/>
                  </a:cubicBezTo>
                  <a:cubicBezTo>
                    <a:pt x="9655" y="8221"/>
                    <a:pt x="9655" y="8060"/>
                    <a:pt x="9982" y="8060"/>
                  </a:cubicBezTo>
                  <a:cubicBezTo>
                    <a:pt x="10145" y="8060"/>
                    <a:pt x="10309" y="8221"/>
                    <a:pt x="10309" y="8543"/>
                  </a:cubicBezTo>
                  <a:cubicBezTo>
                    <a:pt x="10309" y="9188"/>
                    <a:pt x="10309" y="9188"/>
                    <a:pt x="10309" y="9188"/>
                  </a:cubicBezTo>
                  <a:cubicBezTo>
                    <a:pt x="10636" y="9188"/>
                    <a:pt x="10964" y="9349"/>
                    <a:pt x="11291" y="9349"/>
                  </a:cubicBezTo>
                  <a:cubicBezTo>
                    <a:pt x="11618" y="9510"/>
                    <a:pt x="11782" y="9672"/>
                    <a:pt x="12109" y="9994"/>
                  </a:cubicBezTo>
                  <a:cubicBezTo>
                    <a:pt x="12273" y="10155"/>
                    <a:pt x="12273" y="10316"/>
                    <a:pt x="12436" y="10478"/>
                  </a:cubicBezTo>
                  <a:cubicBezTo>
                    <a:pt x="12436" y="10800"/>
                    <a:pt x="12600" y="10961"/>
                    <a:pt x="12600" y="11122"/>
                  </a:cubicBezTo>
                  <a:cubicBezTo>
                    <a:pt x="12600" y="11284"/>
                    <a:pt x="12436" y="11445"/>
                    <a:pt x="12273" y="11606"/>
                  </a:cubicBezTo>
                  <a:cubicBezTo>
                    <a:pt x="12273" y="11606"/>
                    <a:pt x="12109" y="11767"/>
                    <a:pt x="11782" y="11767"/>
                  </a:cubicBezTo>
                  <a:cubicBezTo>
                    <a:pt x="11455" y="11767"/>
                    <a:pt x="11291" y="11606"/>
                    <a:pt x="11127" y="11122"/>
                  </a:cubicBezTo>
                  <a:cubicBezTo>
                    <a:pt x="10964" y="10639"/>
                    <a:pt x="10800" y="10478"/>
                    <a:pt x="10309" y="10316"/>
                  </a:cubicBezTo>
                  <a:cubicBezTo>
                    <a:pt x="10309" y="12573"/>
                    <a:pt x="10309" y="12573"/>
                    <a:pt x="10309" y="12573"/>
                  </a:cubicBezTo>
                  <a:cubicBezTo>
                    <a:pt x="10800" y="12573"/>
                    <a:pt x="11127" y="12734"/>
                    <a:pt x="11455" y="12896"/>
                  </a:cubicBezTo>
                  <a:cubicBezTo>
                    <a:pt x="11618" y="12896"/>
                    <a:pt x="11945" y="13057"/>
                    <a:pt x="12109" y="13379"/>
                  </a:cubicBezTo>
                  <a:cubicBezTo>
                    <a:pt x="12273" y="13540"/>
                    <a:pt x="12436" y="13701"/>
                    <a:pt x="12600" y="14024"/>
                  </a:cubicBezTo>
                  <a:cubicBezTo>
                    <a:pt x="12764" y="14346"/>
                    <a:pt x="12764" y="14669"/>
                    <a:pt x="12764" y="14991"/>
                  </a:cubicBezTo>
                  <a:cubicBezTo>
                    <a:pt x="12764" y="15313"/>
                    <a:pt x="12764" y="15797"/>
                    <a:pt x="12600" y="16119"/>
                  </a:cubicBezTo>
                  <a:cubicBezTo>
                    <a:pt x="12273" y="16442"/>
                    <a:pt x="12109" y="16764"/>
                    <a:pt x="11618" y="16925"/>
                  </a:cubicBezTo>
                  <a:cubicBezTo>
                    <a:pt x="11291" y="17248"/>
                    <a:pt x="10800" y="17409"/>
                    <a:pt x="10309" y="17409"/>
                  </a:cubicBezTo>
                  <a:cubicBezTo>
                    <a:pt x="10309" y="18215"/>
                    <a:pt x="10309" y="18215"/>
                    <a:pt x="10309" y="18215"/>
                  </a:cubicBezTo>
                  <a:cubicBezTo>
                    <a:pt x="10309" y="18376"/>
                    <a:pt x="10309" y="18537"/>
                    <a:pt x="10145" y="18699"/>
                  </a:cubicBezTo>
                  <a:cubicBezTo>
                    <a:pt x="10145" y="18699"/>
                    <a:pt x="10145" y="18699"/>
                    <a:pt x="9982" y="18699"/>
                  </a:cubicBezTo>
                  <a:cubicBezTo>
                    <a:pt x="9818" y="18699"/>
                    <a:pt x="9655" y="18699"/>
                    <a:pt x="9655" y="18699"/>
                  </a:cubicBezTo>
                  <a:cubicBezTo>
                    <a:pt x="9655" y="18537"/>
                    <a:pt x="9655" y="18376"/>
                    <a:pt x="9655" y="18215"/>
                  </a:cubicBezTo>
                  <a:close/>
                  <a:moveTo>
                    <a:pt x="10309" y="16281"/>
                  </a:moveTo>
                  <a:cubicBezTo>
                    <a:pt x="10636" y="16281"/>
                    <a:pt x="10964" y="16119"/>
                    <a:pt x="11127" y="15958"/>
                  </a:cubicBezTo>
                  <a:cubicBezTo>
                    <a:pt x="11291" y="15636"/>
                    <a:pt x="11455" y="15475"/>
                    <a:pt x="11455" y="15152"/>
                  </a:cubicBezTo>
                  <a:cubicBezTo>
                    <a:pt x="11455" y="14830"/>
                    <a:pt x="11291" y="14507"/>
                    <a:pt x="11127" y="14346"/>
                  </a:cubicBezTo>
                  <a:cubicBezTo>
                    <a:pt x="10964" y="14185"/>
                    <a:pt x="10636" y="14024"/>
                    <a:pt x="10309" y="13863"/>
                  </a:cubicBezTo>
                  <a:lnTo>
                    <a:pt x="10309" y="16281"/>
                  </a:lnTo>
                  <a:close/>
                  <a:moveTo>
                    <a:pt x="9655" y="12251"/>
                  </a:moveTo>
                  <a:cubicBezTo>
                    <a:pt x="9655" y="10155"/>
                    <a:pt x="9655" y="10155"/>
                    <a:pt x="9655" y="10155"/>
                  </a:cubicBezTo>
                  <a:cubicBezTo>
                    <a:pt x="9327" y="10316"/>
                    <a:pt x="9000" y="10478"/>
                    <a:pt x="8836" y="10639"/>
                  </a:cubicBezTo>
                  <a:cubicBezTo>
                    <a:pt x="8673" y="10800"/>
                    <a:pt x="8673" y="10961"/>
                    <a:pt x="8673" y="11284"/>
                  </a:cubicBezTo>
                  <a:cubicBezTo>
                    <a:pt x="8673" y="11606"/>
                    <a:pt x="8673" y="11767"/>
                    <a:pt x="8836" y="11928"/>
                  </a:cubicBezTo>
                  <a:cubicBezTo>
                    <a:pt x="9000" y="12090"/>
                    <a:pt x="9327" y="12251"/>
                    <a:pt x="9655" y="12251"/>
                  </a:cubicBezTo>
                  <a:close/>
                  <a:moveTo>
                    <a:pt x="15055" y="19827"/>
                  </a:moveTo>
                  <a:cubicBezTo>
                    <a:pt x="15055" y="20149"/>
                    <a:pt x="15218" y="20472"/>
                    <a:pt x="15382" y="20633"/>
                  </a:cubicBezTo>
                  <a:cubicBezTo>
                    <a:pt x="13582" y="21439"/>
                    <a:pt x="11618" y="21600"/>
                    <a:pt x="10473" y="21600"/>
                  </a:cubicBezTo>
                  <a:cubicBezTo>
                    <a:pt x="10473" y="21600"/>
                    <a:pt x="10309" y="21600"/>
                    <a:pt x="10309" y="21600"/>
                  </a:cubicBezTo>
                  <a:cubicBezTo>
                    <a:pt x="9491" y="21600"/>
                    <a:pt x="9491" y="21600"/>
                    <a:pt x="9491" y="21600"/>
                  </a:cubicBezTo>
                  <a:cubicBezTo>
                    <a:pt x="9491" y="21600"/>
                    <a:pt x="9327" y="21600"/>
                    <a:pt x="9327" y="21600"/>
                  </a:cubicBezTo>
                  <a:cubicBezTo>
                    <a:pt x="8509" y="21600"/>
                    <a:pt x="7036" y="21439"/>
                    <a:pt x="5400" y="20955"/>
                  </a:cubicBezTo>
                  <a:cubicBezTo>
                    <a:pt x="3927" y="20472"/>
                    <a:pt x="2291" y="19666"/>
                    <a:pt x="1145" y="18054"/>
                  </a:cubicBezTo>
                  <a:cubicBezTo>
                    <a:pt x="491" y="17087"/>
                    <a:pt x="0" y="15636"/>
                    <a:pt x="0" y="14024"/>
                  </a:cubicBezTo>
                  <a:cubicBezTo>
                    <a:pt x="0" y="14024"/>
                    <a:pt x="0" y="13863"/>
                    <a:pt x="0" y="13701"/>
                  </a:cubicBezTo>
                  <a:cubicBezTo>
                    <a:pt x="0" y="13218"/>
                    <a:pt x="164" y="11606"/>
                    <a:pt x="982" y="9833"/>
                  </a:cubicBezTo>
                  <a:cubicBezTo>
                    <a:pt x="1800" y="8221"/>
                    <a:pt x="3273" y="6448"/>
                    <a:pt x="6055" y="5158"/>
                  </a:cubicBezTo>
                  <a:cubicBezTo>
                    <a:pt x="6055" y="5158"/>
                    <a:pt x="6055" y="4997"/>
                    <a:pt x="6055" y="4997"/>
                  </a:cubicBezTo>
                  <a:cubicBezTo>
                    <a:pt x="6055" y="4675"/>
                    <a:pt x="6055" y="4513"/>
                    <a:pt x="6218" y="4513"/>
                  </a:cubicBezTo>
                  <a:cubicBezTo>
                    <a:pt x="6055" y="4352"/>
                    <a:pt x="6055" y="4191"/>
                    <a:pt x="6055" y="3869"/>
                  </a:cubicBezTo>
                  <a:cubicBezTo>
                    <a:pt x="6055" y="3707"/>
                    <a:pt x="6055" y="3707"/>
                    <a:pt x="6218" y="3546"/>
                  </a:cubicBezTo>
                  <a:cubicBezTo>
                    <a:pt x="5727" y="2901"/>
                    <a:pt x="4909" y="2257"/>
                    <a:pt x="4091" y="1934"/>
                  </a:cubicBezTo>
                  <a:cubicBezTo>
                    <a:pt x="3927" y="1934"/>
                    <a:pt x="3764" y="1773"/>
                    <a:pt x="3764" y="1612"/>
                  </a:cubicBezTo>
                  <a:cubicBezTo>
                    <a:pt x="3764" y="1451"/>
                    <a:pt x="3764" y="1290"/>
                    <a:pt x="3927" y="1128"/>
                  </a:cubicBezTo>
                  <a:cubicBezTo>
                    <a:pt x="3927" y="1128"/>
                    <a:pt x="4582" y="322"/>
                    <a:pt x="5891" y="322"/>
                  </a:cubicBezTo>
                  <a:cubicBezTo>
                    <a:pt x="6218" y="322"/>
                    <a:pt x="6545" y="322"/>
                    <a:pt x="6873" y="484"/>
                  </a:cubicBezTo>
                  <a:cubicBezTo>
                    <a:pt x="7036" y="322"/>
                    <a:pt x="7527" y="0"/>
                    <a:pt x="8182" y="0"/>
                  </a:cubicBezTo>
                  <a:cubicBezTo>
                    <a:pt x="8673" y="0"/>
                    <a:pt x="9327" y="161"/>
                    <a:pt x="9982" y="484"/>
                  </a:cubicBezTo>
                  <a:cubicBezTo>
                    <a:pt x="10473" y="161"/>
                    <a:pt x="11127" y="0"/>
                    <a:pt x="11618" y="0"/>
                  </a:cubicBezTo>
                  <a:cubicBezTo>
                    <a:pt x="12273" y="0"/>
                    <a:pt x="12764" y="322"/>
                    <a:pt x="12927" y="484"/>
                  </a:cubicBezTo>
                  <a:cubicBezTo>
                    <a:pt x="13255" y="322"/>
                    <a:pt x="13745" y="322"/>
                    <a:pt x="13909" y="322"/>
                  </a:cubicBezTo>
                  <a:cubicBezTo>
                    <a:pt x="15218" y="322"/>
                    <a:pt x="15873" y="1128"/>
                    <a:pt x="15873" y="1128"/>
                  </a:cubicBezTo>
                  <a:cubicBezTo>
                    <a:pt x="16036" y="1290"/>
                    <a:pt x="16036" y="1451"/>
                    <a:pt x="16036" y="1612"/>
                  </a:cubicBezTo>
                  <a:cubicBezTo>
                    <a:pt x="16036" y="1773"/>
                    <a:pt x="15873" y="1934"/>
                    <a:pt x="15709" y="1934"/>
                  </a:cubicBezTo>
                  <a:cubicBezTo>
                    <a:pt x="14891" y="2257"/>
                    <a:pt x="14236" y="2901"/>
                    <a:pt x="13745" y="3546"/>
                  </a:cubicBezTo>
                  <a:cubicBezTo>
                    <a:pt x="13745" y="3707"/>
                    <a:pt x="13909" y="3707"/>
                    <a:pt x="13909" y="3869"/>
                  </a:cubicBezTo>
                  <a:cubicBezTo>
                    <a:pt x="13909" y="4191"/>
                    <a:pt x="13745" y="4352"/>
                    <a:pt x="13582" y="4513"/>
                  </a:cubicBezTo>
                  <a:cubicBezTo>
                    <a:pt x="13745" y="4513"/>
                    <a:pt x="13909" y="4675"/>
                    <a:pt x="13909" y="4997"/>
                  </a:cubicBezTo>
                  <a:cubicBezTo>
                    <a:pt x="13909" y="4997"/>
                    <a:pt x="13745" y="5158"/>
                    <a:pt x="13745" y="5158"/>
                  </a:cubicBezTo>
                  <a:cubicBezTo>
                    <a:pt x="16527" y="6448"/>
                    <a:pt x="18000" y="8221"/>
                    <a:pt x="18818" y="9833"/>
                  </a:cubicBezTo>
                  <a:cubicBezTo>
                    <a:pt x="19636" y="11606"/>
                    <a:pt x="19800" y="13218"/>
                    <a:pt x="19800" y="13701"/>
                  </a:cubicBezTo>
                  <a:cubicBezTo>
                    <a:pt x="19800" y="13863"/>
                    <a:pt x="19800" y="14024"/>
                    <a:pt x="19800" y="14024"/>
                  </a:cubicBezTo>
                  <a:cubicBezTo>
                    <a:pt x="19800" y="14346"/>
                    <a:pt x="19800" y="14669"/>
                    <a:pt x="19800" y="14991"/>
                  </a:cubicBezTo>
                  <a:cubicBezTo>
                    <a:pt x="18655" y="14991"/>
                    <a:pt x="18655" y="14991"/>
                    <a:pt x="18655" y="14991"/>
                  </a:cubicBezTo>
                  <a:cubicBezTo>
                    <a:pt x="18655" y="14669"/>
                    <a:pt x="18655" y="14346"/>
                    <a:pt x="18655" y="14024"/>
                  </a:cubicBezTo>
                  <a:cubicBezTo>
                    <a:pt x="18655" y="14024"/>
                    <a:pt x="18655" y="14024"/>
                    <a:pt x="18655" y="14024"/>
                  </a:cubicBezTo>
                  <a:cubicBezTo>
                    <a:pt x="18655" y="13863"/>
                    <a:pt x="18655" y="13863"/>
                    <a:pt x="18655" y="13863"/>
                  </a:cubicBezTo>
                  <a:cubicBezTo>
                    <a:pt x="18655" y="13863"/>
                    <a:pt x="18655" y="13863"/>
                    <a:pt x="18655" y="13863"/>
                  </a:cubicBezTo>
                  <a:cubicBezTo>
                    <a:pt x="18655" y="13863"/>
                    <a:pt x="18655" y="13863"/>
                    <a:pt x="18655" y="13701"/>
                  </a:cubicBezTo>
                  <a:cubicBezTo>
                    <a:pt x="18655" y="13218"/>
                    <a:pt x="18655" y="11928"/>
                    <a:pt x="17836" y="10316"/>
                  </a:cubicBezTo>
                  <a:cubicBezTo>
                    <a:pt x="17018" y="8866"/>
                    <a:pt x="15545" y="7254"/>
                    <a:pt x="12927" y="5964"/>
                  </a:cubicBezTo>
                  <a:cubicBezTo>
                    <a:pt x="9982" y="5964"/>
                    <a:pt x="9982" y="5964"/>
                    <a:pt x="9982" y="5964"/>
                  </a:cubicBezTo>
                  <a:cubicBezTo>
                    <a:pt x="9818" y="5964"/>
                    <a:pt x="9818" y="5964"/>
                    <a:pt x="9818" y="5964"/>
                  </a:cubicBezTo>
                  <a:cubicBezTo>
                    <a:pt x="7036" y="5964"/>
                    <a:pt x="7036" y="5964"/>
                    <a:pt x="7036" y="5964"/>
                  </a:cubicBezTo>
                  <a:cubicBezTo>
                    <a:pt x="4255" y="7254"/>
                    <a:pt x="2782" y="8866"/>
                    <a:pt x="1964" y="10316"/>
                  </a:cubicBezTo>
                  <a:cubicBezTo>
                    <a:pt x="1309" y="11928"/>
                    <a:pt x="1145" y="13218"/>
                    <a:pt x="1145" y="13701"/>
                  </a:cubicBezTo>
                  <a:cubicBezTo>
                    <a:pt x="1145" y="13863"/>
                    <a:pt x="1145" y="13863"/>
                    <a:pt x="1145" y="13863"/>
                  </a:cubicBezTo>
                  <a:cubicBezTo>
                    <a:pt x="1145" y="13863"/>
                    <a:pt x="1145" y="13863"/>
                    <a:pt x="1145" y="13863"/>
                  </a:cubicBezTo>
                  <a:cubicBezTo>
                    <a:pt x="1145" y="14024"/>
                    <a:pt x="1145" y="14024"/>
                    <a:pt x="1145" y="14024"/>
                  </a:cubicBezTo>
                  <a:cubicBezTo>
                    <a:pt x="1145" y="14024"/>
                    <a:pt x="1145" y="14024"/>
                    <a:pt x="1145" y="14024"/>
                  </a:cubicBezTo>
                  <a:cubicBezTo>
                    <a:pt x="1145" y="15475"/>
                    <a:pt x="1636" y="16603"/>
                    <a:pt x="2127" y="17409"/>
                  </a:cubicBezTo>
                  <a:cubicBezTo>
                    <a:pt x="2782" y="18376"/>
                    <a:pt x="3600" y="19021"/>
                    <a:pt x="4418" y="19343"/>
                  </a:cubicBezTo>
                  <a:cubicBezTo>
                    <a:pt x="6218" y="20310"/>
                    <a:pt x="8345" y="20472"/>
                    <a:pt x="9327" y="20472"/>
                  </a:cubicBezTo>
                  <a:cubicBezTo>
                    <a:pt x="9327" y="20472"/>
                    <a:pt x="9491" y="20472"/>
                    <a:pt x="9491" y="20472"/>
                  </a:cubicBezTo>
                  <a:cubicBezTo>
                    <a:pt x="9491" y="20472"/>
                    <a:pt x="9491" y="20472"/>
                    <a:pt x="9491" y="20472"/>
                  </a:cubicBezTo>
                  <a:cubicBezTo>
                    <a:pt x="10309" y="20472"/>
                    <a:pt x="10309" y="20472"/>
                    <a:pt x="10309" y="20472"/>
                  </a:cubicBezTo>
                  <a:cubicBezTo>
                    <a:pt x="10309" y="20472"/>
                    <a:pt x="10309" y="20472"/>
                    <a:pt x="10309" y="20472"/>
                  </a:cubicBezTo>
                  <a:cubicBezTo>
                    <a:pt x="10309" y="20472"/>
                    <a:pt x="10473" y="20472"/>
                    <a:pt x="10473" y="20472"/>
                  </a:cubicBezTo>
                  <a:cubicBezTo>
                    <a:pt x="11291" y="20472"/>
                    <a:pt x="12600" y="20310"/>
                    <a:pt x="14073" y="19988"/>
                  </a:cubicBezTo>
                  <a:cubicBezTo>
                    <a:pt x="14400" y="19827"/>
                    <a:pt x="14727" y="19666"/>
                    <a:pt x="15055" y="19504"/>
                  </a:cubicBezTo>
                  <a:cubicBezTo>
                    <a:pt x="15055" y="19666"/>
                    <a:pt x="15055" y="19666"/>
                    <a:pt x="15055" y="19827"/>
                  </a:cubicBezTo>
                  <a:close/>
                  <a:moveTo>
                    <a:pt x="7200" y="3385"/>
                  </a:moveTo>
                  <a:cubicBezTo>
                    <a:pt x="12600" y="3385"/>
                    <a:pt x="12600" y="3385"/>
                    <a:pt x="12600" y="3385"/>
                  </a:cubicBezTo>
                  <a:cubicBezTo>
                    <a:pt x="13091" y="2740"/>
                    <a:pt x="13745" y="1934"/>
                    <a:pt x="14727" y="1451"/>
                  </a:cubicBezTo>
                  <a:cubicBezTo>
                    <a:pt x="14400" y="1290"/>
                    <a:pt x="14236" y="1290"/>
                    <a:pt x="13909" y="1290"/>
                  </a:cubicBezTo>
                  <a:cubicBezTo>
                    <a:pt x="13745" y="1290"/>
                    <a:pt x="13418" y="1290"/>
                    <a:pt x="13091" y="1451"/>
                  </a:cubicBezTo>
                  <a:cubicBezTo>
                    <a:pt x="12927" y="1612"/>
                    <a:pt x="12764" y="1451"/>
                    <a:pt x="12600" y="1290"/>
                  </a:cubicBezTo>
                  <a:cubicBezTo>
                    <a:pt x="12600" y="1290"/>
                    <a:pt x="12600" y="1290"/>
                    <a:pt x="12600" y="1290"/>
                  </a:cubicBezTo>
                  <a:cubicBezTo>
                    <a:pt x="12600" y="1290"/>
                    <a:pt x="12600" y="1290"/>
                    <a:pt x="12436" y="1290"/>
                  </a:cubicBezTo>
                  <a:cubicBezTo>
                    <a:pt x="12436" y="1290"/>
                    <a:pt x="12436" y="1290"/>
                    <a:pt x="12273" y="1128"/>
                  </a:cubicBezTo>
                  <a:cubicBezTo>
                    <a:pt x="12109" y="1128"/>
                    <a:pt x="11945" y="967"/>
                    <a:pt x="11618" y="967"/>
                  </a:cubicBezTo>
                  <a:cubicBezTo>
                    <a:pt x="11291" y="967"/>
                    <a:pt x="10800" y="1128"/>
                    <a:pt x="10145" y="1451"/>
                  </a:cubicBezTo>
                  <a:cubicBezTo>
                    <a:pt x="9982" y="1451"/>
                    <a:pt x="9818" y="1451"/>
                    <a:pt x="9655" y="1451"/>
                  </a:cubicBezTo>
                  <a:cubicBezTo>
                    <a:pt x="9000" y="1128"/>
                    <a:pt x="8673" y="967"/>
                    <a:pt x="8182" y="967"/>
                  </a:cubicBezTo>
                  <a:cubicBezTo>
                    <a:pt x="7691" y="967"/>
                    <a:pt x="7364" y="1290"/>
                    <a:pt x="7200" y="1290"/>
                  </a:cubicBezTo>
                  <a:cubicBezTo>
                    <a:pt x="7200" y="1290"/>
                    <a:pt x="7200" y="1290"/>
                    <a:pt x="7200" y="1290"/>
                  </a:cubicBezTo>
                  <a:cubicBezTo>
                    <a:pt x="7200" y="1451"/>
                    <a:pt x="6873" y="1612"/>
                    <a:pt x="6709" y="1451"/>
                  </a:cubicBezTo>
                  <a:cubicBezTo>
                    <a:pt x="6382" y="1290"/>
                    <a:pt x="6055" y="1290"/>
                    <a:pt x="5891" y="1290"/>
                  </a:cubicBezTo>
                  <a:cubicBezTo>
                    <a:pt x="5564" y="1290"/>
                    <a:pt x="5400" y="1290"/>
                    <a:pt x="5073" y="1451"/>
                  </a:cubicBezTo>
                  <a:cubicBezTo>
                    <a:pt x="6055" y="1934"/>
                    <a:pt x="6709" y="2740"/>
                    <a:pt x="7200" y="3385"/>
                  </a:cubicBezTo>
                  <a:close/>
                </a:path>
              </a:pathLst>
            </a:custGeom>
            <a:solidFill>
              <a:srgbClr val="FFFFFF"/>
            </a:solidFill>
            <a:ln w="12700" cap="flat">
              <a:noFill/>
              <a:miter lim="400000"/>
            </a:ln>
            <a:effectLst/>
          </p:spPr>
          <p:txBody>
            <a:bodyPr wrap="square" lIns="0" tIns="0" rIns="0" bIns="0" numCol="1" anchor="t">
              <a:noAutofit/>
            </a:bodyPr>
            <a:lstStyle/>
            <a:p>
              <a:pPr lvl="0">
                <a:defRPr>
                  <a:latin typeface="+mj-lt"/>
                  <a:ea typeface="+mj-ea"/>
                  <a:cs typeface="+mj-cs"/>
                  <a:sym typeface="Helvetica"/>
                </a:defRPr>
              </a:pPr>
            </a:p>
          </p:txBody>
        </p:sp>
      </p:grpSp>
    </p:spTree>
  </p:cSld>
  <p:clrMapOvr>
    <a:masterClrMapping/>
  </p:clrMapOvr>
  <p:transition spd="slow" advClick="1">
    <p:dissolve/>
  </p:transition>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Shape 603"/>
          <p:cNvSpPr/>
          <p:nvPr/>
        </p:nvSpPr>
        <p:spPr>
          <a:xfrm>
            <a:off x="443254" y="392510"/>
            <a:ext cx="51424" cy="257460"/>
          </a:xfrm>
          <a:prstGeom prst="rect">
            <a:avLst/>
          </a:prstGeom>
          <a:solidFill>
            <a:srgbClr val="00B050"/>
          </a:solidFill>
          <a:ln w="12700">
            <a:miter lim="400000"/>
          </a:ln>
        </p:spPr>
        <p:txBody>
          <a:bodyPr lIns="0" tIns="0" rIns="0" bIns="0" anchor="ctr"/>
          <a:lstStyle/>
          <a:p>
            <a:pPr lvl="0" algn="ctr">
              <a:defRPr>
                <a:solidFill>
                  <a:srgbClr val="FFFFFF"/>
                </a:solidFill>
                <a:latin typeface="Microsoft YaHei"/>
                <a:ea typeface="Microsoft YaHei"/>
                <a:cs typeface="Microsoft YaHei"/>
                <a:sym typeface="Microsoft YaHei"/>
              </a:defRPr>
            </a:pPr>
          </a:p>
        </p:txBody>
      </p:sp>
      <p:pic>
        <p:nvPicPr>
          <p:cNvPr id="604" name="image6.png" descr="image3.png"/>
          <p:cNvPicPr/>
          <p:nvPr/>
        </p:nvPicPr>
        <p:blipFill>
          <a:blip r:embed="rId2">
            <a:extLst/>
          </a:blip>
          <a:stretch>
            <a:fillRect/>
          </a:stretch>
        </p:blipFill>
        <p:spPr>
          <a:xfrm>
            <a:off x="10104118" y="222674"/>
            <a:ext cx="1939838" cy="596462"/>
          </a:xfrm>
          <a:prstGeom prst="rect">
            <a:avLst/>
          </a:prstGeom>
          <a:ln w="12700">
            <a:miter lim="400000"/>
          </a:ln>
        </p:spPr>
      </p:pic>
      <p:sp>
        <p:nvSpPr>
          <p:cNvPr id="605" name="Shape 605"/>
          <p:cNvSpPr/>
          <p:nvPr>
            <p:ph type="title"/>
          </p:nvPr>
        </p:nvSpPr>
        <p:spPr>
          <a:xfrm>
            <a:off x="555812" y="204473"/>
            <a:ext cx="6839599" cy="608015"/>
          </a:xfrm>
          <a:prstGeom prst="rect">
            <a:avLst/>
          </a:prstGeom>
        </p:spPr>
        <p:txBody>
          <a:bodyPr/>
          <a:lstStyle/>
          <a:p>
            <a:pPr lvl="0">
              <a:defRPr spc="0" sz="1800"/>
            </a:pPr>
            <a:r>
              <a:rPr spc="100" sz="2000"/>
              <a:t>核心特性</a:t>
            </a:r>
          </a:p>
        </p:txBody>
      </p:sp>
      <p:sp>
        <p:nvSpPr>
          <p:cNvPr id="606" name="Shape 606"/>
          <p:cNvSpPr/>
          <p:nvPr/>
        </p:nvSpPr>
        <p:spPr>
          <a:xfrm>
            <a:off x="4221963" y="1893460"/>
            <a:ext cx="3169116" cy="324477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4472C4"/>
            </a:solidFill>
            <a:miter/>
          </a:ln>
        </p:spPr>
        <p:txBody>
          <a:bodyPr lIns="0" tIns="0" rIns="0" bIns="0" anchor="ctr"/>
          <a:lstStyle/>
          <a:p>
            <a:pPr lvl="0" algn="ctr">
              <a:defRPr sz="1000">
                <a:solidFill>
                  <a:srgbClr val="001847"/>
                </a:solidFill>
                <a:latin typeface="Arial"/>
                <a:ea typeface="Arial"/>
                <a:cs typeface="Arial"/>
                <a:sym typeface="Arial"/>
              </a:defRPr>
            </a:pPr>
          </a:p>
        </p:txBody>
      </p:sp>
      <p:grpSp>
        <p:nvGrpSpPr>
          <p:cNvPr id="609" name="Group 609"/>
          <p:cNvGrpSpPr/>
          <p:nvPr/>
        </p:nvGrpSpPr>
        <p:grpSpPr>
          <a:xfrm>
            <a:off x="5117737" y="977116"/>
            <a:ext cx="1399334" cy="1367827"/>
            <a:chOff x="0" y="0"/>
            <a:chExt cx="1399332" cy="1367826"/>
          </a:xfrm>
        </p:grpSpPr>
        <p:sp>
          <p:nvSpPr>
            <p:cNvPr id="607" name="Shape 607"/>
            <p:cNvSpPr/>
            <p:nvPr/>
          </p:nvSpPr>
          <p:spPr>
            <a:xfrm>
              <a:off x="-1" y="-1"/>
              <a:ext cx="1399334" cy="136782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472C4"/>
            </a:solidFill>
            <a:ln w="12700" cap="flat">
              <a:noFill/>
              <a:miter lim="400000"/>
            </a:ln>
            <a:effectLst/>
          </p:spPr>
          <p:txBody>
            <a:bodyPr wrap="square" lIns="0" tIns="0" rIns="0" bIns="0" numCol="1" anchor="ctr">
              <a:noAutofit/>
            </a:bodyPr>
            <a:lstStyle/>
            <a:p>
              <a:pPr lvl="0" algn="ctr">
                <a:lnSpc>
                  <a:spcPct val="80000"/>
                </a:lnSpc>
                <a:defRPr b="1" sz="1000">
                  <a:solidFill>
                    <a:srgbClr val="FFFFFF"/>
                  </a:solidFill>
                  <a:latin typeface="Microsoft YaHei"/>
                  <a:ea typeface="Microsoft YaHei"/>
                  <a:cs typeface="Microsoft YaHei"/>
                  <a:sym typeface="Microsoft YaHei"/>
                </a:defRPr>
              </a:pPr>
            </a:p>
          </p:txBody>
        </p:sp>
        <p:sp>
          <p:nvSpPr>
            <p:cNvPr id="608" name="Shape 608"/>
            <p:cNvSpPr/>
            <p:nvPr/>
          </p:nvSpPr>
          <p:spPr>
            <a:xfrm>
              <a:off x="204925" y="528972"/>
              <a:ext cx="989478" cy="3098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p>
              <a:pPr lvl="0" algn="ctr">
                <a:lnSpc>
                  <a:spcPct val="80000"/>
                </a:lnSpc>
              </a:pPr>
              <a:r>
                <a:rPr b="1" sz="1600">
                  <a:solidFill>
                    <a:srgbClr val="FFFFFF"/>
                  </a:solidFill>
                  <a:latin typeface="Microsoft YaHei"/>
                  <a:ea typeface="Microsoft YaHei"/>
                  <a:cs typeface="Microsoft YaHei"/>
                  <a:sym typeface="Microsoft YaHei"/>
                </a:rPr>
                <a:t>非阻塞 </a:t>
              </a:r>
              <a:r>
                <a:rPr b="1" sz="1600">
                  <a:solidFill>
                    <a:srgbClr val="FFFFFF"/>
                  </a:solidFill>
                  <a:latin typeface="Microsoft YaHei"/>
                  <a:ea typeface="Microsoft YaHei"/>
                  <a:cs typeface="Microsoft YaHei"/>
                  <a:sym typeface="Microsoft YaHei"/>
                </a:rPr>
                <a:t>IO</a:t>
              </a:r>
            </a:p>
          </p:txBody>
        </p:sp>
      </p:grpSp>
      <p:grpSp>
        <p:nvGrpSpPr>
          <p:cNvPr id="612" name="Group 612"/>
          <p:cNvGrpSpPr/>
          <p:nvPr/>
        </p:nvGrpSpPr>
        <p:grpSpPr>
          <a:xfrm>
            <a:off x="6963629" y="2570597"/>
            <a:ext cx="1390015" cy="1278999"/>
            <a:chOff x="0" y="0"/>
            <a:chExt cx="1390013" cy="1278997"/>
          </a:xfrm>
        </p:grpSpPr>
        <p:sp>
          <p:nvSpPr>
            <p:cNvPr id="610" name="Shape 610"/>
            <p:cNvSpPr/>
            <p:nvPr/>
          </p:nvSpPr>
          <p:spPr>
            <a:xfrm>
              <a:off x="0" y="0"/>
              <a:ext cx="1390014" cy="127899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BC0DF"/>
            </a:solidFill>
            <a:ln w="12700" cap="flat">
              <a:noFill/>
              <a:miter lim="400000"/>
            </a:ln>
            <a:effectLst/>
          </p:spPr>
          <p:txBody>
            <a:bodyPr wrap="square" lIns="0" tIns="0" rIns="0" bIns="0" numCol="1" anchor="ctr">
              <a:noAutofit/>
            </a:bodyPr>
            <a:lstStyle/>
            <a:p>
              <a:pPr lvl="0" algn="ctr">
                <a:lnSpc>
                  <a:spcPct val="80000"/>
                </a:lnSpc>
                <a:defRPr b="1" sz="1000">
                  <a:solidFill>
                    <a:srgbClr val="FFFFFF"/>
                  </a:solidFill>
                  <a:latin typeface="Microsoft YaHei"/>
                  <a:ea typeface="Microsoft YaHei"/>
                  <a:cs typeface="Microsoft YaHei"/>
                  <a:sym typeface="Microsoft YaHei"/>
                </a:defRPr>
              </a:pPr>
            </a:p>
          </p:txBody>
        </p:sp>
        <p:sp>
          <p:nvSpPr>
            <p:cNvPr id="611" name="Shape 611"/>
            <p:cNvSpPr/>
            <p:nvPr/>
          </p:nvSpPr>
          <p:spPr>
            <a:xfrm>
              <a:off x="203560" y="322636"/>
              <a:ext cx="982890" cy="633729"/>
            </a:xfrm>
            <a:prstGeom prst="rect">
              <a:avLst/>
            </a:prstGeom>
            <a:solidFill>
              <a:srgbClr val="9BC0DF"/>
            </a:solid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ctr">
              <a:spAutoFit/>
            </a:bodyPr>
            <a:lstStyle/>
            <a:p>
              <a:pPr lvl="0" algn="ctr">
                <a:lnSpc>
                  <a:spcPct val="150000"/>
                </a:lnSpc>
              </a:pPr>
              <a:r>
                <a:rPr b="1" sz="1600">
                  <a:solidFill>
                    <a:srgbClr val="FFFFFF"/>
                  </a:solidFill>
                  <a:latin typeface="Microsoft YaHei"/>
                  <a:ea typeface="Microsoft YaHei"/>
                  <a:cs typeface="Microsoft YaHei"/>
                  <a:sym typeface="Microsoft YaHei"/>
                </a:rPr>
                <a:t>SC</a:t>
              </a:r>
              <a:r>
                <a:rPr b="1" sz="1600">
                  <a:solidFill>
                    <a:srgbClr val="FFFFFF"/>
                  </a:solidFill>
                  <a:latin typeface="Microsoft YaHei"/>
                  <a:ea typeface="Microsoft YaHei"/>
                  <a:cs typeface="Microsoft YaHei"/>
                  <a:sym typeface="Microsoft YaHei"/>
                </a:rPr>
                <a:t> 组件</a:t>
              </a:r>
              <a:endParaRPr b="1" sz="1600">
                <a:solidFill>
                  <a:srgbClr val="FFFFFF"/>
                </a:solidFill>
                <a:latin typeface="Microsoft YaHei"/>
                <a:ea typeface="Microsoft YaHei"/>
                <a:cs typeface="Microsoft YaHei"/>
                <a:sym typeface="Microsoft YaHei"/>
              </a:endParaRPr>
            </a:p>
            <a:p>
              <a:pPr lvl="0" algn="ctr">
                <a:lnSpc>
                  <a:spcPct val="150000"/>
                </a:lnSpc>
              </a:pPr>
              <a:r>
                <a:rPr b="1" sz="1600">
                  <a:solidFill>
                    <a:srgbClr val="FFFFFF"/>
                  </a:solidFill>
                  <a:latin typeface="Microsoft YaHei"/>
                  <a:ea typeface="Microsoft YaHei"/>
                  <a:cs typeface="Microsoft YaHei"/>
                  <a:sym typeface="Microsoft YaHei"/>
                </a:rPr>
                <a:t>无缝集成</a:t>
              </a:r>
            </a:p>
          </p:txBody>
        </p:sp>
      </p:grpSp>
      <p:grpSp>
        <p:nvGrpSpPr>
          <p:cNvPr id="615" name="Group 615"/>
          <p:cNvGrpSpPr/>
          <p:nvPr/>
        </p:nvGrpSpPr>
        <p:grpSpPr>
          <a:xfrm>
            <a:off x="6246762" y="4405421"/>
            <a:ext cx="1543091" cy="1465615"/>
            <a:chOff x="0" y="0"/>
            <a:chExt cx="1543090" cy="1465614"/>
          </a:xfrm>
        </p:grpSpPr>
        <p:sp>
          <p:nvSpPr>
            <p:cNvPr id="613" name="Shape 613"/>
            <p:cNvSpPr/>
            <p:nvPr/>
          </p:nvSpPr>
          <p:spPr>
            <a:xfrm>
              <a:off x="-1" y="-1"/>
              <a:ext cx="1543092" cy="146561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5E4EA"/>
            </a:solidFill>
            <a:ln w="12700" cap="flat">
              <a:noFill/>
              <a:miter lim="400000"/>
            </a:ln>
            <a:effectLst/>
          </p:spPr>
          <p:txBody>
            <a:bodyPr wrap="square" lIns="0" tIns="0" rIns="0" bIns="0" numCol="1" anchor="ctr">
              <a:noAutofit/>
            </a:bodyPr>
            <a:lstStyle/>
            <a:p>
              <a:pPr lvl="0" algn="ctr">
                <a:lnSpc>
                  <a:spcPct val="80000"/>
                </a:lnSpc>
                <a:defRPr b="1" sz="1000">
                  <a:solidFill>
                    <a:srgbClr val="FFFFFF"/>
                  </a:solidFill>
                  <a:latin typeface="Microsoft YaHei"/>
                  <a:ea typeface="Microsoft YaHei"/>
                  <a:cs typeface="Microsoft YaHei"/>
                  <a:sym typeface="Microsoft YaHei"/>
                </a:defRPr>
              </a:pPr>
            </a:p>
          </p:txBody>
        </p:sp>
        <p:sp>
          <p:nvSpPr>
            <p:cNvPr id="614" name="Shape 614"/>
            <p:cNvSpPr/>
            <p:nvPr/>
          </p:nvSpPr>
          <p:spPr>
            <a:xfrm>
              <a:off x="225978" y="449088"/>
              <a:ext cx="1091131" cy="567435"/>
            </a:xfrm>
            <a:prstGeom prst="rect">
              <a:avLst/>
            </a:prstGeom>
            <a:solidFill>
              <a:srgbClr val="A5E4EA"/>
            </a:solid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ctr">
              <a:spAutoFit/>
            </a:bodyPr>
            <a:lstStyle/>
            <a:p>
              <a:pPr lvl="0" algn="ctr">
                <a:lnSpc>
                  <a:spcPct val="150000"/>
                </a:lnSpc>
              </a:pPr>
              <a:r>
                <a:rPr b="1" sz="1600">
                  <a:solidFill>
                    <a:srgbClr val="FFFFFF"/>
                  </a:solidFill>
                  <a:latin typeface="Microsoft YaHei"/>
                  <a:ea typeface="Microsoft YaHei"/>
                  <a:cs typeface="Microsoft YaHei"/>
                  <a:sym typeface="Microsoft YaHei"/>
                </a:rPr>
                <a:t>运行端</a:t>
              </a:r>
              <a:endParaRPr b="1" sz="1600">
                <a:solidFill>
                  <a:srgbClr val="FFFFFF"/>
                </a:solidFill>
                <a:latin typeface="Microsoft YaHei"/>
                <a:ea typeface="Microsoft YaHei"/>
                <a:cs typeface="Microsoft YaHei"/>
                <a:sym typeface="Microsoft YaHei"/>
              </a:endParaRPr>
            </a:p>
            <a:p>
              <a:pPr lvl="0" algn="ctr">
                <a:lnSpc>
                  <a:spcPct val="150000"/>
                </a:lnSpc>
              </a:pPr>
              <a:r>
                <a:rPr b="1" sz="1600">
                  <a:solidFill>
                    <a:srgbClr val="FFFFFF"/>
                  </a:solidFill>
                  <a:latin typeface="Microsoft YaHei"/>
                  <a:ea typeface="Microsoft YaHei"/>
                  <a:cs typeface="Microsoft YaHei"/>
                  <a:sym typeface="Microsoft YaHei"/>
                </a:rPr>
                <a:t>分离</a:t>
              </a:r>
            </a:p>
          </p:txBody>
        </p:sp>
      </p:grpSp>
      <p:grpSp>
        <p:nvGrpSpPr>
          <p:cNvPr id="618" name="Group 618"/>
          <p:cNvGrpSpPr/>
          <p:nvPr/>
        </p:nvGrpSpPr>
        <p:grpSpPr>
          <a:xfrm>
            <a:off x="3978731" y="4405422"/>
            <a:ext cx="1495465" cy="1465615"/>
            <a:chOff x="0" y="0"/>
            <a:chExt cx="1495464" cy="1465614"/>
          </a:xfrm>
        </p:grpSpPr>
        <p:sp>
          <p:nvSpPr>
            <p:cNvPr id="616" name="Shape 616"/>
            <p:cNvSpPr/>
            <p:nvPr/>
          </p:nvSpPr>
          <p:spPr>
            <a:xfrm>
              <a:off x="-1" y="-1"/>
              <a:ext cx="1495466" cy="146561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B9BD5"/>
            </a:solidFill>
            <a:ln w="12700" cap="flat">
              <a:noFill/>
              <a:miter lim="400000"/>
            </a:ln>
            <a:effectLst/>
          </p:spPr>
          <p:txBody>
            <a:bodyPr wrap="square" lIns="0" tIns="0" rIns="0" bIns="0" numCol="1" anchor="ctr">
              <a:noAutofit/>
            </a:bodyPr>
            <a:lstStyle/>
            <a:p>
              <a:pPr lvl="0" algn="ctr">
                <a:lnSpc>
                  <a:spcPct val="80000"/>
                </a:lnSpc>
                <a:defRPr b="1" sz="1000">
                  <a:solidFill>
                    <a:srgbClr val="FFFFFF"/>
                  </a:solidFill>
                  <a:latin typeface="Microsoft YaHei"/>
                  <a:ea typeface="Microsoft YaHei"/>
                  <a:cs typeface="Microsoft YaHei"/>
                  <a:sym typeface="Microsoft YaHei"/>
                </a:defRPr>
              </a:pPr>
            </a:p>
          </p:txBody>
        </p:sp>
        <p:sp>
          <p:nvSpPr>
            <p:cNvPr id="617" name="Shape 617"/>
            <p:cNvSpPr/>
            <p:nvPr/>
          </p:nvSpPr>
          <p:spPr>
            <a:xfrm>
              <a:off x="219003" y="632444"/>
              <a:ext cx="1057454" cy="265683"/>
            </a:xfrm>
            <a:prstGeom prst="rect">
              <a:avLst/>
            </a:prstGeom>
            <a:solidFill>
              <a:srgbClr val="5B9BD5"/>
            </a:solid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ctr">
              <a:spAutoFit/>
            </a:bodyPr>
            <a:lstStyle>
              <a:lvl1pPr algn="ctr">
                <a:lnSpc>
                  <a:spcPct val="80000"/>
                </a:lnSpc>
                <a:defRPr b="1" sz="1600">
                  <a:solidFill>
                    <a:srgbClr val="FFFFFF"/>
                  </a:solidFill>
                  <a:latin typeface="Microsoft YaHei"/>
                  <a:ea typeface="Microsoft YaHei"/>
                  <a:cs typeface="Microsoft YaHei"/>
                  <a:sym typeface="Microsoft YaHei"/>
                </a:defRPr>
              </a:lvl1pPr>
            </a:lstStyle>
            <a:p>
              <a:pPr lvl="0">
                <a:defRPr b="0" sz="1800">
                  <a:solidFill>
                    <a:srgbClr val="000000"/>
                  </a:solidFill>
                </a:defRPr>
              </a:pPr>
              <a:r>
                <a:rPr b="1" sz="1600">
                  <a:solidFill>
                    <a:srgbClr val="FFFFFF"/>
                  </a:solidFill>
                </a:rPr>
                <a:t>熔断机制</a:t>
              </a:r>
            </a:p>
          </p:txBody>
        </p:sp>
      </p:grpSp>
      <p:grpSp>
        <p:nvGrpSpPr>
          <p:cNvPr id="621" name="Group 621"/>
          <p:cNvGrpSpPr/>
          <p:nvPr/>
        </p:nvGrpSpPr>
        <p:grpSpPr>
          <a:xfrm>
            <a:off x="3200626" y="2547841"/>
            <a:ext cx="1448791" cy="1356665"/>
            <a:chOff x="0" y="0"/>
            <a:chExt cx="1448790" cy="1356663"/>
          </a:xfrm>
        </p:grpSpPr>
        <p:sp>
          <p:nvSpPr>
            <p:cNvPr id="619" name="Shape 619"/>
            <p:cNvSpPr/>
            <p:nvPr/>
          </p:nvSpPr>
          <p:spPr>
            <a:xfrm>
              <a:off x="-1" y="0"/>
              <a:ext cx="1448792" cy="135666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E75B6"/>
            </a:solidFill>
            <a:ln w="12700" cap="flat">
              <a:noFill/>
              <a:miter lim="400000"/>
            </a:ln>
            <a:effectLst/>
          </p:spPr>
          <p:txBody>
            <a:bodyPr wrap="square" lIns="0" tIns="0" rIns="0" bIns="0" numCol="1" anchor="ctr">
              <a:noAutofit/>
            </a:bodyPr>
            <a:lstStyle/>
            <a:p>
              <a:pPr lvl="0" algn="ctr">
                <a:lnSpc>
                  <a:spcPct val="80000"/>
                </a:lnSpc>
                <a:defRPr b="1" sz="1000">
                  <a:solidFill>
                    <a:srgbClr val="FFFFFF"/>
                  </a:solidFill>
                  <a:latin typeface="Microsoft YaHei"/>
                  <a:ea typeface="Microsoft YaHei"/>
                  <a:cs typeface="Microsoft YaHei"/>
                  <a:sym typeface="Microsoft YaHei"/>
                </a:defRPr>
              </a:pPr>
            </a:p>
          </p:txBody>
        </p:sp>
        <p:sp>
          <p:nvSpPr>
            <p:cNvPr id="620" name="Shape 620"/>
            <p:cNvSpPr/>
            <p:nvPr/>
          </p:nvSpPr>
          <p:spPr>
            <a:xfrm>
              <a:off x="212168" y="364516"/>
              <a:ext cx="1024451" cy="627634"/>
            </a:xfrm>
            <a:prstGeom prst="rect">
              <a:avLst/>
            </a:prstGeom>
            <a:solidFill>
              <a:srgbClr val="2E75B6"/>
            </a:solid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ctr">
              <a:spAutoFit/>
            </a:bodyPr>
            <a:lstStyle/>
            <a:p>
              <a:pPr lvl="0" algn="ctr">
                <a:lnSpc>
                  <a:spcPct val="150000"/>
                </a:lnSpc>
              </a:pPr>
              <a:r>
                <a:rPr b="1" sz="1600">
                  <a:solidFill>
                    <a:srgbClr val="FFFFFF"/>
                  </a:solidFill>
                  <a:latin typeface="Microsoft YaHei"/>
                  <a:ea typeface="Microsoft YaHei"/>
                  <a:cs typeface="Microsoft YaHei"/>
                  <a:sym typeface="Microsoft YaHei"/>
                </a:rPr>
                <a:t>Reactive</a:t>
              </a:r>
              <a:r>
                <a:rPr b="1" sz="1600">
                  <a:solidFill>
                    <a:srgbClr val="FFFFFF"/>
                  </a:solidFill>
                  <a:latin typeface="Microsoft YaHei"/>
                  <a:ea typeface="Microsoft YaHei"/>
                  <a:cs typeface="Microsoft YaHei"/>
                  <a:sym typeface="Microsoft YaHei"/>
                </a:rPr>
                <a:t> 编程</a:t>
              </a:r>
            </a:p>
          </p:txBody>
        </p:sp>
      </p:grpSp>
      <p:sp>
        <p:nvSpPr>
          <p:cNvPr id="622" name="Shape 622"/>
          <p:cNvSpPr/>
          <p:nvPr/>
        </p:nvSpPr>
        <p:spPr>
          <a:xfrm>
            <a:off x="1213301" y="2936413"/>
            <a:ext cx="1800720" cy="4490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nSpc>
                <a:spcPct val="150000"/>
              </a:lnSpc>
              <a:spcBef>
                <a:spcPts val="400"/>
              </a:spcBef>
            </a:pPr>
            <a:r>
              <a:rPr b="1" sz="1200">
                <a:solidFill>
                  <a:srgbClr val="000000">
                    <a:alpha val="70000"/>
                  </a:srgbClr>
                </a:solidFill>
                <a:latin typeface="Microsoft YaHei"/>
                <a:ea typeface="Microsoft YaHei"/>
                <a:cs typeface="Microsoft YaHei"/>
                <a:sym typeface="Microsoft YaHei"/>
              </a:rPr>
              <a:t>事件驱动与非阻塞 </a:t>
            </a:r>
            <a:r>
              <a:rPr b="1" sz="1200">
                <a:solidFill>
                  <a:srgbClr val="000000">
                    <a:alpha val="70000"/>
                  </a:srgbClr>
                </a:solidFill>
                <a:latin typeface="Microsoft YaHei"/>
                <a:ea typeface="Microsoft YaHei"/>
                <a:cs typeface="Microsoft YaHei"/>
                <a:sym typeface="Microsoft YaHei"/>
              </a:rPr>
              <a:t>IO </a:t>
            </a:r>
            <a:r>
              <a:rPr b="1" sz="1200">
                <a:solidFill>
                  <a:srgbClr val="000000">
                    <a:alpha val="70000"/>
                  </a:srgbClr>
                </a:solidFill>
                <a:latin typeface="Microsoft YaHei"/>
                <a:ea typeface="Microsoft YaHei"/>
                <a:cs typeface="Microsoft YaHei"/>
                <a:sym typeface="Microsoft YaHei"/>
              </a:rPr>
              <a:t>结合，满血使用 </a:t>
            </a:r>
            <a:r>
              <a:rPr b="1" sz="1200">
                <a:solidFill>
                  <a:srgbClr val="000000">
                    <a:alpha val="70000"/>
                  </a:srgbClr>
                </a:solidFill>
                <a:latin typeface="Microsoft YaHei"/>
                <a:ea typeface="Microsoft YaHei"/>
                <a:cs typeface="Microsoft YaHei"/>
                <a:sym typeface="Microsoft YaHei"/>
              </a:rPr>
              <a:t>CPU </a:t>
            </a:r>
            <a:r>
              <a:rPr b="1" sz="1200">
                <a:solidFill>
                  <a:srgbClr val="000000">
                    <a:alpha val="70000"/>
                  </a:srgbClr>
                </a:solidFill>
                <a:latin typeface="Microsoft YaHei"/>
                <a:ea typeface="Microsoft YaHei"/>
                <a:cs typeface="Microsoft YaHei"/>
                <a:sym typeface="Microsoft YaHei"/>
              </a:rPr>
              <a:t>性能</a:t>
            </a:r>
          </a:p>
        </p:txBody>
      </p:sp>
      <p:sp>
        <p:nvSpPr>
          <p:cNvPr id="623" name="Shape 623"/>
          <p:cNvSpPr/>
          <p:nvPr/>
        </p:nvSpPr>
        <p:spPr>
          <a:xfrm>
            <a:off x="8557203" y="2873723"/>
            <a:ext cx="2421497" cy="419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nSpc>
                <a:spcPct val="150000"/>
              </a:lnSpc>
              <a:spcBef>
                <a:spcPts val="400"/>
              </a:spcBef>
            </a:pPr>
            <a:r>
              <a:rPr b="1" sz="1200">
                <a:solidFill>
                  <a:srgbClr val="000000">
                    <a:alpha val="70000"/>
                  </a:srgbClr>
                </a:solidFill>
                <a:latin typeface="Microsoft YaHei"/>
                <a:ea typeface="Microsoft YaHei"/>
                <a:cs typeface="Microsoft YaHei"/>
                <a:sym typeface="Microsoft YaHei"/>
              </a:rPr>
              <a:t>与 </a:t>
            </a:r>
            <a:r>
              <a:rPr b="1" sz="1200">
                <a:solidFill>
                  <a:srgbClr val="000000">
                    <a:alpha val="70000"/>
                  </a:srgbClr>
                </a:solidFill>
                <a:latin typeface="Microsoft YaHei"/>
                <a:ea typeface="Microsoft YaHei"/>
                <a:cs typeface="Microsoft YaHei"/>
                <a:sym typeface="Microsoft YaHei"/>
              </a:rPr>
              <a:t>Spring Cloud </a:t>
            </a:r>
            <a:r>
              <a:rPr b="1" sz="1200">
                <a:solidFill>
                  <a:srgbClr val="000000">
                    <a:alpha val="70000"/>
                  </a:srgbClr>
                </a:solidFill>
                <a:latin typeface="Microsoft YaHei"/>
                <a:ea typeface="Microsoft YaHei"/>
                <a:cs typeface="Microsoft YaHei"/>
                <a:sym typeface="Microsoft YaHei"/>
              </a:rPr>
              <a:t>服务发现，配置中心无缝集成</a:t>
            </a:r>
          </a:p>
        </p:txBody>
      </p:sp>
      <p:sp>
        <p:nvSpPr>
          <p:cNvPr id="624" name="Shape 624"/>
          <p:cNvSpPr/>
          <p:nvPr/>
        </p:nvSpPr>
        <p:spPr>
          <a:xfrm>
            <a:off x="8015830" y="5054289"/>
            <a:ext cx="2647852" cy="3741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50000"/>
              </a:lnSpc>
              <a:spcBef>
                <a:spcPts val="400"/>
              </a:spcBef>
              <a:defRPr b="1" sz="1200">
                <a:solidFill>
                  <a:srgbClr val="000000">
                    <a:alpha val="70000"/>
                  </a:srgbClr>
                </a:solidFill>
                <a:latin typeface="Microsoft YaHei"/>
                <a:ea typeface="Microsoft YaHei"/>
                <a:cs typeface="Microsoft YaHei"/>
                <a:sym typeface="Microsoft YaHei"/>
              </a:defRPr>
            </a:lvl1pPr>
          </a:lstStyle>
          <a:p>
            <a:pPr lvl="0">
              <a:defRPr b="0" sz="1800">
                <a:solidFill>
                  <a:srgbClr val="000000"/>
                </a:solidFill>
              </a:defRPr>
            </a:pPr>
            <a:r>
              <a:rPr b="1" sz="1200">
                <a:solidFill>
                  <a:srgbClr val="000000">
                    <a:alpha val="70000"/>
                  </a:srgbClr>
                </a:solidFill>
              </a:rPr>
              <a:t>将系统的管理端和运行端分离，运行端更专注无干扰</a:t>
            </a:r>
          </a:p>
        </p:txBody>
      </p:sp>
      <p:sp>
        <p:nvSpPr>
          <p:cNvPr id="625" name="Shape 625"/>
          <p:cNvSpPr/>
          <p:nvPr/>
        </p:nvSpPr>
        <p:spPr>
          <a:xfrm>
            <a:off x="1574726" y="5037596"/>
            <a:ext cx="3181099" cy="1478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50000"/>
              </a:lnSpc>
              <a:spcBef>
                <a:spcPts val="400"/>
              </a:spcBef>
              <a:defRPr b="1" sz="1200">
                <a:solidFill>
                  <a:srgbClr val="000000">
                    <a:alpha val="70000"/>
                  </a:srgbClr>
                </a:solidFill>
                <a:latin typeface="Microsoft YaHei"/>
                <a:ea typeface="Microsoft YaHei"/>
                <a:cs typeface="Microsoft YaHei"/>
                <a:sym typeface="Microsoft YaHei"/>
              </a:defRPr>
            </a:lvl1pPr>
          </a:lstStyle>
          <a:p>
            <a:pPr lvl="0">
              <a:defRPr b="0" sz="1800">
                <a:solidFill>
                  <a:srgbClr val="000000"/>
                </a:solidFill>
              </a:defRPr>
            </a:pPr>
            <a:r>
              <a:rPr b="1" sz="1200">
                <a:solidFill>
                  <a:srgbClr val="000000">
                    <a:alpha val="70000"/>
                  </a:srgbClr>
                </a:solidFill>
              </a:rPr>
              <a:t>外部组件故障不会影响业务流程</a:t>
            </a:r>
          </a:p>
        </p:txBody>
      </p:sp>
      <p:sp>
        <p:nvSpPr>
          <p:cNvPr id="626" name="Shape 626"/>
          <p:cNvSpPr/>
          <p:nvPr/>
        </p:nvSpPr>
        <p:spPr>
          <a:xfrm>
            <a:off x="6692737" y="1149078"/>
            <a:ext cx="3301177" cy="419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nSpc>
                <a:spcPct val="150000"/>
              </a:lnSpc>
              <a:spcBef>
                <a:spcPts val="400"/>
              </a:spcBef>
            </a:pPr>
            <a:r>
              <a:rPr b="1" sz="1200">
                <a:solidFill>
                  <a:srgbClr val="000000">
                    <a:alpha val="70000"/>
                  </a:srgbClr>
                </a:solidFill>
                <a:latin typeface="Microsoft YaHei"/>
                <a:ea typeface="Microsoft YaHei"/>
                <a:cs typeface="Microsoft YaHei"/>
                <a:sym typeface="Microsoft YaHei"/>
              </a:rPr>
              <a:t>采用非阻塞 </a:t>
            </a:r>
            <a:r>
              <a:rPr b="1" sz="1200">
                <a:solidFill>
                  <a:srgbClr val="000000">
                    <a:alpha val="70000"/>
                  </a:srgbClr>
                </a:solidFill>
                <a:latin typeface="Microsoft YaHei"/>
                <a:ea typeface="Microsoft YaHei"/>
                <a:cs typeface="Microsoft YaHei"/>
                <a:sym typeface="Microsoft YaHei"/>
              </a:rPr>
              <a:t>IO </a:t>
            </a:r>
            <a:r>
              <a:rPr b="1" sz="1200">
                <a:solidFill>
                  <a:srgbClr val="000000">
                    <a:alpha val="70000"/>
                  </a:srgbClr>
                </a:solidFill>
                <a:latin typeface="Microsoft YaHei"/>
                <a:ea typeface="Microsoft YaHei"/>
                <a:cs typeface="Microsoft YaHei"/>
                <a:sym typeface="Microsoft YaHei"/>
              </a:rPr>
              <a:t>网络框架支撑，</a:t>
            </a:r>
            <a:r>
              <a:rPr b="1" sz="1200">
                <a:solidFill>
                  <a:srgbClr val="000000">
                    <a:alpha val="70000"/>
                  </a:srgbClr>
                </a:solidFill>
                <a:latin typeface="Microsoft YaHei"/>
                <a:ea typeface="Microsoft YaHei"/>
                <a:cs typeface="Microsoft YaHei"/>
                <a:sym typeface="Microsoft YaHei"/>
              </a:rPr>
              <a:t>reactor </a:t>
            </a:r>
            <a:r>
              <a:rPr b="1" sz="1200">
                <a:solidFill>
                  <a:srgbClr val="000000">
                    <a:alpha val="70000"/>
                  </a:srgbClr>
                </a:solidFill>
                <a:latin typeface="Microsoft YaHei"/>
                <a:ea typeface="Microsoft YaHei"/>
                <a:cs typeface="Microsoft YaHei"/>
                <a:sym typeface="Microsoft YaHei"/>
              </a:rPr>
              <a:t>模式，采用更少的资源完成请求</a:t>
            </a:r>
          </a:p>
        </p:txBody>
      </p:sp>
    </p:spTree>
  </p:cSld>
  <p:clrMapOvr>
    <a:masterClrMapping/>
  </p:clrMapOvr>
  <p:transition spd="slow" advClick="1">
    <p:dissolve/>
  </p:transition>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Shape 628"/>
          <p:cNvSpPr/>
          <p:nvPr>
            <p:ph type="title"/>
          </p:nvPr>
        </p:nvSpPr>
        <p:spPr>
          <a:xfrm>
            <a:off x="555812" y="204473"/>
            <a:ext cx="6839599" cy="608015"/>
          </a:xfrm>
          <a:prstGeom prst="rect">
            <a:avLst/>
          </a:prstGeom>
        </p:spPr>
        <p:txBody>
          <a:bodyPr/>
          <a:lstStyle/>
          <a:p>
            <a:pPr lvl="0">
              <a:defRPr spc="0" sz="1800"/>
            </a:pPr>
            <a:r>
              <a:rPr spc="100" sz="2000"/>
              <a:t>网关架构</a:t>
            </a:r>
          </a:p>
        </p:txBody>
      </p:sp>
      <p:grpSp>
        <p:nvGrpSpPr>
          <p:cNvPr id="631" name="Group 631"/>
          <p:cNvGrpSpPr/>
          <p:nvPr/>
        </p:nvGrpSpPr>
        <p:grpSpPr>
          <a:xfrm>
            <a:off x="3442446" y="1290917"/>
            <a:ext cx="1600201" cy="914402"/>
            <a:chOff x="0" y="0"/>
            <a:chExt cx="1600200" cy="914400"/>
          </a:xfrm>
        </p:grpSpPr>
        <p:sp>
          <p:nvSpPr>
            <p:cNvPr id="629" name="Shape 629"/>
            <p:cNvSpPr/>
            <p:nvPr/>
          </p:nvSpPr>
          <p:spPr>
            <a:xfrm>
              <a:off x="0" y="0"/>
              <a:ext cx="1600201" cy="914401"/>
            </a:xfrm>
            <a:prstGeom prst="rect">
              <a:avLst/>
            </a:prstGeom>
            <a:solidFill>
              <a:srgbClr val="4472C4"/>
            </a:solidFill>
            <a:ln w="254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30" name="Shape 630"/>
            <p:cNvSpPr/>
            <p:nvPr/>
          </p:nvSpPr>
          <p:spPr>
            <a:xfrm>
              <a:off x="0" y="294261"/>
              <a:ext cx="1600201"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网关管理端</a:t>
              </a:r>
            </a:p>
          </p:txBody>
        </p:sp>
      </p:grpSp>
      <p:grpSp>
        <p:nvGrpSpPr>
          <p:cNvPr id="634" name="Group 634"/>
          <p:cNvGrpSpPr/>
          <p:nvPr/>
        </p:nvGrpSpPr>
        <p:grpSpPr>
          <a:xfrm>
            <a:off x="3608294" y="1497106"/>
            <a:ext cx="1600201" cy="914401"/>
            <a:chOff x="0" y="0"/>
            <a:chExt cx="1600200" cy="914400"/>
          </a:xfrm>
        </p:grpSpPr>
        <p:sp>
          <p:nvSpPr>
            <p:cNvPr id="632" name="Shape 632"/>
            <p:cNvSpPr/>
            <p:nvPr/>
          </p:nvSpPr>
          <p:spPr>
            <a:xfrm>
              <a:off x="0" y="0"/>
              <a:ext cx="1600201" cy="914401"/>
            </a:xfrm>
            <a:prstGeom prst="rect">
              <a:avLst/>
            </a:prstGeom>
            <a:solidFill>
              <a:srgbClr val="4472C4"/>
            </a:solidFill>
            <a:ln w="254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33" name="Shape 633"/>
            <p:cNvSpPr/>
            <p:nvPr/>
          </p:nvSpPr>
          <p:spPr>
            <a:xfrm>
              <a:off x="0" y="294261"/>
              <a:ext cx="1600201"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网关管理端</a:t>
              </a:r>
            </a:p>
          </p:txBody>
        </p:sp>
      </p:grpSp>
      <p:grpSp>
        <p:nvGrpSpPr>
          <p:cNvPr id="637" name="Group 637"/>
          <p:cNvGrpSpPr/>
          <p:nvPr/>
        </p:nvGrpSpPr>
        <p:grpSpPr>
          <a:xfrm>
            <a:off x="3760694" y="1649504"/>
            <a:ext cx="1600201" cy="914402"/>
            <a:chOff x="0" y="0"/>
            <a:chExt cx="1600200" cy="914400"/>
          </a:xfrm>
        </p:grpSpPr>
        <p:sp>
          <p:nvSpPr>
            <p:cNvPr id="635" name="Shape 635"/>
            <p:cNvSpPr/>
            <p:nvPr/>
          </p:nvSpPr>
          <p:spPr>
            <a:xfrm>
              <a:off x="0" y="0"/>
              <a:ext cx="1600201" cy="914401"/>
            </a:xfrm>
            <a:prstGeom prst="rect">
              <a:avLst/>
            </a:prstGeom>
            <a:solidFill>
              <a:srgbClr val="4472C4"/>
            </a:solidFill>
            <a:ln w="254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36" name="Shape 636"/>
            <p:cNvSpPr/>
            <p:nvPr/>
          </p:nvSpPr>
          <p:spPr>
            <a:xfrm>
              <a:off x="0" y="294261"/>
              <a:ext cx="1600201"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网关管理端</a:t>
              </a:r>
            </a:p>
          </p:txBody>
        </p:sp>
      </p:grpSp>
      <p:sp>
        <p:nvSpPr>
          <p:cNvPr id="638" name="Shape 638"/>
          <p:cNvSpPr/>
          <p:nvPr/>
        </p:nvSpPr>
        <p:spPr>
          <a:xfrm>
            <a:off x="3146612" y="1102657"/>
            <a:ext cx="2608729" cy="1922929"/>
          </a:xfrm>
          <a:prstGeom prst="rect">
            <a:avLst/>
          </a:prstGeom>
          <a:ln w="25400">
            <a:solidFill/>
            <a:prstDash val="dash"/>
            <a:tailEnd type="triangle"/>
          </a:ln>
        </p:spPr>
        <p:txBody>
          <a:bodyPr lIns="0" tIns="0" rIns="0" bIns="0" anchor="ctr"/>
          <a:lstStyle/>
          <a:p>
            <a:pPr lvl="0" algn="ctr">
              <a:defRPr>
                <a:latin typeface="Microsoft YaHei"/>
                <a:ea typeface="Microsoft YaHei"/>
                <a:cs typeface="Microsoft YaHei"/>
                <a:sym typeface="Microsoft YaHei"/>
              </a:defRPr>
            </a:pPr>
          </a:p>
        </p:txBody>
      </p:sp>
      <p:sp>
        <p:nvSpPr>
          <p:cNvPr id="639" name="Shape 639"/>
          <p:cNvSpPr/>
          <p:nvPr/>
        </p:nvSpPr>
        <p:spPr>
          <a:xfrm>
            <a:off x="3760694" y="2662516"/>
            <a:ext cx="1447802" cy="3258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icrosoft YaHei"/>
                <a:ea typeface="Microsoft YaHei"/>
                <a:cs typeface="Microsoft YaHei"/>
                <a:sym typeface="Microsoft YaHei"/>
              </a:defRPr>
            </a:lvl1pPr>
          </a:lstStyle>
          <a:p>
            <a:pPr lvl="0"/>
            <a:r>
              <a:t>管理端集群</a:t>
            </a:r>
          </a:p>
        </p:txBody>
      </p:sp>
      <p:grpSp>
        <p:nvGrpSpPr>
          <p:cNvPr id="642" name="Group 642"/>
          <p:cNvGrpSpPr/>
          <p:nvPr/>
        </p:nvGrpSpPr>
        <p:grpSpPr>
          <a:xfrm>
            <a:off x="3442446" y="4374774"/>
            <a:ext cx="1600201" cy="914402"/>
            <a:chOff x="0" y="0"/>
            <a:chExt cx="1600200" cy="914400"/>
          </a:xfrm>
        </p:grpSpPr>
        <p:sp>
          <p:nvSpPr>
            <p:cNvPr id="640" name="Shape 640"/>
            <p:cNvSpPr/>
            <p:nvPr/>
          </p:nvSpPr>
          <p:spPr>
            <a:xfrm>
              <a:off x="0" y="0"/>
              <a:ext cx="1600201" cy="914401"/>
            </a:xfrm>
            <a:prstGeom prst="rect">
              <a:avLst/>
            </a:prstGeom>
            <a:solidFill>
              <a:srgbClr val="4472C4"/>
            </a:solidFill>
            <a:ln w="254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41" name="Shape 641"/>
            <p:cNvSpPr/>
            <p:nvPr/>
          </p:nvSpPr>
          <p:spPr>
            <a:xfrm>
              <a:off x="0" y="294261"/>
              <a:ext cx="1600201"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网关管理端</a:t>
              </a:r>
            </a:p>
          </p:txBody>
        </p:sp>
      </p:grpSp>
      <p:grpSp>
        <p:nvGrpSpPr>
          <p:cNvPr id="645" name="Group 645"/>
          <p:cNvGrpSpPr/>
          <p:nvPr/>
        </p:nvGrpSpPr>
        <p:grpSpPr>
          <a:xfrm>
            <a:off x="3608294" y="4580964"/>
            <a:ext cx="1600201" cy="914402"/>
            <a:chOff x="0" y="0"/>
            <a:chExt cx="1600200" cy="914400"/>
          </a:xfrm>
        </p:grpSpPr>
        <p:sp>
          <p:nvSpPr>
            <p:cNvPr id="643" name="Shape 643"/>
            <p:cNvSpPr/>
            <p:nvPr/>
          </p:nvSpPr>
          <p:spPr>
            <a:xfrm>
              <a:off x="0" y="0"/>
              <a:ext cx="1600201" cy="914401"/>
            </a:xfrm>
            <a:prstGeom prst="rect">
              <a:avLst/>
            </a:prstGeom>
            <a:solidFill>
              <a:srgbClr val="4472C4"/>
            </a:solidFill>
            <a:ln w="254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44" name="Shape 644"/>
            <p:cNvSpPr/>
            <p:nvPr/>
          </p:nvSpPr>
          <p:spPr>
            <a:xfrm>
              <a:off x="0" y="294261"/>
              <a:ext cx="1600201"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网关管理端</a:t>
              </a:r>
            </a:p>
          </p:txBody>
        </p:sp>
      </p:grpSp>
      <p:grpSp>
        <p:nvGrpSpPr>
          <p:cNvPr id="648" name="Group 648"/>
          <p:cNvGrpSpPr/>
          <p:nvPr/>
        </p:nvGrpSpPr>
        <p:grpSpPr>
          <a:xfrm>
            <a:off x="3760694" y="4733364"/>
            <a:ext cx="1600201" cy="914402"/>
            <a:chOff x="0" y="0"/>
            <a:chExt cx="1600200" cy="914400"/>
          </a:xfrm>
        </p:grpSpPr>
        <p:sp>
          <p:nvSpPr>
            <p:cNvPr id="646" name="Shape 646"/>
            <p:cNvSpPr/>
            <p:nvPr/>
          </p:nvSpPr>
          <p:spPr>
            <a:xfrm>
              <a:off x="0" y="0"/>
              <a:ext cx="1600201" cy="914401"/>
            </a:xfrm>
            <a:prstGeom prst="rect">
              <a:avLst/>
            </a:prstGeom>
            <a:solidFill>
              <a:srgbClr val="4472C4"/>
            </a:solidFill>
            <a:ln w="254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47" name="Shape 647"/>
            <p:cNvSpPr/>
            <p:nvPr/>
          </p:nvSpPr>
          <p:spPr>
            <a:xfrm>
              <a:off x="0" y="294261"/>
              <a:ext cx="1600201"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网关运行端</a:t>
              </a:r>
            </a:p>
          </p:txBody>
        </p:sp>
      </p:grpSp>
      <p:sp>
        <p:nvSpPr>
          <p:cNvPr id="649" name="Shape 649"/>
          <p:cNvSpPr/>
          <p:nvPr/>
        </p:nvSpPr>
        <p:spPr>
          <a:xfrm>
            <a:off x="3146612" y="4186516"/>
            <a:ext cx="2608729" cy="1922930"/>
          </a:xfrm>
          <a:prstGeom prst="rect">
            <a:avLst/>
          </a:prstGeom>
          <a:ln w="25400">
            <a:solidFill/>
            <a:prstDash val="dash"/>
            <a:tailEnd type="triangle"/>
          </a:ln>
        </p:spPr>
        <p:txBody>
          <a:bodyPr lIns="0" tIns="0" rIns="0" bIns="0" anchor="ctr"/>
          <a:lstStyle/>
          <a:p>
            <a:pPr lvl="0" algn="ctr">
              <a:defRPr>
                <a:latin typeface="Microsoft YaHei"/>
                <a:ea typeface="Microsoft YaHei"/>
                <a:cs typeface="Microsoft YaHei"/>
                <a:sym typeface="Microsoft YaHei"/>
              </a:defRPr>
            </a:pPr>
          </a:p>
        </p:txBody>
      </p:sp>
      <p:sp>
        <p:nvSpPr>
          <p:cNvPr id="650" name="Shape 650"/>
          <p:cNvSpPr/>
          <p:nvPr/>
        </p:nvSpPr>
        <p:spPr>
          <a:xfrm>
            <a:off x="3760694" y="5746377"/>
            <a:ext cx="1447802" cy="3258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icrosoft YaHei"/>
                <a:ea typeface="Microsoft YaHei"/>
                <a:cs typeface="Microsoft YaHei"/>
                <a:sym typeface="Microsoft YaHei"/>
              </a:defRPr>
            </a:lvl1pPr>
          </a:lstStyle>
          <a:p>
            <a:pPr lvl="0"/>
            <a:r>
              <a:t>运行端集群</a:t>
            </a:r>
          </a:p>
        </p:txBody>
      </p:sp>
      <p:grpSp>
        <p:nvGrpSpPr>
          <p:cNvPr id="653" name="Group 653"/>
          <p:cNvGrpSpPr/>
          <p:nvPr/>
        </p:nvGrpSpPr>
        <p:grpSpPr>
          <a:xfrm>
            <a:off x="5992432" y="3303491"/>
            <a:ext cx="1402981" cy="605122"/>
            <a:chOff x="-1" y="0"/>
            <a:chExt cx="1402980" cy="605121"/>
          </a:xfrm>
        </p:grpSpPr>
        <p:sp>
          <p:nvSpPr>
            <p:cNvPr id="651" name="Shape 651"/>
            <p:cNvSpPr/>
            <p:nvPr/>
          </p:nvSpPr>
          <p:spPr>
            <a:xfrm>
              <a:off x="-2" y="-1"/>
              <a:ext cx="1402982" cy="605122"/>
            </a:xfrm>
            <a:prstGeom prst="rect">
              <a:avLst/>
            </a:prstGeom>
            <a:solidFill>
              <a:srgbClr val="4472C4"/>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52" name="Shape 652"/>
            <p:cNvSpPr/>
            <p:nvPr/>
          </p:nvSpPr>
          <p:spPr>
            <a:xfrm>
              <a:off x="-2" y="139619"/>
              <a:ext cx="1402982"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服务发现</a:t>
              </a:r>
            </a:p>
          </p:txBody>
        </p:sp>
      </p:grpSp>
      <p:sp>
        <p:nvSpPr>
          <p:cNvPr id="654" name="Shape 654"/>
          <p:cNvSpPr/>
          <p:nvPr/>
        </p:nvSpPr>
        <p:spPr>
          <a:xfrm>
            <a:off x="5767070" y="2063750"/>
            <a:ext cx="925831" cy="1226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19050">
            <a:solidFill>
              <a:srgbClr val="3F6EC3"/>
            </a:solidFill>
            <a:tailEnd type="triangle"/>
          </a:ln>
        </p:spPr>
        <p:txBody>
          <a:bodyPr lIns="0" tIns="0" rIns="0" bIns="0"/>
          <a:lstStyle/>
          <a:p>
            <a:pPr lvl="0">
              <a:defRPr>
                <a:latin typeface="+mj-lt"/>
                <a:ea typeface="+mj-ea"/>
                <a:cs typeface="+mj-cs"/>
                <a:sym typeface="Helvetica"/>
              </a:defRPr>
            </a:pPr>
          </a:p>
        </p:txBody>
      </p:sp>
      <p:sp>
        <p:nvSpPr>
          <p:cNvPr id="655" name="Shape 655"/>
          <p:cNvSpPr/>
          <p:nvPr/>
        </p:nvSpPr>
        <p:spPr>
          <a:xfrm>
            <a:off x="5767070" y="3920490"/>
            <a:ext cx="925831" cy="1226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cxnSp>
        <p:nvCxnSpPr>
          <p:cNvPr id="656" name="Connector 656"/>
          <p:cNvCxnSpPr>
            <a:stCxn id="649" idx="0"/>
            <a:endCxn id="638" idx="0"/>
          </p:cNvCxnSpPr>
          <p:nvPr/>
        </p:nvCxnSpPr>
        <p:spPr>
          <a:xfrm flipV="1">
            <a:off x="4450976" y="2064121"/>
            <a:ext cx="1" cy="3083860"/>
          </a:xfrm>
          <a:prstGeom prst="straightConnector1">
            <a:avLst/>
          </a:prstGeom>
          <a:ln>
            <a:solidFill>
              <a:srgbClr val="3F6EC3"/>
            </a:solidFill>
            <a:tailEnd type="triangle"/>
          </a:ln>
        </p:spPr>
      </p:cxnSp>
      <p:grpSp>
        <p:nvGrpSpPr>
          <p:cNvPr id="659" name="Group 659"/>
          <p:cNvGrpSpPr/>
          <p:nvPr/>
        </p:nvGrpSpPr>
        <p:grpSpPr>
          <a:xfrm>
            <a:off x="8411133" y="4168437"/>
            <a:ext cx="1402980" cy="650237"/>
            <a:chOff x="0" y="0"/>
            <a:chExt cx="1402978" cy="650235"/>
          </a:xfrm>
        </p:grpSpPr>
        <p:sp>
          <p:nvSpPr>
            <p:cNvPr id="657" name="Shape 657"/>
            <p:cNvSpPr/>
            <p:nvPr/>
          </p:nvSpPr>
          <p:spPr>
            <a:xfrm>
              <a:off x="-1" y="22560"/>
              <a:ext cx="1402980" cy="605120"/>
            </a:xfrm>
            <a:prstGeom prst="rect">
              <a:avLst/>
            </a:prstGeom>
            <a:solidFill>
              <a:srgbClr val="4472C4"/>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58" name="Shape 658"/>
            <p:cNvSpPr/>
            <p:nvPr/>
          </p:nvSpPr>
          <p:spPr>
            <a:xfrm>
              <a:off x="-1" y="0"/>
              <a:ext cx="1402980"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Elastic Search</a:t>
              </a:r>
            </a:p>
          </p:txBody>
        </p:sp>
      </p:grpSp>
      <p:grpSp>
        <p:nvGrpSpPr>
          <p:cNvPr id="662" name="Group 662"/>
          <p:cNvGrpSpPr/>
          <p:nvPr/>
        </p:nvGrpSpPr>
        <p:grpSpPr>
          <a:xfrm>
            <a:off x="8411132" y="5504328"/>
            <a:ext cx="1402981" cy="605122"/>
            <a:chOff x="-1" y="0"/>
            <a:chExt cx="1402980" cy="605121"/>
          </a:xfrm>
        </p:grpSpPr>
        <p:sp>
          <p:nvSpPr>
            <p:cNvPr id="660" name="Shape 660"/>
            <p:cNvSpPr/>
            <p:nvPr/>
          </p:nvSpPr>
          <p:spPr>
            <a:xfrm>
              <a:off x="-2" y="-1"/>
              <a:ext cx="1402982" cy="605122"/>
            </a:xfrm>
            <a:prstGeom prst="rect">
              <a:avLst/>
            </a:prstGeom>
            <a:solidFill>
              <a:srgbClr val="4472C4"/>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61" name="Shape 661"/>
            <p:cNvSpPr/>
            <p:nvPr/>
          </p:nvSpPr>
          <p:spPr>
            <a:xfrm>
              <a:off x="-2" y="117140"/>
              <a:ext cx="1402982"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Redis</a:t>
              </a:r>
            </a:p>
          </p:txBody>
        </p:sp>
      </p:grpSp>
      <p:sp>
        <p:nvSpPr>
          <p:cNvPr id="663" name="Shape 663"/>
          <p:cNvSpPr/>
          <p:nvPr/>
        </p:nvSpPr>
        <p:spPr>
          <a:xfrm>
            <a:off x="5767070" y="5147309"/>
            <a:ext cx="2630172" cy="659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5" y="0"/>
                </a:lnTo>
                <a:lnTo>
                  <a:pt x="10805" y="21600"/>
                </a:lnTo>
                <a:lnTo>
                  <a:pt x="21600" y="2160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sp>
        <p:nvSpPr>
          <p:cNvPr id="664" name="Shape 664"/>
          <p:cNvSpPr/>
          <p:nvPr/>
        </p:nvSpPr>
        <p:spPr>
          <a:xfrm>
            <a:off x="5767070" y="4493259"/>
            <a:ext cx="2630172" cy="654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5" y="21600"/>
                </a:lnTo>
                <a:lnTo>
                  <a:pt x="10805" y="0"/>
                </a:lnTo>
                <a:lnTo>
                  <a:pt x="21600" y="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grpSp>
        <p:nvGrpSpPr>
          <p:cNvPr id="667" name="Group 667"/>
          <p:cNvGrpSpPr/>
          <p:nvPr/>
        </p:nvGrpSpPr>
        <p:grpSpPr>
          <a:xfrm>
            <a:off x="8411132" y="1102656"/>
            <a:ext cx="1402981" cy="605122"/>
            <a:chOff x="-1" y="0"/>
            <a:chExt cx="1402980" cy="605121"/>
          </a:xfrm>
        </p:grpSpPr>
        <p:sp>
          <p:nvSpPr>
            <p:cNvPr id="665" name="Shape 665"/>
            <p:cNvSpPr/>
            <p:nvPr/>
          </p:nvSpPr>
          <p:spPr>
            <a:xfrm>
              <a:off x="-2" y="-1"/>
              <a:ext cx="1402982" cy="605122"/>
            </a:xfrm>
            <a:prstGeom prst="rect">
              <a:avLst/>
            </a:prstGeom>
            <a:solidFill>
              <a:srgbClr val="4472C4"/>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icrosoft YaHei"/>
                  <a:ea typeface="Microsoft YaHei"/>
                  <a:cs typeface="Microsoft YaHei"/>
                  <a:sym typeface="Microsoft YaHei"/>
                </a:defRPr>
              </a:pPr>
            </a:p>
          </p:txBody>
        </p:sp>
        <p:sp>
          <p:nvSpPr>
            <p:cNvPr id="666" name="Shape 666"/>
            <p:cNvSpPr/>
            <p:nvPr/>
          </p:nvSpPr>
          <p:spPr>
            <a:xfrm>
              <a:off x="-2" y="117140"/>
              <a:ext cx="1402982"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MySQL</a:t>
              </a:r>
            </a:p>
          </p:txBody>
        </p:sp>
      </p:grpSp>
      <p:sp>
        <p:nvSpPr>
          <p:cNvPr id="668" name="Shape 668"/>
          <p:cNvSpPr/>
          <p:nvPr/>
        </p:nvSpPr>
        <p:spPr>
          <a:xfrm>
            <a:off x="5767070" y="1404619"/>
            <a:ext cx="2630172" cy="659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5" y="21600"/>
                </a:lnTo>
                <a:lnTo>
                  <a:pt x="10805" y="0"/>
                </a:lnTo>
                <a:lnTo>
                  <a:pt x="21600" y="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sp>
        <p:nvSpPr>
          <p:cNvPr id="669" name="Shape 669"/>
          <p:cNvSpPr/>
          <p:nvPr/>
        </p:nvSpPr>
        <p:spPr>
          <a:xfrm>
            <a:off x="7751298" y="590843"/>
            <a:ext cx="1018537" cy="32587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icrosoft YaHei"/>
                <a:ea typeface="Microsoft YaHei"/>
                <a:cs typeface="Microsoft YaHei"/>
                <a:sym typeface="Microsoft YaHei"/>
              </a:defRPr>
            </a:lvl1pPr>
          </a:lstStyle>
          <a:p>
            <a:pPr lvl="0"/>
            <a:r>
              <a:t>配置信息</a:t>
            </a:r>
          </a:p>
        </p:txBody>
      </p:sp>
      <p:sp>
        <p:nvSpPr>
          <p:cNvPr id="670" name="Shape 670"/>
          <p:cNvSpPr/>
          <p:nvPr/>
        </p:nvSpPr>
        <p:spPr>
          <a:xfrm>
            <a:off x="7751298" y="3723945"/>
            <a:ext cx="1018537" cy="32587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icrosoft YaHei"/>
                <a:ea typeface="Microsoft YaHei"/>
                <a:cs typeface="Microsoft YaHei"/>
                <a:sym typeface="Microsoft YaHei"/>
              </a:defRPr>
            </a:lvl1pPr>
          </a:lstStyle>
          <a:p>
            <a:pPr lvl="0"/>
            <a:r>
              <a:t>访问日志</a:t>
            </a:r>
          </a:p>
        </p:txBody>
      </p:sp>
      <p:sp>
        <p:nvSpPr>
          <p:cNvPr id="671" name="Shape 671"/>
          <p:cNvSpPr/>
          <p:nvPr/>
        </p:nvSpPr>
        <p:spPr>
          <a:xfrm>
            <a:off x="7751298" y="5038164"/>
            <a:ext cx="1018537" cy="32587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icrosoft YaHei"/>
                <a:ea typeface="Microsoft YaHei"/>
                <a:cs typeface="Microsoft YaHei"/>
                <a:sym typeface="Microsoft YaHei"/>
              </a:defRPr>
            </a:lvl1pPr>
          </a:lstStyle>
          <a:p>
            <a:pPr lvl="0"/>
            <a:r>
              <a:t>缓存数据</a:t>
            </a:r>
          </a:p>
        </p:txBody>
      </p:sp>
    </p:spTree>
  </p:cSld>
  <p:clrMapOvr>
    <a:masterClrMapping/>
  </p:clrMapOvr>
  <p:transition spd="slow" advClick="1">
    <p:dissolve/>
  </p:transition>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Shape 673"/>
          <p:cNvSpPr/>
          <p:nvPr/>
        </p:nvSpPr>
        <p:spPr>
          <a:xfrm>
            <a:off x="2957832" y="2967333"/>
            <a:ext cx="6276337" cy="78206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5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5400">
                <a:solidFill>
                  <a:srgbClr val="FFFFFF"/>
                </a:solidFill>
              </a:rPr>
              <a:t>基础组件－配置中心</a:t>
            </a:r>
          </a:p>
        </p:txBody>
      </p:sp>
    </p:spTree>
  </p:cSld>
  <p:clrMapOvr>
    <a:masterClrMapping/>
  </p:clrMapOvr>
  <p:transition spd="slow" advClick="1">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Shape 675"/>
          <p:cNvSpPr/>
          <p:nvPr>
            <p:ph type="title"/>
          </p:nvPr>
        </p:nvSpPr>
        <p:spPr>
          <a:xfrm>
            <a:off x="555812" y="204473"/>
            <a:ext cx="6839599" cy="608015"/>
          </a:xfrm>
          <a:prstGeom prst="rect">
            <a:avLst/>
          </a:prstGeom>
        </p:spPr>
        <p:txBody>
          <a:bodyPr/>
          <a:lstStyle>
            <a:lvl1pPr>
              <a:defRPr>
                <a:latin typeface="微软雅黑"/>
                <a:ea typeface="微软雅黑"/>
                <a:cs typeface="微软雅黑"/>
                <a:sym typeface="微软雅黑"/>
              </a:defRPr>
            </a:lvl1pPr>
          </a:lstStyle>
          <a:p>
            <a:pPr lvl="0">
              <a:defRPr spc="0" sz="1800"/>
            </a:pPr>
            <a:r>
              <a:rPr spc="100" sz="2000"/>
              <a:t>配置中心核心特性</a:t>
            </a:r>
          </a:p>
        </p:txBody>
      </p:sp>
      <p:sp>
        <p:nvSpPr>
          <p:cNvPr id="676" name="Shape 676"/>
          <p:cNvSpPr/>
          <p:nvPr/>
        </p:nvSpPr>
        <p:spPr>
          <a:xfrm>
            <a:off x="3629762" y="7312722"/>
            <a:ext cx="2759412" cy="26390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66075" indent="-166075">
              <a:buSzPct val="100000"/>
              <a:buFont typeface="Helvetica"/>
              <a:buChar char="•"/>
              <a:defRPr sz="1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400">
                <a:solidFill>
                  <a:srgbClr val="FFFFFF"/>
                </a:solidFill>
              </a:rPr>
              <a:t>外部组件故障不会影响业务流程</a:t>
            </a:r>
          </a:p>
        </p:txBody>
      </p:sp>
      <p:grpSp>
        <p:nvGrpSpPr>
          <p:cNvPr id="682" name="Group 682"/>
          <p:cNvGrpSpPr/>
          <p:nvPr/>
        </p:nvGrpSpPr>
        <p:grpSpPr>
          <a:xfrm>
            <a:off x="5095817" y="4098038"/>
            <a:ext cx="1596720" cy="1596720"/>
            <a:chOff x="0" y="0"/>
            <a:chExt cx="1596719" cy="1596719"/>
          </a:xfrm>
        </p:grpSpPr>
        <p:sp>
          <p:nvSpPr>
            <p:cNvPr id="677" name="Shape 677"/>
            <p:cNvSpPr/>
            <p:nvPr/>
          </p:nvSpPr>
          <p:spPr>
            <a:xfrm rot="2700000">
              <a:off x="228900" y="238767"/>
              <a:ext cx="1138919" cy="1119185"/>
            </a:xfrm>
            <a:prstGeom prst="rect">
              <a:avLst/>
            </a:prstGeom>
            <a:solidFill>
              <a:srgbClr val="ED7D31"/>
            </a:solidFill>
            <a:ln w="12700" cap="flat">
              <a:noFill/>
              <a:miter lim="400000"/>
            </a:ln>
            <a:effectLst/>
          </p:spPr>
          <p:txBody>
            <a:bodyPr wrap="square" lIns="0" tIns="0" rIns="0" bIns="0" numCol="1" anchor="ctr">
              <a:noAutofit/>
            </a:bodyPr>
            <a:lstStyle/>
            <a:p>
              <a:pPr lvl="0" algn="ctr">
                <a:defRPr sz="1000">
                  <a:solidFill>
                    <a:srgbClr val="FFFFFF"/>
                  </a:solidFill>
                  <a:latin typeface="Arial"/>
                  <a:ea typeface="Arial"/>
                  <a:cs typeface="Arial"/>
                  <a:sym typeface="Arial"/>
                </a:defRPr>
              </a:pPr>
            </a:p>
          </p:txBody>
        </p:sp>
        <p:grpSp>
          <p:nvGrpSpPr>
            <p:cNvPr id="681" name="Group 681"/>
            <p:cNvGrpSpPr/>
            <p:nvPr/>
          </p:nvGrpSpPr>
          <p:grpSpPr>
            <a:xfrm>
              <a:off x="585241" y="468357"/>
              <a:ext cx="488376" cy="558804"/>
              <a:chOff x="0" y="0"/>
              <a:chExt cx="488374" cy="558802"/>
            </a:xfrm>
          </p:grpSpPr>
          <p:sp>
            <p:nvSpPr>
              <p:cNvPr id="678" name="Shape 678"/>
              <p:cNvSpPr/>
              <p:nvPr/>
            </p:nvSpPr>
            <p:spPr>
              <a:xfrm>
                <a:off x="74262" y="0"/>
                <a:ext cx="414113" cy="552624"/>
              </a:xfrm>
              <a:custGeom>
                <a:avLst/>
                <a:gdLst/>
                <a:ahLst/>
                <a:cxnLst>
                  <a:cxn ang="0">
                    <a:pos x="wd2" y="hd2"/>
                  </a:cxn>
                  <a:cxn ang="5400000">
                    <a:pos x="wd2" y="hd2"/>
                  </a:cxn>
                  <a:cxn ang="10800000">
                    <a:pos x="wd2" y="hd2"/>
                  </a:cxn>
                  <a:cxn ang="16200000">
                    <a:pos x="wd2" y="hd2"/>
                  </a:cxn>
                </a:cxnLst>
                <a:rect l="0" t="0" r="r" b="b"/>
                <a:pathLst>
                  <a:path w="21074" h="21185" fill="norm" stroke="1" extrusionOk="0">
                    <a:moveTo>
                      <a:pt x="20938" y="18993"/>
                    </a:moveTo>
                    <a:cubicBezTo>
                      <a:pt x="11701" y="7932"/>
                      <a:pt x="11701" y="7932"/>
                      <a:pt x="11701" y="7932"/>
                    </a:cubicBezTo>
                    <a:cubicBezTo>
                      <a:pt x="13331" y="6263"/>
                      <a:pt x="13602" y="4072"/>
                      <a:pt x="12108" y="2193"/>
                    </a:cubicBezTo>
                    <a:cubicBezTo>
                      <a:pt x="10614" y="524"/>
                      <a:pt x="7897" y="-311"/>
                      <a:pt x="5316" y="106"/>
                    </a:cubicBezTo>
                    <a:cubicBezTo>
                      <a:pt x="9119" y="4698"/>
                      <a:pt x="9119" y="4698"/>
                      <a:pt x="9119" y="4698"/>
                    </a:cubicBezTo>
                    <a:cubicBezTo>
                      <a:pt x="4636" y="6889"/>
                      <a:pt x="4636" y="6889"/>
                      <a:pt x="4636" y="6889"/>
                    </a:cubicBezTo>
                    <a:cubicBezTo>
                      <a:pt x="968" y="2506"/>
                      <a:pt x="968" y="2506"/>
                      <a:pt x="968" y="2506"/>
                    </a:cubicBezTo>
                    <a:cubicBezTo>
                      <a:pt x="-254" y="4072"/>
                      <a:pt x="-390" y="6054"/>
                      <a:pt x="968" y="7724"/>
                    </a:cubicBezTo>
                    <a:cubicBezTo>
                      <a:pt x="2463" y="9602"/>
                      <a:pt x="5452" y="10332"/>
                      <a:pt x="8033" y="9706"/>
                    </a:cubicBezTo>
                    <a:cubicBezTo>
                      <a:pt x="17270" y="20767"/>
                      <a:pt x="17270" y="20767"/>
                      <a:pt x="17270" y="20767"/>
                    </a:cubicBezTo>
                    <a:cubicBezTo>
                      <a:pt x="17678" y="21185"/>
                      <a:pt x="18357" y="21289"/>
                      <a:pt x="19036" y="21080"/>
                    </a:cubicBezTo>
                    <a:cubicBezTo>
                      <a:pt x="20531" y="20246"/>
                      <a:pt x="20531" y="20246"/>
                      <a:pt x="20531" y="20246"/>
                    </a:cubicBezTo>
                    <a:cubicBezTo>
                      <a:pt x="21074" y="20037"/>
                      <a:pt x="21210" y="19411"/>
                      <a:pt x="20938" y="18993"/>
                    </a:cubicBezTo>
                    <a:close/>
                    <a:moveTo>
                      <a:pt x="19172" y="19828"/>
                    </a:moveTo>
                    <a:cubicBezTo>
                      <a:pt x="18765" y="20037"/>
                      <a:pt x="18085" y="20037"/>
                      <a:pt x="17814" y="19619"/>
                    </a:cubicBezTo>
                    <a:cubicBezTo>
                      <a:pt x="17542" y="19306"/>
                      <a:pt x="17678" y="18889"/>
                      <a:pt x="18221" y="18680"/>
                    </a:cubicBezTo>
                    <a:cubicBezTo>
                      <a:pt x="18629" y="18472"/>
                      <a:pt x="19172" y="18576"/>
                      <a:pt x="19444" y="18889"/>
                    </a:cubicBezTo>
                    <a:cubicBezTo>
                      <a:pt x="19716" y="19202"/>
                      <a:pt x="19580" y="19619"/>
                      <a:pt x="19172" y="19828"/>
                    </a:cubicBezTo>
                    <a:close/>
                  </a:path>
                </a:pathLst>
              </a:custGeom>
              <a:solidFill>
                <a:srgbClr val="FFFFFF"/>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sp>
            <p:nvSpPr>
              <p:cNvPr id="679" name="Shape 679"/>
              <p:cNvSpPr/>
              <p:nvPr/>
            </p:nvSpPr>
            <p:spPr>
              <a:xfrm>
                <a:off x="0" y="277649"/>
                <a:ext cx="279952" cy="281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20" y="5452"/>
                    </a:moveTo>
                    <a:cubicBezTo>
                      <a:pt x="19954" y="4194"/>
                      <a:pt x="19954" y="4194"/>
                      <a:pt x="19954" y="4194"/>
                    </a:cubicBezTo>
                    <a:cubicBezTo>
                      <a:pt x="17280" y="1468"/>
                      <a:pt x="17280" y="1468"/>
                      <a:pt x="17280" y="1468"/>
                    </a:cubicBezTo>
                    <a:cubicBezTo>
                      <a:pt x="16046" y="2726"/>
                      <a:pt x="16046" y="2726"/>
                      <a:pt x="16046" y="2726"/>
                    </a:cubicBezTo>
                    <a:cubicBezTo>
                      <a:pt x="15017" y="2097"/>
                      <a:pt x="13783" y="1678"/>
                      <a:pt x="12754" y="1468"/>
                    </a:cubicBezTo>
                    <a:cubicBezTo>
                      <a:pt x="12754" y="0"/>
                      <a:pt x="12754" y="0"/>
                      <a:pt x="12754" y="0"/>
                    </a:cubicBezTo>
                    <a:cubicBezTo>
                      <a:pt x="8846" y="0"/>
                      <a:pt x="8846" y="0"/>
                      <a:pt x="8846" y="0"/>
                    </a:cubicBezTo>
                    <a:cubicBezTo>
                      <a:pt x="8846" y="1468"/>
                      <a:pt x="8846" y="1468"/>
                      <a:pt x="8846" y="1468"/>
                    </a:cubicBezTo>
                    <a:cubicBezTo>
                      <a:pt x="7817" y="1678"/>
                      <a:pt x="6789" y="2097"/>
                      <a:pt x="5760" y="2726"/>
                    </a:cubicBezTo>
                    <a:cubicBezTo>
                      <a:pt x="4526" y="1468"/>
                      <a:pt x="4526" y="1468"/>
                      <a:pt x="4526" y="1468"/>
                    </a:cubicBezTo>
                    <a:cubicBezTo>
                      <a:pt x="1646" y="4194"/>
                      <a:pt x="1646" y="4194"/>
                      <a:pt x="1646" y="4194"/>
                    </a:cubicBezTo>
                    <a:cubicBezTo>
                      <a:pt x="3086" y="5662"/>
                      <a:pt x="3086" y="5662"/>
                      <a:pt x="3086" y="5662"/>
                    </a:cubicBezTo>
                    <a:cubicBezTo>
                      <a:pt x="2469" y="6501"/>
                      <a:pt x="2057" y="7550"/>
                      <a:pt x="1646" y="8808"/>
                    </a:cubicBezTo>
                    <a:cubicBezTo>
                      <a:pt x="0" y="8808"/>
                      <a:pt x="0" y="8808"/>
                      <a:pt x="0" y="8808"/>
                    </a:cubicBezTo>
                    <a:cubicBezTo>
                      <a:pt x="0" y="12792"/>
                      <a:pt x="0" y="12792"/>
                      <a:pt x="0" y="12792"/>
                    </a:cubicBezTo>
                    <a:cubicBezTo>
                      <a:pt x="1851" y="12792"/>
                      <a:pt x="1851" y="12792"/>
                      <a:pt x="1851" y="12792"/>
                    </a:cubicBezTo>
                    <a:cubicBezTo>
                      <a:pt x="2057" y="13841"/>
                      <a:pt x="2469" y="14889"/>
                      <a:pt x="3086" y="15938"/>
                    </a:cubicBezTo>
                    <a:cubicBezTo>
                      <a:pt x="1851" y="17196"/>
                      <a:pt x="1851" y="17196"/>
                      <a:pt x="1851" y="17196"/>
                    </a:cubicBezTo>
                    <a:cubicBezTo>
                      <a:pt x="4526" y="19922"/>
                      <a:pt x="4526" y="19922"/>
                      <a:pt x="4526" y="19922"/>
                    </a:cubicBezTo>
                    <a:cubicBezTo>
                      <a:pt x="5760" y="18664"/>
                      <a:pt x="5760" y="18664"/>
                      <a:pt x="5760" y="18664"/>
                    </a:cubicBezTo>
                    <a:cubicBezTo>
                      <a:pt x="6789" y="19293"/>
                      <a:pt x="7817" y="19713"/>
                      <a:pt x="8846" y="19922"/>
                    </a:cubicBezTo>
                    <a:cubicBezTo>
                      <a:pt x="8846" y="21600"/>
                      <a:pt x="8846" y="21600"/>
                      <a:pt x="8846" y="21600"/>
                    </a:cubicBezTo>
                    <a:cubicBezTo>
                      <a:pt x="12754" y="21600"/>
                      <a:pt x="12754" y="21600"/>
                      <a:pt x="12754" y="21600"/>
                    </a:cubicBezTo>
                    <a:cubicBezTo>
                      <a:pt x="12754" y="19922"/>
                      <a:pt x="12754" y="19922"/>
                      <a:pt x="12754" y="19922"/>
                    </a:cubicBezTo>
                    <a:cubicBezTo>
                      <a:pt x="13783" y="19713"/>
                      <a:pt x="15017" y="19293"/>
                      <a:pt x="15840" y="18664"/>
                    </a:cubicBezTo>
                    <a:cubicBezTo>
                      <a:pt x="17074" y="19922"/>
                      <a:pt x="17074" y="19922"/>
                      <a:pt x="17074" y="19922"/>
                    </a:cubicBezTo>
                    <a:cubicBezTo>
                      <a:pt x="19749" y="17196"/>
                      <a:pt x="19749" y="17196"/>
                      <a:pt x="19749" y="17196"/>
                    </a:cubicBezTo>
                    <a:cubicBezTo>
                      <a:pt x="18720" y="15938"/>
                      <a:pt x="18720" y="15938"/>
                      <a:pt x="18720" y="15938"/>
                    </a:cubicBezTo>
                    <a:cubicBezTo>
                      <a:pt x="19337" y="14889"/>
                      <a:pt x="19749" y="13841"/>
                      <a:pt x="19954" y="12792"/>
                    </a:cubicBezTo>
                    <a:cubicBezTo>
                      <a:pt x="21600" y="12792"/>
                      <a:pt x="21600" y="12792"/>
                      <a:pt x="21600" y="12792"/>
                    </a:cubicBezTo>
                    <a:cubicBezTo>
                      <a:pt x="21600" y="8808"/>
                      <a:pt x="21600" y="8808"/>
                      <a:pt x="21600" y="8808"/>
                    </a:cubicBezTo>
                    <a:cubicBezTo>
                      <a:pt x="19954" y="8808"/>
                      <a:pt x="19954" y="8808"/>
                      <a:pt x="19954" y="8808"/>
                    </a:cubicBezTo>
                    <a:cubicBezTo>
                      <a:pt x="19749" y="7550"/>
                      <a:pt x="19337" y="6501"/>
                      <a:pt x="18720" y="5452"/>
                    </a:cubicBezTo>
                    <a:close/>
                    <a:moveTo>
                      <a:pt x="10903" y="17406"/>
                    </a:moveTo>
                    <a:cubicBezTo>
                      <a:pt x="7200" y="17406"/>
                      <a:pt x="4320" y="14470"/>
                      <a:pt x="4320" y="10695"/>
                    </a:cubicBezTo>
                    <a:cubicBezTo>
                      <a:pt x="4320" y="6920"/>
                      <a:pt x="7200" y="3984"/>
                      <a:pt x="10903" y="3984"/>
                    </a:cubicBezTo>
                    <a:cubicBezTo>
                      <a:pt x="14606" y="3984"/>
                      <a:pt x="17486" y="6920"/>
                      <a:pt x="17486" y="10695"/>
                    </a:cubicBezTo>
                    <a:cubicBezTo>
                      <a:pt x="17486" y="14470"/>
                      <a:pt x="14606" y="17406"/>
                      <a:pt x="10903" y="17406"/>
                    </a:cubicBezTo>
                    <a:close/>
                  </a:path>
                </a:pathLst>
              </a:custGeom>
              <a:solidFill>
                <a:srgbClr val="FFFFFF"/>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sp>
            <p:nvSpPr>
              <p:cNvPr id="680" name="Shape 680"/>
              <p:cNvSpPr/>
              <p:nvPr/>
            </p:nvSpPr>
            <p:spPr>
              <a:xfrm>
                <a:off x="117398" y="395180"/>
                <a:ext cx="45155" cy="4609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F2637"/>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grpSp>
      </p:grpSp>
      <p:grpSp>
        <p:nvGrpSpPr>
          <p:cNvPr id="689" name="Group 689"/>
          <p:cNvGrpSpPr/>
          <p:nvPr/>
        </p:nvGrpSpPr>
        <p:grpSpPr>
          <a:xfrm>
            <a:off x="5362788" y="1315632"/>
            <a:ext cx="1062779" cy="1062779"/>
            <a:chOff x="0" y="0"/>
            <a:chExt cx="1062777" cy="1062777"/>
          </a:xfrm>
        </p:grpSpPr>
        <p:sp>
          <p:nvSpPr>
            <p:cNvPr id="683" name="Shape 683"/>
            <p:cNvSpPr/>
            <p:nvPr/>
          </p:nvSpPr>
          <p:spPr>
            <a:xfrm rot="2700000">
              <a:off x="152356" y="158923"/>
              <a:ext cx="758066" cy="744931"/>
            </a:xfrm>
            <a:prstGeom prst="rect">
              <a:avLst/>
            </a:prstGeom>
            <a:solidFill>
              <a:srgbClr val="4472C4"/>
            </a:solidFill>
            <a:ln w="12700" cap="flat">
              <a:noFill/>
              <a:miter lim="400000"/>
            </a:ln>
            <a:effectLst/>
          </p:spPr>
          <p:txBody>
            <a:bodyPr wrap="square" lIns="0" tIns="0" rIns="0" bIns="0" numCol="1" anchor="ctr">
              <a:noAutofit/>
            </a:bodyPr>
            <a:lstStyle/>
            <a:p>
              <a:pPr lvl="0" algn="ctr">
                <a:defRPr sz="1000">
                  <a:solidFill>
                    <a:srgbClr val="FFFFFF"/>
                  </a:solidFill>
                  <a:latin typeface="Arial"/>
                  <a:ea typeface="Arial"/>
                  <a:cs typeface="Arial"/>
                  <a:sym typeface="Arial"/>
                </a:defRPr>
              </a:pPr>
            </a:p>
          </p:txBody>
        </p:sp>
        <p:grpSp>
          <p:nvGrpSpPr>
            <p:cNvPr id="688" name="Group 688"/>
            <p:cNvGrpSpPr/>
            <p:nvPr/>
          </p:nvGrpSpPr>
          <p:grpSpPr>
            <a:xfrm>
              <a:off x="430622" y="422296"/>
              <a:ext cx="153110" cy="93019"/>
              <a:chOff x="0" y="0"/>
              <a:chExt cx="153109" cy="93017"/>
            </a:xfrm>
          </p:grpSpPr>
          <p:sp>
            <p:nvSpPr>
              <p:cNvPr id="684" name="Shape 684"/>
              <p:cNvSpPr/>
              <p:nvPr/>
            </p:nvSpPr>
            <p:spPr>
              <a:xfrm>
                <a:off x="-1" y="47962"/>
                <a:ext cx="43441" cy="450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985" y="0"/>
                      <a:pt x="0" y="4985"/>
                      <a:pt x="0" y="10800"/>
                    </a:cubicBezTo>
                    <a:cubicBezTo>
                      <a:pt x="0" y="16615"/>
                      <a:pt x="4985" y="21600"/>
                      <a:pt x="10800" y="21600"/>
                    </a:cubicBezTo>
                    <a:cubicBezTo>
                      <a:pt x="16615" y="21600"/>
                      <a:pt x="21600" y="16615"/>
                      <a:pt x="21600" y="10800"/>
                    </a:cubicBezTo>
                    <a:cubicBezTo>
                      <a:pt x="21600" y="4985"/>
                      <a:pt x="16615" y="0"/>
                      <a:pt x="10800" y="0"/>
                    </a:cubicBezTo>
                    <a:close/>
                    <a:moveTo>
                      <a:pt x="10800" y="19108"/>
                    </a:moveTo>
                    <a:cubicBezTo>
                      <a:pt x="6646" y="19108"/>
                      <a:pt x="2492" y="14954"/>
                      <a:pt x="2492" y="10800"/>
                    </a:cubicBezTo>
                    <a:cubicBezTo>
                      <a:pt x="2492" y="5815"/>
                      <a:pt x="6646" y="2492"/>
                      <a:pt x="10800" y="2492"/>
                    </a:cubicBezTo>
                    <a:cubicBezTo>
                      <a:pt x="15785" y="2492"/>
                      <a:pt x="19108" y="5815"/>
                      <a:pt x="19108" y="10800"/>
                    </a:cubicBezTo>
                    <a:cubicBezTo>
                      <a:pt x="19108" y="14954"/>
                      <a:pt x="15785" y="19108"/>
                      <a:pt x="10800" y="19108"/>
                    </a:cubicBezTo>
                    <a:close/>
                  </a:path>
                </a:pathLst>
              </a:custGeom>
              <a:solidFill>
                <a:srgbClr val="FFFFFF"/>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sp>
            <p:nvSpPr>
              <p:cNvPr id="685" name="Shape 685"/>
              <p:cNvSpPr/>
              <p:nvPr/>
            </p:nvSpPr>
            <p:spPr>
              <a:xfrm>
                <a:off x="97563" y="18894"/>
                <a:ext cx="37031" cy="37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909" y="0"/>
                      <a:pt x="0" y="4909"/>
                      <a:pt x="0" y="10800"/>
                    </a:cubicBezTo>
                    <a:cubicBezTo>
                      <a:pt x="0" y="16691"/>
                      <a:pt x="4909" y="21600"/>
                      <a:pt x="10800" y="21600"/>
                    </a:cubicBezTo>
                    <a:cubicBezTo>
                      <a:pt x="16691" y="21600"/>
                      <a:pt x="21600" y="16691"/>
                      <a:pt x="21600" y="10800"/>
                    </a:cubicBezTo>
                    <a:cubicBezTo>
                      <a:pt x="21600" y="4909"/>
                      <a:pt x="16691" y="0"/>
                      <a:pt x="10800" y="0"/>
                    </a:cubicBezTo>
                    <a:close/>
                    <a:moveTo>
                      <a:pt x="10800" y="16691"/>
                    </a:moveTo>
                    <a:cubicBezTo>
                      <a:pt x="7855" y="16691"/>
                      <a:pt x="4909" y="13745"/>
                      <a:pt x="4909" y="10800"/>
                    </a:cubicBezTo>
                    <a:cubicBezTo>
                      <a:pt x="4909" y="7855"/>
                      <a:pt x="7855" y="4909"/>
                      <a:pt x="10800" y="4909"/>
                    </a:cubicBezTo>
                    <a:cubicBezTo>
                      <a:pt x="13745" y="4909"/>
                      <a:pt x="16691" y="7855"/>
                      <a:pt x="16691" y="10800"/>
                    </a:cubicBezTo>
                    <a:cubicBezTo>
                      <a:pt x="16691" y="13745"/>
                      <a:pt x="13745" y="16691"/>
                      <a:pt x="10800" y="16691"/>
                    </a:cubicBezTo>
                    <a:close/>
                  </a:path>
                </a:pathLst>
              </a:custGeom>
              <a:solidFill>
                <a:srgbClr val="FFFFFF"/>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sp>
            <p:nvSpPr>
              <p:cNvPr id="686" name="Shape 686"/>
              <p:cNvSpPr/>
              <p:nvPr/>
            </p:nvSpPr>
            <p:spPr>
              <a:xfrm>
                <a:off x="9969" y="58862"/>
                <a:ext cx="23502" cy="23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629" y="0"/>
                      <a:pt x="0" y="4629"/>
                      <a:pt x="0" y="10800"/>
                    </a:cubicBezTo>
                    <a:cubicBezTo>
                      <a:pt x="0" y="16971"/>
                      <a:pt x="4629" y="21600"/>
                      <a:pt x="10800" y="21600"/>
                    </a:cubicBezTo>
                    <a:cubicBezTo>
                      <a:pt x="16971" y="21600"/>
                      <a:pt x="21600" y="16971"/>
                      <a:pt x="21600" y="10800"/>
                    </a:cubicBezTo>
                    <a:cubicBezTo>
                      <a:pt x="21600" y="4629"/>
                      <a:pt x="16971" y="0"/>
                      <a:pt x="10800" y="0"/>
                    </a:cubicBezTo>
                    <a:close/>
                    <a:moveTo>
                      <a:pt x="10800" y="15429"/>
                    </a:moveTo>
                    <a:cubicBezTo>
                      <a:pt x="7714" y="15429"/>
                      <a:pt x="6171" y="13886"/>
                      <a:pt x="6171" y="10800"/>
                    </a:cubicBezTo>
                    <a:cubicBezTo>
                      <a:pt x="6171" y="7714"/>
                      <a:pt x="7714" y="4629"/>
                      <a:pt x="10800" y="4629"/>
                    </a:cubicBezTo>
                    <a:cubicBezTo>
                      <a:pt x="13886" y="4629"/>
                      <a:pt x="16971" y="7714"/>
                      <a:pt x="16971" y="10800"/>
                    </a:cubicBezTo>
                    <a:cubicBezTo>
                      <a:pt x="16971" y="13886"/>
                      <a:pt x="13886" y="15429"/>
                      <a:pt x="10800" y="15429"/>
                    </a:cubicBezTo>
                    <a:close/>
                  </a:path>
                </a:pathLst>
              </a:custGeom>
              <a:solidFill>
                <a:srgbClr val="FFFFFF"/>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sp>
            <p:nvSpPr>
              <p:cNvPr id="687" name="Shape 687"/>
              <p:cNvSpPr/>
              <p:nvPr/>
            </p:nvSpPr>
            <p:spPr>
              <a:xfrm>
                <a:off x="79046" y="-1"/>
                <a:ext cx="74064" cy="7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909" y="0"/>
                      <a:pt x="0" y="4909"/>
                      <a:pt x="0" y="10800"/>
                    </a:cubicBezTo>
                    <a:cubicBezTo>
                      <a:pt x="0" y="16691"/>
                      <a:pt x="4909" y="21600"/>
                      <a:pt x="10800" y="21600"/>
                    </a:cubicBezTo>
                    <a:cubicBezTo>
                      <a:pt x="16691" y="21600"/>
                      <a:pt x="21600" y="16691"/>
                      <a:pt x="21600" y="10800"/>
                    </a:cubicBezTo>
                    <a:cubicBezTo>
                      <a:pt x="21600" y="4909"/>
                      <a:pt x="16691" y="0"/>
                      <a:pt x="10800" y="0"/>
                    </a:cubicBezTo>
                    <a:close/>
                    <a:moveTo>
                      <a:pt x="10800" y="19145"/>
                    </a:moveTo>
                    <a:cubicBezTo>
                      <a:pt x="6382" y="19145"/>
                      <a:pt x="2455" y="15218"/>
                      <a:pt x="2455" y="10800"/>
                    </a:cubicBezTo>
                    <a:cubicBezTo>
                      <a:pt x="2455" y="6382"/>
                      <a:pt x="6382" y="2945"/>
                      <a:pt x="10800" y="2945"/>
                    </a:cubicBezTo>
                    <a:cubicBezTo>
                      <a:pt x="15218" y="2945"/>
                      <a:pt x="19145" y="6382"/>
                      <a:pt x="19145" y="10800"/>
                    </a:cubicBezTo>
                    <a:cubicBezTo>
                      <a:pt x="19145" y="15218"/>
                      <a:pt x="15218" y="19145"/>
                      <a:pt x="10800" y="19145"/>
                    </a:cubicBezTo>
                    <a:close/>
                  </a:path>
                </a:pathLst>
              </a:custGeom>
              <a:solidFill>
                <a:srgbClr val="FFFFFF"/>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grpSp>
      </p:grpSp>
      <p:sp>
        <p:nvSpPr>
          <p:cNvPr id="690" name="Shape 690"/>
          <p:cNvSpPr/>
          <p:nvPr/>
        </p:nvSpPr>
        <p:spPr>
          <a:xfrm>
            <a:off x="5890972" y="2383651"/>
            <a:ext cx="1" cy="1706512"/>
          </a:xfrm>
          <a:prstGeom prst="line">
            <a:avLst/>
          </a:prstGeom>
          <a:ln>
            <a:solidFill>
              <a:srgbClr val="4472C4"/>
            </a:solidFill>
            <a:prstDash val="dash"/>
          </a:ln>
        </p:spPr>
        <p:txBody>
          <a:bodyPr lIns="0" tIns="0" rIns="0" bIns="0"/>
          <a:lstStyle/>
          <a:p>
            <a:pPr lvl="0" defTabSz="457200">
              <a:defRPr sz="1200">
                <a:latin typeface="+mj-lt"/>
                <a:ea typeface="+mj-ea"/>
                <a:cs typeface="+mj-cs"/>
                <a:sym typeface="Helvetica"/>
              </a:defRPr>
            </a:pPr>
          </a:p>
        </p:txBody>
      </p:sp>
      <p:sp>
        <p:nvSpPr>
          <p:cNvPr id="691" name="Shape 691"/>
          <p:cNvSpPr/>
          <p:nvPr/>
        </p:nvSpPr>
        <p:spPr>
          <a:xfrm>
            <a:off x="1198792" y="1235747"/>
            <a:ext cx="4132683" cy="190353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nSpc>
                <a:spcPct val="150000"/>
              </a:lnSpc>
            </a:pPr>
            <a:r>
              <a:rPr b="1" sz="2100">
                <a:solidFill>
                  <a:srgbClr val="4472C4"/>
                </a:solidFill>
                <a:latin typeface="微软雅黑"/>
                <a:ea typeface="微软雅黑"/>
                <a:cs typeface="微软雅黑"/>
                <a:sym typeface="微软雅黑"/>
              </a:rPr>
              <a:t>统一管理</a:t>
            </a:r>
            <a:endParaRPr b="1" sz="2100">
              <a:solidFill>
                <a:srgbClr val="4472C4"/>
              </a:solidFill>
              <a:latin typeface="Arial"/>
              <a:ea typeface="Arial"/>
              <a:cs typeface="Arial"/>
              <a:sym typeface="Arial"/>
            </a:endParaRPr>
          </a:p>
          <a:p>
            <a:pPr lvl="0" marL="222250" indent="-222250">
              <a:lnSpc>
                <a:spcPct val="200000"/>
              </a:lnSpc>
              <a:buSzPct val="100000"/>
              <a:buFont typeface="Wingdings"/>
              <a:buChar char="✓"/>
            </a:pPr>
            <a:r>
              <a:rPr sz="1400">
                <a:latin typeface="Microsoft YaHei"/>
                <a:ea typeface="Microsoft YaHei"/>
                <a:cs typeface="Microsoft YaHei"/>
                <a:sym typeface="Microsoft YaHei"/>
              </a:rPr>
              <a:t>提供了一个统一界面集中式管理不同命名空间（</a:t>
            </a:r>
            <a:r>
              <a:rPr sz="1400">
                <a:latin typeface="Microsoft YaHei"/>
                <a:ea typeface="Microsoft YaHei"/>
                <a:cs typeface="Microsoft YaHei"/>
                <a:sym typeface="Microsoft YaHei"/>
              </a:rPr>
              <a:t>namespace</a:t>
            </a:r>
            <a:r>
              <a:rPr sz="1400">
                <a:latin typeface="Microsoft YaHei"/>
                <a:ea typeface="Microsoft YaHei"/>
                <a:cs typeface="Microsoft YaHei"/>
                <a:sym typeface="Microsoft YaHei"/>
              </a:rPr>
              <a:t>）的配置。</a:t>
            </a:r>
            <a:endParaRPr>
              <a:latin typeface="+mj-lt"/>
              <a:ea typeface="+mj-ea"/>
              <a:cs typeface="+mj-cs"/>
              <a:sym typeface="Helvetica"/>
            </a:endParaRPr>
          </a:p>
          <a:p>
            <a:pPr lvl="0" marL="222250" indent="-222250">
              <a:lnSpc>
                <a:spcPct val="200000"/>
              </a:lnSpc>
              <a:buSzPct val="100000"/>
              <a:buFont typeface="Wingdings"/>
              <a:buChar char="✓"/>
            </a:pPr>
            <a:r>
              <a:rPr sz="1400">
                <a:latin typeface="Microsoft YaHei"/>
                <a:ea typeface="Microsoft YaHei"/>
                <a:cs typeface="Microsoft YaHei"/>
                <a:sym typeface="Microsoft YaHei"/>
              </a:rPr>
              <a:t>通过命名空间（</a:t>
            </a:r>
            <a:r>
              <a:rPr sz="1400">
                <a:latin typeface="Microsoft YaHei"/>
                <a:ea typeface="Microsoft YaHei"/>
                <a:cs typeface="Microsoft YaHei"/>
                <a:sym typeface="Microsoft YaHei"/>
              </a:rPr>
              <a:t>namespace</a:t>
            </a:r>
            <a:r>
              <a:rPr sz="1400">
                <a:latin typeface="Microsoft YaHei"/>
                <a:ea typeface="Microsoft YaHei"/>
                <a:cs typeface="Microsoft YaHei"/>
                <a:sym typeface="Microsoft YaHei"/>
              </a:rPr>
              <a:t>）可以很方便的支持多个不同应用共享同一份配置。</a:t>
            </a:r>
          </a:p>
        </p:txBody>
      </p:sp>
      <p:sp>
        <p:nvSpPr>
          <p:cNvPr id="692" name="Shape 692"/>
          <p:cNvSpPr/>
          <p:nvPr/>
        </p:nvSpPr>
        <p:spPr>
          <a:xfrm>
            <a:off x="6692537" y="1235746"/>
            <a:ext cx="4413728" cy="14664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nSpc>
                <a:spcPct val="150000"/>
              </a:lnSpc>
            </a:pPr>
            <a:r>
              <a:rPr b="1" sz="2100">
                <a:solidFill>
                  <a:srgbClr val="4472C4"/>
                </a:solidFill>
                <a:latin typeface="微软雅黑"/>
                <a:ea typeface="微软雅黑"/>
                <a:cs typeface="微软雅黑"/>
                <a:sym typeface="微软雅黑"/>
              </a:rPr>
              <a:t>热发布</a:t>
            </a:r>
            <a:endParaRPr b="1" sz="2100">
              <a:solidFill>
                <a:srgbClr val="4472C4"/>
              </a:solidFill>
              <a:latin typeface="Arial"/>
              <a:ea typeface="Arial"/>
              <a:cs typeface="Arial"/>
              <a:sym typeface="Arial"/>
            </a:endParaRPr>
          </a:p>
          <a:p>
            <a:pPr lvl="0" marL="222250" indent="-222250">
              <a:lnSpc>
                <a:spcPct val="200000"/>
              </a:lnSpc>
              <a:buSzPct val="100000"/>
              <a:buFont typeface="Wingdings"/>
              <a:buChar char="✓"/>
            </a:pPr>
            <a:r>
              <a:rPr sz="1400">
                <a:latin typeface="Microsoft YaHei"/>
                <a:ea typeface="Microsoft YaHei"/>
                <a:cs typeface="Microsoft YaHei"/>
                <a:sym typeface="Microsoft YaHei"/>
              </a:rPr>
              <a:t>用户在配置中心修改完配置并发布后，客户端能实时（</a:t>
            </a:r>
            <a:r>
              <a:rPr sz="1400">
                <a:latin typeface="Microsoft YaHei"/>
                <a:ea typeface="Microsoft YaHei"/>
                <a:cs typeface="Microsoft YaHei"/>
                <a:sym typeface="Microsoft YaHei"/>
              </a:rPr>
              <a:t>1</a:t>
            </a:r>
            <a:r>
              <a:rPr sz="1400">
                <a:latin typeface="Microsoft YaHei"/>
                <a:ea typeface="Microsoft YaHei"/>
                <a:cs typeface="Microsoft YaHei"/>
                <a:sym typeface="Microsoft YaHei"/>
              </a:rPr>
              <a:t>秒）接收到最新的配置，并通知到应用程序</a:t>
            </a:r>
            <a:endParaRPr sz="1400">
              <a:latin typeface="Microsoft YaHei"/>
              <a:ea typeface="Microsoft YaHei"/>
              <a:cs typeface="Microsoft YaHei"/>
              <a:sym typeface="Microsoft YaHei"/>
            </a:endParaRPr>
          </a:p>
          <a:p>
            <a:pPr lvl="0" marL="222250" indent="-222250">
              <a:lnSpc>
                <a:spcPct val="200000"/>
              </a:lnSpc>
              <a:buSzPct val="100000"/>
              <a:buFont typeface="Wingdings"/>
              <a:buChar char="✓"/>
            </a:pPr>
            <a:r>
              <a:rPr sz="1400">
                <a:latin typeface="Microsoft YaHei"/>
                <a:ea typeface="Microsoft YaHei"/>
                <a:cs typeface="Microsoft YaHei"/>
                <a:sym typeface="Microsoft YaHei"/>
              </a:rPr>
              <a:t>外部组件故障不会影响业务流程</a:t>
            </a:r>
          </a:p>
        </p:txBody>
      </p:sp>
      <p:sp>
        <p:nvSpPr>
          <p:cNvPr id="693" name="Shape 693"/>
          <p:cNvSpPr/>
          <p:nvPr/>
        </p:nvSpPr>
        <p:spPr>
          <a:xfrm>
            <a:off x="1317042" y="4206926"/>
            <a:ext cx="3567682" cy="94303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nSpc>
                <a:spcPct val="150000"/>
              </a:lnSpc>
            </a:pPr>
            <a:r>
              <a:rPr b="1" sz="2100">
                <a:solidFill>
                  <a:srgbClr val="ED7D31"/>
                </a:solidFill>
                <a:latin typeface="微软雅黑"/>
                <a:ea typeface="微软雅黑"/>
                <a:cs typeface="微软雅黑"/>
                <a:sym typeface="微软雅黑"/>
              </a:rPr>
              <a:t>发布版本管理</a:t>
            </a:r>
            <a:endParaRPr b="1" sz="2100">
              <a:solidFill>
                <a:srgbClr val="ED7D31"/>
              </a:solidFill>
              <a:latin typeface="Arial"/>
              <a:ea typeface="Arial"/>
              <a:cs typeface="Arial"/>
              <a:sym typeface="Arial"/>
            </a:endParaRPr>
          </a:p>
          <a:p>
            <a:pPr lvl="0" marL="222250" indent="-222250">
              <a:lnSpc>
                <a:spcPct val="150000"/>
              </a:lnSpc>
              <a:buSzPct val="100000"/>
              <a:buFont typeface="Wingdings"/>
              <a:buChar char="✓"/>
            </a:pPr>
            <a:r>
              <a:rPr sz="1400">
                <a:latin typeface="微软雅黑"/>
                <a:ea typeface="微软雅黑"/>
                <a:cs typeface="微软雅黑"/>
                <a:sym typeface="微软雅黑"/>
              </a:rPr>
              <a:t>所有的配置发布都有版本概念，从而可以方便的支持配置的回滚。</a:t>
            </a:r>
          </a:p>
        </p:txBody>
      </p:sp>
      <p:sp>
        <p:nvSpPr>
          <p:cNvPr id="694" name="Shape 694"/>
          <p:cNvSpPr/>
          <p:nvPr/>
        </p:nvSpPr>
        <p:spPr>
          <a:xfrm>
            <a:off x="6759137" y="4211332"/>
            <a:ext cx="4413728" cy="12070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nSpc>
                <a:spcPct val="150000"/>
              </a:lnSpc>
            </a:pPr>
            <a:r>
              <a:rPr b="1" sz="2100">
                <a:solidFill>
                  <a:srgbClr val="ED7D31"/>
                </a:solidFill>
                <a:latin typeface="微软雅黑"/>
                <a:ea typeface="微软雅黑"/>
                <a:cs typeface="微软雅黑"/>
                <a:sym typeface="微软雅黑"/>
              </a:rPr>
              <a:t>灰度发布</a:t>
            </a:r>
            <a:endParaRPr b="1" sz="2100">
              <a:solidFill>
                <a:srgbClr val="ED7D31"/>
              </a:solidFill>
              <a:latin typeface="Arial"/>
              <a:ea typeface="Arial"/>
              <a:cs typeface="Arial"/>
              <a:sym typeface="Arial"/>
            </a:endParaRPr>
          </a:p>
          <a:p>
            <a:pPr lvl="0" marL="222250" indent="-222250">
              <a:lnSpc>
                <a:spcPct val="150000"/>
              </a:lnSpc>
              <a:buSzPct val="100000"/>
              <a:buFont typeface="Wingdings"/>
              <a:buChar char="✓"/>
            </a:pPr>
            <a:r>
              <a:rPr sz="1400">
                <a:latin typeface="微软雅黑"/>
                <a:ea typeface="微软雅黑"/>
                <a:cs typeface="微软雅黑"/>
                <a:sym typeface="微软雅黑"/>
              </a:rPr>
              <a:t>支持配置的灰度发布，比如点了发布后，只对部分应用实例生效，等观察一段时间没问题后再推给所有应用实例。</a:t>
            </a:r>
          </a:p>
        </p:txBody>
      </p:sp>
      <p:sp>
        <p:nvSpPr>
          <p:cNvPr id="695" name="Shape 695"/>
          <p:cNvSpPr/>
          <p:nvPr/>
        </p:nvSpPr>
        <p:spPr>
          <a:xfrm>
            <a:off x="5750145" y="1787144"/>
            <a:ext cx="140640" cy="175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3" y="13292"/>
                </a:moveTo>
                <a:cubicBezTo>
                  <a:pt x="18144" y="13292"/>
                  <a:pt x="18144" y="13292"/>
                  <a:pt x="18144" y="13292"/>
                </a:cubicBezTo>
                <a:cubicBezTo>
                  <a:pt x="17971" y="12600"/>
                  <a:pt x="17798" y="11908"/>
                  <a:pt x="17453" y="11215"/>
                </a:cubicBezTo>
                <a:cubicBezTo>
                  <a:pt x="19526" y="10385"/>
                  <a:pt x="19526" y="10385"/>
                  <a:pt x="19526" y="10385"/>
                </a:cubicBezTo>
                <a:cubicBezTo>
                  <a:pt x="20045" y="10108"/>
                  <a:pt x="20218" y="9554"/>
                  <a:pt x="19872" y="9277"/>
                </a:cubicBezTo>
                <a:cubicBezTo>
                  <a:pt x="17798" y="6369"/>
                  <a:pt x="17798" y="6369"/>
                  <a:pt x="17798" y="6369"/>
                </a:cubicBezTo>
                <a:cubicBezTo>
                  <a:pt x="17626" y="5954"/>
                  <a:pt x="16934" y="5815"/>
                  <a:pt x="16416" y="6092"/>
                </a:cubicBezTo>
                <a:cubicBezTo>
                  <a:pt x="14342" y="7062"/>
                  <a:pt x="14342" y="7062"/>
                  <a:pt x="14342" y="7062"/>
                </a:cubicBezTo>
                <a:cubicBezTo>
                  <a:pt x="13824" y="6508"/>
                  <a:pt x="13133" y="6092"/>
                  <a:pt x="12442" y="5677"/>
                </a:cubicBezTo>
                <a:cubicBezTo>
                  <a:pt x="13651" y="4015"/>
                  <a:pt x="13651" y="4015"/>
                  <a:pt x="13651" y="4015"/>
                </a:cubicBezTo>
                <a:cubicBezTo>
                  <a:pt x="13997" y="3600"/>
                  <a:pt x="13824" y="3046"/>
                  <a:pt x="13306" y="2908"/>
                </a:cubicBezTo>
                <a:cubicBezTo>
                  <a:pt x="9677" y="1246"/>
                  <a:pt x="9677" y="1246"/>
                  <a:pt x="9677" y="1246"/>
                </a:cubicBezTo>
                <a:cubicBezTo>
                  <a:pt x="9331" y="969"/>
                  <a:pt x="8640" y="1108"/>
                  <a:pt x="8294" y="1523"/>
                </a:cubicBezTo>
                <a:cubicBezTo>
                  <a:pt x="7085" y="3185"/>
                  <a:pt x="7085" y="3185"/>
                  <a:pt x="7085" y="3185"/>
                </a:cubicBezTo>
                <a:cubicBezTo>
                  <a:pt x="6394" y="3046"/>
                  <a:pt x="5530" y="2769"/>
                  <a:pt x="4666" y="2769"/>
                </a:cubicBezTo>
                <a:cubicBezTo>
                  <a:pt x="4666" y="831"/>
                  <a:pt x="4666" y="831"/>
                  <a:pt x="4666" y="831"/>
                </a:cubicBezTo>
                <a:cubicBezTo>
                  <a:pt x="4666" y="415"/>
                  <a:pt x="4147" y="0"/>
                  <a:pt x="3629" y="0"/>
                </a:cubicBezTo>
                <a:cubicBezTo>
                  <a:pt x="0" y="0"/>
                  <a:pt x="0" y="0"/>
                  <a:pt x="0" y="0"/>
                </a:cubicBezTo>
                <a:cubicBezTo>
                  <a:pt x="0" y="5954"/>
                  <a:pt x="0" y="5954"/>
                  <a:pt x="0" y="5954"/>
                </a:cubicBezTo>
                <a:cubicBezTo>
                  <a:pt x="518" y="5815"/>
                  <a:pt x="1210" y="5815"/>
                  <a:pt x="1728" y="5815"/>
                </a:cubicBezTo>
                <a:cubicBezTo>
                  <a:pt x="8640" y="5815"/>
                  <a:pt x="14342" y="10385"/>
                  <a:pt x="14342" y="15923"/>
                </a:cubicBezTo>
                <a:cubicBezTo>
                  <a:pt x="14342" y="18000"/>
                  <a:pt x="13478" y="20077"/>
                  <a:pt x="12096" y="21600"/>
                </a:cubicBezTo>
                <a:cubicBezTo>
                  <a:pt x="20218" y="21600"/>
                  <a:pt x="20218" y="21600"/>
                  <a:pt x="20218" y="21600"/>
                </a:cubicBezTo>
                <a:cubicBezTo>
                  <a:pt x="20045" y="21462"/>
                  <a:pt x="20045" y="21323"/>
                  <a:pt x="19699" y="21185"/>
                </a:cubicBezTo>
                <a:cubicBezTo>
                  <a:pt x="17626" y="20215"/>
                  <a:pt x="17626" y="20215"/>
                  <a:pt x="17626" y="20215"/>
                </a:cubicBezTo>
                <a:cubicBezTo>
                  <a:pt x="17798" y="19523"/>
                  <a:pt x="18144" y="18831"/>
                  <a:pt x="18317" y="18138"/>
                </a:cubicBezTo>
                <a:cubicBezTo>
                  <a:pt x="20563" y="18138"/>
                  <a:pt x="20563" y="18138"/>
                  <a:pt x="20563" y="18138"/>
                </a:cubicBezTo>
                <a:cubicBezTo>
                  <a:pt x="21082" y="18138"/>
                  <a:pt x="21600" y="17862"/>
                  <a:pt x="21600" y="17308"/>
                </a:cubicBezTo>
                <a:cubicBezTo>
                  <a:pt x="21600" y="14123"/>
                  <a:pt x="21600" y="14123"/>
                  <a:pt x="21600" y="14123"/>
                </a:cubicBezTo>
                <a:cubicBezTo>
                  <a:pt x="21600" y="13569"/>
                  <a:pt x="21082" y="13292"/>
                  <a:pt x="20563" y="13292"/>
                </a:cubicBezTo>
                <a:close/>
              </a:path>
            </a:pathLst>
          </a:custGeom>
          <a:solidFill>
            <a:srgbClr val="FFFFFF"/>
          </a:solidFill>
          <a:ln w="12700">
            <a:miter lim="400000"/>
          </a:ln>
        </p:spPr>
        <p:txBody>
          <a:bodyPr lIns="0" tIns="0" rIns="0" bIns="0"/>
          <a:lstStyle/>
          <a:p>
            <a:pPr lvl="0">
              <a:defRPr>
                <a:latin typeface="+mj-lt"/>
                <a:ea typeface="+mj-ea"/>
                <a:cs typeface="+mj-cs"/>
                <a:sym typeface="Helvetica"/>
              </a:defRPr>
            </a:pPr>
          </a:p>
        </p:txBody>
      </p:sp>
      <p:sp>
        <p:nvSpPr>
          <p:cNvPr id="696" name="Shape 696"/>
          <p:cNvSpPr/>
          <p:nvPr/>
        </p:nvSpPr>
        <p:spPr>
          <a:xfrm>
            <a:off x="5730783" y="1689309"/>
            <a:ext cx="328158" cy="290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34" y="0"/>
                </a:moveTo>
                <a:cubicBezTo>
                  <a:pt x="666" y="0"/>
                  <a:pt x="666" y="0"/>
                  <a:pt x="666" y="0"/>
                </a:cubicBezTo>
                <a:cubicBezTo>
                  <a:pt x="296" y="0"/>
                  <a:pt x="0" y="334"/>
                  <a:pt x="0" y="751"/>
                </a:cubicBezTo>
                <a:cubicBezTo>
                  <a:pt x="0" y="20849"/>
                  <a:pt x="0" y="20849"/>
                  <a:pt x="0" y="20849"/>
                </a:cubicBezTo>
                <a:cubicBezTo>
                  <a:pt x="0" y="21266"/>
                  <a:pt x="296" y="21600"/>
                  <a:pt x="666" y="21600"/>
                </a:cubicBezTo>
                <a:cubicBezTo>
                  <a:pt x="20934" y="21600"/>
                  <a:pt x="20934" y="21600"/>
                  <a:pt x="20934" y="21600"/>
                </a:cubicBezTo>
                <a:cubicBezTo>
                  <a:pt x="21304" y="21600"/>
                  <a:pt x="21600" y="21266"/>
                  <a:pt x="21600" y="20849"/>
                </a:cubicBezTo>
                <a:cubicBezTo>
                  <a:pt x="21600" y="751"/>
                  <a:pt x="21600" y="751"/>
                  <a:pt x="21600" y="751"/>
                </a:cubicBezTo>
                <a:cubicBezTo>
                  <a:pt x="21600" y="334"/>
                  <a:pt x="21304" y="0"/>
                  <a:pt x="20934" y="0"/>
                </a:cubicBezTo>
                <a:close/>
                <a:moveTo>
                  <a:pt x="16644" y="1668"/>
                </a:moveTo>
                <a:cubicBezTo>
                  <a:pt x="17162" y="1668"/>
                  <a:pt x="17605" y="2085"/>
                  <a:pt x="17605" y="2669"/>
                </a:cubicBezTo>
                <a:cubicBezTo>
                  <a:pt x="17605" y="3253"/>
                  <a:pt x="17162" y="3669"/>
                  <a:pt x="16644" y="3669"/>
                </a:cubicBezTo>
                <a:cubicBezTo>
                  <a:pt x="16126" y="3669"/>
                  <a:pt x="15756" y="3253"/>
                  <a:pt x="15756" y="2669"/>
                </a:cubicBezTo>
                <a:cubicBezTo>
                  <a:pt x="15756" y="2085"/>
                  <a:pt x="16126" y="1668"/>
                  <a:pt x="16644" y="1668"/>
                </a:cubicBezTo>
                <a:close/>
                <a:moveTo>
                  <a:pt x="13981" y="1668"/>
                </a:moveTo>
                <a:cubicBezTo>
                  <a:pt x="14499" y="1668"/>
                  <a:pt x="14868" y="2085"/>
                  <a:pt x="14868" y="2669"/>
                </a:cubicBezTo>
                <a:cubicBezTo>
                  <a:pt x="14868" y="3253"/>
                  <a:pt x="14499" y="3669"/>
                  <a:pt x="13981" y="3669"/>
                </a:cubicBezTo>
                <a:cubicBezTo>
                  <a:pt x="13463" y="3669"/>
                  <a:pt x="13019" y="3253"/>
                  <a:pt x="13019" y="2669"/>
                </a:cubicBezTo>
                <a:cubicBezTo>
                  <a:pt x="13019" y="2085"/>
                  <a:pt x="13463" y="1668"/>
                  <a:pt x="13981" y="1668"/>
                </a:cubicBezTo>
                <a:close/>
                <a:moveTo>
                  <a:pt x="20268" y="20099"/>
                </a:moveTo>
                <a:cubicBezTo>
                  <a:pt x="1405" y="20099"/>
                  <a:pt x="1405" y="20099"/>
                  <a:pt x="1405" y="20099"/>
                </a:cubicBezTo>
                <a:cubicBezTo>
                  <a:pt x="1405" y="5421"/>
                  <a:pt x="1405" y="5421"/>
                  <a:pt x="1405" y="5421"/>
                </a:cubicBezTo>
                <a:cubicBezTo>
                  <a:pt x="20268" y="5421"/>
                  <a:pt x="20268" y="5421"/>
                  <a:pt x="20268" y="5421"/>
                </a:cubicBezTo>
                <a:lnTo>
                  <a:pt x="20268" y="20099"/>
                </a:lnTo>
                <a:close/>
                <a:moveTo>
                  <a:pt x="19307" y="3669"/>
                </a:moveTo>
                <a:cubicBezTo>
                  <a:pt x="18863" y="3669"/>
                  <a:pt x="18419" y="3253"/>
                  <a:pt x="18419" y="2669"/>
                </a:cubicBezTo>
                <a:cubicBezTo>
                  <a:pt x="18419" y="2085"/>
                  <a:pt x="18863" y="1668"/>
                  <a:pt x="19307" y="1668"/>
                </a:cubicBezTo>
                <a:cubicBezTo>
                  <a:pt x="19825" y="1668"/>
                  <a:pt x="20268" y="2085"/>
                  <a:pt x="20268" y="2669"/>
                </a:cubicBezTo>
                <a:cubicBezTo>
                  <a:pt x="20268" y="3253"/>
                  <a:pt x="19825" y="3669"/>
                  <a:pt x="19307" y="3669"/>
                </a:cubicBezTo>
                <a:close/>
              </a:path>
            </a:pathLst>
          </a:custGeom>
          <a:solidFill>
            <a:srgbClr val="FFFFFF"/>
          </a:solidFill>
          <a:ln w="12700">
            <a:miter lim="400000"/>
          </a:ln>
        </p:spPr>
        <p:txBody>
          <a:bodyPr lIns="0" tIns="0" rIns="0" bIns="0"/>
          <a:lstStyle/>
          <a:p>
            <a:pPr lvl="0">
              <a:defRPr>
                <a:latin typeface="+mj-lt"/>
                <a:ea typeface="+mj-ea"/>
                <a:cs typeface="+mj-cs"/>
                <a:sym typeface="Helvetica"/>
              </a:defRPr>
            </a:pPr>
          </a:p>
        </p:txBody>
      </p:sp>
      <p:sp>
        <p:nvSpPr>
          <p:cNvPr id="697" name="Shape 697"/>
          <p:cNvSpPr/>
          <p:nvPr/>
        </p:nvSpPr>
        <p:spPr>
          <a:xfrm>
            <a:off x="5938682" y="1776952"/>
            <a:ext cx="31594" cy="25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904"/>
                </a:moveTo>
                <a:cubicBezTo>
                  <a:pt x="21600" y="19722"/>
                  <a:pt x="20057" y="21600"/>
                  <a:pt x="17743" y="21600"/>
                </a:cubicBezTo>
                <a:cubicBezTo>
                  <a:pt x="3857" y="21600"/>
                  <a:pt x="3857" y="21600"/>
                  <a:pt x="3857" y="21600"/>
                </a:cubicBezTo>
                <a:cubicBezTo>
                  <a:pt x="1543" y="21600"/>
                  <a:pt x="0" y="19722"/>
                  <a:pt x="0" y="16904"/>
                </a:cubicBezTo>
                <a:cubicBezTo>
                  <a:pt x="0" y="3757"/>
                  <a:pt x="0" y="3757"/>
                  <a:pt x="0" y="3757"/>
                </a:cubicBezTo>
                <a:cubicBezTo>
                  <a:pt x="0" y="1878"/>
                  <a:pt x="1543" y="0"/>
                  <a:pt x="3857" y="0"/>
                </a:cubicBezTo>
                <a:cubicBezTo>
                  <a:pt x="17743" y="0"/>
                  <a:pt x="17743" y="0"/>
                  <a:pt x="17743" y="0"/>
                </a:cubicBezTo>
                <a:cubicBezTo>
                  <a:pt x="20057" y="0"/>
                  <a:pt x="21600" y="1878"/>
                  <a:pt x="21600" y="3757"/>
                </a:cubicBezTo>
                <a:lnTo>
                  <a:pt x="21600" y="16904"/>
                </a:lnTo>
                <a:close/>
              </a:path>
            </a:pathLst>
          </a:custGeom>
          <a:solidFill>
            <a:srgbClr val="FFFFFF"/>
          </a:solidFill>
          <a:ln w="12700">
            <a:miter lim="400000"/>
          </a:ln>
        </p:spPr>
        <p:txBody>
          <a:bodyPr lIns="0" tIns="0" rIns="0" bIns="0"/>
          <a:lstStyle/>
          <a:p>
            <a:pPr lvl="0">
              <a:defRPr>
                <a:latin typeface="+mj-lt"/>
                <a:ea typeface="+mj-ea"/>
                <a:cs typeface="+mj-cs"/>
                <a:sym typeface="Helvetica"/>
              </a:defRPr>
            </a:pPr>
          </a:p>
        </p:txBody>
      </p:sp>
      <p:sp>
        <p:nvSpPr>
          <p:cNvPr id="698" name="Shape 698"/>
          <p:cNvSpPr/>
          <p:nvPr/>
        </p:nvSpPr>
        <p:spPr>
          <a:xfrm>
            <a:off x="5892481" y="1800049"/>
            <a:ext cx="33979" cy="35567"/>
          </a:xfrm>
          <a:custGeom>
            <a:avLst/>
            <a:gdLst/>
            <a:ahLst/>
            <a:cxnLst>
              <a:cxn ang="0">
                <a:pos x="wd2" y="hd2"/>
              </a:cxn>
              <a:cxn ang="5400000">
                <a:pos x="wd2" y="hd2"/>
              </a:cxn>
              <a:cxn ang="10800000">
                <a:pos x="wd2" y="hd2"/>
              </a:cxn>
              <a:cxn ang="16200000">
                <a:pos x="wd2" y="hd2"/>
              </a:cxn>
            </a:cxnLst>
            <a:rect l="0" t="0" r="r" b="b"/>
            <a:pathLst>
              <a:path w="20576" h="20939" fill="norm" stroke="1" extrusionOk="0">
                <a:moveTo>
                  <a:pt x="19165" y="4838"/>
                </a:moveTo>
                <a:cubicBezTo>
                  <a:pt x="20515" y="5493"/>
                  <a:pt x="21190" y="7457"/>
                  <a:pt x="19840" y="8766"/>
                </a:cubicBezTo>
                <a:cubicBezTo>
                  <a:pt x="13765" y="19238"/>
                  <a:pt x="13765" y="19238"/>
                  <a:pt x="13765" y="19238"/>
                </a:cubicBezTo>
                <a:cubicBezTo>
                  <a:pt x="13090" y="21202"/>
                  <a:pt x="11065" y="21202"/>
                  <a:pt x="9715" y="20547"/>
                </a:cubicBezTo>
                <a:cubicBezTo>
                  <a:pt x="1615" y="15966"/>
                  <a:pt x="1615" y="15966"/>
                  <a:pt x="1615" y="15966"/>
                </a:cubicBezTo>
                <a:cubicBezTo>
                  <a:pt x="265" y="15311"/>
                  <a:pt x="-410" y="13347"/>
                  <a:pt x="265" y="12038"/>
                </a:cubicBezTo>
                <a:cubicBezTo>
                  <a:pt x="6340" y="1566"/>
                  <a:pt x="6340" y="1566"/>
                  <a:pt x="6340" y="1566"/>
                </a:cubicBezTo>
                <a:cubicBezTo>
                  <a:pt x="7690" y="257"/>
                  <a:pt x="9040" y="-398"/>
                  <a:pt x="10390" y="257"/>
                </a:cubicBezTo>
                <a:lnTo>
                  <a:pt x="19165" y="4838"/>
                </a:lnTo>
                <a:close/>
              </a:path>
            </a:pathLst>
          </a:custGeom>
          <a:solidFill>
            <a:srgbClr val="FFFFFF"/>
          </a:solidFill>
          <a:ln w="12700">
            <a:miter lim="400000"/>
          </a:ln>
        </p:spPr>
        <p:txBody>
          <a:bodyPr lIns="0" tIns="0" rIns="0" bIns="0"/>
          <a:lstStyle/>
          <a:p>
            <a:pPr lvl="0">
              <a:defRPr>
                <a:latin typeface="+mj-lt"/>
                <a:ea typeface="+mj-ea"/>
                <a:cs typeface="+mj-cs"/>
                <a:sym typeface="Helvetica"/>
              </a:defRPr>
            </a:pPr>
          </a:p>
        </p:txBody>
      </p:sp>
      <p:sp>
        <p:nvSpPr>
          <p:cNvPr id="699" name="Shape 699"/>
          <p:cNvSpPr/>
          <p:nvPr/>
        </p:nvSpPr>
        <p:spPr>
          <a:xfrm>
            <a:off x="5894225" y="1853768"/>
            <a:ext cx="33818" cy="35632"/>
          </a:xfrm>
          <a:custGeom>
            <a:avLst/>
            <a:gdLst/>
            <a:ahLst/>
            <a:cxnLst>
              <a:cxn ang="0">
                <a:pos x="wd2" y="hd2"/>
              </a:cxn>
              <a:cxn ang="5400000">
                <a:pos x="wd2" y="hd2"/>
              </a:cxn>
              <a:cxn ang="10800000">
                <a:pos x="wd2" y="hd2"/>
              </a:cxn>
              <a:cxn ang="16200000">
                <a:pos x="wd2" y="hd2"/>
              </a:cxn>
            </a:cxnLst>
            <a:rect l="0" t="0" r="r" b="b"/>
            <a:pathLst>
              <a:path w="21081" h="20978" fill="norm" stroke="1" extrusionOk="0">
                <a:moveTo>
                  <a:pt x="10213" y="430"/>
                </a:moveTo>
                <a:cubicBezTo>
                  <a:pt x="11606" y="-225"/>
                  <a:pt x="13696" y="-225"/>
                  <a:pt x="14393" y="1084"/>
                </a:cubicBezTo>
                <a:cubicBezTo>
                  <a:pt x="20664" y="12211"/>
                  <a:pt x="20664" y="12211"/>
                  <a:pt x="20664" y="12211"/>
                </a:cubicBezTo>
                <a:cubicBezTo>
                  <a:pt x="21361" y="13520"/>
                  <a:pt x="21361" y="14830"/>
                  <a:pt x="19271" y="16139"/>
                </a:cubicBezTo>
                <a:cubicBezTo>
                  <a:pt x="10909" y="20720"/>
                  <a:pt x="10909" y="20720"/>
                  <a:pt x="10909" y="20720"/>
                </a:cubicBezTo>
                <a:cubicBezTo>
                  <a:pt x="9516" y="21375"/>
                  <a:pt x="7426" y="20720"/>
                  <a:pt x="6729" y="19411"/>
                </a:cubicBezTo>
                <a:cubicBezTo>
                  <a:pt x="458" y="8939"/>
                  <a:pt x="458" y="8939"/>
                  <a:pt x="458" y="8939"/>
                </a:cubicBezTo>
                <a:cubicBezTo>
                  <a:pt x="-239" y="7630"/>
                  <a:pt x="-239" y="5666"/>
                  <a:pt x="1155" y="5011"/>
                </a:cubicBezTo>
                <a:lnTo>
                  <a:pt x="10213" y="430"/>
                </a:lnTo>
                <a:close/>
              </a:path>
            </a:pathLst>
          </a:custGeom>
          <a:solidFill>
            <a:srgbClr val="FFFFFF"/>
          </a:solidFill>
          <a:ln w="12700">
            <a:miter lim="400000"/>
          </a:ln>
        </p:spPr>
        <p:txBody>
          <a:bodyPr lIns="0" tIns="0" rIns="0" bIns="0"/>
          <a:lstStyle/>
          <a:p>
            <a:pPr lvl="0">
              <a:defRPr>
                <a:latin typeface="+mj-lt"/>
                <a:ea typeface="+mj-ea"/>
                <a:cs typeface="+mj-cs"/>
                <a:sym typeface="Helvetica"/>
              </a:defRPr>
            </a:pPr>
          </a:p>
        </p:txBody>
      </p:sp>
      <p:sp>
        <p:nvSpPr>
          <p:cNvPr id="700" name="Shape 700"/>
          <p:cNvSpPr/>
          <p:nvPr/>
        </p:nvSpPr>
        <p:spPr>
          <a:xfrm>
            <a:off x="5942760" y="1883960"/>
            <a:ext cx="30575" cy="25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757"/>
                </a:moveTo>
                <a:cubicBezTo>
                  <a:pt x="0" y="1878"/>
                  <a:pt x="1600" y="0"/>
                  <a:pt x="3200" y="0"/>
                </a:cubicBezTo>
                <a:cubicBezTo>
                  <a:pt x="18400" y="0"/>
                  <a:pt x="18400" y="0"/>
                  <a:pt x="18400" y="0"/>
                </a:cubicBezTo>
                <a:cubicBezTo>
                  <a:pt x="20000" y="0"/>
                  <a:pt x="21600" y="1878"/>
                  <a:pt x="21600" y="3757"/>
                </a:cubicBezTo>
                <a:cubicBezTo>
                  <a:pt x="21600" y="17843"/>
                  <a:pt x="21600" y="17843"/>
                  <a:pt x="21600" y="17843"/>
                </a:cubicBezTo>
                <a:cubicBezTo>
                  <a:pt x="21600" y="19722"/>
                  <a:pt x="20000" y="21600"/>
                  <a:pt x="18400" y="21600"/>
                </a:cubicBezTo>
                <a:cubicBezTo>
                  <a:pt x="3200" y="21600"/>
                  <a:pt x="3200" y="21600"/>
                  <a:pt x="3200" y="21600"/>
                </a:cubicBezTo>
                <a:cubicBezTo>
                  <a:pt x="1600" y="21600"/>
                  <a:pt x="0" y="19722"/>
                  <a:pt x="0" y="17843"/>
                </a:cubicBezTo>
                <a:lnTo>
                  <a:pt x="0" y="3757"/>
                </a:lnTo>
                <a:close/>
              </a:path>
            </a:pathLst>
          </a:custGeom>
          <a:solidFill>
            <a:srgbClr val="FFFFFF"/>
          </a:solidFill>
          <a:ln w="12700">
            <a:miter lim="400000"/>
          </a:ln>
        </p:spPr>
        <p:txBody>
          <a:bodyPr lIns="0" tIns="0" rIns="0" bIns="0"/>
          <a:lstStyle/>
          <a:p>
            <a:pPr lvl="0">
              <a:defRPr>
                <a:latin typeface="+mj-lt"/>
                <a:ea typeface="+mj-ea"/>
                <a:cs typeface="+mj-cs"/>
                <a:sym typeface="Helvetica"/>
              </a:defRPr>
            </a:pPr>
          </a:p>
        </p:txBody>
      </p:sp>
      <p:sp>
        <p:nvSpPr>
          <p:cNvPr id="701" name="Shape 701"/>
          <p:cNvSpPr/>
          <p:nvPr/>
        </p:nvSpPr>
        <p:spPr>
          <a:xfrm>
            <a:off x="5986240" y="1850711"/>
            <a:ext cx="34316" cy="35632"/>
          </a:xfrm>
          <a:custGeom>
            <a:avLst/>
            <a:gdLst/>
            <a:ahLst/>
            <a:cxnLst>
              <a:cxn ang="0">
                <a:pos x="wd2" y="hd2"/>
              </a:cxn>
              <a:cxn ang="5400000">
                <a:pos x="wd2" y="hd2"/>
              </a:cxn>
              <a:cxn ang="10800000">
                <a:pos x="wd2" y="hd2"/>
              </a:cxn>
              <a:cxn ang="16200000">
                <a:pos x="wd2" y="hd2"/>
              </a:cxn>
            </a:cxnLst>
            <a:rect l="0" t="0" r="r" b="b"/>
            <a:pathLst>
              <a:path w="20780" h="20978" fill="norm" stroke="1" extrusionOk="0">
                <a:moveTo>
                  <a:pt x="1615" y="16139"/>
                </a:moveTo>
                <a:cubicBezTo>
                  <a:pt x="265" y="14830"/>
                  <a:pt x="-410" y="13520"/>
                  <a:pt x="265" y="12211"/>
                </a:cubicBezTo>
                <a:cubicBezTo>
                  <a:pt x="7015" y="1084"/>
                  <a:pt x="7015" y="1084"/>
                  <a:pt x="7015" y="1084"/>
                </a:cubicBezTo>
                <a:cubicBezTo>
                  <a:pt x="7690" y="-225"/>
                  <a:pt x="9715" y="-225"/>
                  <a:pt x="11065" y="430"/>
                </a:cubicBezTo>
                <a:cubicBezTo>
                  <a:pt x="19165" y="5011"/>
                  <a:pt x="19165" y="5011"/>
                  <a:pt x="19165" y="5011"/>
                </a:cubicBezTo>
                <a:cubicBezTo>
                  <a:pt x="20515" y="5666"/>
                  <a:pt x="21190" y="7630"/>
                  <a:pt x="20515" y="8939"/>
                </a:cubicBezTo>
                <a:cubicBezTo>
                  <a:pt x="13765" y="19411"/>
                  <a:pt x="13765" y="19411"/>
                  <a:pt x="13765" y="19411"/>
                </a:cubicBezTo>
                <a:cubicBezTo>
                  <a:pt x="13090" y="20720"/>
                  <a:pt x="11065" y="21375"/>
                  <a:pt x="9715" y="20720"/>
                </a:cubicBezTo>
                <a:lnTo>
                  <a:pt x="1615" y="16139"/>
                </a:lnTo>
                <a:close/>
              </a:path>
            </a:pathLst>
          </a:custGeom>
          <a:solidFill>
            <a:srgbClr val="FFFFFF"/>
          </a:solidFill>
          <a:ln w="12700">
            <a:miter lim="400000"/>
          </a:ln>
        </p:spPr>
        <p:txBody>
          <a:bodyPr lIns="0" tIns="0" rIns="0" bIns="0"/>
          <a:lstStyle/>
          <a:p>
            <a:pPr lvl="0">
              <a:defRPr>
                <a:latin typeface="+mj-lt"/>
                <a:ea typeface="+mj-ea"/>
                <a:cs typeface="+mj-cs"/>
                <a:sym typeface="Helvetica"/>
              </a:defRPr>
            </a:pPr>
          </a:p>
        </p:txBody>
      </p:sp>
      <p:sp>
        <p:nvSpPr>
          <p:cNvPr id="702" name="Shape 702"/>
          <p:cNvSpPr/>
          <p:nvPr/>
        </p:nvSpPr>
        <p:spPr>
          <a:xfrm>
            <a:off x="5984539" y="1796992"/>
            <a:ext cx="33979" cy="35567"/>
          </a:xfrm>
          <a:custGeom>
            <a:avLst/>
            <a:gdLst/>
            <a:ahLst/>
            <a:cxnLst>
              <a:cxn ang="0">
                <a:pos x="wd2" y="hd2"/>
              </a:cxn>
              <a:cxn ang="5400000">
                <a:pos x="wd2" y="hd2"/>
              </a:cxn>
              <a:cxn ang="10800000">
                <a:pos x="wd2" y="hd2"/>
              </a:cxn>
              <a:cxn ang="16200000">
                <a:pos x="wd2" y="hd2"/>
              </a:cxn>
            </a:cxnLst>
            <a:rect l="0" t="0" r="r" b="b"/>
            <a:pathLst>
              <a:path w="20576" h="20939" fill="norm" stroke="1" extrusionOk="0">
                <a:moveTo>
                  <a:pt x="10861" y="20547"/>
                </a:moveTo>
                <a:cubicBezTo>
                  <a:pt x="9511" y="21202"/>
                  <a:pt x="7486" y="21202"/>
                  <a:pt x="6811" y="19238"/>
                </a:cubicBezTo>
                <a:cubicBezTo>
                  <a:pt x="736" y="8766"/>
                  <a:pt x="736" y="8766"/>
                  <a:pt x="736" y="8766"/>
                </a:cubicBezTo>
                <a:cubicBezTo>
                  <a:pt x="-614" y="7457"/>
                  <a:pt x="61" y="5493"/>
                  <a:pt x="1411" y="4838"/>
                </a:cubicBezTo>
                <a:cubicBezTo>
                  <a:pt x="10186" y="257"/>
                  <a:pt x="10186" y="257"/>
                  <a:pt x="10186" y="257"/>
                </a:cubicBezTo>
                <a:cubicBezTo>
                  <a:pt x="11536" y="-398"/>
                  <a:pt x="12886" y="257"/>
                  <a:pt x="14236" y="1566"/>
                </a:cubicBezTo>
                <a:cubicBezTo>
                  <a:pt x="20311" y="12038"/>
                  <a:pt x="20311" y="12038"/>
                  <a:pt x="20311" y="12038"/>
                </a:cubicBezTo>
                <a:cubicBezTo>
                  <a:pt x="20986" y="13347"/>
                  <a:pt x="20311" y="15311"/>
                  <a:pt x="18961" y="15966"/>
                </a:cubicBezTo>
                <a:lnTo>
                  <a:pt x="10861" y="20547"/>
                </a:lnTo>
                <a:close/>
              </a:path>
            </a:pathLst>
          </a:custGeom>
          <a:solidFill>
            <a:srgbClr val="FFFFFF"/>
          </a:solidFill>
          <a:ln w="12700">
            <a:miter lim="400000"/>
          </a:ln>
        </p:spPr>
        <p:txBody>
          <a:bodyPr lIns="0" tIns="0" rIns="0" bIns="0"/>
          <a:lstStyle/>
          <a:p>
            <a:pPr lvl="0">
              <a:defRPr>
                <a:latin typeface="+mj-lt"/>
                <a:ea typeface="+mj-ea"/>
                <a:cs typeface="+mj-cs"/>
                <a:sym typeface="Helvetica"/>
              </a:defRPr>
            </a:pPr>
          </a:p>
        </p:txBody>
      </p:sp>
      <p:sp>
        <p:nvSpPr>
          <p:cNvPr id="703" name="Shape 703"/>
          <p:cNvSpPr/>
          <p:nvPr/>
        </p:nvSpPr>
        <p:spPr>
          <a:xfrm>
            <a:off x="5908109" y="1795297"/>
            <a:ext cx="96818" cy="957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772" y="0"/>
                  <a:pt x="0" y="4772"/>
                  <a:pt x="0" y="10800"/>
                </a:cubicBezTo>
                <a:cubicBezTo>
                  <a:pt x="0" y="16828"/>
                  <a:pt x="4772" y="21600"/>
                  <a:pt x="10800" y="21600"/>
                </a:cubicBezTo>
                <a:cubicBezTo>
                  <a:pt x="16577" y="21600"/>
                  <a:pt x="21600" y="16828"/>
                  <a:pt x="21600" y="10800"/>
                </a:cubicBezTo>
                <a:cubicBezTo>
                  <a:pt x="21600" y="4772"/>
                  <a:pt x="16577" y="0"/>
                  <a:pt x="10800" y="0"/>
                </a:cubicBezTo>
                <a:close/>
                <a:moveTo>
                  <a:pt x="10800" y="15823"/>
                </a:moveTo>
                <a:cubicBezTo>
                  <a:pt x="8037" y="15823"/>
                  <a:pt x="5526" y="13563"/>
                  <a:pt x="5526" y="10800"/>
                </a:cubicBezTo>
                <a:cubicBezTo>
                  <a:pt x="5526" y="8037"/>
                  <a:pt x="8037" y="5777"/>
                  <a:pt x="10800" y="5777"/>
                </a:cubicBezTo>
                <a:cubicBezTo>
                  <a:pt x="13563" y="5777"/>
                  <a:pt x="15823" y="8037"/>
                  <a:pt x="15823" y="10800"/>
                </a:cubicBezTo>
                <a:cubicBezTo>
                  <a:pt x="15823" y="13563"/>
                  <a:pt x="13563" y="15823"/>
                  <a:pt x="10800" y="15823"/>
                </a:cubicBezTo>
                <a:close/>
              </a:path>
            </a:pathLst>
          </a:custGeom>
          <a:solidFill>
            <a:srgbClr val="FFFFFF"/>
          </a:solidFill>
          <a:ln w="12700">
            <a:miter lim="400000"/>
          </a:ln>
        </p:spPr>
        <p:txBody>
          <a:bodyPr lIns="0" tIns="0" rIns="0" bIns="0"/>
          <a:lstStyle/>
          <a:p>
            <a:pPr lvl="0">
              <a:defRPr>
                <a:latin typeface="+mj-lt"/>
                <a:ea typeface="+mj-ea"/>
                <a:cs typeface="+mj-cs"/>
                <a:sym typeface="Helvetica"/>
              </a:defRPr>
            </a:pPr>
          </a:p>
        </p:txBody>
      </p:sp>
    </p:spTree>
  </p:cSld>
  <p:clrMapOvr>
    <a:masterClrMapping/>
  </p:clrMapOvr>
  <p:transition spd="slow" advClick="1">
    <p:dissolve/>
  </p:transition>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7" name="Shape 707"/>
          <p:cNvSpPr/>
          <p:nvPr>
            <p:ph type="title"/>
          </p:nvPr>
        </p:nvSpPr>
        <p:spPr>
          <a:xfrm>
            <a:off x="555812" y="204473"/>
            <a:ext cx="6839599" cy="608015"/>
          </a:xfrm>
          <a:prstGeom prst="rect">
            <a:avLst/>
          </a:prstGeom>
        </p:spPr>
        <p:txBody>
          <a:bodyPr/>
          <a:lstStyle/>
          <a:p>
            <a:pPr lvl="0">
              <a:defRPr spc="0" sz="1800"/>
            </a:pPr>
            <a:r>
              <a:rPr spc="100" sz="2000"/>
              <a:t>更新流程</a:t>
            </a:r>
          </a:p>
        </p:txBody>
      </p:sp>
      <p:grpSp>
        <p:nvGrpSpPr>
          <p:cNvPr id="710" name="Group 710"/>
          <p:cNvGrpSpPr/>
          <p:nvPr/>
        </p:nvGrpSpPr>
        <p:grpSpPr>
          <a:xfrm>
            <a:off x="1718534" y="4311424"/>
            <a:ext cx="1600201" cy="914402"/>
            <a:chOff x="0" y="0"/>
            <a:chExt cx="1600200" cy="914400"/>
          </a:xfrm>
        </p:grpSpPr>
        <p:sp>
          <p:nvSpPr>
            <p:cNvPr id="708" name="Shape 708"/>
            <p:cNvSpPr/>
            <p:nvPr/>
          </p:nvSpPr>
          <p:spPr>
            <a:xfrm>
              <a:off x="0" y="0"/>
              <a:ext cx="1600201" cy="914401"/>
            </a:xfrm>
            <a:prstGeom prst="rect">
              <a:avLst/>
            </a:prstGeom>
            <a:solidFill>
              <a:srgbClr val="4472C4"/>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09" name="Shape 709"/>
            <p:cNvSpPr/>
            <p:nvPr/>
          </p:nvSpPr>
          <p:spPr>
            <a:xfrm>
              <a:off x="0" y="294261"/>
              <a:ext cx="1600201"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icrosoft YaHei"/>
                  <a:ea typeface="Microsoft YaHei"/>
                  <a:cs typeface="Microsoft YaHei"/>
                  <a:sym typeface="Microsoft YaHei"/>
                </a:defRPr>
              </a:lvl1pPr>
            </a:lstStyle>
            <a:p>
              <a:pPr lvl="0">
                <a:defRPr>
                  <a:solidFill>
                    <a:srgbClr val="000000"/>
                  </a:solidFill>
                </a:defRPr>
              </a:pPr>
              <a:r>
                <a:rPr>
                  <a:solidFill>
                    <a:srgbClr val="FFFFFF"/>
                  </a:solidFill>
                </a:rPr>
                <a:t>配置中心</a:t>
              </a:r>
            </a:p>
          </p:txBody>
        </p:sp>
      </p:grpSp>
      <p:sp>
        <p:nvSpPr>
          <p:cNvPr id="711" name="Shape 711"/>
          <p:cNvSpPr/>
          <p:nvPr/>
        </p:nvSpPr>
        <p:spPr>
          <a:xfrm rot="5400000">
            <a:off x="1582418" y="3531234"/>
            <a:ext cx="1560198" cy="3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a:solidFill>
              <a:srgbClr val="3F6EC3"/>
            </a:solidFill>
            <a:tailEnd type="triangle"/>
          </a:ln>
        </p:spPr>
        <p:txBody>
          <a:bodyPr lIns="0" tIns="0" rIns="0" bIns="0" anchor="ctr"/>
          <a:lstStyle/>
          <a:p>
            <a:pPr lvl="0">
              <a:defRPr>
                <a:latin typeface="+mj-lt"/>
                <a:ea typeface="+mj-ea"/>
                <a:cs typeface="+mj-cs"/>
                <a:sym typeface="Helvetica"/>
              </a:defRPr>
            </a:pPr>
          </a:p>
        </p:txBody>
      </p:sp>
      <p:sp>
        <p:nvSpPr>
          <p:cNvPr id="712" name="Shape 712"/>
          <p:cNvSpPr/>
          <p:nvPr/>
        </p:nvSpPr>
        <p:spPr>
          <a:xfrm>
            <a:off x="1365885" y="3123563"/>
            <a:ext cx="2305052" cy="3708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icrosoft YaHei"/>
                <a:ea typeface="Microsoft YaHei"/>
                <a:cs typeface="Microsoft YaHei"/>
                <a:sym typeface="Microsoft YaHei"/>
              </a:defRPr>
            </a:lvl1pPr>
          </a:lstStyle>
          <a:p>
            <a:pPr lvl="0"/>
            <a:r>
              <a:t>1、修改/发布配置</a:t>
            </a:r>
          </a:p>
        </p:txBody>
      </p:sp>
      <p:pic>
        <p:nvPicPr>
          <p:cNvPr id="713" name="image13.png" descr="image52.png"/>
          <p:cNvPicPr/>
          <p:nvPr/>
        </p:nvPicPr>
        <p:blipFill>
          <a:blip r:embed="rId2">
            <a:extLst/>
          </a:blip>
          <a:stretch>
            <a:fillRect/>
          </a:stretch>
        </p:blipFill>
        <p:spPr>
          <a:xfrm>
            <a:off x="1983103" y="1684653"/>
            <a:ext cx="762002" cy="1066802"/>
          </a:xfrm>
          <a:prstGeom prst="rect">
            <a:avLst/>
          </a:prstGeom>
          <a:ln w="12700">
            <a:miter lim="400000"/>
          </a:ln>
        </p:spPr>
      </p:pic>
      <p:grpSp>
        <p:nvGrpSpPr>
          <p:cNvPr id="716" name="Group 716"/>
          <p:cNvGrpSpPr/>
          <p:nvPr/>
        </p:nvGrpSpPr>
        <p:grpSpPr>
          <a:xfrm>
            <a:off x="7395207" y="2195829"/>
            <a:ext cx="3195960" cy="2940051"/>
            <a:chOff x="-1" y="0"/>
            <a:chExt cx="3195958" cy="2940050"/>
          </a:xfrm>
        </p:grpSpPr>
        <p:sp>
          <p:nvSpPr>
            <p:cNvPr id="714" name="Shape 714"/>
            <p:cNvSpPr/>
            <p:nvPr/>
          </p:nvSpPr>
          <p:spPr>
            <a:xfrm>
              <a:off x="-2" y="0"/>
              <a:ext cx="3195959" cy="2940051"/>
            </a:xfrm>
            <a:prstGeom prst="rect">
              <a:avLst/>
            </a:prstGeom>
            <a:solidFill>
              <a:srgbClr val="4472C4"/>
            </a:solid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15" name="Shape 715"/>
            <p:cNvSpPr/>
            <p:nvPr/>
          </p:nvSpPr>
          <p:spPr>
            <a:xfrm>
              <a:off x="-2" y="1307086"/>
              <a:ext cx="3195959"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Microsoft YaHei"/>
                  <a:ea typeface="Microsoft YaHei"/>
                  <a:cs typeface="Microsoft YaHei"/>
                  <a:sym typeface="Microsoft YaHei"/>
                </a:defRPr>
              </a:lvl1pPr>
            </a:lstStyle>
            <a:p>
              <a:pPr lvl="0"/>
              <a:r>
                <a:t>应用、客户端</a:t>
              </a:r>
            </a:p>
          </p:txBody>
        </p:sp>
      </p:grpSp>
      <p:sp>
        <p:nvSpPr>
          <p:cNvPr id="717" name="Shape 717"/>
          <p:cNvSpPr/>
          <p:nvPr/>
        </p:nvSpPr>
        <p:spPr>
          <a:xfrm>
            <a:off x="3938904" y="4184649"/>
            <a:ext cx="2305052" cy="3708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icrosoft YaHei"/>
                <a:ea typeface="Microsoft YaHei"/>
                <a:cs typeface="Microsoft YaHei"/>
                <a:sym typeface="Microsoft YaHei"/>
              </a:defRPr>
            </a:lvl1pPr>
          </a:lstStyle>
          <a:p>
            <a:pPr lvl="0"/>
            <a:r>
              <a:t>2、配置更新通知</a:t>
            </a:r>
          </a:p>
        </p:txBody>
      </p:sp>
      <p:sp>
        <p:nvSpPr>
          <p:cNvPr id="718" name="Shape 718"/>
          <p:cNvSpPr/>
          <p:nvPr/>
        </p:nvSpPr>
        <p:spPr>
          <a:xfrm>
            <a:off x="3938904" y="4857749"/>
            <a:ext cx="2305052" cy="3708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icrosoft YaHei"/>
                <a:ea typeface="Microsoft YaHei"/>
                <a:cs typeface="Microsoft YaHei"/>
                <a:sym typeface="Microsoft YaHei"/>
              </a:defRPr>
            </a:lvl1pPr>
          </a:lstStyle>
          <a:p>
            <a:pPr lvl="0"/>
            <a:r>
              <a:t>3、获取最新配置</a:t>
            </a:r>
          </a:p>
        </p:txBody>
      </p:sp>
      <p:grpSp>
        <p:nvGrpSpPr>
          <p:cNvPr id="721" name="Group 721"/>
          <p:cNvGrpSpPr/>
          <p:nvPr/>
        </p:nvGrpSpPr>
        <p:grpSpPr>
          <a:xfrm>
            <a:off x="7522207" y="2322829"/>
            <a:ext cx="3195960" cy="2940051"/>
            <a:chOff x="-1" y="0"/>
            <a:chExt cx="3195958" cy="2940050"/>
          </a:xfrm>
        </p:grpSpPr>
        <p:sp>
          <p:nvSpPr>
            <p:cNvPr id="719" name="Shape 719"/>
            <p:cNvSpPr/>
            <p:nvPr/>
          </p:nvSpPr>
          <p:spPr>
            <a:xfrm>
              <a:off x="-2" y="0"/>
              <a:ext cx="3195959" cy="2940051"/>
            </a:xfrm>
            <a:prstGeom prst="rect">
              <a:avLst/>
            </a:prstGeom>
            <a:solidFill>
              <a:srgbClr val="4472C4"/>
            </a:solid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20" name="Shape 720"/>
            <p:cNvSpPr/>
            <p:nvPr/>
          </p:nvSpPr>
          <p:spPr>
            <a:xfrm>
              <a:off x="-2" y="1307086"/>
              <a:ext cx="3195959"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Microsoft YaHei"/>
                  <a:ea typeface="Microsoft YaHei"/>
                  <a:cs typeface="Microsoft YaHei"/>
                  <a:sym typeface="Microsoft YaHei"/>
                </a:defRPr>
              </a:lvl1pPr>
            </a:lstStyle>
            <a:p>
              <a:pPr lvl="0"/>
              <a:r>
                <a:t>应用、客户端</a:t>
              </a:r>
            </a:p>
          </p:txBody>
        </p:sp>
      </p:grpSp>
      <p:sp>
        <p:nvSpPr>
          <p:cNvPr id="722" name="Shape 722"/>
          <p:cNvSpPr/>
          <p:nvPr/>
        </p:nvSpPr>
        <p:spPr>
          <a:xfrm>
            <a:off x="7649209" y="2520949"/>
            <a:ext cx="3288032" cy="2927988"/>
          </a:xfrm>
          <a:prstGeom prst="rect">
            <a:avLst/>
          </a:prstGeom>
          <a:solidFill>
            <a:srgbClr val="4472C4"/>
          </a:solidFill>
          <a:ln w="25400">
            <a:solidFill>
              <a:srgbClr val="32538F"/>
            </a:solidFill>
          </a:ln>
        </p:spPr>
        <p:txBody>
          <a:bodyPr lIns="0" tIns="0" rIns="0" bIns="0" anchor="ctr"/>
          <a:lstStyle/>
          <a:p>
            <a:pPr lvl="0" algn="ctr">
              <a:defRPr>
                <a:latin typeface="Microsoft YaHei"/>
                <a:ea typeface="Microsoft YaHei"/>
                <a:cs typeface="Microsoft YaHei"/>
                <a:sym typeface="Microsoft YaHei"/>
              </a:defRPr>
            </a:pPr>
          </a:p>
        </p:txBody>
      </p:sp>
      <p:grpSp>
        <p:nvGrpSpPr>
          <p:cNvPr id="725" name="Group 725"/>
          <p:cNvGrpSpPr/>
          <p:nvPr/>
        </p:nvGrpSpPr>
        <p:grpSpPr>
          <a:xfrm>
            <a:off x="7793579" y="2623596"/>
            <a:ext cx="1600201" cy="914402"/>
            <a:chOff x="0" y="0"/>
            <a:chExt cx="1600200" cy="914400"/>
          </a:xfrm>
        </p:grpSpPr>
        <p:sp>
          <p:nvSpPr>
            <p:cNvPr id="723" name="Shape 723"/>
            <p:cNvSpPr/>
            <p:nvPr/>
          </p:nvSpPr>
          <p:spPr>
            <a:xfrm>
              <a:off x="0" y="0"/>
              <a:ext cx="1600201" cy="914401"/>
            </a:xfrm>
            <a:prstGeom prst="rect">
              <a:avLst/>
            </a:prstGeom>
            <a:solidFill>
              <a:srgbClr val="EED796"/>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24" name="Shape 724"/>
            <p:cNvSpPr/>
            <p:nvPr/>
          </p:nvSpPr>
          <p:spPr>
            <a:xfrm>
              <a:off x="0" y="294261"/>
              <a:ext cx="1600201" cy="325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Microsoft YaHei"/>
                  <a:ea typeface="Microsoft YaHei"/>
                  <a:cs typeface="Microsoft YaHei"/>
                  <a:sym typeface="Microsoft YaHei"/>
                </a:defRPr>
              </a:lvl1pPr>
            </a:lstStyle>
            <a:p>
              <a:pPr lvl="0"/>
              <a:r>
                <a:t>应用程序</a:t>
              </a:r>
            </a:p>
          </p:txBody>
        </p:sp>
      </p:grpSp>
      <p:grpSp>
        <p:nvGrpSpPr>
          <p:cNvPr id="728" name="Group 728"/>
          <p:cNvGrpSpPr/>
          <p:nvPr/>
        </p:nvGrpSpPr>
        <p:grpSpPr>
          <a:xfrm>
            <a:off x="7781211" y="3984623"/>
            <a:ext cx="1611710" cy="1151260"/>
            <a:chOff x="0" y="0"/>
            <a:chExt cx="1611709" cy="1151258"/>
          </a:xfrm>
        </p:grpSpPr>
        <p:sp>
          <p:nvSpPr>
            <p:cNvPr id="726" name="Shape 726"/>
            <p:cNvSpPr/>
            <p:nvPr/>
          </p:nvSpPr>
          <p:spPr>
            <a:xfrm>
              <a:off x="12776" y="0"/>
              <a:ext cx="1598934" cy="1151259"/>
            </a:xfrm>
            <a:prstGeom prst="rect">
              <a:avLst/>
            </a:prstGeom>
            <a:solidFill>
              <a:srgbClr val="EED796"/>
            </a:solidFill>
            <a:ln w="12700" cap="flat">
              <a:noFill/>
              <a:miter lim="400000"/>
            </a:ln>
            <a:effectLst/>
          </p:spPr>
          <p:txBody>
            <a:bodyPr wrap="square" lIns="0" tIns="0" rIns="0" bIns="0" numCol="1" anchor="ctr">
              <a:noAutofit/>
            </a:bodyPr>
            <a:lstStyle/>
            <a:p>
              <a:pPr lvl="0" algn="ctr">
                <a:defRPr>
                  <a:latin typeface="Microsoft YaHei"/>
                  <a:ea typeface="Microsoft YaHei"/>
                  <a:cs typeface="Microsoft YaHei"/>
                  <a:sym typeface="Microsoft YaHei"/>
                </a:defRPr>
              </a:pPr>
            </a:p>
          </p:txBody>
        </p:sp>
        <p:sp>
          <p:nvSpPr>
            <p:cNvPr id="727" name="Shape 727"/>
            <p:cNvSpPr/>
            <p:nvPr/>
          </p:nvSpPr>
          <p:spPr>
            <a:xfrm>
              <a:off x="-1" y="247694"/>
              <a:ext cx="1598934" cy="3258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Microsoft YaHei"/>
                  <a:ea typeface="Microsoft YaHei"/>
                  <a:cs typeface="Microsoft YaHei"/>
                  <a:sym typeface="Microsoft YaHei"/>
                </a:defRPr>
              </a:lvl1pPr>
            </a:lstStyle>
            <a:p>
              <a:pPr lvl="0"/>
              <a:r>
                <a:t>客户端</a:t>
              </a:r>
            </a:p>
          </p:txBody>
        </p:sp>
      </p:grpSp>
      <p:grpSp>
        <p:nvGrpSpPr>
          <p:cNvPr id="732" name="Group 732"/>
          <p:cNvGrpSpPr/>
          <p:nvPr/>
        </p:nvGrpSpPr>
        <p:grpSpPr>
          <a:xfrm>
            <a:off x="8175621" y="4603114"/>
            <a:ext cx="836302" cy="439424"/>
            <a:chOff x="0" y="0"/>
            <a:chExt cx="836300" cy="439422"/>
          </a:xfrm>
        </p:grpSpPr>
        <p:sp>
          <p:nvSpPr>
            <p:cNvPr id="729" name="Shape 729"/>
            <p:cNvSpPr/>
            <p:nvPr/>
          </p:nvSpPr>
          <p:spPr>
            <a:xfrm>
              <a:off x="-2" y="-1"/>
              <a:ext cx="836303" cy="439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B3A418"/>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30" name="Shape 730"/>
            <p:cNvSpPr/>
            <p:nvPr/>
          </p:nvSpPr>
          <p:spPr>
            <a:xfrm>
              <a:off x="-2" y="-1"/>
              <a:ext cx="836303" cy="439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FDE51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31" name="Shape 731"/>
            <p:cNvSpPr/>
            <p:nvPr/>
          </p:nvSpPr>
          <p:spPr>
            <a:xfrm>
              <a:off x="0" y="136696"/>
              <a:ext cx="836298" cy="239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200">
                  <a:latin typeface="Microsoft YaHei"/>
                  <a:ea typeface="Microsoft YaHei"/>
                  <a:cs typeface="Microsoft YaHei"/>
                  <a:sym typeface="Microsoft YaHei"/>
                </a:defRPr>
              </a:lvl1pPr>
            </a:lstStyle>
            <a:p>
              <a:pPr lvl="0">
                <a:defRPr sz="1800"/>
              </a:pPr>
              <a:r>
                <a:rPr sz="1200"/>
                <a:t>内存缓存</a:t>
              </a:r>
            </a:p>
          </p:txBody>
        </p:sp>
      </p:grpSp>
      <p:sp>
        <p:nvSpPr>
          <p:cNvPr id="733" name="Shape 733"/>
          <p:cNvSpPr/>
          <p:nvPr/>
        </p:nvSpPr>
        <p:spPr>
          <a:xfrm>
            <a:off x="9676130" y="4184649"/>
            <a:ext cx="915037" cy="505285"/>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EDD696"/>
          </a:solidFill>
          <a:ln w="25400">
            <a:solidFill>
              <a:srgbClr val="FFFF00"/>
            </a:solidFill>
          </a:ln>
        </p:spPr>
        <p:txBody>
          <a:bodyPr lIns="0" tIns="0" rIns="0" bIns="0" anchor="ctr"/>
          <a:lstStyle/>
          <a:p>
            <a:pPr lvl="0" algn="ctr">
              <a:defRPr sz="1200">
                <a:latin typeface="Microsoft YaHei"/>
                <a:ea typeface="Microsoft YaHei"/>
                <a:cs typeface="Microsoft YaHei"/>
                <a:sym typeface="Microsoft YaHei"/>
              </a:defRPr>
            </a:pPr>
          </a:p>
        </p:txBody>
      </p:sp>
      <p:sp>
        <p:nvSpPr>
          <p:cNvPr id="734" name="Shape 734"/>
          <p:cNvSpPr/>
          <p:nvPr/>
        </p:nvSpPr>
        <p:spPr>
          <a:xfrm>
            <a:off x="9803130" y="4311649"/>
            <a:ext cx="915037" cy="505285"/>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EDD696"/>
          </a:solidFill>
          <a:ln w="25400">
            <a:solidFill>
              <a:srgbClr val="FFFF00"/>
            </a:solidFill>
          </a:ln>
        </p:spPr>
        <p:txBody>
          <a:bodyPr lIns="0" tIns="0" rIns="0" bIns="0" anchor="ctr"/>
          <a:lstStyle/>
          <a:p>
            <a:pPr lvl="0" algn="ctr">
              <a:defRPr sz="1200">
                <a:latin typeface="Microsoft YaHei"/>
                <a:ea typeface="Microsoft YaHei"/>
                <a:cs typeface="Microsoft YaHei"/>
                <a:sym typeface="Microsoft YaHei"/>
              </a:defRPr>
            </a:pPr>
          </a:p>
        </p:txBody>
      </p:sp>
      <p:grpSp>
        <p:nvGrpSpPr>
          <p:cNvPr id="737" name="Group 737"/>
          <p:cNvGrpSpPr/>
          <p:nvPr/>
        </p:nvGrpSpPr>
        <p:grpSpPr>
          <a:xfrm>
            <a:off x="9930130" y="4438648"/>
            <a:ext cx="915038" cy="505285"/>
            <a:chOff x="0" y="0"/>
            <a:chExt cx="915037" cy="505283"/>
          </a:xfrm>
        </p:grpSpPr>
        <p:sp>
          <p:nvSpPr>
            <p:cNvPr id="735" name="Shape 735"/>
            <p:cNvSpPr/>
            <p:nvPr/>
          </p:nvSpPr>
          <p:spPr>
            <a:xfrm>
              <a:off x="0" y="0"/>
              <a:ext cx="915038" cy="505284"/>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EDD696"/>
            </a:solidFill>
            <a:ln w="25400" cap="flat">
              <a:solidFill>
                <a:srgbClr val="FFFF00"/>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36" name="Shape 736"/>
            <p:cNvSpPr/>
            <p:nvPr/>
          </p:nvSpPr>
          <p:spPr>
            <a:xfrm>
              <a:off x="0" y="9389"/>
              <a:ext cx="915037" cy="391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200">
                  <a:latin typeface="Microsoft YaHei"/>
                  <a:ea typeface="Microsoft YaHei"/>
                  <a:cs typeface="Microsoft YaHei"/>
                  <a:sym typeface="Microsoft YaHei"/>
                </a:defRPr>
              </a:lvl1pPr>
            </a:lstStyle>
            <a:p>
              <a:pPr lvl="0">
                <a:defRPr sz="1800"/>
              </a:pPr>
              <a:r>
                <a:rPr sz="1200"/>
                <a:t>本地文件缓存</a:t>
              </a:r>
            </a:p>
          </p:txBody>
        </p:sp>
      </p:grpSp>
      <p:sp>
        <p:nvSpPr>
          <p:cNvPr id="738" name="Shape 738"/>
          <p:cNvSpPr/>
          <p:nvPr/>
        </p:nvSpPr>
        <p:spPr>
          <a:xfrm>
            <a:off x="9405698" y="4562221"/>
            <a:ext cx="384733" cy="934"/>
          </a:xfrm>
          <a:prstGeom prst="line">
            <a:avLst/>
          </a:prstGeom>
          <a:ln>
            <a:solidFill>
              <a:srgbClr val="FFFFFF"/>
            </a:solidFill>
            <a:headEnd type="triangle"/>
            <a:tailEnd type="triangle"/>
          </a:ln>
        </p:spPr>
        <p:txBody>
          <a:bodyPr lIns="0" tIns="0" rIns="0" bIns="0"/>
          <a:lstStyle/>
          <a:p>
            <a:pPr lvl="0" defTabSz="457200">
              <a:defRPr sz="1200">
                <a:latin typeface="+mj-lt"/>
                <a:ea typeface="+mj-ea"/>
                <a:cs typeface="+mj-cs"/>
                <a:sym typeface="Helvetica"/>
              </a:defRPr>
            </a:pPr>
          </a:p>
        </p:txBody>
      </p:sp>
      <p:sp>
        <p:nvSpPr>
          <p:cNvPr id="739" name="Shape 739"/>
          <p:cNvSpPr/>
          <p:nvPr/>
        </p:nvSpPr>
        <p:spPr>
          <a:xfrm flipV="1">
            <a:off x="8593543" y="3550696"/>
            <a:ext cx="66" cy="421230"/>
          </a:xfrm>
          <a:prstGeom prst="line">
            <a:avLst/>
          </a:prstGeom>
          <a:ln>
            <a:solidFill>
              <a:srgbClr val="FFFFFF"/>
            </a:solidFill>
            <a:tailEnd type="triangle"/>
          </a:ln>
        </p:spPr>
        <p:txBody>
          <a:bodyPr lIns="0" tIns="0" rIns="0" bIns="0"/>
          <a:lstStyle/>
          <a:p>
            <a:pPr lvl="0" defTabSz="457200">
              <a:defRPr sz="1200">
                <a:latin typeface="+mj-lt"/>
                <a:ea typeface="+mj-ea"/>
                <a:cs typeface="+mj-cs"/>
                <a:sym typeface="Helvetica"/>
              </a:defRPr>
            </a:pPr>
          </a:p>
        </p:txBody>
      </p:sp>
      <p:sp>
        <p:nvSpPr>
          <p:cNvPr id="740" name="Shape 740"/>
          <p:cNvSpPr/>
          <p:nvPr/>
        </p:nvSpPr>
        <p:spPr>
          <a:xfrm>
            <a:off x="3318509" y="4560570"/>
            <a:ext cx="4475482" cy="3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a:solidFill>
              <a:srgbClr val="3F6EC3"/>
            </a:solidFill>
            <a:tailEnd type="triangle"/>
          </a:ln>
        </p:spPr>
        <p:txBody>
          <a:bodyPr lIns="0" tIns="0" rIns="0" bIns="0" anchor="ctr"/>
          <a:lstStyle/>
          <a:p>
            <a:pPr lvl="0">
              <a:defRPr>
                <a:latin typeface="+mj-lt"/>
                <a:ea typeface="+mj-ea"/>
                <a:cs typeface="+mj-cs"/>
                <a:sym typeface="Helvetica"/>
              </a:defRPr>
            </a:pPr>
          </a:p>
        </p:txBody>
      </p:sp>
      <p:sp>
        <p:nvSpPr>
          <p:cNvPr id="741" name="Shape 741"/>
          <p:cNvSpPr/>
          <p:nvPr/>
        </p:nvSpPr>
        <p:spPr>
          <a:xfrm rot="10800000">
            <a:off x="3318509" y="4768849"/>
            <a:ext cx="4475482" cy="3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a:solidFill>
              <a:srgbClr val="3F6EC3"/>
            </a:solidFill>
            <a:tailEnd type="triangle"/>
          </a:ln>
        </p:spPr>
        <p:txBody>
          <a:bodyPr lIns="0" tIns="0" rIns="0" bIns="0" anchor="ctr"/>
          <a:lstStyle/>
          <a:p>
            <a:pPr lvl="0">
              <a:defRPr>
                <a:latin typeface="+mj-lt"/>
                <a:ea typeface="+mj-ea"/>
                <a:cs typeface="+mj-cs"/>
                <a:sym typeface="Helvetica"/>
              </a:defRPr>
            </a:pPr>
          </a:p>
        </p:txBody>
      </p:sp>
    </p:spTree>
  </p:cSld>
  <p:clrMapOvr>
    <a:masterClrMapping/>
  </p:clrMapOvr>
  <p:transition spd="slow" advClick="1">
    <p:dissolve/>
  </p:transition>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3" name="Shape 743"/>
          <p:cNvSpPr/>
          <p:nvPr>
            <p:ph type="title"/>
          </p:nvPr>
        </p:nvSpPr>
        <p:spPr>
          <a:xfrm>
            <a:off x="555812" y="204473"/>
            <a:ext cx="6839599" cy="608015"/>
          </a:xfrm>
          <a:prstGeom prst="rect">
            <a:avLst/>
          </a:prstGeom>
        </p:spPr>
        <p:txBody>
          <a:bodyPr/>
          <a:lstStyle/>
          <a:p>
            <a:pPr lvl="0">
              <a:defRPr spc="0" sz="1800"/>
            </a:pPr>
            <a:r>
              <a:rPr spc="100" sz="2000"/>
              <a:t>架构解析</a:t>
            </a:r>
          </a:p>
        </p:txBody>
      </p:sp>
      <p:grpSp>
        <p:nvGrpSpPr>
          <p:cNvPr id="747" name="Group 747"/>
          <p:cNvGrpSpPr/>
          <p:nvPr/>
        </p:nvGrpSpPr>
        <p:grpSpPr>
          <a:xfrm>
            <a:off x="5474333" y="5568315"/>
            <a:ext cx="919484" cy="920117"/>
            <a:chOff x="0" y="0"/>
            <a:chExt cx="919482" cy="920116"/>
          </a:xfrm>
        </p:grpSpPr>
        <p:sp>
          <p:nvSpPr>
            <p:cNvPr id="744" name="Shape 744"/>
            <p:cNvSpPr/>
            <p:nvPr/>
          </p:nvSpPr>
          <p:spPr>
            <a:xfrm>
              <a:off x="-1" y="0"/>
              <a:ext cx="919483" cy="9201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4472C4"/>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45" name="Shape 745"/>
            <p:cNvSpPr/>
            <p:nvPr/>
          </p:nvSpPr>
          <p:spPr>
            <a:xfrm>
              <a:off x="-1" y="0"/>
              <a:ext cx="919483" cy="9201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46" name="Shape 746"/>
            <p:cNvSpPr/>
            <p:nvPr/>
          </p:nvSpPr>
          <p:spPr>
            <a:xfrm>
              <a:off x="-1" y="211614"/>
              <a:ext cx="919483"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Config</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DB</a:t>
              </a:r>
            </a:p>
          </p:txBody>
        </p:sp>
      </p:grpSp>
      <p:grpSp>
        <p:nvGrpSpPr>
          <p:cNvPr id="750" name="Group 750"/>
          <p:cNvGrpSpPr/>
          <p:nvPr/>
        </p:nvGrpSpPr>
        <p:grpSpPr>
          <a:xfrm>
            <a:off x="7163433" y="4357370"/>
            <a:ext cx="1471933" cy="775338"/>
            <a:chOff x="0" y="0"/>
            <a:chExt cx="1471932" cy="775337"/>
          </a:xfrm>
        </p:grpSpPr>
        <p:sp>
          <p:nvSpPr>
            <p:cNvPr id="748" name="Shape 748"/>
            <p:cNvSpPr/>
            <p:nvPr/>
          </p:nvSpPr>
          <p:spPr>
            <a:xfrm>
              <a:off x="-1" y="-1"/>
              <a:ext cx="1471933" cy="775339"/>
            </a:xfrm>
            <a:prstGeom prst="rect">
              <a:avLst/>
            </a:prstGeom>
            <a:solidFill>
              <a:srgbClr val="4472C4"/>
            </a:solid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49" name="Shape 749"/>
            <p:cNvSpPr/>
            <p:nvPr/>
          </p:nvSpPr>
          <p:spPr>
            <a:xfrm>
              <a:off x="-1" y="62548"/>
              <a:ext cx="1471933"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Admin</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Service</a:t>
              </a:r>
            </a:p>
          </p:txBody>
        </p:sp>
      </p:grpSp>
      <p:grpSp>
        <p:nvGrpSpPr>
          <p:cNvPr id="753" name="Group 753"/>
          <p:cNvGrpSpPr/>
          <p:nvPr/>
        </p:nvGrpSpPr>
        <p:grpSpPr>
          <a:xfrm>
            <a:off x="7290433" y="4484370"/>
            <a:ext cx="1471933" cy="775338"/>
            <a:chOff x="0" y="0"/>
            <a:chExt cx="1471932" cy="775337"/>
          </a:xfrm>
        </p:grpSpPr>
        <p:sp>
          <p:nvSpPr>
            <p:cNvPr id="751" name="Shape 751"/>
            <p:cNvSpPr/>
            <p:nvPr/>
          </p:nvSpPr>
          <p:spPr>
            <a:xfrm>
              <a:off x="-1" y="-1"/>
              <a:ext cx="1471933" cy="775339"/>
            </a:xfrm>
            <a:prstGeom prst="rect">
              <a:avLst/>
            </a:prstGeom>
            <a:solidFill>
              <a:srgbClr val="4472C4"/>
            </a:solid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52" name="Shape 752"/>
            <p:cNvSpPr/>
            <p:nvPr/>
          </p:nvSpPr>
          <p:spPr>
            <a:xfrm>
              <a:off x="-1" y="62548"/>
              <a:ext cx="1471933"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Admin</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Service</a:t>
              </a:r>
            </a:p>
          </p:txBody>
        </p:sp>
      </p:grpSp>
      <p:grpSp>
        <p:nvGrpSpPr>
          <p:cNvPr id="756" name="Group 756"/>
          <p:cNvGrpSpPr/>
          <p:nvPr/>
        </p:nvGrpSpPr>
        <p:grpSpPr>
          <a:xfrm>
            <a:off x="7417433" y="4611370"/>
            <a:ext cx="1471933" cy="775338"/>
            <a:chOff x="0" y="0"/>
            <a:chExt cx="1471932" cy="775337"/>
          </a:xfrm>
        </p:grpSpPr>
        <p:sp>
          <p:nvSpPr>
            <p:cNvPr id="754" name="Shape 754"/>
            <p:cNvSpPr/>
            <p:nvPr/>
          </p:nvSpPr>
          <p:spPr>
            <a:xfrm>
              <a:off x="-1" y="-1"/>
              <a:ext cx="1471933" cy="775339"/>
            </a:xfrm>
            <a:prstGeom prst="rect">
              <a:avLst/>
            </a:prstGeom>
            <a:solidFill>
              <a:srgbClr val="4472C4"/>
            </a:solid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55" name="Shape 755"/>
            <p:cNvSpPr/>
            <p:nvPr/>
          </p:nvSpPr>
          <p:spPr>
            <a:xfrm>
              <a:off x="-1" y="62548"/>
              <a:ext cx="1471933"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Admin</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Service</a:t>
              </a:r>
            </a:p>
          </p:txBody>
        </p:sp>
      </p:grpSp>
      <p:grpSp>
        <p:nvGrpSpPr>
          <p:cNvPr id="759" name="Group 759"/>
          <p:cNvGrpSpPr/>
          <p:nvPr/>
        </p:nvGrpSpPr>
        <p:grpSpPr>
          <a:xfrm>
            <a:off x="3134994" y="4357370"/>
            <a:ext cx="1471933" cy="775338"/>
            <a:chOff x="0" y="0"/>
            <a:chExt cx="1471932" cy="775337"/>
          </a:xfrm>
        </p:grpSpPr>
        <p:sp>
          <p:nvSpPr>
            <p:cNvPr id="757" name="Shape 757"/>
            <p:cNvSpPr/>
            <p:nvPr/>
          </p:nvSpPr>
          <p:spPr>
            <a:xfrm>
              <a:off x="-1" y="-1"/>
              <a:ext cx="1471933" cy="775339"/>
            </a:xfrm>
            <a:prstGeom prst="rect">
              <a:avLst/>
            </a:prstGeom>
            <a:solidFill>
              <a:srgbClr val="4472C4"/>
            </a:solid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58" name="Shape 758"/>
            <p:cNvSpPr/>
            <p:nvPr/>
          </p:nvSpPr>
          <p:spPr>
            <a:xfrm>
              <a:off x="-1" y="62548"/>
              <a:ext cx="1471933"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Admin</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Service</a:t>
              </a:r>
            </a:p>
          </p:txBody>
        </p:sp>
      </p:grpSp>
      <p:grpSp>
        <p:nvGrpSpPr>
          <p:cNvPr id="762" name="Group 762"/>
          <p:cNvGrpSpPr/>
          <p:nvPr/>
        </p:nvGrpSpPr>
        <p:grpSpPr>
          <a:xfrm>
            <a:off x="3261994" y="4484370"/>
            <a:ext cx="1471933" cy="775338"/>
            <a:chOff x="0" y="0"/>
            <a:chExt cx="1471932" cy="775337"/>
          </a:xfrm>
        </p:grpSpPr>
        <p:sp>
          <p:nvSpPr>
            <p:cNvPr id="760" name="Shape 760"/>
            <p:cNvSpPr/>
            <p:nvPr/>
          </p:nvSpPr>
          <p:spPr>
            <a:xfrm>
              <a:off x="-1" y="-1"/>
              <a:ext cx="1471933" cy="775339"/>
            </a:xfrm>
            <a:prstGeom prst="rect">
              <a:avLst/>
            </a:prstGeom>
            <a:solidFill>
              <a:srgbClr val="4472C4"/>
            </a:solid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61" name="Shape 761"/>
            <p:cNvSpPr/>
            <p:nvPr/>
          </p:nvSpPr>
          <p:spPr>
            <a:xfrm>
              <a:off x="-1" y="62548"/>
              <a:ext cx="1471933"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Admin</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Service</a:t>
              </a:r>
            </a:p>
          </p:txBody>
        </p:sp>
      </p:grpSp>
      <p:grpSp>
        <p:nvGrpSpPr>
          <p:cNvPr id="765" name="Group 765"/>
          <p:cNvGrpSpPr/>
          <p:nvPr/>
        </p:nvGrpSpPr>
        <p:grpSpPr>
          <a:xfrm>
            <a:off x="3388994" y="4611370"/>
            <a:ext cx="1471933" cy="775338"/>
            <a:chOff x="0" y="0"/>
            <a:chExt cx="1471932" cy="775337"/>
          </a:xfrm>
        </p:grpSpPr>
        <p:sp>
          <p:nvSpPr>
            <p:cNvPr id="763" name="Shape 763"/>
            <p:cNvSpPr/>
            <p:nvPr/>
          </p:nvSpPr>
          <p:spPr>
            <a:xfrm>
              <a:off x="-1" y="-1"/>
              <a:ext cx="1471933" cy="775339"/>
            </a:xfrm>
            <a:prstGeom prst="rect">
              <a:avLst/>
            </a:prstGeom>
            <a:solidFill>
              <a:srgbClr val="4472C4"/>
            </a:solid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64" name="Shape 764"/>
            <p:cNvSpPr/>
            <p:nvPr/>
          </p:nvSpPr>
          <p:spPr>
            <a:xfrm>
              <a:off x="-1" y="62548"/>
              <a:ext cx="1471933"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Config</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Service</a:t>
              </a:r>
            </a:p>
          </p:txBody>
        </p:sp>
      </p:grpSp>
      <p:grpSp>
        <p:nvGrpSpPr>
          <p:cNvPr id="776" name="Group 776"/>
          <p:cNvGrpSpPr/>
          <p:nvPr/>
        </p:nvGrpSpPr>
        <p:grpSpPr>
          <a:xfrm>
            <a:off x="3000375" y="3219449"/>
            <a:ext cx="5867400" cy="714267"/>
            <a:chOff x="0" y="0"/>
            <a:chExt cx="5867400" cy="714265"/>
          </a:xfrm>
        </p:grpSpPr>
        <p:grpSp>
          <p:nvGrpSpPr>
            <p:cNvPr id="768" name="Group 768"/>
            <p:cNvGrpSpPr/>
            <p:nvPr/>
          </p:nvGrpSpPr>
          <p:grpSpPr>
            <a:xfrm>
              <a:off x="152374" y="128388"/>
              <a:ext cx="1329165" cy="457489"/>
              <a:chOff x="0" y="-1"/>
              <a:chExt cx="1329163" cy="457488"/>
            </a:xfrm>
          </p:grpSpPr>
          <p:sp>
            <p:nvSpPr>
              <p:cNvPr id="766" name="Shape 766"/>
              <p:cNvSpPr/>
              <p:nvPr/>
            </p:nvSpPr>
            <p:spPr>
              <a:xfrm>
                <a:off x="-1" y="-2"/>
                <a:ext cx="1329164" cy="457490"/>
              </a:xfrm>
              <a:prstGeom prst="rect">
                <a:avLst/>
              </a:prstGeom>
              <a:solidFill>
                <a:srgbClr val="FFC000"/>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67" name="Shape 767"/>
              <p:cNvSpPr/>
              <p:nvPr/>
            </p:nvSpPr>
            <p:spPr>
              <a:xfrm>
                <a:off x="-1" y="43323"/>
                <a:ext cx="1329164"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Eureka</a:t>
                </a:r>
              </a:p>
            </p:txBody>
          </p:sp>
        </p:grpSp>
        <p:grpSp>
          <p:nvGrpSpPr>
            <p:cNvPr id="771" name="Group 771"/>
            <p:cNvGrpSpPr/>
            <p:nvPr/>
          </p:nvGrpSpPr>
          <p:grpSpPr>
            <a:xfrm>
              <a:off x="2199966" y="128388"/>
              <a:ext cx="1329165" cy="457489"/>
              <a:chOff x="-1" y="-1"/>
              <a:chExt cx="1329164" cy="457488"/>
            </a:xfrm>
          </p:grpSpPr>
          <p:sp>
            <p:nvSpPr>
              <p:cNvPr id="769" name="Shape 769"/>
              <p:cNvSpPr/>
              <p:nvPr/>
            </p:nvSpPr>
            <p:spPr>
              <a:xfrm>
                <a:off x="-2" y="-2"/>
                <a:ext cx="1329165" cy="457490"/>
              </a:xfrm>
              <a:prstGeom prst="rect">
                <a:avLst/>
              </a:prstGeom>
              <a:solidFill>
                <a:srgbClr val="FFC000"/>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70" name="Shape 770"/>
              <p:cNvSpPr/>
              <p:nvPr/>
            </p:nvSpPr>
            <p:spPr>
              <a:xfrm>
                <a:off x="-2" y="43323"/>
                <a:ext cx="1329165"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Eureka</a:t>
                </a:r>
              </a:p>
            </p:txBody>
          </p:sp>
        </p:grpSp>
        <p:grpSp>
          <p:nvGrpSpPr>
            <p:cNvPr id="774" name="Group 774"/>
            <p:cNvGrpSpPr/>
            <p:nvPr/>
          </p:nvGrpSpPr>
          <p:grpSpPr>
            <a:xfrm>
              <a:off x="4281218" y="128388"/>
              <a:ext cx="1329164" cy="457489"/>
              <a:chOff x="0" y="-1"/>
              <a:chExt cx="1329163" cy="457488"/>
            </a:xfrm>
          </p:grpSpPr>
          <p:sp>
            <p:nvSpPr>
              <p:cNvPr id="772" name="Shape 772"/>
              <p:cNvSpPr/>
              <p:nvPr/>
            </p:nvSpPr>
            <p:spPr>
              <a:xfrm>
                <a:off x="-1" y="-2"/>
                <a:ext cx="1329164" cy="457490"/>
              </a:xfrm>
              <a:prstGeom prst="rect">
                <a:avLst/>
              </a:prstGeom>
              <a:solidFill>
                <a:srgbClr val="FFC000"/>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73" name="Shape 773"/>
              <p:cNvSpPr/>
              <p:nvPr/>
            </p:nvSpPr>
            <p:spPr>
              <a:xfrm>
                <a:off x="-1" y="43323"/>
                <a:ext cx="1329164"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Eureka</a:t>
                </a:r>
              </a:p>
            </p:txBody>
          </p:sp>
        </p:grpSp>
        <p:sp>
          <p:nvSpPr>
            <p:cNvPr id="775" name="Shape 775"/>
            <p:cNvSpPr/>
            <p:nvPr/>
          </p:nvSpPr>
          <p:spPr>
            <a:xfrm>
              <a:off x="0" y="-1"/>
              <a:ext cx="5867400" cy="714267"/>
            </a:xfrm>
            <a:prstGeom prst="roundRect">
              <a:avLst>
                <a:gd name="adj" fmla="val 16667"/>
              </a:avLst>
            </a:prstGeom>
            <a:noFill/>
            <a:ln w="25400" cap="flat">
              <a:solidFill>
                <a:srgbClr val="535353"/>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grpSp>
      <p:grpSp>
        <p:nvGrpSpPr>
          <p:cNvPr id="779" name="Group 779"/>
          <p:cNvGrpSpPr/>
          <p:nvPr/>
        </p:nvGrpSpPr>
        <p:grpSpPr>
          <a:xfrm>
            <a:off x="3186428" y="2190749"/>
            <a:ext cx="1261748" cy="650237"/>
            <a:chOff x="0" y="0"/>
            <a:chExt cx="1261747" cy="650235"/>
          </a:xfrm>
        </p:grpSpPr>
        <p:sp>
          <p:nvSpPr>
            <p:cNvPr id="777" name="Shape 777"/>
            <p:cNvSpPr/>
            <p:nvPr/>
          </p:nvSpPr>
          <p:spPr>
            <a:xfrm>
              <a:off x="0" y="36194"/>
              <a:ext cx="1261748" cy="577852"/>
            </a:xfrm>
            <a:prstGeom prst="rect">
              <a:avLst/>
            </a:prstGeom>
            <a:solidFill>
              <a:srgbClr val="4472C4"/>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78" name="Shape 778"/>
            <p:cNvSpPr/>
            <p:nvPr/>
          </p:nvSpPr>
          <p:spPr>
            <a:xfrm>
              <a:off x="0" y="-1"/>
              <a:ext cx="1261748"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Meta</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Service</a:t>
              </a:r>
            </a:p>
          </p:txBody>
        </p:sp>
      </p:grpSp>
      <p:grpSp>
        <p:nvGrpSpPr>
          <p:cNvPr id="782" name="Group 782"/>
          <p:cNvGrpSpPr/>
          <p:nvPr/>
        </p:nvGrpSpPr>
        <p:grpSpPr>
          <a:xfrm>
            <a:off x="5302884" y="2190749"/>
            <a:ext cx="1261748" cy="650237"/>
            <a:chOff x="0" y="0"/>
            <a:chExt cx="1261747" cy="650235"/>
          </a:xfrm>
        </p:grpSpPr>
        <p:sp>
          <p:nvSpPr>
            <p:cNvPr id="780" name="Shape 780"/>
            <p:cNvSpPr/>
            <p:nvPr/>
          </p:nvSpPr>
          <p:spPr>
            <a:xfrm>
              <a:off x="0" y="36194"/>
              <a:ext cx="1261748" cy="577852"/>
            </a:xfrm>
            <a:prstGeom prst="rect">
              <a:avLst/>
            </a:prstGeom>
            <a:solidFill>
              <a:srgbClr val="4472C4"/>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81" name="Shape 781"/>
            <p:cNvSpPr/>
            <p:nvPr/>
          </p:nvSpPr>
          <p:spPr>
            <a:xfrm>
              <a:off x="0" y="-1"/>
              <a:ext cx="1261748"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Meta</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Service</a:t>
              </a:r>
            </a:p>
          </p:txBody>
        </p:sp>
      </p:grpSp>
      <p:grpSp>
        <p:nvGrpSpPr>
          <p:cNvPr id="785" name="Group 785"/>
          <p:cNvGrpSpPr/>
          <p:nvPr/>
        </p:nvGrpSpPr>
        <p:grpSpPr>
          <a:xfrm>
            <a:off x="7315200" y="2190749"/>
            <a:ext cx="1261746" cy="650237"/>
            <a:chOff x="0" y="0"/>
            <a:chExt cx="1261745" cy="650235"/>
          </a:xfrm>
        </p:grpSpPr>
        <p:sp>
          <p:nvSpPr>
            <p:cNvPr id="783" name="Shape 783"/>
            <p:cNvSpPr/>
            <p:nvPr/>
          </p:nvSpPr>
          <p:spPr>
            <a:xfrm>
              <a:off x="0" y="36194"/>
              <a:ext cx="1261746" cy="577852"/>
            </a:xfrm>
            <a:prstGeom prst="rect">
              <a:avLst/>
            </a:prstGeom>
            <a:solidFill>
              <a:srgbClr val="4472C4"/>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84" name="Shape 784"/>
            <p:cNvSpPr/>
            <p:nvPr/>
          </p:nvSpPr>
          <p:spPr>
            <a:xfrm>
              <a:off x="0" y="-1"/>
              <a:ext cx="1261746"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Meta</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Service</a:t>
              </a:r>
            </a:p>
          </p:txBody>
        </p:sp>
      </p:grpSp>
      <p:grpSp>
        <p:nvGrpSpPr>
          <p:cNvPr id="789" name="Group 789"/>
          <p:cNvGrpSpPr/>
          <p:nvPr/>
        </p:nvGrpSpPr>
        <p:grpSpPr>
          <a:xfrm>
            <a:off x="9879329" y="5568315"/>
            <a:ext cx="919484" cy="920117"/>
            <a:chOff x="0" y="0"/>
            <a:chExt cx="919482" cy="920116"/>
          </a:xfrm>
        </p:grpSpPr>
        <p:sp>
          <p:nvSpPr>
            <p:cNvPr id="786" name="Shape 786"/>
            <p:cNvSpPr/>
            <p:nvPr/>
          </p:nvSpPr>
          <p:spPr>
            <a:xfrm>
              <a:off x="-1" y="0"/>
              <a:ext cx="919483" cy="9201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4472C4"/>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87" name="Shape 787"/>
            <p:cNvSpPr/>
            <p:nvPr/>
          </p:nvSpPr>
          <p:spPr>
            <a:xfrm>
              <a:off x="-1" y="0"/>
              <a:ext cx="919483" cy="9201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32538F"/>
              </a:solidFill>
              <a:prstDash val="solid"/>
              <a:bevel/>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88" name="Shape 788"/>
            <p:cNvSpPr/>
            <p:nvPr/>
          </p:nvSpPr>
          <p:spPr>
            <a:xfrm>
              <a:off x="-1" y="211614"/>
              <a:ext cx="919483" cy="65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a:solidFill>
                    <a:srgbClr val="FFFFFF"/>
                  </a:solidFill>
                  <a:latin typeface="+mj-lt"/>
                  <a:ea typeface="+mj-ea"/>
                  <a:cs typeface="+mj-cs"/>
                  <a:sym typeface="Helvetica"/>
                </a:rPr>
                <a:t>Portal</a:t>
              </a:r>
              <a:endParaRPr>
                <a:solidFill>
                  <a:srgbClr val="FFFFFF"/>
                </a:solidFill>
                <a:latin typeface="+mj-lt"/>
                <a:ea typeface="+mj-ea"/>
                <a:cs typeface="+mj-cs"/>
                <a:sym typeface="Helvetica"/>
              </a:endParaRPr>
            </a:p>
            <a:p>
              <a:pPr lvl="0" algn="ctr"/>
              <a:r>
                <a:rPr>
                  <a:solidFill>
                    <a:srgbClr val="FFFFFF"/>
                  </a:solidFill>
                  <a:latin typeface="+mj-lt"/>
                  <a:ea typeface="+mj-ea"/>
                  <a:cs typeface="+mj-cs"/>
                  <a:sym typeface="Helvetica"/>
                </a:rPr>
                <a:t>DB</a:t>
              </a:r>
            </a:p>
          </p:txBody>
        </p:sp>
      </p:grpSp>
      <p:grpSp>
        <p:nvGrpSpPr>
          <p:cNvPr id="792" name="Group 792"/>
          <p:cNvGrpSpPr/>
          <p:nvPr/>
        </p:nvGrpSpPr>
        <p:grpSpPr>
          <a:xfrm>
            <a:off x="8635364" y="516888"/>
            <a:ext cx="1418594" cy="640084"/>
            <a:chOff x="-1" y="0"/>
            <a:chExt cx="1418593" cy="640083"/>
          </a:xfrm>
        </p:grpSpPr>
        <p:sp>
          <p:nvSpPr>
            <p:cNvPr id="790" name="Shape 790"/>
            <p:cNvSpPr/>
            <p:nvPr/>
          </p:nvSpPr>
          <p:spPr>
            <a:xfrm>
              <a:off x="-2" y="-1"/>
              <a:ext cx="1418595" cy="640084"/>
            </a:xfrm>
            <a:prstGeom prst="rect">
              <a:avLst/>
            </a:prstGeom>
            <a:solidFill>
              <a:srgbClr val="4472C4"/>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91" name="Shape 791"/>
            <p:cNvSpPr/>
            <p:nvPr/>
          </p:nvSpPr>
          <p:spPr>
            <a:xfrm>
              <a:off x="-2" y="134621"/>
              <a:ext cx="1418595"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Portal</a:t>
              </a:r>
            </a:p>
          </p:txBody>
        </p:sp>
      </p:grpSp>
      <p:sp>
        <p:nvSpPr>
          <p:cNvPr id="793" name="Shape 793"/>
          <p:cNvSpPr/>
          <p:nvPr/>
        </p:nvSpPr>
        <p:spPr>
          <a:xfrm>
            <a:off x="10066019" y="836929"/>
            <a:ext cx="273051" cy="471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sp>
        <p:nvSpPr>
          <p:cNvPr id="794" name="Shape 794"/>
          <p:cNvSpPr/>
          <p:nvPr/>
        </p:nvSpPr>
        <p:spPr>
          <a:xfrm>
            <a:off x="8879840" y="1169670"/>
            <a:ext cx="464821" cy="2406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sp>
        <p:nvSpPr>
          <p:cNvPr id="795" name="Shape 795"/>
          <p:cNvSpPr/>
          <p:nvPr/>
        </p:nvSpPr>
        <p:spPr>
          <a:xfrm>
            <a:off x="8901430" y="1169669"/>
            <a:ext cx="443232" cy="382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grpSp>
        <p:nvGrpSpPr>
          <p:cNvPr id="798" name="Group 798"/>
          <p:cNvGrpSpPr/>
          <p:nvPr/>
        </p:nvGrpSpPr>
        <p:grpSpPr>
          <a:xfrm>
            <a:off x="2103753" y="520697"/>
            <a:ext cx="1158243" cy="636275"/>
            <a:chOff x="0" y="0"/>
            <a:chExt cx="1158241" cy="636274"/>
          </a:xfrm>
        </p:grpSpPr>
        <p:sp>
          <p:nvSpPr>
            <p:cNvPr id="796" name="Shape 796"/>
            <p:cNvSpPr/>
            <p:nvPr/>
          </p:nvSpPr>
          <p:spPr>
            <a:xfrm>
              <a:off x="-1" y="-1"/>
              <a:ext cx="1158243" cy="636275"/>
            </a:xfrm>
            <a:prstGeom prst="rect">
              <a:avLst/>
            </a:prstGeom>
            <a:solidFill>
              <a:srgbClr val="4472C4"/>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797" name="Shape 797"/>
            <p:cNvSpPr/>
            <p:nvPr/>
          </p:nvSpPr>
          <p:spPr>
            <a:xfrm>
              <a:off x="-1" y="132715"/>
              <a:ext cx="1158243"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Client</a:t>
              </a:r>
            </a:p>
          </p:txBody>
        </p:sp>
      </p:grpSp>
      <p:sp>
        <p:nvSpPr>
          <p:cNvPr id="799" name="Shape 799"/>
          <p:cNvSpPr/>
          <p:nvPr/>
        </p:nvSpPr>
        <p:spPr>
          <a:xfrm>
            <a:off x="2682239" y="1168399"/>
            <a:ext cx="439421" cy="35763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sp>
        <p:nvSpPr>
          <p:cNvPr id="800" name="Shape 800"/>
          <p:cNvSpPr/>
          <p:nvPr/>
        </p:nvSpPr>
        <p:spPr>
          <a:xfrm>
            <a:off x="4124959" y="5398770"/>
            <a:ext cx="1336042" cy="628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sp>
        <p:nvSpPr>
          <p:cNvPr id="801" name="Shape 801"/>
          <p:cNvSpPr/>
          <p:nvPr/>
        </p:nvSpPr>
        <p:spPr>
          <a:xfrm>
            <a:off x="6405879" y="5398770"/>
            <a:ext cx="1746253" cy="628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a:solidFill>
              <a:srgbClr val="3F6EC3"/>
            </a:solidFill>
            <a:tailEnd type="triangle"/>
          </a:ln>
        </p:spPr>
        <p:txBody>
          <a:bodyPr lIns="0" tIns="0" rIns="0" bIns="0"/>
          <a:lstStyle/>
          <a:p>
            <a:pPr lvl="0">
              <a:defRPr>
                <a:latin typeface="+mj-lt"/>
                <a:ea typeface="+mj-ea"/>
                <a:cs typeface="+mj-cs"/>
                <a:sym typeface="Helvetica"/>
              </a:defRPr>
            </a:pPr>
          </a:p>
        </p:txBody>
      </p:sp>
      <p:grpSp>
        <p:nvGrpSpPr>
          <p:cNvPr id="804" name="Group 804"/>
          <p:cNvGrpSpPr/>
          <p:nvPr/>
        </p:nvGrpSpPr>
        <p:grpSpPr>
          <a:xfrm>
            <a:off x="4324984" y="1414144"/>
            <a:ext cx="3218818" cy="520702"/>
            <a:chOff x="0" y="0"/>
            <a:chExt cx="3218817" cy="520701"/>
          </a:xfrm>
        </p:grpSpPr>
        <p:sp>
          <p:nvSpPr>
            <p:cNvPr id="802" name="Shape 802"/>
            <p:cNvSpPr/>
            <p:nvPr/>
          </p:nvSpPr>
          <p:spPr>
            <a:xfrm>
              <a:off x="-1" y="-1"/>
              <a:ext cx="3218819" cy="520703"/>
            </a:xfrm>
            <a:prstGeom prst="rect">
              <a:avLst/>
            </a:prstGeom>
            <a:solidFill>
              <a:srgbClr val="70AD47"/>
            </a:solidFill>
            <a:ln w="12700" cap="flat">
              <a:noFill/>
              <a:miter lim="400000"/>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03" name="Shape 803"/>
            <p:cNvSpPr/>
            <p:nvPr/>
          </p:nvSpPr>
          <p:spPr>
            <a:xfrm>
              <a:off x="-1" y="74930"/>
              <a:ext cx="3218819"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Load Balancer</a:t>
              </a:r>
            </a:p>
          </p:txBody>
        </p:sp>
      </p:grpSp>
      <p:sp>
        <p:nvSpPr>
          <p:cNvPr id="805" name="Shape 805"/>
          <p:cNvSpPr/>
          <p:nvPr/>
        </p:nvSpPr>
        <p:spPr>
          <a:xfrm>
            <a:off x="3274536" y="990895"/>
            <a:ext cx="1646847" cy="423251"/>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06" name="Shape 806"/>
          <p:cNvSpPr/>
          <p:nvPr/>
        </p:nvSpPr>
        <p:spPr>
          <a:xfrm flipH="1">
            <a:off x="6994445" y="1014252"/>
            <a:ext cx="1628222" cy="399894"/>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07" name="Shape 807"/>
          <p:cNvSpPr/>
          <p:nvPr/>
        </p:nvSpPr>
        <p:spPr>
          <a:xfrm flipH="1">
            <a:off x="4460795" y="1934843"/>
            <a:ext cx="818499" cy="325290"/>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08" name="Shape 808"/>
          <p:cNvSpPr/>
          <p:nvPr/>
        </p:nvSpPr>
        <p:spPr>
          <a:xfrm flipH="1">
            <a:off x="5934002" y="1934843"/>
            <a:ext cx="195" cy="255908"/>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09" name="Shape 809"/>
          <p:cNvSpPr/>
          <p:nvPr/>
        </p:nvSpPr>
        <p:spPr>
          <a:xfrm>
            <a:off x="6018529" y="1701800"/>
            <a:ext cx="1927862" cy="525145"/>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10" name="Shape 810"/>
          <p:cNvSpPr/>
          <p:nvPr/>
        </p:nvSpPr>
        <p:spPr>
          <a:xfrm>
            <a:off x="3817618" y="2804795"/>
            <a:ext cx="2" cy="414657"/>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11" name="Shape 811"/>
          <p:cNvSpPr/>
          <p:nvPr/>
        </p:nvSpPr>
        <p:spPr>
          <a:xfrm>
            <a:off x="5933854" y="2840832"/>
            <a:ext cx="112" cy="365919"/>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12" name="Shape 812"/>
          <p:cNvSpPr/>
          <p:nvPr/>
        </p:nvSpPr>
        <p:spPr>
          <a:xfrm flipH="1">
            <a:off x="6635584" y="2840832"/>
            <a:ext cx="694089" cy="365919"/>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13" name="Shape 813"/>
          <p:cNvSpPr/>
          <p:nvPr/>
        </p:nvSpPr>
        <p:spPr>
          <a:xfrm flipV="1">
            <a:off x="3870959" y="3933190"/>
            <a:ext cx="2" cy="424182"/>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14" name="Shape 814"/>
          <p:cNvSpPr/>
          <p:nvPr/>
        </p:nvSpPr>
        <p:spPr>
          <a:xfrm flipV="1">
            <a:off x="7899399" y="3964304"/>
            <a:ext cx="3" cy="393068"/>
          </a:xfrm>
          <a:prstGeom prst="line">
            <a:avLst/>
          </a:prstGeom>
          <a:ln>
            <a:solidFill>
              <a:srgbClr val="3F6EC3"/>
            </a:solidFill>
            <a:tailEnd type="triangle"/>
          </a:ln>
        </p:spPr>
        <p:txBody>
          <a:bodyPr lIns="0" tIns="0" rIns="0" bIns="0"/>
          <a:lstStyle/>
          <a:p>
            <a:pPr lvl="0" defTabSz="457200">
              <a:defRPr sz="1200">
                <a:latin typeface="+mj-lt"/>
                <a:ea typeface="+mj-ea"/>
                <a:cs typeface="+mj-cs"/>
                <a:sym typeface="Helvetica"/>
              </a:defRPr>
            </a:pPr>
          </a:p>
        </p:txBody>
      </p:sp>
      <p:sp>
        <p:nvSpPr>
          <p:cNvPr id="815" name="Shape 815"/>
          <p:cNvSpPr/>
          <p:nvPr/>
        </p:nvSpPr>
        <p:spPr>
          <a:xfrm>
            <a:off x="1521460" y="2691763"/>
            <a:ext cx="1082384"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DengXian"/>
                <a:ea typeface="DengXian"/>
                <a:cs typeface="DengXian"/>
                <a:sym typeface="DengXian"/>
              </a:defRPr>
            </a:lvl1pPr>
          </a:lstStyle>
          <a:p>
            <a:pPr lvl="0">
              <a:defRPr sz="1800"/>
            </a:pPr>
            <a:r>
              <a:rPr sz="1400"/>
              <a:t>Remote Call</a:t>
            </a:r>
          </a:p>
        </p:txBody>
      </p:sp>
      <p:sp>
        <p:nvSpPr>
          <p:cNvPr id="816" name="Shape 816"/>
          <p:cNvSpPr/>
          <p:nvPr/>
        </p:nvSpPr>
        <p:spPr>
          <a:xfrm>
            <a:off x="9086215" y="4050665"/>
            <a:ext cx="1082384" cy="3073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DengXian"/>
                <a:ea typeface="DengXian"/>
                <a:cs typeface="DengXian"/>
                <a:sym typeface="DengXian"/>
              </a:defRPr>
            </a:lvl1pPr>
          </a:lstStyle>
          <a:p>
            <a:pPr lvl="0">
              <a:defRPr sz="1800"/>
            </a:pPr>
            <a:r>
              <a:rPr sz="1400"/>
              <a:t>Remote Call</a:t>
            </a:r>
          </a:p>
        </p:txBody>
      </p:sp>
    </p:spTree>
  </p:cSld>
  <p:clrMapOvr>
    <a:masterClrMapping/>
  </p:clrMapOvr>
  <p:transition spd="slow" advClick="1">
    <p:dissolve/>
  </p:transition>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8" name="Shape 818"/>
          <p:cNvSpPr/>
          <p:nvPr/>
        </p:nvSpPr>
        <p:spPr>
          <a:xfrm>
            <a:off x="2614932" y="2967333"/>
            <a:ext cx="6962137" cy="78206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5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5400">
                <a:solidFill>
                  <a:srgbClr val="FFFFFF"/>
                </a:solidFill>
              </a:rPr>
              <a:t>基础组件－分布式追踪</a:t>
            </a:r>
          </a:p>
        </p:txBody>
      </p:sp>
    </p:spTree>
  </p:cSld>
  <p:clrMapOvr>
    <a:masterClrMapping/>
  </p:clrMapOvr>
  <p:transition spd="slow" advClick="1">
    <p:dissolve/>
  </p:transition>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555812" y="204472"/>
            <a:ext cx="6839599" cy="608017"/>
          </a:xfrm>
          <a:prstGeom prst="rect">
            <a:avLst/>
          </a:prstGeom>
        </p:spPr>
        <p:txBody>
          <a:bodyPr/>
          <a:lstStyle/>
          <a:p>
            <a:pPr lvl="0">
              <a:defRPr spc="0" sz="1800"/>
            </a:pPr>
            <a:r>
              <a:rPr spc="100" sz="2000"/>
              <a:t>传统企业转型遇到的挑战</a:t>
            </a:r>
          </a:p>
        </p:txBody>
      </p:sp>
      <p:grpSp>
        <p:nvGrpSpPr>
          <p:cNvPr id="112" name="Group 112"/>
          <p:cNvGrpSpPr/>
          <p:nvPr/>
        </p:nvGrpSpPr>
        <p:grpSpPr>
          <a:xfrm>
            <a:off x="1384447" y="1516521"/>
            <a:ext cx="1547492" cy="552678"/>
            <a:chOff x="0" y="0"/>
            <a:chExt cx="1547491" cy="552677"/>
          </a:xfrm>
        </p:grpSpPr>
        <p:sp>
          <p:nvSpPr>
            <p:cNvPr id="110" name="Shape 110"/>
            <p:cNvSpPr/>
            <p:nvPr/>
          </p:nvSpPr>
          <p:spPr>
            <a:xfrm>
              <a:off x="0" y="-1"/>
              <a:ext cx="1547492" cy="552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743" y="0"/>
                  </a:lnTo>
                  <a:lnTo>
                    <a:pt x="21600" y="10800"/>
                  </a:lnTo>
                  <a:lnTo>
                    <a:pt x="17743" y="21600"/>
                  </a:lnTo>
                  <a:lnTo>
                    <a:pt x="0" y="21600"/>
                  </a:lnTo>
                  <a:close/>
                </a:path>
              </a:pathLst>
            </a:custGeom>
            <a:solidFill>
              <a:srgbClr val="4472C4"/>
            </a:solidFill>
            <a:ln w="12700" cap="flat">
              <a:noFill/>
              <a:miter lim="400000"/>
            </a:ln>
            <a:effectLst/>
          </p:spPr>
          <p:txBody>
            <a:bodyPr wrap="square" lIns="0" tIns="0" rIns="0" bIns="0" numCol="1" anchor="ctr">
              <a:noAutofit/>
            </a:bodyPr>
            <a:lstStyle/>
            <a:p>
              <a:pPr lvl="0" algn="ctr">
                <a:defRPr>
                  <a:latin typeface="DengXian"/>
                  <a:ea typeface="DengXian"/>
                  <a:cs typeface="DengXian"/>
                  <a:sym typeface="DengXian"/>
                </a:defRPr>
              </a:pPr>
            </a:p>
          </p:txBody>
        </p:sp>
        <p:sp>
          <p:nvSpPr>
            <p:cNvPr id="111" name="Shape 111"/>
            <p:cNvSpPr/>
            <p:nvPr/>
          </p:nvSpPr>
          <p:spPr>
            <a:xfrm>
              <a:off x="0" y="-1"/>
              <a:ext cx="1409321" cy="552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b="1" sz="1400">
                  <a:solidFill>
                    <a:srgbClr val="FFFFFF"/>
                  </a:solidFill>
                  <a:latin typeface="DengXian"/>
                  <a:ea typeface="DengXian"/>
                  <a:cs typeface="DengXian"/>
                  <a:sym typeface="DengXian"/>
                </a:defRPr>
              </a:lvl1pPr>
            </a:lstStyle>
            <a:p>
              <a:pPr lvl="0">
                <a:defRPr b="0" sz="1800">
                  <a:solidFill>
                    <a:srgbClr val="000000"/>
                  </a:solidFill>
                </a:defRPr>
              </a:pPr>
              <a:r>
                <a:rPr b="1" sz="1400">
                  <a:solidFill>
                    <a:srgbClr val="FFFFFF"/>
                  </a:solidFill>
                </a:rPr>
                <a:t>业务增长</a:t>
              </a:r>
            </a:p>
          </p:txBody>
        </p:sp>
      </p:grpSp>
      <p:sp>
        <p:nvSpPr>
          <p:cNvPr id="113" name="Shape 113"/>
          <p:cNvSpPr/>
          <p:nvPr/>
        </p:nvSpPr>
        <p:spPr>
          <a:xfrm flipH="1">
            <a:off x="2999868" y="1517673"/>
            <a:ext cx="2307" cy="3537122"/>
          </a:xfrm>
          <a:prstGeom prst="line">
            <a:avLst/>
          </a:prstGeom>
          <a:ln w="19050">
            <a:solidFill>
              <a:srgbClr val="A6A6A6"/>
            </a:solidFill>
            <a:prstDash val="sysDash"/>
          </a:ln>
        </p:spPr>
        <p:txBody>
          <a:bodyPr lIns="0" tIns="0" rIns="0" bIns="0"/>
          <a:lstStyle/>
          <a:p>
            <a:pPr lvl="0" defTabSz="457200">
              <a:defRPr sz="1200">
                <a:latin typeface="+mj-lt"/>
                <a:ea typeface="+mj-ea"/>
                <a:cs typeface="+mj-cs"/>
                <a:sym typeface="Helvetica"/>
              </a:defRPr>
            </a:pPr>
          </a:p>
        </p:txBody>
      </p:sp>
      <p:grpSp>
        <p:nvGrpSpPr>
          <p:cNvPr id="116" name="Group 116"/>
          <p:cNvGrpSpPr/>
          <p:nvPr/>
        </p:nvGrpSpPr>
        <p:grpSpPr>
          <a:xfrm>
            <a:off x="3332624" y="1841448"/>
            <a:ext cx="1547493" cy="552678"/>
            <a:chOff x="0" y="0"/>
            <a:chExt cx="1547491" cy="552677"/>
          </a:xfrm>
        </p:grpSpPr>
        <p:sp>
          <p:nvSpPr>
            <p:cNvPr id="114" name="Shape 114"/>
            <p:cNvSpPr/>
            <p:nvPr/>
          </p:nvSpPr>
          <p:spPr>
            <a:xfrm>
              <a:off x="0" y="-1"/>
              <a:ext cx="1547492" cy="552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743" y="0"/>
                  </a:lnTo>
                  <a:lnTo>
                    <a:pt x="21600" y="10800"/>
                  </a:lnTo>
                  <a:lnTo>
                    <a:pt x="17743" y="21600"/>
                  </a:lnTo>
                  <a:lnTo>
                    <a:pt x="0" y="21600"/>
                  </a:lnTo>
                  <a:close/>
                </a:path>
              </a:pathLst>
            </a:custGeom>
            <a:solidFill>
              <a:srgbClr val="ED7D31"/>
            </a:solidFill>
            <a:ln w="12700" cap="flat">
              <a:noFill/>
              <a:miter lim="400000"/>
            </a:ln>
            <a:effectLst/>
          </p:spPr>
          <p:txBody>
            <a:bodyPr wrap="square" lIns="0" tIns="0" rIns="0" bIns="0" numCol="1" anchor="ctr">
              <a:noAutofit/>
            </a:bodyPr>
            <a:lstStyle/>
            <a:p>
              <a:pPr lvl="0" algn="ctr">
                <a:defRPr>
                  <a:latin typeface="DengXian"/>
                  <a:ea typeface="DengXian"/>
                  <a:cs typeface="DengXian"/>
                  <a:sym typeface="DengXian"/>
                </a:defRPr>
              </a:pPr>
            </a:p>
          </p:txBody>
        </p:sp>
        <p:sp>
          <p:nvSpPr>
            <p:cNvPr id="115" name="Shape 115"/>
            <p:cNvSpPr/>
            <p:nvPr/>
          </p:nvSpPr>
          <p:spPr>
            <a:xfrm>
              <a:off x="0" y="-1"/>
              <a:ext cx="1409321" cy="552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b="1" sz="1400">
                  <a:solidFill>
                    <a:srgbClr val="FFFFFF"/>
                  </a:solidFill>
                  <a:latin typeface="DengXian"/>
                  <a:ea typeface="DengXian"/>
                  <a:cs typeface="DengXian"/>
                  <a:sym typeface="DengXian"/>
                </a:defRPr>
              </a:lvl1pPr>
            </a:lstStyle>
            <a:p>
              <a:pPr lvl="0">
                <a:defRPr b="0" sz="1800">
                  <a:solidFill>
                    <a:srgbClr val="000000"/>
                  </a:solidFill>
                </a:defRPr>
              </a:pPr>
              <a:r>
                <a:rPr b="1" sz="1400">
                  <a:solidFill>
                    <a:srgbClr val="FFFFFF"/>
                  </a:solidFill>
                </a:rPr>
                <a:t>代码量增加</a:t>
              </a:r>
            </a:p>
          </p:txBody>
        </p:sp>
      </p:grpSp>
      <p:sp>
        <p:nvSpPr>
          <p:cNvPr id="117" name="Shape 117"/>
          <p:cNvSpPr/>
          <p:nvPr/>
        </p:nvSpPr>
        <p:spPr>
          <a:xfrm flipH="1">
            <a:off x="4948046" y="1842598"/>
            <a:ext cx="2307" cy="3183411"/>
          </a:xfrm>
          <a:prstGeom prst="line">
            <a:avLst/>
          </a:prstGeom>
          <a:ln w="19050">
            <a:solidFill>
              <a:srgbClr val="A6A6A6"/>
            </a:solidFill>
            <a:prstDash val="sysDash"/>
          </a:ln>
        </p:spPr>
        <p:txBody>
          <a:bodyPr lIns="0" tIns="0" rIns="0" bIns="0"/>
          <a:lstStyle/>
          <a:p>
            <a:pPr lvl="0" defTabSz="457200">
              <a:defRPr sz="1200">
                <a:latin typeface="+mj-lt"/>
                <a:ea typeface="+mj-ea"/>
                <a:cs typeface="+mj-cs"/>
                <a:sym typeface="Helvetica"/>
              </a:defRPr>
            </a:pPr>
          </a:p>
        </p:txBody>
      </p:sp>
      <p:grpSp>
        <p:nvGrpSpPr>
          <p:cNvPr id="120" name="Group 120"/>
          <p:cNvGrpSpPr/>
          <p:nvPr/>
        </p:nvGrpSpPr>
        <p:grpSpPr>
          <a:xfrm>
            <a:off x="5294620" y="2239373"/>
            <a:ext cx="1547492" cy="552678"/>
            <a:chOff x="0" y="0"/>
            <a:chExt cx="1547490" cy="552677"/>
          </a:xfrm>
        </p:grpSpPr>
        <p:sp>
          <p:nvSpPr>
            <p:cNvPr id="118" name="Shape 118"/>
            <p:cNvSpPr/>
            <p:nvPr/>
          </p:nvSpPr>
          <p:spPr>
            <a:xfrm>
              <a:off x="-1" y="-1"/>
              <a:ext cx="1547492" cy="552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743" y="0"/>
                  </a:lnTo>
                  <a:lnTo>
                    <a:pt x="21600" y="10800"/>
                  </a:lnTo>
                  <a:lnTo>
                    <a:pt x="17743" y="21600"/>
                  </a:lnTo>
                  <a:lnTo>
                    <a:pt x="0" y="21600"/>
                  </a:lnTo>
                  <a:close/>
                </a:path>
              </a:pathLst>
            </a:custGeom>
            <a:solidFill>
              <a:srgbClr val="A5A5A5"/>
            </a:solidFill>
            <a:ln w="12700" cap="flat">
              <a:noFill/>
              <a:miter lim="400000"/>
            </a:ln>
            <a:effectLst/>
          </p:spPr>
          <p:txBody>
            <a:bodyPr wrap="square" lIns="0" tIns="0" rIns="0" bIns="0" numCol="1" anchor="ctr">
              <a:noAutofit/>
            </a:bodyPr>
            <a:lstStyle/>
            <a:p>
              <a:pPr lvl="0" algn="ctr">
                <a:defRPr>
                  <a:latin typeface="DengXian"/>
                  <a:ea typeface="DengXian"/>
                  <a:cs typeface="DengXian"/>
                  <a:sym typeface="DengXian"/>
                </a:defRPr>
              </a:pPr>
            </a:p>
          </p:txBody>
        </p:sp>
        <p:sp>
          <p:nvSpPr>
            <p:cNvPr id="119" name="Shape 119"/>
            <p:cNvSpPr/>
            <p:nvPr/>
          </p:nvSpPr>
          <p:spPr>
            <a:xfrm>
              <a:off x="0" y="-1"/>
              <a:ext cx="1409321" cy="552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b="1" sz="1400">
                  <a:solidFill>
                    <a:srgbClr val="FFFFFF"/>
                  </a:solidFill>
                  <a:latin typeface="DengXian"/>
                  <a:ea typeface="DengXian"/>
                  <a:cs typeface="DengXian"/>
                  <a:sym typeface="DengXian"/>
                </a:defRPr>
              </a:lvl1pPr>
            </a:lstStyle>
            <a:p>
              <a:pPr lvl="0">
                <a:defRPr b="0" sz="1800">
                  <a:solidFill>
                    <a:srgbClr val="000000"/>
                  </a:solidFill>
                </a:defRPr>
              </a:pPr>
              <a:r>
                <a:rPr b="1" sz="1400">
                  <a:solidFill>
                    <a:srgbClr val="FFFFFF"/>
                  </a:solidFill>
                </a:rPr>
                <a:t>维护负担</a:t>
              </a:r>
            </a:p>
          </p:txBody>
        </p:sp>
      </p:grpSp>
      <p:sp>
        <p:nvSpPr>
          <p:cNvPr id="121" name="Shape 121"/>
          <p:cNvSpPr/>
          <p:nvPr/>
        </p:nvSpPr>
        <p:spPr>
          <a:xfrm flipH="1">
            <a:off x="6910041" y="2240525"/>
            <a:ext cx="2306" cy="2785484"/>
          </a:xfrm>
          <a:prstGeom prst="line">
            <a:avLst/>
          </a:prstGeom>
          <a:ln w="19050">
            <a:solidFill>
              <a:srgbClr val="A6A6A6"/>
            </a:solidFill>
            <a:prstDash val="sysDash"/>
          </a:ln>
        </p:spPr>
        <p:txBody>
          <a:bodyPr lIns="0" tIns="0" rIns="0" bIns="0"/>
          <a:lstStyle/>
          <a:p>
            <a:pPr lvl="0" defTabSz="457200">
              <a:defRPr sz="1200">
                <a:latin typeface="+mj-lt"/>
                <a:ea typeface="+mj-ea"/>
                <a:cs typeface="+mj-cs"/>
                <a:sym typeface="Helvetica"/>
              </a:defRPr>
            </a:pPr>
          </a:p>
        </p:txBody>
      </p:sp>
      <p:grpSp>
        <p:nvGrpSpPr>
          <p:cNvPr id="124" name="Group 124"/>
          <p:cNvGrpSpPr/>
          <p:nvPr/>
        </p:nvGrpSpPr>
        <p:grpSpPr>
          <a:xfrm>
            <a:off x="7228982" y="2651117"/>
            <a:ext cx="1547492" cy="552678"/>
            <a:chOff x="0" y="0"/>
            <a:chExt cx="1547491" cy="552677"/>
          </a:xfrm>
        </p:grpSpPr>
        <p:sp>
          <p:nvSpPr>
            <p:cNvPr id="122" name="Shape 122"/>
            <p:cNvSpPr/>
            <p:nvPr/>
          </p:nvSpPr>
          <p:spPr>
            <a:xfrm>
              <a:off x="0" y="-1"/>
              <a:ext cx="1547492" cy="552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743" y="0"/>
                  </a:lnTo>
                  <a:lnTo>
                    <a:pt x="21600" y="10800"/>
                  </a:lnTo>
                  <a:lnTo>
                    <a:pt x="17743" y="21600"/>
                  </a:lnTo>
                  <a:lnTo>
                    <a:pt x="0" y="21600"/>
                  </a:lnTo>
                  <a:close/>
                </a:path>
              </a:pathLst>
            </a:custGeom>
            <a:solidFill>
              <a:srgbClr val="FFC000"/>
            </a:solidFill>
            <a:ln w="12700" cap="flat">
              <a:noFill/>
              <a:miter lim="400000"/>
            </a:ln>
            <a:effectLst/>
          </p:spPr>
          <p:txBody>
            <a:bodyPr wrap="square" lIns="0" tIns="0" rIns="0" bIns="0" numCol="1" anchor="ctr">
              <a:noAutofit/>
            </a:bodyPr>
            <a:lstStyle/>
            <a:p>
              <a:pPr lvl="0" algn="ctr">
                <a:defRPr>
                  <a:latin typeface="DengXian"/>
                  <a:ea typeface="DengXian"/>
                  <a:cs typeface="DengXian"/>
                  <a:sym typeface="DengXian"/>
                </a:defRPr>
              </a:pPr>
            </a:p>
          </p:txBody>
        </p:sp>
        <p:sp>
          <p:nvSpPr>
            <p:cNvPr id="123" name="Shape 123"/>
            <p:cNvSpPr/>
            <p:nvPr/>
          </p:nvSpPr>
          <p:spPr>
            <a:xfrm>
              <a:off x="0" y="-1"/>
              <a:ext cx="1409321" cy="552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b="1" sz="1400">
                  <a:solidFill>
                    <a:srgbClr val="FFFFFF"/>
                  </a:solidFill>
                  <a:latin typeface="DengXian"/>
                  <a:ea typeface="DengXian"/>
                  <a:cs typeface="DengXian"/>
                  <a:sym typeface="DengXian"/>
                </a:defRPr>
              </a:lvl1pPr>
            </a:lstStyle>
            <a:p>
              <a:pPr lvl="0">
                <a:defRPr b="0" sz="1800">
                  <a:solidFill>
                    <a:srgbClr val="000000"/>
                  </a:solidFill>
                </a:defRPr>
              </a:pPr>
              <a:r>
                <a:rPr b="1" sz="1400">
                  <a:solidFill>
                    <a:srgbClr val="FFFFFF"/>
                  </a:solidFill>
                </a:rPr>
                <a:t>扩展艰难</a:t>
              </a:r>
            </a:p>
          </p:txBody>
        </p:sp>
      </p:grpSp>
      <p:sp>
        <p:nvSpPr>
          <p:cNvPr id="125" name="Shape 125"/>
          <p:cNvSpPr/>
          <p:nvPr/>
        </p:nvSpPr>
        <p:spPr>
          <a:xfrm flipH="1">
            <a:off x="8844402" y="2652267"/>
            <a:ext cx="2306" cy="2387558"/>
          </a:xfrm>
          <a:prstGeom prst="line">
            <a:avLst/>
          </a:prstGeom>
          <a:ln w="19050">
            <a:solidFill>
              <a:srgbClr val="A6A6A6"/>
            </a:solidFill>
            <a:prstDash val="sysDash"/>
          </a:ln>
        </p:spPr>
        <p:txBody>
          <a:bodyPr lIns="0" tIns="0" rIns="0" bIns="0"/>
          <a:lstStyle/>
          <a:p>
            <a:pPr lvl="0" defTabSz="457200">
              <a:defRPr sz="1200">
                <a:latin typeface="+mj-lt"/>
                <a:ea typeface="+mj-ea"/>
                <a:cs typeface="+mj-cs"/>
                <a:sym typeface="Helvetica"/>
              </a:defRPr>
            </a:pPr>
          </a:p>
        </p:txBody>
      </p:sp>
      <p:grpSp>
        <p:nvGrpSpPr>
          <p:cNvPr id="128" name="Group 128"/>
          <p:cNvGrpSpPr/>
          <p:nvPr/>
        </p:nvGrpSpPr>
        <p:grpSpPr>
          <a:xfrm>
            <a:off x="9190976" y="3076675"/>
            <a:ext cx="1547492" cy="552678"/>
            <a:chOff x="0" y="0"/>
            <a:chExt cx="1547490" cy="552677"/>
          </a:xfrm>
        </p:grpSpPr>
        <p:sp>
          <p:nvSpPr>
            <p:cNvPr id="126" name="Shape 126"/>
            <p:cNvSpPr/>
            <p:nvPr/>
          </p:nvSpPr>
          <p:spPr>
            <a:xfrm>
              <a:off x="-1" y="-1"/>
              <a:ext cx="1547492" cy="552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743" y="0"/>
                  </a:lnTo>
                  <a:lnTo>
                    <a:pt x="21600" y="10800"/>
                  </a:lnTo>
                  <a:lnTo>
                    <a:pt x="17743" y="21600"/>
                  </a:lnTo>
                  <a:lnTo>
                    <a:pt x="0" y="21600"/>
                  </a:lnTo>
                  <a:close/>
                </a:path>
              </a:pathLst>
            </a:custGeom>
            <a:solidFill>
              <a:srgbClr val="5B9BD5"/>
            </a:solidFill>
            <a:ln w="12700" cap="flat">
              <a:noFill/>
              <a:miter lim="400000"/>
            </a:ln>
            <a:effectLst/>
          </p:spPr>
          <p:txBody>
            <a:bodyPr wrap="square" lIns="0" tIns="0" rIns="0" bIns="0" numCol="1" anchor="ctr">
              <a:noAutofit/>
            </a:bodyPr>
            <a:lstStyle/>
            <a:p>
              <a:pPr lvl="0" algn="ctr">
                <a:defRPr>
                  <a:latin typeface="DengXian"/>
                  <a:ea typeface="DengXian"/>
                  <a:cs typeface="DengXian"/>
                  <a:sym typeface="DengXian"/>
                </a:defRPr>
              </a:pPr>
            </a:p>
          </p:txBody>
        </p:sp>
        <p:sp>
          <p:nvSpPr>
            <p:cNvPr id="127" name="Shape 127"/>
            <p:cNvSpPr/>
            <p:nvPr/>
          </p:nvSpPr>
          <p:spPr>
            <a:xfrm>
              <a:off x="0" y="-1"/>
              <a:ext cx="1409321" cy="552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a:defRPr b="1" sz="1400">
                  <a:solidFill>
                    <a:srgbClr val="FFFFFF"/>
                  </a:solidFill>
                  <a:latin typeface="DengXian"/>
                  <a:ea typeface="DengXian"/>
                  <a:cs typeface="DengXian"/>
                  <a:sym typeface="DengXian"/>
                </a:defRPr>
              </a:lvl1pPr>
            </a:lstStyle>
            <a:p>
              <a:pPr lvl="0">
                <a:defRPr b="0" sz="1800">
                  <a:solidFill>
                    <a:srgbClr val="000000"/>
                  </a:solidFill>
                </a:defRPr>
              </a:pPr>
              <a:r>
                <a:rPr b="1" sz="1400">
                  <a:solidFill>
                    <a:srgbClr val="FFFFFF"/>
                  </a:solidFill>
                </a:rPr>
                <a:t>风险增加</a:t>
              </a:r>
            </a:p>
          </p:txBody>
        </p:sp>
      </p:grpSp>
      <p:sp>
        <p:nvSpPr>
          <p:cNvPr id="129" name="Shape 129"/>
          <p:cNvSpPr/>
          <p:nvPr/>
        </p:nvSpPr>
        <p:spPr>
          <a:xfrm flipH="1">
            <a:off x="10806397" y="3077828"/>
            <a:ext cx="2306" cy="1989630"/>
          </a:xfrm>
          <a:prstGeom prst="line">
            <a:avLst/>
          </a:prstGeom>
          <a:ln w="19050">
            <a:solidFill>
              <a:srgbClr val="A6A6A6"/>
            </a:solidFill>
            <a:prstDash val="sysDash"/>
          </a:ln>
        </p:spPr>
        <p:txBody>
          <a:bodyPr lIns="0" tIns="0" rIns="0" bIns="0"/>
          <a:lstStyle/>
          <a:p>
            <a:pPr lvl="0" defTabSz="457200">
              <a:defRPr sz="1200">
                <a:latin typeface="+mj-lt"/>
                <a:ea typeface="+mj-ea"/>
                <a:cs typeface="+mj-cs"/>
                <a:sym typeface="Helvetica"/>
              </a:defRPr>
            </a:pPr>
          </a:p>
        </p:txBody>
      </p:sp>
      <p:sp>
        <p:nvSpPr>
          <p:cNvPr id="130" name="Shape 130"/>
          <p:cNvSpPr/>
          <p:nvPr/>
        </p:nvSpPr>
        <p:spPr>
          <a:xfrm>
            <a:off x="666750" y="4915472"/>
            <a:ext cx="10858500" cy="773747"/>
          </a:xfrm>
          <a:prstGeom prst="leftRightArrow">
            <a:avLst>
              <a:gd name="adj1" fmla="val 67857"/>
              <a:gd name="adj2" fmla="val 60714"/>
            </a:avLst>
          </a:prstGeom>
          <a:solidFill>
            <a:srgbClr val="A7A7A7"/>
          </a:solidFill>
          <a:ln w="12700">
            <a:miter lim="400000"/>
          </a:ln>
        </p:spPr>
        <p:txBody>
          <a:bodyPr lIns="0" tIns="0" rIns="0" bIns="0" anchor="ctr"/>
          <a:lstStyle/>
          <a:p>
            <a:pPr lvl="0" algn="ctr">
              <a:defRPr>
                <a:latin typeface="DengXian"/>
                <a:ea typeface="DengXian"/>
                <a:cs typeface="DengXian"/>
                <a:sym typeface="DengXian"/>
              </a:defRPr>
            </a:pPr>
          </a:p>
        </p:txBody>
      </p:sp>
      <p:sp>
        <p:nvSpPr>
          <p:cNvPr id="131" name="Shape 131"/>
          <p:cNvSpPr/>
          <p:nvPr/>
        </p:nvSpPr>
        <p:spPr>
          <a:xfrm>
            <a:off x="3425504" y="5148455"/>
            <a:ext cx="5340991" cy="30777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defTabSz="822958">
              <a:defRPr b="1" sz="1400">
                <a:solidFill>
                  <a:srgbClr val="FFFFFF"/>
                </a:solidFill>
                <a:latin typeface="DengXian"/>
                <a:ea typeface="DengXian"/>
                <a:cs typeface="DengXian"/>
                <a:sym typeface="DengXian"/>
              </a:defRPr>
            </a:lvl1pPr>
          </a:lstStyle>
          <a:p>
            <a:pPr lvl="0">
              <a:defRPr b="0" sz="1800">
                <a:solidFill>
                  <a:srgbClr val="000000"/>
                </a:solidFill>
              </a:defRPr>
            </a:pPr>
            <a:r>
              <a:rPr b="1" sz="1400">
                <a:solidFill>
                  <a:srgbClr val="FFFFFF"/>
                </a:solidFill>
              </a:rPr>
              <a:t>单体系统发展</a:t>
            </a:r>
          </a:p>
        </p:txBody>
      </p:sp>
      <p:sp>
        <p:nvSpPr>
          <p:cNvPr id="132" name="Shape 132"/>
          <p:cNvSpPr/>
          <p:nvPr/>
        </p:nvSpPr>
        <p:spPr>
          <a:xfrm>
            <a:off x="2999869" y="3057119"/>
            <a:ext cx="1948179" cy="423393"/>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p>
            <a:pPr lvl="0" algn="ctr">
              <a:lnSpc>
                <a:spcPct val="120000"/>
              </a:lnSpc>
            </a:pPr>
            <a:r>
              <a:rPr b="1" sz="1200">
                <a:solidFill>
                  <a:srgbClr val="3E3E3E"/>
                </a:solidFill>
                <a:latin typeface="Microsoft YaHei"/>
                <a:ea typeface="Microsoft YaHei"/>
                <a:cs typeface="Microsoft YaHei"/>
                <a:sym typeface="Microsoft YaHei"/>
              </a:rPr>
              <a:t>业务增长导致需求的增加，</a:t>
            </a:r>
            <a:endParaRPr b="1" sz="1200">
              <a:solidFill>
                <a:srgbClr val="3E3E3E"/>
              </a:solidFill>
              <a:latin typeface="Microsoft YaHei"/>
              <a:ea typeface="Microsoft YaHei"/>
              <a:cs typeface="Microsoft YaHei"/>
              <a:sym typeface="Microsoft YaHei"/>
            </a:endParaRPr>
          </a:p>
          <a:p>
            <a:pPr lvl="0" algn="ctr">
              <a:lnSpc>
                <a:spcPct val="120000"/>
              </a:lnSpc>
            </a:pPr>
            <a:r>
              <a:rPr b="1" sz="1200">
                <a:solidFill>
                  <a:srgbClr val="3E3E3E"/>
                </a:solidFill>
                <a:latin typeface="Microsoft YaHei"/>
                <a:ea typeface="Microsoft YaHei"/>
                <a:cs typeface="Microsoft YaHei"/>
                <a:sym typeface="Microsoft YaHei"/>
              </a:rPr>
              <a:t>代码也越来越多</a:t>
            </a:r>
          </a:p>
        </p:txBody>
      </p:sp>
      <p:sp>
        <p:nvSpPr>
          <p:cNvPr id="133" name="Shape 133"/>
          <p:cNvSpPr/>
          <p:nvPr/>
        </p:nvSpPr>
        <p:spPr>
          <a:xfrm>
            <a:off x="4964167" y="3455046"/>
            <a:ext cx="1948180" cy="1007062"/>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lvl1pPr algn="ctr" defTabSz="822958">
              <a:lnSpc>
                <a:spcPct val="120000"/>
              </a:lnSpc>
              <a:defRPr b="1" sz="1000">
                <a:solidFill>
                  <a:srgbClr val="3E3E3E"/>
                </a:solidFill>
                <a:latin typeface="Microsoft YaHei"/>
                <a:ea typeface="Microsoft YaHei"/>
                <a:cs typeface="Microsoft YaHei"/>
                <a:sym typeface="Microsoft YaHei"/>
              </a:defRPr>
            </a:lvl1pPr>
          </a:lstStyle>
          <a:p>
            <a:pPr lvl="0">
              <a:defRPr b="0" sz="1800">
                <a:solidFill>
                  <a:srgbClr val="000000"/>
                </a:solidFill>
              </a:defRPr>
            </a:pPr>
            <a:r>
              <a:rPr b="1" sz="1000">
                <a:solidFill>
                  <a:srgbClr val="3E3E3E"/>
                </a:solidFill>
              </a:rPr>
              <a:t>代码量的增加以及开发人员能力的差异，导致系统越来越混乱，维护成本急剧增高，同时也增加运维负担</a:t>
            </a:r>
          </a:p>
        </p:txBody>
      </p:sp>
      <p:sp>
        <p:nvSpPr>
          <p:cNvPr id="134" name="Shape 134"/>
          <p:cNvSpPr/>
          <p:nvPr/>
        </p:nvSpPr>
        <p:spPr>
          <a:xfrm>
            <a:off x="1180614" y="2685893"/>
            <a:ext cx="1809615" cy="1318172"/>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lvl1pPr algn="ctr">
              <a:lnSpc>
                <a:spcPct val="120000"/>
              </a:lnSpc>
              <a:defRPr b="1" sz="1200">
                <a:solidFill>
                  <a:srgbClr val="3E3E3E"/>
                </a:solidFill>
                <a:latin typeface="Microsoft YaHei"/>
                <a:ea typeface="Microsoft YaHei"/>
                <a:cs typeface="Microsoft YaHei"/>
                <a:sym typeface="Microsoft YaHei"/>
              </a:defRPr>
            </a:lvl1pPr>
          </a:lstStyle>
          <a:p>
            <a:pPr lvl="0">
              <a:defRPr b="0" sz="1800">
                <a:solidFill>
                  <a:srgbClr val="000000"/>
                </a:solidFill>
              </a:defRPr>
            </a:pPr>
            <a:r>
              <a:rPr b="1" sz="1200">
                <a:solidFill>
                  <a:srgbClr val="3E3E3E"/>
                </a:solidFill>
              </a:rPr>
              <a:t>企业业务随着企业的发展呈现不断增长的必然趋势</a:t>
            </a:r>
          </a:p>
        </p:txBody>
      </p:sp>
      <p:sp>
        <p:nvSpPr>
          <p:cNvPr id="135" name="Shape 135"/>
          <p:cNvSpPr/>
          <p:nvPr/>
        </p:nvSpPr>
        <p:spPr>
          <a:xfrm>
            <a:off x="6907738" y="3866789"/>
            <a:ext cx="1948180" cy="546228"/>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lvl1pPr algn="ctr">
              <a:defRPr b="1" sz="1200">
                <a:solidFill>
                  <a:srgbClr val="3E3E3E"/>
                </a:solidFill>
                <a:latin typeface="Microsoft YaHei"/>
                <a:ea typeface="Microsoft YaHei"/>
                <a:cs typeface="Microsoft YaHei"/>
                <a:sym typeface="Microsoft YaHei"/>
              </a:defRPr>
            </a:lvl1pPr>
          </a:lstStyle>
          <a:p>
            <a:pPr lvl="0">
              <a:defRPr b="0" sz="1800">
                <a:solidFill>
                  <a:srgbClr val="000000"/>
                </a:solidFill>
              </a:defRPr>
            </a:pPr>
            <a:r>
              <a:rPr b="1" sz="1200">
                <a:solidFill>
                  <a:srgbClr val="3E3E3E"/>
                </a:solidFill>
              </a:rPr>
              <a:t>一个微小的改动可能要对系统进行大的变动，牵一发而动全身</a:t>
            </a:r>
          </a:p>
        </p:txBody>
      </p:sp>
      <p:sp>
        <p:nvSpPr>
          <p:cNvPr id="136" name="Shape 136"/>
          <p:cNvSpPr/>
          <p:nvPr/>
        </p:nvSpPr>
        <p:spPr>
          <a:xfrm>
            <a:off x="8858219" y="4292348"/>
            <a:ext cx="1948179" cy="423393"/>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lvl1pPr algn="ctr">
              <a:lnSpc>
                <a:spcPct val="120000"/>
              </a:lnSpc>
              <a:defRPr b="1" sz="1200">
                <a:solidFill>
                  <a:srgbClr val="3E3E3E"/>
                </a:solidFill>
                <a:latin typeface="Microsoft YaHei"/>
                <a:ea typeface="Microsoft YaHei"/>
                <a:cs typeface="Microsoft YaHei"/>
                <a:sym typeface="Microsoft YaHei"/>
              </a:defRPr>
            </a:lvl1pPr>
          </a:lstStyle>
          <a:p>
            <a:pPr lvl="0">
              <a:defRPr b="0" sz="1800">
                <a:solidFill>
                  <a:srgbClr val="000000"/>
                </a:solidFill>
              </a:defRPr>
            </a:pPr>
            <a:r>
              <a:rPr b="1" sz="1200">
                <a:solidFill>
                  <a:srgbClr val="3E3E3E"/>
                </a:solidFill>
              </a:rPr>
              <a:t>测试难度大，很难进行回归测试，上线风险高</a:t>
            </a:r>
          </a:p>
        </p:txBody>
      </p:sp>
    </p:spTree>
  </p:cSld>
  <p:clrMapOvr>
    <a:masterClrMapping/>
  </p:clrMapOvr>
  <p:transition spd="slow" advClick="1">
    <p:dissolve/>
  </p:transition>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0" name="Shape 820"/>
          <p:cNvSpPr/>
          <p:nvPr>
            <p:ph type="title"/>
          </p:nvPr>
        </p:nvSpPr>
        <p:spPr>
          <a:xfrm>
            <a:off x="555812" y="204473"/>
            <a:ext cx="6839599" cy="608015"/>
          </a:xfrm>
          <a:prstGeom prst="rect">
            <a:avLst/>
          </a:prstGeom>
        </p:spPr>
        <p:txBody>
          <a:bodyPr/>
          <a:lstStyle/>
          <a:p>
            <a:pPr lvl="0">
              <a:defRPr spc="0" sz="1800"/>
            </a:pPr>
            <a:r>
              <a:rPr spc="100" sz="2000"/>
              <a:t>分布式追踪核心特性</a:t>
            </a:r>
          </a:p>
        </p:txBody>
      </p:sp>
      <p:sp>
        <p:nvSpPr>
          <p:cNvPr id="821" name="Shape 821"/>
          <p:cNvSpPr/>
          <p:nvPr/>
        </p:nvSpPr>
        <p:spPr>
          <a:xfrm>
            <a:off x="1064895" y="1274444"/>
            <a:ext cx="10062210" cy="428548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r>
              <a:rPr>
                <a:latin typeface="Microsoft YaHei"/>
                <a:ea typeface="Microsoft YaHei"/>
                <a:cs typeface="Microsoft YaHei"/>
                <a:sym typeface="Microsoft YaHei"/>
              </a:rPr>
              <a:t>适用于分布式系统的跟踪、监视、诊断，尤其是基于微服务架构、云原生和容器的系统：</a:t>
            </a:r>
            <a:endParaRPr>
              <a:latin typeface="DengXian"/>
              <a:ea typeface="DengXian"/>
              <a:cs typeface="DengXian"/>
              <a:sym typeface="DengXian"/>
            </a:endParaRPr>
          </a:p>
          <a:p>
            <a:pPr lvl="0"/>
            <a:endParaRPr>
              <a:latin typeface="Microsoft YaHei"/>
              <a:ea typeface="Microsoft YaHei"/>
              <a:cs typeface="Microsoft YaHei"/>
              <a:sym typeface="Microsoft YaHei"/>
            </a:endParaRPr>
          </a:p>
          <a:p>
            <a:pPr lvl="0"/>
            <a:r>
              <a:rPr>
                <a:latin typeface="Microsoft YaHei"/>
                <a:ea typeface="Microsoft YaHei"/>
                <a:cs typeface="Microsoft YaHei"/>
                <a:sym typeface="Microsoft YaHei"/>
              </a:rPr>
              <a:t>1、非侵入式的多语言探针</a:t>
            </a:r>
            <a:endParaRPr>
              <a:latin typeface="DengXian"/>
              <a:ea typeface="DengXian"/>
              <a:cs typeface="DengXian"/>
              <a:sym typeface="DengXian"/>
            </a:endParaRPr>
          </a:p>
          <a:p>
            <a:pPr lvl="0"/>
            <a:endParaRPr>
              <a:latin typeface="Microsoft YaHei"/>
              <a:ea typeface="Microsoft YaHei"/>
              <a:cs typeface="Microsoft YaHei"/>
              <a:sym typeface="Microsoft YaHei"/>
            </a:endParaRPr>
          </a:p>
          <a:p>
            <a:pPr lvl="0"/>
            <a:r>
              <a:rPr>
                <a:latin typeface="Microsoft YaHei"/>
                <a:ea typeface="Microsoft YaHei"/>
                <a:cs typeface="Microsoft YaHei"/>
                <a:sym typeface="Microsoft YaHei"/>
              </a:rPr>
              <a:t>2、兼容 OpenTracing 规范</a:t>
            </a:r>
            <a:endParaRPr>
              <a:latin typeface="DengXian"/>
              <a:ea typeface="DengXian"/>
              <a:cs typeface="DengXian"/>
              <a:sym typeface="DengXian"/>
            </a:endParaRPr>
          </a:p>
          <a:p>
            <a:pPr lvl="0"/>
            <a:endParaRPr>
              <a:latin typeface="Microsoft YaHei"/>
              <a:ea typeface="Microsoft YaHei"/>
              <a:cs typeface="Microsoft YaHei"/>
              <a:sym typeface="Microsoft YaHei"/>
            </a:endParaRPr>
          </a:p>
          <a:p>
            <a:pPr lvl="0"/>
            <a:r>
              <a:rPr>
                <a:latin typeface="Microsoft YaHei"/>
                <a:ea typeface="Microsoft YaHei"/>
                <a:cs typeface="Microsoft YaHei"/>
                <a:sym typeface="Microsoft YaHei"/>
              </a:rPr>
              <a:t>3、轻量级且强大的后端聚合分析功能</a:t>
            </a:r>
            <a:endParaRPr>
              <a:latin typeface="DengXian"/>
              <a:ea typeface="DengXian"/>
              <a:cs typeface="DengXian"/>
              <a:sym typeface="DengXian"/>
            </a:endParaRPr>
          </a:p>
          <a:p>
            <a:pPr lvl="0"/>
            <a:endParaRPr>
              <a:latin typeface="Microsoft YaHei"/>
              <a:ea typeface="Microsoft YaHei"/>
              <a:cs typeface="Microsoft YaHei"/>
              <a:sym typeface="Microsoft YaHei"/>
            </a:endParaRPr>
          </a:p>
          <a:p>
            <a:pPr lvl="0"/>
            <a:r>
              <a:rPr>
                <a:latin typeface="Microsoft YaHei"/>
                <a:ea typeface="Microsoft YaHei"/>
                <a:cs typeface="Microsoft YaHei"/>
                <a:sym typeface="Microsoft YaHei"/>
              </a:rPr>
              <a:t>4、更加现代、酷炫的操作UI</a:t>
            </a:r>
            <a:endParaRPr>
              <a:latin typeface="DengXian"/>
              <a:ea typeface="DengXian"/>
              <a:cs typeface="DengXian"/>
              <a:sym typeface="DengXian"/>
            </a:endParaRPr>
          </a:p>
          <a:p>
            <a:pPr lvl="0"/>
            <a:endParaRPr>
              <a:latin typeface="Microsoft YaHei"/>
              <a:ea typeface="Microsoft YaHei"/>
              <a:cs typeface="Microsoft YaHei"/>
              <a:sym typeface="Microsoft YaHei"/>
            </a:endParaRPr>
          </a:p>
          <a:p>
            <a:pPr lvl="0"/>
            <a:r>
              <a:rPr>
                <a:latin typeface="Microsoft YaHei"/>
                <a:ea typeface="Microsoft YaHei"/>
                <a:cs typeface="Microsoft YaHei"/>
                <a:sym typeface="Microsoft YaHei"/>
              </a:rPr>
              <a:t>5、告警缓慢或不稳定的应用程序、实例和服务</a:t>
            </a:r>
            <a:endParaRPr>
              <a:latin typeface="DengXian"/>
              <a:ea typeface="DengXian"/>
              <a:cs typeface="DengXian"/>
              <a:sym typeface="DengXian"/>
            </a:endParaRPr>
          </a:p>
          <a:p>
            <a:pPr lvl="0"/>
            <a:endParaRPr>
              <a:latin typeface="Microsoft YaHei"/>
              <a:ea typeface="Microsoft YaHei"/>
              <a:cs typeface="Microsoft YaHei"/>
              <a:sym typeface="Microsoft YaHei"/>
            </a:endParaRPr>
          </a:p>
          <a:p>
            <a:pPr lvl="0"/>
            <a:r>
              <a:rPr>
                <a:latin typeface="Microsoft YaHei"/>
                <a:ea typeface="Microsoft YaHei"/>
                <a:cs typeface="Microsoft YaHei"/>
                <a:sym typeface="Microsoft YaHei"/>
              </a:rPr>
              <a:t>6、支持手动采集数据、与日志系统集成、自定义插件</a:t>
            </a:r>
            <a:endParaRPr>
              <a:latin typeface="DengXian"/>
              <a:ea typeface="DengXian"/>
              <a:cs typeface="DengXian"/>
              <a:sym typeface="DengXian"/>
            </a:endParaRPr>
          </a:p>
          <a:p>
            <a:pPr lvl="0"/>
            <a:endParaRPr>
              <a:latin typeface="Microsoft YaHei"/>
              <a:ea typeface="Microsoft YaHei"/>
              <a:cs typeface="Microsoft YaHei"/>
              <a:sym typeface="Microsoft YaHei"/>
            </a:endParaRPr>
          </a:p>
          <a:p>
            <a:pPr lvl="0"/>
            <a:r>
              <a:rPr>
                <a:latin typeface="Microsoft YaHei"/>
                <a:ea typeface="Microsoft YaHei"/>
                <a:cs typeface="Microsoft YaHei"/>
                <a:sym typeface="Microsoft YaHei"/>
              </a:rPr>
              <a:t>7、孵化特性：支持分析其他监控系统的数据格式，比如 Zipkin JSON, Thrift，Protobuf v1 和 v2</a:t>
            </a:r>
          </a:p>
        </p:txBody>
      </p:sp>
    </p:spTree>
  </p:cSld>
  <p:clrMapOvr>
    <a:masterClrMapping/>
  </p:clrMapOvr>
  <p:transition spd="slow" advClick="1">
    <p:dissolve/>
  </p:transition>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5" name="Shape 825"/>
          <p:cNvSpPr/>
          <p:nvPr>
            <p:ph type="title"/>
          </p:nvPr>
        </p:nvSpPr>
        <p:spPr>
          <a:xfrm>
            <a:off x="555812" y="204473"/>
            <a:ext cx="6839599" cy="608015"/>
          </a:xfrm>
          <a:prstGeom prst="rect">
            <a:avLst/>
          </a:prstGeom>
        </p:spPr>
        <p:txBody>
          <a:bodyPr/>
          <a:lstStyle/>
          <a:p>
            <a:pPr lvl="0">
              <a:defRPr spc="0" sz="1800"/>
            </a:pPr>
            <a:r>
              <a:rPr spc="100" sz="2000"/>
              <a:t>分布式追踪架构</a:t>
            </a:r>
          </a:p>
        </p:txBody>
      </p:sp>
      <p:grpSp>
        <p:nvGrpSpPr>
          <p:cNvPr id="910" name="Group 910"/>
          <p:cNvGrpSpPr/>
          <p:nvPr/>
        </p:nvGrpSpPr>
        <p:grpSpPr>
          <a:xfrm>
            <a:off x="2055493" y="812798"/>
            <a:ext cx="8714744" cy="5365756"/>
            <a:chOff x="0" y="0"/>
            <a:chExt cx="8714742" cy="5365754"/>
          </a:xfrm>
        </p:grpSpPr>
        <p:grpSp>
          <p:nvGrpSpPr>
            <p:cNvPr id="850" name="Group 850"/>
            <p:cNvGrpSpPr/>
            <p:nvPr/>
          </p:nvGrpSpPr>
          <p:grpSpPr>
            <a:xfrm>
              <a:off x="-1" y="3027044"/>
              <a:ext cx="8642354" cy="2338711"/>
              <a:chOff x="0" y="-3"/>
              <a:chExt cx="8642353" cy="2338710"/>
            </a:xfrm>
          </p:grpSpPr>
          <p:grpSp>
            <p:nvGrpSpPr>
              <p:cNvPr id="840" name="Group 840"/>
              <p:cNvGrpSpPr/>
              <p:nvPr/>
            </p:nvGrpSpPr>
            <p:grpSpPr>
              <a:xfrm>
                <a:off x="-1" y="-4"/>
                <a:ext cx="8642355" cy="1086491"/>
                <a:chOff x="0" y="-2"/>
                <a:chExt cx="8642353" cy="1086489"/>
              </a:xfrm>
            </p:grpSpPr>
            <p:grpSp>
              <p:nvGrpSpPr>
                <p:cNvPr id="828" name="Group 828"/>
                <p:cNvGrpSpPr/>
                <p:nvPr/>
              </p:nvGrpSpPr>
              <p:grpSpPr>
                <a:xfrm>
                  <a:off x="1115058" y="574674"/>
                  <a:ext cx="2351409" cy="337189"/>
                  <a:chOff x="0" y="-1"/>
                  <a:chExt cx="2351408" cy="337187"/>
                </a:xfrm>
              </p:grpSpPr>
              <p:sp>
                <p:nvSpPr>
                  <p:cNvPr id="826" name="Shape 826"/>
                  <p:cNvSpPr/>
                  <p:nvPr/>
                </p:nvSpPr>
                <p:spPr>
                  <a:xfrm>
                    <a:off x="-1" y="-2"/>
                    <a:ext cx="2351409" cy="337189"/>
                  </a:xfrm>
                  <a:prstGeom prst="rect">
                    <a:avLst/>
                  </a:prstGeom>
                  <a:solidFill>
                    <a:srgbClr val="ED7D31"/>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27" name="Shape 827"/>
                  <p:cNvSpPr/>
                  <p:nvPr/>
                </p:nvSpPr>
                <p:spPr>
                  <a:xfrm>
                    <a:off x="-1" y="14923"/>
                    <a:ext cx="2351409"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j-lt"/>
                        <a:ea typeface="+mj-ea"/>
                        <a:cs typeface="+mj-cs"/>
                        <a:sym typeface="Helvetica"/>
                      </a:defRPr>
                    </a:lvl1pPr>
                  </a:lstStyle>
                  <a:p>
                    <a:pPr lvl="0">
                      <a:defRPr sz="1800">
                        <a:solidFill>
                          <a:srgbClr val="000000"/>
                        </a:solidFill>
                      </a:defRPr>
                    </a:pPr>
                    <a:r>
                      <a:rPr sz="1400">
                        <a:solidFill>
                          <a:srgbClr val="FFFFFF"/>
                        </a:solidFill>
                      </a:rPr>
                      <a:t>Analysis and Aggregation</a:t>
                    </a:r>
                  </a:p>
                </p:txBody>
              </p:sp>
            </p:grpSp>
            <p:sp>
              <p:nvSpPr>
                <p:cNvPr id="829" name="Shape 829"/>
                <p:cNvSpPr/>
                <p:nvPr/>
              </p:nvSpPr>
              <p:spPr>
                <a:xfrm>
                  <a:off x="-1" y="196214"/>
                  <a:ext cx="8642355" cy="890274"/>
                </a:xfrm>
                <a:prstGeom prst="rect">
                  <a:avLst/>
                </a:prstGeom>
                <a:noFill/>
                <a:ln w="25400" cap="flat">
                  <a:solidFill>
                    <a:srgbClr val="32538F"/>
                  </a:solidFill>
                  <a:prstDash val="dashDot"/>
                  <a:bevel/>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grpSp>
              <p:nvGrpSpPr>
                <p:cNvPr id="832" name="Group 832"/>
                <p:cNvGrpSpPr/>
                <p:nvPr/>
              </p:nvGrpSpPr>
              <p:grpSpPr>
                <a:xfrm>
                  <a:off x="6364606" y="632"/>
                  <a:ext cx="2065659" cy="370837"/>
                  <a:chOff x="0" y="0"/>
                  <a:chExt cx="2065658" cy="370835"/>
                </a:xfrm>
              </p:grpSpPr>
              <p:sp>
                <p:nvSpPr>
                  <p:cNvPr id="830" name="Shape 830"/>
                  <p:cNvSpPr/>
                  <p:nvPr/>
                </p:nvSpPr>
                <p:spPr>
                  <a:xfrm>
                    <a:off x="0" y="21588"/>
                    <a:ext cx="2065659" cy="327665"/>
                  </a:xfrm>
                  <a:prstGeom prst="rect">
                    <a:avLst/>
                  </a:prstGeom>
                  <a:solidFill>
                    <a:srgbClr val="FFC000"/>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31" name="Shape 831"/>
                  <p:cNvSpPr/>
                  <p:nvPr/>
                </p:nvSpPr>
                <p:spPr>
                  <a:xfrm>
                    <a:off x="0" y="-2"/>
                    <a:ext cx="2065659"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GraphQL+HTTP</a:t>
                    </a:r>
                  </a:p>
                </p:txBody>
              </p:sp>
            </p:grpSp>
            <p:sp>
              <p:nvSpPr>
                <p:cNvPr id="833" name="Shape 833"/>
                <p:cNvSpPr/>
                <p:nvPr/>
              </p:nvSpPr>
              <p:spPr>
                <a:xfrm>
                  <a:off x="5001260" y="687070"/>
                  <a:ext cx="2007872"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600">
                      <a:solidFill>
                        <a:srgbClr val="C55A11"/>
                      </a:solidFill>
                      <a:latin typeface="DengXian"/>
                      <a:ea typeface="DengXian"/>
                      <a:cs typeface="DengXian"/>
                      <a:sym typeface="DengXian"/>
                    </a:defRPr>
                  </a:lvl1pPr>
                </a:lstStyle>
                <a:p>
                  <a:pPr lvl="0">
                    <a:defRPr sz="1800">
                      <a:solidFill>
                        <a:srgbClr val="000000"/>
                      </a:solidFill>
                    </a:defRPr>
                  </a:pPr>
                  <a:r>
                    <a:rPr sz="1600">
                      <a:solidFill>
                        <a:srgbClr val="C55A11"/>
                      </a:solidFill>
                    </a:rPr>
                    <a:t>Collector Cluster</a:t>
                  </a:r>
                </a:p>
              </p:txBody>
            </p:sp>
            <p:grpSp>
              <p:nvGrpSpPr>
                <p:cNvPr id="836" name="Group 836"/>
                <p:cNvGrpSpPr/>
                <p:nvPr/>
              </p:nvGrpSpPr>
              <p:grpSpPr>
                <a:xfrm>
                  <a:off x="2788919" y="-3"/>
                  <a:ext cx="1451613" cy="370837"/>
                  <a:chOff x="0" y="0"/>
                  <a:chExt cx="1451611" cy="370835"/>
                </a:xfrm>
              </p:grpSpPr>
              <p:sp>
                <p:nvSpPr>
                  <p:cNvPr id="834" name="Shape 834"/>
                  <p:cNvSpPr/>
                  <p:nvPr/>
                </p:nvSpPr>
                <p:spPr>
                  <a:xfrm>
                    <a:off x="-1" y="21588"/>
                    <a:ext cx="1451613" cy="327665"/>
                  </a:xfrm>
                  <a:prstGeom prst="rect">
                    <a:avLst/>
                  </a:prstGeom>
                  <a:solidFill>
                    <a:srgbClr val="FFC000"/>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35" name="Shape 835"/>
                  <p:cNvSpPr/>
                  <p:nvPr/>
                </p:nvSpPr>
                <p:spPr>
                  <a:xfrm>
                    <a:off x="-1" y="-2"/>
                    <a:ext cx="1451613"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GRPC</a:t>
                    </a:r>
                  </a:p>
                </p:txBody>
              </p:sp>
            </p:grpSp>
            <p:grpSp>
              <p:nvGrpSpPr>
                <p:cNvPr id="839" name="Group 839"/>
                <p:cNvGrpSpPr/>
                <p:nvPr/>
              </p:nvGrpSpPr>
              <p:grpSpPr>
                <a:xfrm>
                  <a:off x="727074" y="316"/>
                  <a:ext cx="1206502" cy="370837"/>
                  <a:chOff x="0" y="0"/>
                  <a:chExt cx="1206500" cy="370835"/>
                </a:xfrm>
              </p:grpSpPr>
              <p:sp>
                <p:nvSpPr>
                  <p:cNvPr id="837" name="Shape 837"/>
                  <p:cNvSpPr/>
                  <p:nvPr/>
                </p:nvSpPr>
                <p:spPr>
                  <a:xfrm>
                    <a:off x="0" y="21906"/>
                    <a:ext cx="1206501" cy="327029"/>
                  </a:xfrm>
                  <a:prstGeom prst="rect">
                    <a:avLst/>
                  </a:prstGeom>
                  <a:solidFill>
                    <a:srgbClr val="FFC000"/>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38" name="Shape 838"/>
                  <p:cNvSpPr/>
                  <p:nvPr/>
                </p:nvSpPr>
                <p:spPr>
                  <a:xfrm>
                    <a:off x="0" y="-1"/>
                    <a:ext cx="1206501"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HTTP</a:t>
                    </a:r>
                  </a:p>
                </p:txBody>
              </p:sp>
            </p:grpSp>
          </p:grpSp>
          <p:grpSp>
            <p:nvGrpSpPr>
              <p:cNvPr id="847" name="Group 847"/>
              <p:cNvGrpSpPr/>
              <p:nvPr/>
            </p:nvGrpSpPr>
            <p:grpSpPr>
              <a:xfrm>
                <a:off x="-1" y="1530349"/>
                <a:ext cx="8642355" cy="808359"/>
                <a:chOff x="0" y="-1"/>
                <a:chExt cx="8642353" cy="808358"/>
              </a:xfrm>
            </p:grpSpPr>
            <p:grpSp>
              <p:nvGrpSpPr>
                <p:cNvPr id="844" name="Group 844"/>
                <p:cNvGrpSpPr/>
                <p:nvPr/>
              </p:nvGrpSpPr>
              <p:grpSpPr>
                <a:xfrm>
                  <a:off x="1571622" y="116839"/>
                  <a:ext cx="1438283" cy="574679"/>
                  <a:chOff x="-1" y="-1"/>
                  <a:chExt cx="1438281" cy="574678"/>
                </a:xfrm>
              </p:grpSpPr>
              <p:sp>
                <p:nvSpPr>
                  <p:cNvPr id="841" name="Shape 841"/>
                  <p:cNvSpPr/>
                  <p:nvPr/>
                </p:nvSpPr>
                <p:spPr>
                  <a:xfrm>
                    <a:off x="-2" y="-1"/>
                    <a:ext cx="1438283" cy="574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9000">
                        <a:srgbClr val="FECF40"/>
                      </a:gs>
                      <a:gs pos="98000">
                        <a:srgbClr val="846C21"/>
                      </a:gs>
                    </a:gsLst>
                    <a:lin ang="6959999" scaled="0"/>
                  </a:gra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42" name="Shape 842"/>
                  <p:cNvSpPr/>
                  <p:nvPr/>
                </p:nvSpPr>
                <p:spPr>
                  <a:xfrm>
                    <a:off x="-1" y="-2"/>
                    <a:ext cx="1438282" cy="14367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40000"/>
                    </a:srgbClr>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43" name="Shape 843"/>
                  <p:cNvSpPr/>
                  <p:nvPr/>
                </p:nvSpPr>
                <p:spPr>
                  <a:xfrm>
                    <a:off x="0" y="156885"/>
                    <a:ext cx="1438279"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600">
                        <a:solidFill>
                          <a:srgbClr val="FFFFFF"/>
                        </a:solidFill>
                        <a:latin typeface="+mj-lt"/>
                        <a:ea typeface="+mj-ea"/>
                        <a:cs typeface="+mj-cs"/>
                        <a:sym typeface="Helvetica"/>
                      </a:defRPr>
                    </a:lvl1pPr>
                  </a:lstStyle>
                  <a:p>
                    <a:pPr lvl="0">
                      <a:defRPr sz="1800">
                        <a:solidFill>
                          <a:srgbClr val="000000"/>
                        </a:solidFill>
                      </a:defRPr>
                    </a:pPr>
                    <a:r>
                      <a:rPr sz="1600">
                        <a:solidFill>
                          <a:srgbClr val="FFFFFF"/>
                        </a:solidFill>
                      </a:rPr>
                      <a:t>Elasticsearch</a:t>
                    </a:r>
                  </a:p>
                </p:txBody>
              </p:sp>
            </p:grpSp>
            <p:sp>
              <p:nvSpPr>
                <p:cNvPr id="845" name="Shape 845"/>
                <p:cNvSpPr/>
                <p:nvPr/>
              </p:nvSpPr>
              <p:spPr>
                <a:xfrm>
                  <a:off x="-1" y="-2"/>
                  <a:ext cx="8642355" cy="808360"/>
                </a:xfrm>
                <a:prstGeom prst="rect">
                  <a:avLst/>
                </a:prstGeom>
                <a:noFill/>
                <a:ln w="25400" cap="flat">
                  <a:solidFill>
                    <a:srgbClr val="32538F"/>
                  </a:solidFill>
                  <a:prstDash val="dashDot"/>
                  <a:bevel/>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46" name="Shape 846"/>
                <p:cNvSpPr/>
                <p:nvPr/>
              </p:nvSpPr>
              <p:spPr>
                <a:xfrm>
                  <a:off x="5001260" y="354329"/>
                  <a:ext cx="2007872"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600">
                      <a:solidFill>
                        <a:srgbClr val="C55A11"/>
                      </a:solidFill>
                      <a:latin typeface="DengXian"/>
                      <a:ea typeface="DengXian"/>
                      <a:cs typeface="DengXian"/>
                      <a:sym typeface="DengXian"/>
                    </a:defRPr>
                  </a:lvl1pPr>
                </a:lstStyle>
                <a:p>
                  <a:pPr lvl="0">
                    <a:defRPr sz="1800">
                      <a:solidFill>
                        <a:srgbClr val="000000"/>
                      </a:solidFill>
                    </a:defRPr>
                  </a:pPr>
                  <a:r>
                    <a:rPr sz="1600">
                      <a:solidFill>
                        <a:srgbClr val="C55A11"/>
                      </a:solidFill>
                    </a:rPr>
                    <a:t>Supported Storages</a:t>
                  </a:r>
                </a:p>
              </p:txBody>
            </p:sp>
          </p:grpSp>
          <p:sp>
            <p:nvSpPr>
              <p:cNvPr id="848" name="Shape 848"/>
              <p:cNvSpPr/>
              <p:nvPr/>
            </p:nvSpPr>
            <p:spPr>
              <a:xfrm>
                <a:off x="2202179" y="911858"/>
                <a:ext cx="177167" cy="735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02"/>
                    </a:moveTo>
                    <a:lnTo>
                      <a:pt x="10800" y="0"/>
                    </a:lnTo>
                    <a:lnTo>
                      <a:pt x="21600" y="2602"/>
                    </a:lnTo>
                    <a:lnTo>
                      <a:pt x="16200" y="2602"/>
                    </a:lnTo>
                    <a:lnTo>
                      <a:pt x="16200" y="18998"/>
                    </a:lnTo>
                    <a:lnTo>
                      <a:pt x="21600" y="18998"/>
                    </a:lnTo>
                    <a:lnTo>
                      <a:pt x="10800" y="21600"/>
                    </a:lnTo>
                    <a:lnTo>
                      <a:pt x="0" y="18998"/>
                    </a:lnTo>
                    <a:lnTo>
                      <a:pt x="5400" y="18998"/>
                    </a:lnTo>
                    <a:lnTo>
                      <a:pt x="5400" y="2602"/>
                    </a:lnTo>
                    <a:close/>
                  </a:path>
                </a:pathLst>
              </a:custGeom>
              <a:solidFill>
                <a:srgbClr val="F4CB58"/>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49" name="Shape 849"/>
              <p:cNvSpPr/>
              <p:nvPr/>
            </p:nvSpPr>
            <p:spPr>
              <a:xfrm>
                <a:off x="5980431" y="1024254"/>
                <a:ext cx="177167" cy="6940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57"/>
                    </a:moveTo>
                    <a:lnTo>
                      <a:pt x="10800" y="0"/>
                    </a:lnTo>
                    <a:lnTo>
                      <a:pt x="21600" y="2757"/>
                    </a:lnTo>
                    <a:lnTo>
                      <a:pt x="16200" y="2757"/>
                    </a:lnTo>
                    <a:lnTo>
                      <a:pt x="16200" y="18843"/>
                    </a:lnTo>
                    <a:lnTo>
                      <a:pt x="21600" y="18843"/>
                    </a:lnTo>
                    <a:lnTo>
                      <a:pt x="10800" y="21600"/>
                    </a:lnTo>
                    <a:lnTo>
                      <a:pt x="0" y="18843"/>
                    </a:lnTo>
                    <a:lnTo>
                      <a:pt x="5400" y="18843"/>
                    </a:lnTo>
                    <a:lnTo>
                      <a:pt x="5400" y="2757"/>
                    </a:lnTo>
                    <a:close/>
                  </a:path>
                </a:pathLst>
              </a:custGeom>
              <a:solidFill>
                <a:srgbClr val="F4CB58"/>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grpSp>
        <p:grpSp>
          <p:nvGrpSpPr>
            <p:cNvPr id="856" name="Group 856"/>
            <p:cNvGrpSpPr/>
            <p:nvPr/>
          </p:nvGrpSpPr>
          <p:grpSpPr>
            <a:xfrm>
              <a:off x="121919" y="141604"/>
              <a:ext cx="1449709" cy="1035689"/>
              <a:chOff x="0" y="0"/>
              <a:chExt cx="1449708" cy="1035688"/>
            </a:xfrm>
          </p:grpSpPr>
          <p:sp>
            <p:nvSpPr>
              <p:cNvPr id="851" name="Shape 851"/>
              <p:cNvSpPr/>
              <p:nvPr/>
            </p:nvSpPr>
            <p:spPr>
              <a:xfrm>
                <a:off x="0" y="-1"/>
                <a:ext cx="1383651" cy="1035689"/>
              </a:xfrm>
              <a:prstGeom prst="rect">
                <a:avLst/>
              </a:prstGeom>
              <a:noFill/>
              <a:ln w="127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52" name="Shape 852"/>
              <p:cNvSpPr/>
              <p:nvPr/>
            </p:nvSpPr>
            <p:spPr>
              <a:xfrm>
                <a:off x="-1" y="-1"/>
                <a:ext cx="1449709" cy="548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sz="1000">
                    <a:latin typeface="DengXian"/>
                    <a:ea typeface="DengXian"/>
                    <a:cs typeface="DengXian"/>
                    <a:sym typeface="DengXian"/>
                  </a:rPr>
                  <a:t>PHP,NodeJs,C#,etc.</a:t>
                </a:r>
                <a:endParaRPr>
                  <a:latin typeface="DengXian"/>
                  <a:ea typeface="DengXian"/>
                  <a:cs typeface="DengXian"/>
                  <a:sym typeface="DengXian"/>
                </a:endParaRPr>
              </a:p>
              <a:p>
                <a:pPr lvl="0"/>
                <a:r>
                  <a:rPr sz="1000">
                    <a:latin typeface="DengXian"/>
                    <a:ea typeface="DengXian"/>
                    <a:cs typeface="DengXian"/>
                    <a:sym typeface="DengXian"/>
                  </a:rPr>
                  <a:t>             or </a:t>
                </a:r>
                <a:endParaRPr>
                  <a:latin typeface="DengXian"/>
                  <a:ea typeface="DengXian"/>
                  <a:cs typeface="DengXian"/>
                  <a:sym typeface="DengXian"/>
                </a:endParaRPr>
              </a:p>
              <a:p>
                <a:pPr lvl="0"/>
                <a:r>
                  <a:rPr sz="1000">
                    <a:solidFill>
                      <a:srgbClr val="F4B183"/>
                    </a:solidFill>
                    <a:latin typeface="DengXian"/>
                    <a:ea typeface="DengXian"/>
                    <a:cs typeface="DengXian"/>
                    <a:sym typeface="DengXian"/>
                  </a:rPr>
                  <a:t>App Docker Image</a:t>
                </a:r>
              </a:p>
            </p:txBody>
          </p:sp>
          <p:grpSp>
            <p:nvGrpSpPr>
              <p:cNvPr id="855" name="Group 855"/>
              <p:cNvGrpSpPr/>
              <p:nvPr/>
            </p:nvGrpSpPr>
            <p:grpSpPr>
              <a:xfrm>
                <a:off x="105805" y="656372"/>
                <a:ext cx="1172042" cy="243837"/>
                <a:chOff x="0" y="0"/>
                <a:chExt cx="1172041" cy="243835"/>
              </a:xfrm>
            </p:grpSpPr>
            <p:sp>
              <p:nvSpPr>
                <p:cNvPr id="853" name="Shape 853"/>
                <p:cNvSpPr/>
                <p:nvPr/>
              </p:nvSpPr>
              <p:spPr>
                <a:xfrm>
                  <a:off x="-1" y="11869"/>
                  <a:ext cx="1172043" cy="220102"/>
                </a:xfrm>
                <a:prstGeom prst="rect">
                  <a:avLst/>
                </a:prstGeom>
                <a:solidFill>
                  <a:srgbClr val="BFBFBF"/>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54" name="Shape 854"/>
                <p:cNvSpPr/>
                <p:nvPr/>
              </p:nvSpPr>
              <p:spPr>
                <a:xfrm>
                  <a:off x="-1" y="-1"/>
                  <a:ext cx="1172043" cy="243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000">
                      <a:latin typeface="+mj-lt"/>
                      <a:ea typeface="+mj-ea"/>
                      <a:cs typeface="+mj-cs"/>
                      <a:sym typeface="Helvetica"/>
                    </a:defRPr>
                  </a:lvl1pPr>
                </a:lstStyle>
                <a:p>
                  <a:pPr lvl="0">
                    <a:defRPr sz="1800"/>
                  </a:pPr>
                  <a:r>
                    <a:rPr sz="1000"/>
                    <a:t>Instrument SDK</a:t>
                  </a:r>
                </a:p>
              </p:txBody>
            </p:sp>
          </p:grpSp>
        </p:grpSp>
        <p:grpSp>
          <p:nvGrpSpPr>
            <p:cNvPr id="862" name="Group 862"/>
            <p:cNvGrpSpPr/>
            <p:nvPr/>
          </p:nvGrpSpPr>
          <p:grpSpPr>
            <a:xfrm>
              <a:off x="2552700" y="141604"/>
              <a:ext cx="1463043" cy="820852"/>
              <a:chOff x="0" y="0"/>
              <a:chExt cx="1463042" cy="820850"/>
            </a:xfrm>
          </p:grpSpPr>
          <p:sp>
            <p:nvSpPr>
              <p:cNvPr id="857" name="Shape 857"/>
              <p:cNvSpPr/>
              <p:nvPr/>
            </p:nvSpPr>
            <p:spPr>
              <a:xfrm>
                <a:off x="-1" y="-1"/>
                <a:ext cx="1273674" cy="709843"/>
              </a:xfrm>
              <a:prstGeom prst="rect">
                <a:avLst/>
              </a:prstGeom>
              <a:noFill/>
              <a:ln w="127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58" name="Shape 858"/>
              <p:cNvSpPr/>
              <p:nvPr/>
            </p:nvSpPr>
            <p:spPr>
              <a:xfrm>
                <a:off x="-1" y="0"/>
                <a:ext cx="1463043" cy="548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b="1" sz="1000">
                    <a:latin typeface="DengXian"/>
                    <a:ea typeface="DengXian"/>
                    <a:cs typeface="DengXian"/>
                    <a:sym typeface="DengXian"/>
                  </a:rPr>
                  <a:t>Java Application</a:t>
                </a:r>
                <a:endParaRPr sz="1000">
                  <a:latin typeface="DengXian"/>
                  <a:ea typeface="DengXian"/>
                  <a:cs typeface="DengXian"/>
                  <a:sym typeface="DengXian"/>
                </a:endParaRPr>
              </a:p>
              <a:p>
                <a:pPr lvl="0"/>
                <a:r>
                  <a:rPr sz="1000">
                    <a:latin typeface="DengXian"/>
                    <a:ea typeface="DengXian"/>
                    <a:cs typeface="DengXian"/>
                    <a:sym typeface="DengXian"/>
                  </a:rPr>
                  <a:t>             or </a:t>
                </a:r>
                <a:endParaRPr>
                  <a:latin typeface="DengXian"/>
                  <a:ea typeface="DengXian"/>
                  <a:cs typeface="DengXian"/>
                  <a:sym typeface="DengXian"/>
                </a:endParaRPr>
              </a:p>
              <a:p>
                <a:pPr lvl="0"/>
                <a:r>
                  <a:rPr sz="1000">
                    <a:solidFill>
                      <a:srgbClr val="F4B183"/>
                    </a:solidFill>
                    <a:latin typeface="DengXian"/>
                    <a:ea typeface="DengXian"/>
                    <a:cs typeface="DengXian"/>
                    <a:sym typeface="DengXian"/>
                  </a:rPr>
                  <a:t>App Docker Image</a:t>
                </a:r>
              </a:p>
            </p:txBody>
          </p:sp>
          <p:grpSp>
            <p:nvGrpSpPr>
              <p:cNvPr id="861" name="Group 861"/>
              <p:cNvGrpSpPr/>
              <p:nvPr/>
            </p:nvGrpSpPr>
            <p:grpSpPr>
              <a:xfrm>
                <a:off x="79051" y="551614"/>
                <a:ext cx="1097284" cy="269237"/>
                <a:chOff x="0" y="0"/>
                <a:chExt cx="1097283" cy="269235"/>
              </a:xfrm>
            </p:grpSpPr>
            <p:sp>
              <p:nvSpPr>
                <p:cNvPr id="859" name="Shape 859"/>
                <p:cNvSpPr/>
                <p:nvPr/>
              </p:nvSpPr>
              <p:spPr>
                <a:xfrm>
                  <a:off x="0" y="33454"/>
                  <a:ext cx="1097284" cy="202332"/>
                </a:xfrm>
                <a:prstGeom prst="rect">
                  <a:avLst/>
                </a:prstGeom>
                <a:solidFill>
                  <a:srgbClr val="3B92F7"/>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60" name="Shape 860"/>
                <p:cNvSpPr/>
                <p:nvPr/>
              </p:nvSpPr>
              <p:spPr>
                <a:xfrm>
                  <a:off x="0" y="-1"/>
                  <a:ext cx="1097284"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200">
                      <a:solidFill>
                        <a:srgbClr val="FFFFFF"/>
                      </a:solidFill>
                      <a:latin typeface="+mj-lt"/>
                      <a:ea typeface="+mj-ea"/>
                      <a:cs typeface="+mj-cs"/>
                      <a:sym typeface="Helvetica"/>
                    </a:defRPr>
                  </a:lvl1pPr>
                </a:lstStyle>
                <a:p>
                  <a:pPr lvl="0">
                    <a:defRPr sz="1800">
                      <a:solidFill>
                        <a:srgbClr val="000000"/>
                      </a:solidFill>
                    </a:defRPr>
                  </a:pPr>
                  <a:r>
                    <a:rPr sz="1200">
                      <a:solidFill>
                        <a:srgbClr val="FFFFFF"/>
                      </a:solidFill>
                    </a:rPr>
                    <a:t>Java Agent</a:t>
                  </a:r>
                </a:p>
              </p:txBody>
            </p:sp>
          </p:grpSp>
        </p:grpSp>
        <p:grpSp>
          <p:nvGrpSpPr>
            <p:cNvPr id="868" name="Group 868"/>
            <p:cNvGrpSpPr/>
            <p:nvPr/>
          </p:nvGrpSpPr>
          <p:grpSpPr>
            <a:xfrm>
              <a:off x="4410710" y="172084"/>
              <a:ext cx="1274448" cy="820852"/>
              <a:chOff x="0" y="0"/>
              <a:chExt cx="1274446" cy="820850"/>
            </a:xfrm>
          </p:grpSpPr>
          <p:sp>
            <p:nvSpPr>
              <p:cNvPr id="863" name="Shape 863"/>
              <p:cNvSpPr/>
              <p:nvPr/>
            </p:nvSpPr>
            <p:spPr>
              <a:xfrm>
                <a:off x="0" y="-1"/>
                <a:ext cx="1273857" cy="709843"/>
              </a:xfrm>
              <a:prstGeom prst="rect">
                <a:avLst/>
              </a:prstGeom>
              <a:noFill/>
              <a:ln w="127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64" name="Shape 864"/>
              <p:cNvSpPr/>
              <p:nvPr/>
            </p:nvSpPr>
            <p:spPr>
              <a:xfrm>
                <a:off x="0" y="0"/>
                <a:ext cx="1274447" cy="548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b="1" sz="1000">
                    <a:latin typeface="DengXian"/>
                    <a:ea typeface="DengXian"/>
                    <a:cs typeface="DengXian"/>
                    <a:sym typeface="DengXian"/>
                  </a:rPr>
                  <a:t>Java Application</a:t>
                </a:r>
                <a:endParaRPr sz="1000">
                  <a:latin typeface="DengXian"/>
                  <a:ea typeface="DengXian"/>
                  <a:cs typeface="DengXian"/>
                  <a:sym typeface="DengXian"/>
                </a:endParaRPr>
              </a:p>
              <a:p>
                <a:pPr lvl="0"/>
                <a:r>
                  <a:rPr sz="1000">
                    <a:latin typeface="DengXian"/>
                    <a:ea typeface="DengXian"/>
                    <a:cs typeface="DengXian"/>
                    <a:sym typeface="DengXian"/>
                  </a:rPr>
                  <a:t>             or </a:t>
                </a:r>
                <a:endParaRPr>
                  <a:latin typeface="DengXian"/>
                  <a:ea typeface="DengXian"/>
                  <a:cs typeface="DengXian"/>
                  <a:sym typeface="DengXian"/>
                </a:endParaRPr>
              </a:p>
              <a:p>
                <a:pPr lvl="0"/>
                <a:r>
                  <a:rPr sz="1000">
                    <a:solidFill>
                      <a:srgbClr val="F4B183"/>
                    </a:solidFill>
                    <a:latin typeface="DengXian"/>
                    <a:ea typeface="DengXian"/>
                    <a:cs typeface="DengXian"/>
                    <a:sym typeface="DengXian"/>
                  </a:rPr>
                  <a:t>App Docker Image</a:t>
                </a:r>
              </a:p>
            </p:txBody>
          </p:sp>
          <p:grpSp>
            <p:nvGrpSpPr>
              <p:cNvPr id="867" name="Group 867"/>
              <p:cNvGrpSpPr/>
              <p:nvPr/>
            </p:nvGrpSpPr>
            <p:grpSpPr>
              <a:xfrm>
                <a:off x="79062" y="551614"/>
                <a:ext cx="1097442" cy="269237"/>
                <a:chOff x="0" y="0"/>
                <a:chExt cx="1097440" cy="269235"/>
              </a:xfrm>
            </p:grpSpPr>
            <p:sp>
              <p:nvSpPr>
                <p:cNvPr id="865" name="Shape 865"/>
                <p:cNvSpPr/>
                <p:nvPr/>
              </p:nvSpPr>
              <p:spPr>
                <a:xfrm>
                  <a:off x="0" y="33454"/>
                  <a:ext cx="1097441" cy="202332"/>
                </a:xfrm>
                <a:prstGeom prst="rect">
                  <a:avLst/>
                </a:prstGeom>
                <a:solidFill>
                  <a:srgbClr val="3B92F7"/>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66" name="Shape 866"/>
                <p:cNvSpPr/>
                <p:nvPr/>
              </p:nvSpPr>
              <p:spPr>
                <a:xfrm>
                  <a:off x="0" y="-1"/>
                  <a:ext cx="1097441"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200">
                      <a:solidFill>
                        <a:srgbClr val="FFFFFF"/>
                      </a:solidFill>
                      <a:latin typeface="+mj-lt"/>
                      <a:ea typeface="+mj-ea"/>
                      <a:cs typeface="+mj-cs"/>
                      <a:sym typeface="Helvetica"/>
                    </a:defRPr>
                  </a:lvl1pPr>
                </a:lstStyle>
                <a:p>
                  <a:pPr lvl="0">
                    <a:defRPr sz="1800">
                      <a:solidFill>
                        <a:srgbClr val="000000"/>
                      </a:solidFill>
                    </a:defRPr>
                  </a:pPr>
                  <a:r>
                    <a:rPr sz="1200">
                      <a:solidFill>
                        <a:srgbClr val="FFFFFF"/>
                      </a:solidFill>
                    </a:rPr>
                    <a:t>Java Agent</a:t>
                  </a:r>
                </a:p>
              </p:txBody>
            </p:sp>
          </p:grpSp>
        </p:grpSp>
        <p:grpSp>
          <p:nvGrpSpPr>
            <p:cNvPr id="874" name="Group 874"/>
            <p:cNvGrpSpPr/>
            <p:nvPr/>
          </p:nvGrpSpPr>
          <p:grpSpPr>
            <a:xfrm>
              <a:off x="3632835" y="1296670"/>
              <a:ext cx="1463043" cy="820852"/>
              <a:chOff x="0" y="0"/>
              <a:chExt cx="1463042" cy="820850"/>
            </a:xfrm>
          </p:grpSpPr>
          <p:sp>
            <p:nvSpPr>
              <p:cNvPr id="869" name="Shape 869"/>
              <p:cNvSpPr/>
              <p:nvPr/>
            </p:nvSpPr>
            <p:spPr>
              <a:xfrm>
                <a:off x="-1" y="-1"/>
                <a:ext cx="1273674" cy="709843"/>
              </a:xfrm>
              <a:prstGeom prst="rect">
                <a:avLst/>
              </a:prstGeom>
              <a:noFill/>
              <a:ln w="127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70" name="Shape 870"/>
              <p:cNvSpPr/>
              <p:nvPr/>
            </p:nvSpPr>
            <p:spPr>
              <a:xfrm>
                <a:off x="-1" y="0"/>
                <a:ext cx="1463043" cy="548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b="1" sz="1000">
                    <a:latin typeface="DengXian"/>
                    <a:ea typeface="DengXian"/>
                    <a:cs typeface="DengXian"/>
                    <a:sym typeface="DengXian"/>
                  </a:rPr>
                  <a:t>Java Application</a:t>
                </a:r>
                <a:endParaRPr sz="1000">
                  <a:latin typeface="DengXian"/>
                  <a:ea typeface="DengXian"/>
                  <a:cs typeface="DengXian"/>
                  <a:sym typeface="DengXian"/>
                </a:endParaRPr>
              </a:p>
              <a:p>
                <a:pPr lvl="0"/>
                <a:r>
                  <a:rPr sz="1000">
                    <a:latin typeface="DengXian"/>
                    <a:ea typeface="DengXian"/>
                    <a:cs typeface="DengXian"/>
                    <a:sym typeface="DengXian"/>
                  </a:rPr>
                  <a:t>             or </a:t>
                </a:r>
                <a:endParaRPr>
                  <a:latin typeface="DengXian"/>
                  <a:ea typeface="DengXian"/>
                  <a:cs typeface="DengXian"/>
                  <a:sym typeface="DengXian"/>
                </a:endParaRPr>
              </a:p>
              <a:p>
                <a:pPr lvl="0"/>
                <a:r>
                  <a:rPr sz="1000">
                    <a:solidFill>
                      <a:srgbClr val="F4B183"/>
                    </a:solidFill>
                    <a:latin typeface="DengXian"/>
                    <a:ea typeface="DengXian"/>
                    <a:cs typeface="DengXian"/>
                    <a:sym typeface="DengXian"/>
                  </a:rPr>
                  <a:t>App Docker Image</a:t>
                </a:r>
              </a:p>
            </p:txBody>
          </p:sp>
          <p:grpSp>
            <p:nvGrpSpPr>
              <p:cNvPr id="873" name="Group 873"/>
              <p:cNvGrpSpPr/>
              <p:nvPr/>
            </p:nvGrpSpPr>
            <p:grpSpPr>
              <a:xfrm>
                <a:off x="79051" y="551614"/>
                <a:ext cx="1097284" cy="269237"/>
                <a:chOff x="0" y="0"/>
                <a:chExt cx="1097283" cy="269235"/>
              </a:xfrm>
            </p:grpSpPr>
            <p:sp>
              <p:nvSpPr>
                <p:cNvPr id="871" name="Shape 871"/>
                <p:cNvSpPr/>
                <p:nvPr/>
              </p:nvSpPr>
              <p:spPr>
                <a:xfrm>
                  <a:off x="0" y="33454"/>
                  <a:ext cx="1097284" cy="202332"/>
                </a:xfrm>
                <a:prstGeom prst="rect">
                  <a:avLst/>
                </a:prstGeom>
                <a:solidFill>
                  <a:srgbClr val="3B92F7"/>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72" name="Shape 872"/>
                <p:cNvSpPr/>
                <p:nvPr/>
              </p:nvSpPr>
              <p:spPr>
                <a:xfrm>
                  <a:off x="0" y="-1"/>
                  <a:ext cx="1097284"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200">
                      <a:solidFill>
                        <a:srgbClr val="FFFFFF"/>
                      </a:solidFill>
                      <a:latin typeface="+mj-lt"/>
                      <a:ea typeface="+mj-ea"/>
                      <a:cs typeface="+mj-cs"/>
                      <a:sym typeface="Helvetica"/>
                    </a:defRPr>
                  </a:lvl1pPr>
                </a:lstStyle>
                <a:p>
                  <a:pPr lvl="0">
                    <a:defRPr sz="1800">
                      <a:solidFill>
                        <a:srgbClr val="000000"/>
                      </a:solidFill>
                    </a:defRPr>
                  </a:pPr>
                  <a:r>
                    <a:rPr sz="1200">
                      <a:solidFill>
                        <a:srgbClr val="FFFFFF"/>
                      </a:solidFill>
                    </a:rPr>
                    <a:t>Java Agent</a:t>
                  </a:r>
                </a:p>
              </p:txBody>
            </p:sp>
          </p:grpSp>
        </p:grpSp>
        <p:grpSp>
          <p:nvGrpSpPr>
            <p:cNvPr id="878" name="Group 878"/>
            <p:cNvGrpSpPr/>
            <p:nvPr/>
          </p:nvGrpSpPr>
          <p:grpSpPr>
            <a:xfrm>
              <a:off x="6657976" y="121284"/>
              <a:ext cx="488951" cy="337977"/>
              <a:chOff x="0" y="0"/>
              <a:chExt cx="488950" cy="337975"/>
            </a:xfrm>
          </p:grpSpPr>
          <p:sp>
            <p:nvSpPr>
              <p:cNvPr id="875" name="Shape 875"/>
              <p:cNvSpPr/>
              <p:nvPr/>
            </p:nvSpPr>
            <p:spPr>
              <a:xfrm>
                <a:off x="0" y="-1"/>
                <a:ext cx="488951" cy="327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9000">
                    <a:srgbClr val="FECF40"/>
                  </a:gs>
                  <a:gs pos="98000">
                    <a:srgbClr val="846C21"/>
                  </a:gs>
                </a:gsLst>
                <a:lin ang="6959999" scaled="0"/>
              </a:gra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76" name="Shape 876"/>
              <p:cNvSpPr/>
              <p:nvPr/>
            </p:nvSpPr>
            <p:spPr>
              <a:xfrm>
                <a:off x="0" y="-1"/>
                <a:ext cx="488950" cy="8191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40000"/>
                </a:srgbClr>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77" name="Shape 877"/>
              <p:cNvSpPr/>
              <p:nvPr/>
            </p:nvSpPr>
            <p:spPr>
              <a:xfrm>
                <a:off x="0" y="30639"/>
                <a:ext cx="488950"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latin typeface="+mj-lt"/>
                    <a:ea typeface="+mj-ea"/>
                    <a:cs typeface="+mj-cs"/>
                    <a:sym typeface="Helvetica"/>
                  </a:defRPr>
                </a:lvl1pPr>
              </a:lstStyle>
              <a:p>
                <a:pPr lvl="0">
                  <a:defRPr sz="1800">
                    <a:solidFill>
                      <a:srgbClr val="000000"/>
                    </a:solidFill>
                  </a:defRPr>
                </a:pPr>
                <a:r>
                  <a:rPr sz="1400">
                    <a:solidFill>
                      <a:srgbClr val="FFFFFF"/>
                    </a:solidFill>
                  </a:rPr>
                  <a:t>DB</a:t>
                </a:r>
              </a:p>
            </p:txBody>
          </p:sp>
        </p:grpSp>
        <p:grpSp>
          <p:nvGrpSpPr>
            <p:cNvPr id="882" name="Group 882"/>
            <p:cNvGrpSpPr/>
            <p:nvPr/>
          </p:nvGrpSpPr>
          <p:grpSpPr>
            <a:xfrm>
              <a:off x="5506721" y="1633220"/>
              <a:ext cx="1079502" cy="373383"/>
              <a:chOff x="0" y="0"/>
              <a:chExt cx="1079501" cy="373382"/>
            </a:xfrm>
          </p:grpSpPr>
          <p:sp>
            <p:nvSpPr>
              <p:cNvPr id="879" name="Shape 879"/>
              <p:cNvSpPr/>
              <p:nvPr/>
            </p:nvSpPr>
            <p:spPr>
              <a:xfrm>
                <a:off x="-1" y="-1"/>
                <a:ext cx="1079503" cy="373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gradFill flip="none" rotWithShape="1">
                <a:gsLst>
                  <a:gs pos="21000">
                    <a:srgbClr val="007BD3"/>
                  </a:gs>
                  <a:gs pos="100000">
                    <a:srgbClr val="034373"/>
                  </a:gs>
                </a:gsLst>
                <a:lin ang="1200000" scaled="0"/>
              </a:gra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80" name="Shape 880"/>
              <p:cNvSpPr/>
              <p:nvPr/>
            </p:nvSpPr>
            <p:spPr>
              <a:xfrm>
                <a:off x="-1" y="-1"/>
                <a:ext cx="1079503" cy="373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21600"/>
                    </a:moveTo>
                    <a:cubicBezTo>
                      <a:pt x="16012" y="21600"/>
                      <a:pt x="14400" y="16765"/>
                      <a:pt x="14400" y="10800"/>
                    </a:cubicBezTo>
                    <a:cubicBezTo>
                      <a:pt x="14400" y="4835"/>
                      <a:pt x="16012" y="0"/>
                      <a:pt x="18000" y="0"/>
                    </a:cubicBezTo>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noFill/>
              <a:ln w="25400" cap="flat">
                <a:solidFill>
                  <a:srgbClr val="2A2A2A"/>
                </a:solidFill>
                <a:prstDash val="solid"/>
                <a:bevel/>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81" name="Shape 881"/>
              <p:cNvSpPr/>
              <p:nvPr/>
            </p:nvSpPr>
            <p:spPr>
              <a:xfrm>
                <a:off x="179916" y="71120"/>
                <a:ext cx="539752" cy="231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900">
                    <a:solidFill>
                      <a:srgbClr val="FFFFFF"/>
                    </a:solidFill>
                    <a:latin typeface="+mj-lt"/>
                    <a:ea typeface="+mj-ea"/>
                    <a:cs typeface="+mj-cs"/>
                    <a:sym typeface="Helvetica"/>
                  </a:defRPr>
                </a:lvl1pPr>
              </a:lstStyle>
              <a:p>
                <a:pPr lvl="0">
                  <a:defRPr b="0" sz="1800">
                    <a:solidFill>
                      <a:srgbClr val="000000"/>
                    </a:solidFill>
                  </a:defRPr>
                </a:pPr>
                <a:r>
                  <a:rPr b="1" sz="900">
                    <a:solidFill>
                      <a:srgbClr val="FFFFFF"/>
                    </a:solidFill>
                  </a:rPr>
                  <a:t>Queue</a:t>
                </a:r>
              </a:p>
            </p:txBody>
          </p:sp>
        </p:grpSp>
        <p:grpSp>
          <p:nvGrpSpPr>
            <p:cNvPr id="888" name="Group 888"/>
            <p:cNvGrpSpPr/>
            <p:nvPr/>
          </p:nvGrpSpPr>
          <p:grpSpPr>
            <a:xfrm>
              <a:off x="1696720" y="1177289"/>
              <a:ext cx="1574802" cy="956314"/>
              <a:chOff x="0" y="-1"/>
              <a:chExt cx="1574801" cy="956313"/>
            </a:xfrm>
          </p:grpSpPr>
          <p:sp>
            <p:nvSpPr>
              <p:cNvPr id="883" name="Shape 883"/>
              <p:cNvSpPr/>
              <p:nvPr/>
            </p:nvSpPr>
            <p:spPr>
              <a:xfrm>
                <a:off x="0" y="-2"/>
                <a:ext cx="1503047" cy="956315"/>
              </a:xfrm>
              <a:prstGeom prst="rect">
                <a:avLst/>
              </a:prstGeom>
              <a:noFill/>
              <a:ln w="12700" cap="flat">
                <a:solidFill>
                  <a:srgbClr val="32538F"/>
                </a:solidFill>
                <a:prstDash val="solid"/>
                <a:bevel/>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84" name="Shape 884"/>
              <p:cNvSpPr/>
              <p:nvPr/>
            </p:nvSpPr>
            <p:spPr>
              <a:xfrm>
                <a:off x="-1" y="-2"/>
                <a:ext cx="1574803" cy="548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sz="1000">
                    <a:latin typeface="DengXian"/>
                    <a:ea typeface="DengXian"/>
                    <a:cs typeface="DengXian"/>
                    <a:sym typeface="DengXian"/>
                  </a:rPr>
                  <a:t>PHP,NodeJs,C#,etc.</a:t>
                </a:r>
                <a:endParaRPr>
                  <a:latin typeface="DengXian"/>
                  <a:ea typeface="DengXian"/>
                  <a:cs typeface="DengXian"/>
                  <a:sym typeface="DengXian"/>
                </a:endParaRPr>
              </a:p>
              <a:p>
                <a:pPr lvl="0"/>
                <a:r>
                  <a:rPr sz="1000">
                    <a:latin typeface="DengXian"/>
                    <a:ea typeface="DengXian"/>
                    <a:cs typeface="DengXian"/>
                    <a:sym typeface="DengXian"/>
                  </a:rPr>
                  <a:t>             or </a:t>
                </a:r>
                <a:endParaRPr>
                  <a:latin typeface="DengXian"/>
                  <a:ea typeface="DengXian"/>
                  <a:cs typeface="DengXian"/>
                  <a:sym typeface="DengXian"/>
                </a:endParaRPr>
              </a:p>
              <a:p>
                <a:pPr lvl="0"/>
                <a:r>
                  <a:rPr sz="1000">
                    <a:solidFill>
                      <a:srgbClr val="F4B183"/>
                    </a:solidFill>
                    <a:latin typeface="DengXian"/>
                    <a:ea typeface="DengXian"/>
                    <a:cs typeface="DengXian"/>
                    <a:sym typeface="DengXian"/>
                  </a:rPr>
                  <a:t>App Docker Image</a:t>
                </a:r>
              </a:p>
            </p:txBody>
          </p:sp>
          <p:grpSp>
            <p:nvGrpSpPr>
              <p:cNvPr id="887" name="Group 887"/>
              <p:cNvGrpSpPr/>
              <p:nvPr/>
            </p:nvGrpSpPr>
            <p:grpSpPr>
              <a:xfrm>
                <a:off x="114935" y="584024"/>
                <a:ext cx="1273178" cy="269237"/>
                <a:chOff x="0" y="0"/>
                <a:chExt cx="1273177" cy="269235"/>
              </a:xfrm>
            </p:grpSpPr>
            <p:sp>
              <p:nvSpPr>
                <p:cNvPr id="885" name="Shape 885"/>
                <p:cNvSpPr/>
                <p:nvPr/>
              </p:nvSpPr>
              <p:spPr>
                <a:xfrm>
                  <a:off x="-1" y="33004"/>
                  <a:ext cx="1273179" cy="203232"/>
                </a:xfrm>
                <a:prstGeom prst="rect">
                  <a:avLst/>
                </a:prstGeom>
                <a:solidFill>
                  <a:srgbClr val="BFBFBF"/>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86" name="Shape 886"/>
                <p:cNvSpPr/>
                <p:nvPr/>
              </p:nvSpPr>
              <p:spPr>
                <a:xfrm>
                  <a:off x="-1" y="0"/>
                  <a:ext cx="1273179"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200">
                      <a:latin typeface="+mj-lt"/>
                      <a:ea typeface="+mj-ea"/>
                      <a:cs typeface="+mj-cs"/>
                      <a:sym typeface="Helvetica"/>
                    </a:defRPr>
                  </a:lvl1pPr>
                </a:lstStyle>
                <a:p>
                  <a:pPr lvl="0">
                    <a:defRPr sz="1800"/>
                  </a:pPr>
                  <a:r>
                    <a:rPr sz="1200"/>
                    <a:t>Instrument SDK</a:t>
                  </a:r>
                </a:p>
              </p:txBody>
            </p:sp>
          </p:grpSp>
        </p:grpSp>
        <p:sp>
          <p:nvSpPr>
            <p:cNvPr id="889" name="Shape 889"/>
            <p:cNvSpPr/>
            <p:nvPr/>
          </p:nvSpPr>
          <p:spPr>
            <a:xfrm>
              <a:off x="-1" y="-1"/>
              <a:ext cx="7456808" cy="2691133"/>
            </a:xfrm>
            <a:prstGeom prst="rect">
              <a:avLst/>
            </a:prstGeom>
            <a:noFill/>
            <a:ln w="25400" cap="flat">
              <a:solidFill>
                <a:srgbClr val="32538F"/>
              </a:solidFill>
              <a:prstDash val="dashDot"/>
              <a:bevel/>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grpSp>
          <p:nvGrpSpPr>
            <p:cNvPr id="892" name="Group 892"/>
            <p:cNvGrpSpPr/>
            <p:nvPr/>
          </p:nvGrpSpPr>
          <p:grpSpPr>
            <a:xfrm>
              <a:off x="178433" y="2421254"/>
              <a:ext cx="5328291" cy="389894"/>
              <a:chOff x="-1" y="-1"/>
              <a:chExt cx="5328289" cy="389893"/>
            </a:xfrm>
          </p:grpSpPr>
          <p:sp>
            <p:nvSpPr>
              <p:cNvPr id="890" name="Shape 890"/>
              <p:cNvSpPr/>
              <p:nvPr/>
            </p:nvSpPr>
            <p:spPr>
              <a:xfrm>
                <a:off x="-2" y="-2"/>
                <a:ext cx="5328291" cy="389895"/>
              </a:xfrm>
              <a:prstGeom prst="rect">
                <a:avLst/>
              </a:prstGeom>
              <a:solidFill>
                <a:srgbClr val="FBE59F"/>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891" name="Shape 891"/>
              <p:cNvSpPr/>
              <p:nvPr/>
            </p:nvSpPr>
            <p:spPr>
              <a:xfrm>
                <a:off x="-2" y="9526"/>
                <a:ext cx="5328291"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i="1">
                    <a:latin typeface="+mj-lt"/>
                    <a:ea typeface="+mj-ea"/>
                    <a:cs typeface="+mj-cs"/>
                    <a:sym typeface="Helvetica"/>
                  </a:defRPr>
                </a:lvl1pPr>
              </a:lstStyle>
              <a:p>
                <a:pPr lvl="0">
                  <a:defRPr i="0"/>
                </a:pPr>
                <a:r>
                  <a:rPr i="1"/>
                  <a:t>Trace Data Protocol</a:t>
                </a:r>
              </a:p>
            </p:txBody>
          </p:sp>
        </p:grpSp>
        <p:sp>
          <p:nvSpPr>
            <p:cNvPr id="893" name="Shape 893"/>
            <p:cNvSpPr/>
            <p:nvPr/>
          </p:nvSpPr>
          <p:spPr>
            <a:xfrm>
              <a:off x="5685156" y="285115"/>
              <a:ext cx="972822" cy="2"/>
            </a:xfrm>
            <a:prstGeom prst="line">
              <a:avLst/>
            </a:prstGeom>
            <a:noFill/>
            <a:ln w="9525" cap="flat">
              <a:solidFill>
                <a:srgbClr val="3F6EC3"/>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894" name="Shape 894"/>
            <p:cNvSpPr/>
            <p:nvPr/>
          </p:nvSpPr>
          <p:spPr>
            <a:xfrm>
              <a:off x="3845560" y="418465"/>
              <a:ext cx="565152" cy="2"/>
            </a:xfrm>
            <a:prstGeom prst="line">
              <a:avLst/>
            </a:prstGeom>
            <a:noFill/>
            <a:ln w="9525" cap="flat">
              <a:solidFill>
                <a:srgbClr val="3F6EC3"/>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895" name="Shape 895"/>
            <p:cNvSpPr/>
            <p:nvPr/>
          </p:nvSpPr>
          <p:spPr>
            <a:xfrm>
              <a:off x="1571625" y="418465"/>
              <a:ext cx="981077" cy="2"/>
            </a:xfrm>
            <a:prstGeom prst="line">
              <a:avLst/>
            </a:prstGeom>
            <a:noFill/>
            <a:ln w="9525" cap="flat">
              <a:solidFill>
                <a:srgbClr val="3F6EC3"/>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896" name="Shape 896"/>
            <p:cNvSpPr/>
            <p:nvPr/>
          </p:nvSpPr>
          <p:spPr>
            <a:xfrm>
              <a:off x="678815" y="1064260"/>
              <a:ext cx="5082" cy="1356997"/>
            </a:xfrm>
            <a:prstGeom prst="line">
              <a:avLst/>
            </a:prstGeom>
            <a:noFill/>
            <a:ln w="28575" cap="flat">
              <a:solidFill>
                <a:srgbClr val="B3A418"/>
              </a:solidFill>
              <a:prstDash val="lgDash"/>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897" name="Shape 897"/>
            <p:cNvSpPr/>
            <p:nvPr/>
          </p:nvSpPr>
          <p:spPr>
            <a:xfrm>
              <a:off x="3317240" y="929005"/>
              <a:ext cx="2" cy="1492252"/>
            </a:xfrm>
            <a:prstGeom prst="line">
              <a:avLst/>
            </a:prstGeom>
            <a:noFill/>
            <a:ln w="28575" cap="flat">
              <a:solidFill>
                <a:srgbClr val="B3A418"/>
              </a:solidFill>
              <a:prstDash val="lgDash"/>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898" name="Shape 898"/>
            <p:cNvSpPr/>
            <p:nvPr/>
          </p:nvSpPr>
          <p:spPr>
            <a:xfrm>
              <a:off x="2253615" y="2006600"/>
              <a:ext cx="2" cy="433707"/>
            </a:xfrm>
            <a:prstGeom prst="line">
              <a:avLst/>
            </a:prstGeom>
            <a:noFill/>
            <a:ln w="28575" cap="flat">
              <a:solidFill>
                <a:srgbClr val="B3A418"/>
              </a:solidFill>
              <a:prstDash val="lgDash"/>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899" name="Shape 899"/>
            <p:cNvSpPr/>
            <p:nvPr/>
          </p:nvSpPr>
          <p:spPr>
            <a:xfrm>
              <a:off x="5038090" y="959485"/>
              <a:ext cx="2" cy="1461772"/>
            </a:xfrm>
            <a:prstGeom prst="line">
              <a:avLst/>
            </a:prstGeom>
            <a:noFill/>
            <a:ln w="28575" cap="flat">
              <a:solidFill>
                <a:srgbClr val="B3A418"/>
              </a:solidFill>
              <a:prstDash val="lgDash"/>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900" name="Shape 900"/>
            <p:cNvSpPr/>
            <p:nvPr/>
          </p:nvSpPr>
          <p:spPr>
            <a:xfrm>
              <a:off x="3199765" y="1655445"/>
              <a:ext cx="431802" cy="2"/>
            </a:xfrm>
            <a:prstGeom prst="line">
              <a:avLst/>
            </a:prstGeom>
            <a:noFill/>
            <a:ln w="9525" cap="flat">
              <a:solidFill>
                <a:srgbClr val="3F6EC3"/>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901" name="Shape 901"/>
            <p:cNvSpPr/>
            <p:nvPr/>
          </p:nvSpPr>
          <p:spPr>
            <a:xfrm>
              <a:off x="4918710" y="1819910"/>
              <a:ext cx="588012" cy="2"/>
            </a:xfrm>
            <a:prstGeom prst="line">
              <a:avLst/>
            </a:prstGeom>
            <a:noFill/>
            <a:ln w="9525" cap="flat">
              <a:solidFill>
                <a:srgbClr val="3F6EC3"/>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902" name="Shape 902"/>
            <p:cNvSpPr/>
            <p:nvPr/>
          </p:nvSpPr>
          <p:spPr>
            <a:xfrm rot="10800000">
              <a:off x="5685156" y="500380"/>
              <a:ext cx="1139191" cy="1370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15" y="0"/>
                  </a:moveTo>
                  <a:lnTo>
                    <a:pt x="0" y="0"/>
                  </a:lnTo>
                  <a:lnTo>
                    <a:pt x="0" y="21600"/>
                  </a:lnTo>
                  <a:lnTo>
                    <a:pt x="21600" y="21600"/>
                  </a:lnTo>
                </a:path>
              </a:pathLst>
            </a:custGeom>
            <a:noFill/>
            <a:ln w="9525" cap="flat">
              <a:solidFill>
                <a:srgbClr val="3F6EC3"/>
              </a:solidFill>
              <a:prstDash val="solid"/>
              <a:bevel/>
              <a:tailEnd type="triangle" w="med" len="med"/>
            </a:ln>
            <a:effectLst/>
          </p:spPr>
          <p:txBody>
            <a:bodyPr wrap="square" lIns="0" tIns="0" rIns="0" bIns="0" numCol="1" anchor="ctr">
              <a:noAutofit/>
            </a:bodyPr>
            <a:lstStyle/>
            <a:p>
              <a:pPr lvl="0">
                <a:defRPr>
                  <a:latin typeface="+mj-lt"/>
                  <a:ea typeface="+mj-ea"/>
                  <a:cs typeface="+mj-cs"/>
                  <a:sym typeface="Helvetica"/>
                </a:defRPr>
              </a:pPr>
            </a:p>
          </p:txBody>
        </p:sp>
        <p:grpSp>
          <p:nvGrpSpPr>
            <p:cNvPr id="905" name="Group 905"/>
            <p:cNvGrpSpPr/>
            <p:nvPr/>
          </p:nvGrpSpPr>
          <p:grpSpPr>
            <a:xfrm>
              <a:off x="7590791" y="2252980"/>
              <a:ext cx="1123952" cy="437518"/>
              <a:chOff x="0" y="0"/>
              <a:chExt cx="1123951" cy="437517"/>
            </a:xfrm>
          </p:grpSpPr>
          <p:sp>
            <p:nvSpPr>
              <p:cNvPr id="903" name="Shape 903"/>
              <p:cNvSpPr/>
              <p:nvPr/>
            </p:nvSpPr>
            <p:spPr>
              <a:xfrm>
                <a:off x="0" y="-1"/>
                <a:ext cx="1123952" cy="437519"/>
              </a:xfrm>
              <a:prstGeom prst="roundRect">
                <a:avLst>
                  <a:gd name="adj" fmla="val 16667"/>
                </a:avLst>
              </a:prstGeom>
              <a:solidFill>
                <a:srgbClr val="3B92F7"/>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904" name="Shape 904"/>
              <p:cNvSpPr/>
              <p:nvPr/>
            </p:nvSpPr>
            <p:spPr>
              <a:xfrm>
                <a:off x="21357" y="33338"/>
                <a:ext cx="1081237"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latin typeface="+mj-lt"/>
                    <a:ea typeface="+mj-ea"/>
                    <a:cs typeface="+mj-cs"/>
                    <a:sym typeface="Helvetica"/>
                  </a:defRPr>
                </a:lvl1pPr>
              </a:lstStyle>
              <a:p>
                <a:pPr lvl="0">
                  <a:defRPr>
                    <a:solidFill>
                      <a:srgbClr val="000000"/>
                    </a:solidFill>
                  </a:defRPr>
                </a:pPr>
                <a:r>
                  <a:rPr>
                    <a:solidFill>
                      <a:srgbClr val="FFFFFF"/>
                    </a:solidFill>
                  </a:rPr>
                  <a:t>UI</a:t>
                </a:r>
              </a:p>
            </p:txBody>
          </p:sp>
        </p:grpSp>
        <p:sp>
          <p:nvSpPr>
            <p:cNvPr id="906" name="Shape 906"/>
            <p:cNvSpPr/>
            <p:nvPr/>
          </p:nvSpPr>
          <p:spPr>
            <a:xfrm>
              <a:off x="8063866" y="2689860"/>
              <a:ext cx="177167" cy="358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343"/>
                  </a:moveTo>
                  <a:lnTo>
                    <a:pt x="10800" y="0"/>
                  </a:lnTo>
                  <a:lnTo>
                    <a:pt x="21600" y="5343"/>
                  </a:lnTo>
                  <a:lnTo>
                    <a:pt x="16200" y="5343"/>
                  </a:lnTo>
                  <a:lnTo>
                    <a:pt x="16200" y="16257"/>
                  </a:lnTo>
                  <a:lnTo>
                    <a:pt x="21600" y="16257"/>
                  </a:lnTo>
                  <a:lnTo>
                    <a:pt x="10800" y="21600"/>
                  </a:lnTo>
                  <a:lnTo>
                    <a:pt x="0" y="16257"/>
                  </a:lnTo>
                  <a:lnTo>
                    <a:pt x="5400" y="16257"/>
                  </a:lnTo>
                  <a:lnTo>
                    <a:pt x="5400" y="5343"/>
                  </a:lnTo>
                  <a:close/>
                </a:path>
              </a:pathLst>
            </a:custGeom>
            <a:solidFill>
              <a:srgbClr val="F4CB58"/>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907" name="Shape 907"/>
            <p:cNvSpPr/>
            <p:nvPr/>
          </p:nvSpPr>
          <p:spPr>
            <a:xfrm>
              <a:off x="5203190" y="2133600"/>
              <a:ext cx="2314577"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400">
                  <a:solidFill>
                    <a:srgbClr val="C55A11"/>
                  </a:solidFill>
                  <a:latin typeface="DengXian"/>
                  <a:ea typeface="DengXian"/>
                  <a:cs typeface="DengXian"/>
                  <a:sym typeface="DengXian"/>
                </a:defRPr>
              </a:lvl1pPr>
            </a:lstStyle>
            <a:p>
              <a:pPr lvl="0">
                <a:defRPr sz="1800">
                  <a:solidFill>
                    <a:srgbClr val="000000"/>
                  </a:solidFill>
                </a:defRPr>
              </a:pPr>
              <a:r>
                <a:rPr sz="1400">
                  <a:solidFill>
                    <a:srgbClr val="C55A11"/>
                  </a:solidFill>
                </a:rPr>
                <a:t>Traced Application Cluster</a:t>
              </a:r>
            </a:p>
          </p:txBody>
        </p:sp>
        <p:sp>
          <p:nvSpPr>
            <p:cNvPr id="908" name="Shape 908"/>
            <p:cNvSpPr/>
            <p:nvPr/>
          </p:nvSpPr>
          <p:spPr>
            <a:xfrm>
              <a:off x="1241425" y="2811146"/>
              <a:ext cx="177167" cy="236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078"/>
                  </a:moveTo>
                  <a:lnTo>
                    <a:pt x="10800" y="0"/>
                  </a:lnTo>
                  <a:lnTo>
                    <a:pt x="21600" y="8078"/>
                  </a:lnTo>
                  <a:lnTo>
                    <a:pt x="16200" y="8078"/>
                  </a:lnTo>
                  <a:lnTo>
                    <a:pt x="16200" y="13522"/>
                  </a:lnTo>
                  <a:lnTo>
                    <a:pt x="21600" y="13522"/>
                  </a:lnTo>
                  <a:lnTo>
                    <a:pt x="10800" y="21600"/>
                  </a:lnTo>
                  <a:lnTo>
                    <a:pt x="0" y="13522"/>
                  </a:lnTo>
                  <a:lnTo>
                    <a:pt x="5400" y="13522"/>
                  </a:lnTo>
                  <a:lnTo>
                    <a:pt x="5400" y="8078"/>
                  </a:lnTo>
                  <a:close/>
                </a:path>
              </a:pathLst>
            </a:custGeom>
            <a:solidFill>
              <a:srgbClr val="F4CB58"/>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sp>
          <p:nvSpPr>
            <p:cNvPr id="909" name="Shape 909"/>
            <p:cNvSpPr/>
            <p:nvPr/>
          </p:nvSpPr>
          <p:spPr>
            <a:xfrm>
              <a:off x="3363595" y="2811146"/>
              <a:ext cx="177167" cy="236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078"/>
                  </a:moveTo>
                  <a:lnTo>
                    <a:pt x="10800" y="0"/>
                  </a:lnTo>
                  <a:lnTo>
                    <a:pt x="21600" y="8078"/>
                  </a:lnTo>
                  <a:lnTo>
                    <a:pt x="16200" y="8078"/>
                  </a:lnTo>
                  <a:lnTo>
                    <a:pt x="16200" y="13522"/>
                  </a:lnTo>
                  <a:lnTo>
                    <a:pt x="21600" y="13522"/>
                  </a:lnTo>
                  <a:lnTo>
                    <a:pt x="10800" y="21600"/>
                  </a:lnTo>
                  <a:lnTo>
                    <a:pt x="0" y="13522"/>
                  </a:lnTo>
                  <a:lnTo>
                    <a:pt x="5400" y="13522"/>
                  </a:lnTo>
                  <a:lnTo>
                    <a:pt x="5400" y="8078"/>
                  </a:lnTo>
                  <a:close/>
                </a:path>
              </a:pathLst>
            </a:custGeom>
            <a:solidFill>
              <a:srgbClr val="F4CB58"/>
            </a:solidFill>
            <a:ln w="12700" cap="flat">
              <a:noFill/>
              <a:miter lim="400000"/>
              <a:tailEnd type="triangle" w="med" len="med"/>
            </a:ln>
            <a:effectLst/>
          </p:spPr>
          <p:txBody>
            <a:bodyPr wrap="square" lIns="0" tIns="0" rIns="0" bIns="0" numCol="1" anchor="ctr">
              <a:noAutofit/>
            </a:bodyPr>
            <a:lstStyle/>
            <a:p>
              <a:pPr lvl="0" algn="ctr">
                <a:defRPr>
                  <a:solidFill>
                    <a:srgbClr val="FFFFFF"/>
                  </a:solidFill>
                  <a:latin typeface="+mj-lt"/>
                  <a:ea typeface="+mj-ea"/>
                  <a:cs typeface="+mj-cs"/>
                  <a:sym typeface="Helvetica"/>
                </a:defRPr>
              </a:pPr>
            </a:p>
          </p:txBody>
        </p:sp>
      </p:grpSp>
    </p:spTree>
  </p:cSld>
  <p:clrMapOvr>
    <a:masterClrMapping/>
  </p:clrMapOvr>
  <p:transition spd="slow" advClick="1">
    <p:dissolve/>
  </p:transition>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4" name="Shape 914"/>
          <p:cNvSpPr/>
          <p:nvPr/>
        </p:nvSpPr>
        <p:spPr>
          <a:xfrm>
            <a:off x="2957832" y="2967333"/>
            <a:ext cx="6276337" cy="78206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5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5400">
                <a:solidFill>
                  <a:srgbClr val="FFFFFF"/>
                </a:solidFill>
              </a:rPr>
              <a:t>基础组件－应用监控</a:t>
            </a:r>
          </a:p>
        </p:txBody>
      </p:sp>
    </p:spTree>
  </p:cSld>
  <p:clrMapOvr>
    <a:masterClrMapping/>
  </p:clrMapOvr>
  <p:transition spd="slow" advClick="1">
    <p:dissolve/>
  </p:transition>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6" name="Shape 916"/>
          <p:cNvSpPr/>
          <p:nvPr/>
        </p:nvSpPr>
        <p:spPr>
          <a:xfrm>
            <a:off x="443254" y="392510"/>
            <a:ext cx="51424" cy="257460"/>
          </a:xfrm>
          <a:prstGeom prst="rect">
            <a:avLst/>
          </a:prstGeom>
          <a:solidFill>
            <a:srgbClr val="00B050"/>
          </a:solidFill>
          <a:ln w="12700">
            <a:miter lim="400000"/>
            <a:tailEnd type="triangle"/>
          </a:ln>
        </p:spPr>
        <p:txBody>
          <a:bodyPr lIns="0" tIns="0" rIns="0" bIns="0" anchor="ctr"/>
          <a:lstStyle/>
          <a:p>
            <a:pPr lvl="0" algn="ctr">
              <a:defRPr>
                <a:solidFill>
                  <a:srgbClr val="FFFFFF"/>
                </a:solidFill>
                <a:latin typeface="Microsoft YaHei"/>
                <a:ea typeface="Microsoft YaHei"/>
                <a:cs typeface="Microsoft YaHei"/>
                <a:sym typeface="Microsoft YaHei"/>
              </a:defRPr>
            </a:pPr>
          </a:p>
        </p:txBody>
      </p:sp>
      <p:sp>
        <p:nvSpPr>
          <p:cNvPr id="917" name="Shape 917"/>
          <p:cNvSpPr/>
          <p:nvPr/>
        </p:nvSpPr>
        <p:spPr>
          <a:xfrm>
            <a:off x="626950" y="191951"/>
            <a:ext cx="6839599" cy="60801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defTabSz="457200">
              <a:defRPr cap="all" spc="100" sz="2000">
                <a:latin typeface="Microsoft YaHei"/>
                <a:ea typeface="Microsoft YaHei"/>
                <a:cs typeface="Microsoft YaHei"/>
                <a:sym typeface="Microsoft YaHei"/>
              </a:defRPr>
            </a:lvl1pPr>
          </a:lstStyle>
          <a:p>
            <a:pPr lvl="0">
              <a:defRPr cap="none" spc="0" sz="1800"/>
            </a:pPr>
            <a:r>
              <a:rPr cap="all" spc="100" sz="2000"/>
              <a:t>应用监控</a:t>
            </a:r>
          </a:p>
        </p:txBody>
      </p:sp>
      <p:grpSp>
        <p:nvGrpSpPr>
          <p:cNvPr id="920" name="Group 920"/>
          <p:cNvGrpSpPr/>
          <p:nvPr/>
        </p:nvGrpSpPr>
        <p:grpSpPr>
          <a:xfrm>
            <a:off x="1642054" y="4737100"/>
            <a:ext cx="8458611" cy="1839735"/>
            <a:chOff x="0" y="0"/>
            <a:chExt cx="8458610" cy="1839734"/>
          </a:xfrm>
        </p:grpSpPr>
        <p:sp>
          <p:nvSpPr>
            <p:cNvPr id="918" name="Shape 918"/>
            <p:cNvSpPr/>
            <p:nvPr/>
          </p:nvSpPr>
          <p:spPr>
            <a:xfrm>
              <a:off x="0" y="0"/>
              <a:ext cx="8458611" cy="1839735"/>
            </a:xfrm>
            <a:prstGeom prst="rect">
              <a:avLst/>
            </a:prstGeom>
            <a:noFill/>
            <a:ln w="6350" cap="flat">
              <a:solidFill>
                <a:srgbClr val="85888D"/>
              </a:solidFill>
              <a:prstDash val="solid"/>
              <a:miter lim="400000"/>
            </a:ln>
            <a:effectLst/>
          </p:spPr>
          <p:txBody>
            <a:bodyPr wrap="square" lIns="0" tIns="0" rIns="0" bIns="0" numCol="1" anchor="b">
              <a:noAutofit/>
            </a:bodyPr>
            <a:lstStyle/>
            <a:p>
              <a:pPr lvl="0" algn="ctr" defTabSz="584200">
                <a:defRPr sz="1200">
                  <a:latin typeface="Helvetica Light"/>
                  <a:ea typeface="Helvetica Light"/>
                  <a:cs typeface="Helvetica Light"/>
                  <a:sym typeface="Helvetica Light"/>
                </a:defRPr>
              </a:pPr>
            </a:p>
          </p:txBody>
        </p:sp>
        <p:sp>
          <p:nvSpPr>
            <p:cNvPr id="919" name="Shape 919"/>
            <p:cNvSpPr/>
            <p:nvPr/>
          </p:nvSpPr>
          <p:spPr>
            <a:xfrm>
              <a:off x="0" y="1560334"/>
              <a:ext cx="8458611"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b">
              <a:spAutoFit/>
            </a:bodyPr>
            <a:lstStyle>
              <a:lvl1pPr algn="ctr" defTabSz="584200">
                <a:defRPr sz="1200">
                  <a:latin typeface="Helvetica Light"/>
                  <a:ea typeface="Helvetica Light"/>
                  <a:cs typeface="Helvetica Light"/>
                  <a:sym typeface="Helvetica Light"/>
                </a:defRPr>
              </a:lvl1pPr>
            </a:lstStyle>
            <a:p>
              <a:pPr lvl="0">
                <a:defRPr sz="1800"/>
              </a:pPr>
              <a:r>
                <a:rPr sz="1200"/>
                <a:t>group1 </a:t>
              </a:r>
            </a:p>
          </p:txBody>
        </p:sp>
      </p:grpSp>
      <p:grpSp>
        <p:nvGrpSpPr>
          <p:cNvPr id="923" name="Group 923"/>
          <p:cNvGrpSpPr/>
          <p:nvPr/>
        </p:nvGrpSpPr>
        <p:grpSpPr>
          <a:xfrm>
            <a:off x="1646930" y="2216319"/>
            <a:ext cx="7340663" cy="2129607"/>
            <a:chOff x="0" y="0"/>
            <a:chExt cx="7340661" cy="2129606"/>
          </a:xfrm>
        </p:grpSpPr>
        <p:sp>
          <p:nvSpPr>
            <p:cNvPr id="921" name="Shape 921"/>
            <p:cNvSpPr/>
            <p:nvPr/>
          </p:nvSpPr>
          <p:spPr>
            <a:xfrm>
              <a:off x="-1" y="-1"/>
              <a:ext cx="7340663" cy="2129608"/>
            </a:xfrm>
            <a:prstGeom prst="rect">
              <a:avLst/>
            </a:prstGeom>
            <a:noFill/>
            <a:ln w="6350" cap="flat">
              <a:solidFill>
                <a:srgbClr val="85888D"/>
              </a:solidFill>
              <a:prstDash val="solid"/>
              <a:miter lim="400000"/>
            </a:ln>
            <a:effectLst/>
          </p:spPr>
          <p:txBody>
            <a:bodyPr wrap="square" lIns="0" tIns="0" rIns="0" bIns="0" numCol="1" anchor="t">
              <a:noAutofit/>
            </a:bodyPr>
            <a:lstStyle/>
            <a:p>
              <a:pPr lvl="0" algn="ctr" defTabSz="584200">
                <a:defRPr sz="1200">
                  <a:latin typeface="Helvetica Light"/>
                  <a:ea typeface="Helvetica Light"/>
                  <a:cs typeface="Helvetica Light"/>
                  <a:sym typeface="Helvetica Light"/>
                </a:defRPr>
              </a:pPr>
            </a:p>
          </p:txBody>
        </p:sp>
        <p:sp>
          <p:nvSpPr>
            <p:cNvPr id="922" name="Shape 922"/>
            <p:cNvSpPr/>
            <p:nvPr/>
          </p:nvSpPr>
          <p:spPr>
            <a:xfrm>
              <a:off x="-1" y="-1"/>
              <a:ext cx="734066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ctr" defTabSz="584200">
                <a:defRPr sz="1200">
                  <a:latin typeface="Helvetica Light"/>
                  <a:ea typeface="Helvetica Light"/>
                  <a:cs typeface="Helvetica Light"/>
                  <a:sym typeface="Helvetica Light"/>
                </a:defRPr>
              </a:lvl1pPr>
            </a:lstStyle>
            <a:p>
              <a:pPr lvl="0">
                <a:defRPr sz="1800"/>
              </a:pPr>
              <a:r>
                <a:rPr sz="1200"/>
                <a:t>monitor</a:t>
              </a:r>
            </a:p>
          </p:txBody>
        </p:sp>
      </p:grpSp>
      <p:grpSp>
        <p:nvGrpSpPr>
          <p:cNvPr id="926" name="Group 926"/>
          <p:cNvGrpSpPr/>
          <p:nvPr/>
        </p:nvGrpSpPr>
        <p:grpSpPr>
          <a:xfrm>
            <a:off x="2352798" y="3468413"/>
            <a:ext cx="1403353" cy="505373"/>
            <a:chOff x="0" y="0"/>
            <a:chExt cx="1403351" cy="505372"/>
          </a:xfrm>
        </p:grpSpPr>
        <p:sp>
          <p:nvSpPr>
            <p:cNvPr id="924" name="Shape 924"/>
            <p:cNvSpPr/>
            <p:nvPr/>
          </p:nvSpPr>
          <p:spPr>
            <a:xfrm>
              <a:off x="-1" y="-1"/>
              <a:ext cx="1403353" cy="505374"/>
            </a:xfrm>
            <a:prstGeom prst="rect">
              <a:avLst/>
            </a:prstGeom>
            <a:solidFill>
              <a:srgbClr val="4D73BE"/>
            </a:solidFill>
            <a:ln w="12700" cap="flat">
              <a:noFill/>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925" name="Shape 925"/>
            <p:cNvSpPr/>
            <p:nvPr/>
          </p:nvSpPr>
          <p:spPr>
            <a:xfrm>
              <a:off x="-1" y="24086"/>
              <a:ext cx="140335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lgn="ctr" defTabSz="584200"/>
              <a:r>
                <a:rPr sz="1200">
                  <a:solidFill>
                    <a:srgbClr val="FFFFFF"/>
                  </a:solidFill>
                  <a:latin typeface="Microsoft YaHei"/>
                  <a:ea typeface="Microsoft YaHei"/>
                  <a:cs typeface="Microsoft YaHei"/>
                  <a:sym typeface="Microsoft YaHei"/>
                </a:rPr>
                <a:t>prometheus</a:t>
              </a:r>
              <a:endParaRPr>
                <a:latin typeface="+mj-lt"/>
                <a:ea typeface="+mj-ea"/>
                <a:cs typeface="+mj-cs"/>
                <a:sym typeface="Helvetica"/>
              </a:endParaRPr>
            </a:p>
            <a:p>
              <a:pPr lvl="0" algn="ctr" defTabSz="584200"/>
              <a:r>
                <a:rPr sz="1200">
                  <a:solidFill>
                    <a:srgbClr val="FFFFFF"/>
                  </a:solidFill>
                  <a:latin typeface="Microsoft YaHei"/>
                  <a:ea typeface="Microsoft YaHei"/>
                  <a:cs typeface="Microsoft YaHei"/>
                  <a:sym typeface="Microsoft YaHei"/>
                </a:rPr>
                <a:t>{node:1}</a:t>
              </a:r>
            </a:p>
          </p:txBody>
        </p:sp>
      </p:grpSp>
      <p:grpSp>
        <p:nvGrpSpPr>
          <p:cNvPr id="929" name="Group 929"/>
          <p:cNvGrpSpPr/>
          <p:nvPr/>
        </p:nvGrpSpPr>
        <p:grpSpPr>
          <a:xfrm>
            <a:off x="4419600" y="3468413"/>
            <a:ext cx="1403350" cy="505373"/>
            <a:chOff x="0" y="0"/>
            <a:chExt cx="1403350" cy="505372"/>
          </a:xfrm>
        </p:grpSpPr>
        <p:sp>
          <p:nvSpPr>
            <p:cNvPr id="927" name="Shape 927"/>
            <p:cNvSpPr/>
            <p:nvPr/>
          </p:nvSpPr>
          <p:spPr>
            <a:xfrm>
              <a:off x="0" y="-1"/>
              <a:ext cx="1403350" cy="505374"/>
            </a:xfrm>
            <a:prstGeom prst="rect">
              <a:avLst/>
            </a:prstGeom>
            <a:solidFill>
              <a:srgbClr val="4D73BE"/>
            </a:solidFill>
            <a:ln w="12700" cap="flat">
              <a:noFill/>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928" name="Shape 928"/>
            <p:cNvSpPr/>
            <p:nvPr/>
          </p:nvSpPr>
          <p:spPr>
            <a:xfrm>
              <a:off x="0" y="24086"/>
              <a:ext cx="1403350"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0" algn="ctr" defTabSz="584200"/>
              <a:r>
                <a:rPr sz="1200">
                  <a:solidFill>
                    <a:srgbClr val="FFFFFF"/>
                  </a:solidFill>
                  <a:latin typeface="Microsoft YaHei"/>
                  <a:ea typeface="Microsoft YaHei"/>
                  <a:cs typeface="Microsoft YaHei"/>
                  <a:sym typeface="Microsoft YaHei"/>
                </a:rPr>
                <a:t>prometheus</a:t>
              </a:r>
              <a:endParaRPr>
                <a:latin typeface="+mj-lt"/>
                <a:ea typeface="+mj-ea"/>
                <a:cs typeface="+mj-cs"/>
                <a:sym typeface="Helvetica"/>
              </a:endParaRPr>
            </a:p>
            <a:p>
              <a:pPr lvl="0" algn="ctr" defTabSz="584200"/>
              <a:r>
                <a:rPr sz="1200">
                  <a:solidFill>
                    <a:srgbClr val="FFFFFF"/>
                  </a:solidFill>
                  <a:latin typeface="Microsoft YaHei"/>
                  <a:ea typeface="Microsoft YaHei"/>
                  <a:cs typeface="Microsoft YaHei"/>
                  <a:sym typeface="Microsoft YaHei"/>
                </a:rPr>
                <a:t>{node:2}</a:t>
              </a:r>
            </a:p>
          </p:txBody>
        </p:sp>
      </p:grpSp>
      <p:grpSp>
        <p:nvGrpSpPr>
          <p:cNvPr id="932" name="Group 932"/>
          <p:cNvGrpSpPr/>
          <p:nvPr/>
        </p:nvGrpSpPr>
        <p:grpSpPr>
          <a:xfrm>
            <a:off x="1795313" y="5030513"/>
            <a:ext cx="1306217" cy="1206329"/>
            <a:chOff x="0" y="0"/>
            <a:chExt cx="1306216" cy="1206328"/>
          </a:xfrm>
        </p:grpSpPr>
        <p:sp>
          <p:nvSpPr>
            <p:cNvPr id="930" name="Shape 930"/>
            <p:cNvSpPr/>
            <p:nvPr/>
          </p:nvSpPr>
          <p:spPr>
            <a:xfrm>
              <a:off x="-1" y="-1"/>
              <a:ext cx="1306218" cy="1206330"/>
            </a:xfrm>
            <a:prstGeom prst="rect">
              <a:avLst/>
            </a:prstGeom>
            <a:noFill/>
            <a:ln w="12700" cap="flat">
              <a:solidFill>
                <a:srgbClr val="85888D"/>
              </a:solidFill>
              <a:prstDash val="solid"/>
              <a:miter lim="400000"/>
            </a:ln>
            <a:effectLst/>
          </p:spPr>
          <p:txBody>
            <a:bodyPr wrap="square" lIns="0" tIns="0" rIns="0" bIns="0" numCol="1" anchor="t">
              <a:noAutofit/>
            </a:bodyPr>
            <a:lstStyle/>
            <a:p>
              <a:pPr lvl="0" algn="ctr" defTabSz="584200">
                <a:defRPr sz="1200">
                  <a:latin typeface="Helvetica Light"/>
                  <a:ea typeface="Helvetica Light"/>
                  <a:cs typeface="Helvetica Light"/>
                  <a:sym typeface="Helvetica Light"/>
                </a:defRPr>
              </a:pPr>
            </a:p>
          </p:txBody>
        </p:sp>
        <p:sp>
          <p:nvSpPr>
            <p:cNvPr id="931" name="Shape 931"/>
            <p:cNvSpPr/>
            <p:nvPr/>
          </p:nvSpPr>
          <p:spPr>
            <a:xfrm>
              <a:off x="-1" y="-1"/>
              <a:ext cx="1306218"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lvl="0" algn="ctr" defTabSz="584200"/>
              <a:r>
                <a:rPr b="1" sz="1200">
                  <a:latin typeface="+mj-lt"/>
                  <a:ea typeface="+mj-ea"/>
                  <a:cs typeface="+mj-cs"/>
                  <a:sym typeface="Helvetica"/>
                </a:rPr>
                <a:t>applications</a:t>
              </a:r>
              <a:endParaRPr b="1" sz="1200">
                <a:latin typeface="+mj-lt"/>
                <a:ea typeface="+mj-ea"/>
                <a:cs typeface="+mj-cs"/>
                <a:sym typeface="Helvetica"/>
              </a:endParaRPr>
            </a:p>
            <a:p>
              <a:pPr lvl="0" algn="ctr" defTabSz="584200"/>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by spring-boot</a:t>
              </a:r>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others…</a:t>
              </a:r>
              <a:endParaRPr sz="1200">
                <a:latin typeface="Helvetica Light"/>
                <a:ea typeface="Helvetica Light"/>
                <a:cs typeface="Helvetica Light"/>
                <a:sym typeface="Helvetica Light"/>
              </a:endParaRPr>
            </a:p>
          </p:txBody>
        </p:sp>
      </p:grpSp>
      <p:sp>
        <p:nvSpPr>
          <p:cNvPr id="933" name="Shape 933"/>
          <p:cNvSpPr/>
          <p:nvPr/>
        </p:nvSpPr>
        <p:spPr>
          <a:xfrm flipH="1">
            <a:off x="4441130" y="3973093"/>
            <a:ext cx="549601" cy="1061007"/>
          </a:xfrm>
          <a:prstGeom prst="line">
            <a:avLst/>
          </a:prstGeom>
          <a:ln>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34" name="Shape 934"/>
          <p:cNvSpPr/>
          <p:nvPr/>
        </p:nvSpPr>
        <p:spPr>
          <a:xfrm flipH="1">
            <a:off x="2403928" y="3971936"/>
            <a:ext cx="625298" cy="1063810"/>
          </a:xfrm>
          <a:prstGeom prst="line">
            <a:avLst/>
          </a:prstGeom>
          <a:ln>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grpSp>
        <p:nvGrpSpPr>
          <p:cNvPr id="937" name="Group 937"/>
          <p:cNvGrpSpPr/>
          <p:nvPr/>
        </p:nvGrpSpPr>
        <p:grpSpPr>
          <a:xfrm>
            <a:off x="3677839" y="5030513"/>
            <a:ext cx="1306217" cy="1206329"/>
            <a:chOff x="0" y="0"/>
            <a:chExt cx="1306216" cy="1206328"/>
          </a:xfrm>
        </p:grpSpPr>
        <p:sp>
          <p:nvSpPr>
            <p:cNvPr id="935" name="Shape 935"/>
            <p:cNvSpPr/>
            <p:nvPr/>
          </p:nvSpPr>
          <p:spPr>
            <a:xfrm>
              <a:off x="-1" y="-1"/>
              <a:ext cx="1306218" cy="1206330"/>
            </a:xfrm>
            <a:prstGeom prst="rect">
              <a:avLst/>
            </a:prstGeom>
            <a:noFill/>
            <a:ln w="12700" cap="flat">
              <a:solidFill>
                <a:srgbClr val="85888D"/>
              </a:solidFill>
              <a:prstDash val="solid"/>
              <a:miter lim="400000"/>
            </a:ln>
            <a:effectLst/>
          </p:spPr>
          <p:txBody>
            <a:bodyPr wrap="square" lIns="0" tIns="0" rIns="0" bIns="0" numCol="1" anchor="t">
              <a:noAutofit/>
            </a:bodyPr>
            <a:lstStyle/>
            <a:p>
              <a:pPr lvl="0" algn="ctr" defTabSz="584200">
                <a:defRPr sz="1200">
                  <a:latin typeface="Helvetica Light"/>
                  <a:ea typeface="Helvetica Light"/>
                  <a:cs typeface="Helvetica Light"/>
                  <a:sym typeface="Helvetica Light"/>
                </a:defRPr>
              </a:pPr>
            </a:p>
          </p:txBody>
        </p:sp>
        <p:sp>
          <p:nvSpPr>
            <p:cNvPr id="936" name="Shape 936"/>
            <p:cNvSpPr/>
            <p:nvPr/>
          </p:nvSpPr>
          <p:spPr>
            <a:xfrm>
              <a:off x="-1" y="-1"/>
              <a:ext cx="1306218"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lvl="0" algn="ctr" defTabSz="584200"/>
              <a:r>
                <a:rPr b="1" sz="1200">
                  <a:latin typeface="+mj-lt"/>
                  <a:ea typeface="+mj-ea"/>
                  <a:cs typeface="+mj-cs"/>
                  <a:sym typeface="Helvetica"/>
                </a:rPr>
                <a:t>middlewares</a:t>
              </a:r>
              <a:endParaRPr b="1" sz="1200">
                <a:latin typeface="+mj-lt"/>
                <a:ea typeface="+mj-ea"/>
                <a:cs typeface="+mj-cs"/>
                <a:sym typeface="Helvetica"/>
              </a:endParaRPr>
            </a:p>
            <a:p>
              <a:pPr lvl="0" algn="ctr" defTabSz="584200"/>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redis</a:t>
              </a:r>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rabbitmq</a:t>
              </a:r>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a:t>
              </a:r>
            </a:p>
          </p:txBody>
        </p:sp>
      </p:grpSp>
      <p:sp>
        <p:nvSpPr>
          <p:cNvPr id="938" name="Shape 938"/>
          <p:cNvSpPr/>
          <p:nvPr/>
        </p:nvSpPr>
        <p:spPr>
          <a:xfrm>
            <a:off x="3026524" y="3979293"/>
            <a:ext cx="1327635" cy="1027841"/>
          </a:xfrm>
          <a:prstGeom prst="line">
            <a:avLst/>
          </a:prstGeom>
          <a:ln>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39" name="Shape 939"/>
          <p:cNvSpPr/>
          <p:nvPr/>
        </p:nvSpPr>
        <p:spPr>
          <a:xfrm flipH="1">
            <a:off x="2498221" y="3970527"/>
            <a:ext cx="2496093" cy="1063254"/>
          </a:xfrm>
          <a:prstGeom prst="line">
            <a:avLst/>
          </a:prstGeom>
          <a:ln>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grpSp>
        <p:nvGrpSpPr>
          <p:cNvPr id="942" name="Group 942"/>
          <p:cNvGrpSpPr/>
          <p:nvPr/>
        </p:nvGrpSpPr>
        <p:grpSpPr>
          <a:xfrm>
            <a:off x="5560367" y="5030513"/>
            <a:ext cx="1306217" cy="1227359"/>
            <a:chOff x="0" y="0"/>
            <a:chExt cx="1306216" cy="1227358"/>
          </a:xfrm>
        </p:grpSpPr>
        <p:sp>
          <p:nvSpPr>
            <p:cNvPr id="940" name="Shape 940"/>
            <p:cNvSpPr/>
            <p:nvPr/>
          </p:nvSpPr>
          <p:spPr>
            <a:xfrm>
              <a:off x="-1" y="-1"/>
              <a:ext cx="1306218" cy="1227360"/>
            </a:xfrm>
            <a:prstGeom prst="rect">
              <a:avLst/>
            </a:prstGeom>
            <a:noFill/>
            <a:ln w="12700" cap="flat">
              <a:solidFill>
                <a:srgbClr val="85888D"/>
              </a:solidFill>
              <a:prstDash val="solid"/>
              <a:miter lim="400000"/>
            </a:ln>
            <a:effectLst/>
          </p:spPr>
          <p:txBody>
            <a:bodyPr wrap="square" lIns="0" tIns="0" rIns="0" bIns="0" numCol="1" anchor="t">
              <a:noAutofit/>
            </a:bodyPr>
            <a:lstStyle/>
            <a:p>
              <a:pPr lvl="0" algn="ctr" defTabSz="584200">
                <a:defRPr sz="1200">
                  <a:latin typeface="Helvetica Light"/>
                  <a:ea typeface="Helvetica Light"/>
                  <a:cs typeface="Helvetica Light"/>
                  <a:sym typeface="Helvetica Light"/>
                </a:defRPr>
              </a:pPr>
            </a:p>
          </p:txBody>
        </p:sp>
        <p:sp>
          <p:nvSpPr>
            <p:cNvPr id="941" name="Shape 941"/>
            <p:cNvSpPr/>
            <p:nvPr/>
          </p:nvSpPr>
          <p:spPr>
            <a:xfrm>
              <a:off x="-1" y="-1"/>
              <a:ext cx="1306218"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lvl="0" algn="ctr" defTabSz="584200"/>
              <a:r>
                <a:rPr b="1" sz="1200">
                  <a:latin typeface="+mj-lt"/>
                  <a:ea typeface="+mj-ea"/>
                  <a:cs typeface="+mj-cs"/>
                  <a:sym typeface="Helvetica"/>
                </a:rPr>
                <a:t>databases</a:t>
              </a:r>
              <a:endParaRPr b="1" sz="1200">
                <a:latin typeface="+mj-lt"/>
                <a:ea typeface="+mj-ea"/>
                <a:cs typeface="+mj-cs"/>
                <a:sym typeface="Helvetica"/>
              </a:endParaRPr>
            </a:p>
            <a:p>
              <a:pPr lvl="0" algn="ctr" defTabSz="584200"/>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mysql</a:t>
              </a:r>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oracle</a:t>
              </a:r>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mssql</a:t>
              </a:r>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a:t>
              </a:r>
            </a:p>
          </p:txBody>
        </p:sp>
      </p:grpSp>
      <p:sp>
        <p:nvSpPr>
          <p:cNvPr id="943" name="Shape 943"/>
          <p:cNvSpPr/>
          <p:nvPr/>
        </p:nvSpPr>
        <p:spPr>
          <a:xfrm>
            <a:off x="4990867" y="4004676"/>
            <a:ext cx="1231358" cy="999835"/>
          </a:xfrm>
          <a:prstGeom prst="line">
            <a:avLst/>
          </a:prstGeom>
          <a:ln>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44" name="Shape 944"/>
          <p:cNvSpPr/>
          <p:nvPr/>
        </p:nvSpPr>
        <p:spPr>
          <a:xfrm>
            <a:off x="3064930" y="3993053"/>
            <a:ext cx="3042648" cy="1013721"/>
          </a:xfrm>
          <a:prstGeom prst="line">
            <a:avLst/>
          </a:prstGeom>
          <a:ln>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45" name="Shape 945"/>
          <p:cNvSpPr/>
          <p:nvPr/>
        </p:nvSpPr>
        <p:spPr>
          <a:xfrm>
            <a:off x="5241061" y="1127855"/>
            <a:ext cx="2" cy="1090875"/>
          </a:xfrm>
          <a:prstGeom prst="line">
            <a:avLst/>
          </a:prstGeom>
          <a:ln w="12700">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grpSp>
        <p:nvGrpSpPr>
          <p:cNvPr id="948" name="Group 948"/>
          <p:cNvGrpSpPr/>
          <p:nvPr/>
        </p:nvGrpSpPr>
        <p:grpSpPr>
          <a:xfrm>
            <a:off x="6977954" y="2425286"/>
            <a:ext cx="1312519" cy="416901"/>
            <a:chOff x="0" y="0"/>
            <a:chExt cx="1312518" cy="416899"/>
          </a:xfrm>
        </p:grpSpPr>
        <p:sp>
          <p:nvSpPr>
            <p:cNvPr id="946" name="Shape 946"/>
            <p:cNvSpPr/>
            <p:nvPr/>
          </p:nvSpPr>
          <p:spPr>
            <a:xfrm>
              <a:off x="-1" y="0"/>
              <a:ext cx="1312520" cy="416900"/>
            </a:xfrm>
            <a:prstGeom prst="rect">
              <a:avLst/>
            </a:prstGeom>
            <a:solidFill>
              <a:srgbClr val="4D73BE"/>
            </a:solidFill>
            <a:ln w="12700" cap="flat">
              <a:noFill/>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947" name="Shape 947"/>
            <p:cNvSpPr/>
            <p:nvPr/>
          </p:nvSpPr>
          <p:spPr>
            <a:xfrm>
              <a:off x="-1" y="68749"/>
              <a:ext cx="1312520"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alert manager 1</a:t>
              </a:r>
            </a:p>
          </p:txBody>
        </p:sp>
      </p:grpSp>
      <p:grpSp>
        <p:nvGrpSpPr>
          <p:cNvPr id="951" name="Group 951"/>
          <p:cNvGrpSpPr/>
          <p:nvPr/>
        </p:nvGrpSpPr>
        <p:grpSpPr>
          <a:xfrm>
            <a:off x="6990654" y="3516860"/>
            <a:ext cx="1312519" cy="416901"/>
            <a:chOff x="0" y="0"/>
            <a:chExt cx="1312518" cy="416899"/>
          </a:xfrm>
        </p:grpSpPr>
        <p:sp>
          <p:nvSpPr>
            <p:cNvPr id="949" name="Shape 949"/>
            <p:cNvSpPr/>
            <p:nvPr/>
          </p:nvSpPr>
          <p:spPr>
            <a:xfrm>
              <a:off x="-1" y="0"/>
              <a:ext cx="1312520" cy="416900"/>
            </a:xfrm>
            <a:prstGeom prst="rect">
              <a:avLst/>
            </a:prstGeom>
            <a:solidFill>
              <a:srgbClr val="4D73BE"/>
            </a:solidFill>
            <a:ln w="12700" cap="flat">
              <a:noFill/>
              <a:miter lim="400000"/>
            </a:ln>
            <a:effectLst/>
          </p:spPr>
          <p:txBody>
            <a:bodyPr wrap="square" lIns="0" tIns="0" rIns="0" bIns="0" numCol="1" anchor="ctr">
              <a:noAutofit/>
            </a:bodyPr>
            <a:lstStyle/>
            <a:p>
              <a:pPr lvl="0" algn="ctr" defTabSz="584200">
                <a:defRPr>
                  <a:latin typeface="+mj-lt"/>
                  <a:ea typeface="+mj-ea"/>
                  <a:cs typeface="+mj-cs"/>
                  <a:sym typeface="Helvetica"/>
                </a:defRPr>
              </a:pPr>
            </a:p>
          </p:txBody>
        </p:sp>
        <p:sp>
          <p:nvSpPr>
            <p:cNvPr id="950" name="Shape 950"/>
            <p:cNvSpPr/>
            <p:nvPr/>
          </p:nvSpPr>
          <p:spPr>
            <a:xfrm>
              <a:off x="-1" y="68749"/>
              <a:ext cx="1312520"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alert manager 2</a:t>
              </a:r>
            </a:p>
          </p:txBody>
        </p:sp>
      </p:grpSp>
      <p:sp>
        <p:nvSpPr>
          <p:cNvPr id="952" name="Shape 952"/>
          <p:cNvSpPr/>
          <p:nvPr/>
        </p:nvSpPr>
        <p:spPr>
          <a:xfrm>
            <a:off x="6567167" y="2633734"/>
            <a:ext cx="421257" cy="2"/>
          </a:xfrm>
          <a:prstGeom prst="line">
            <a:avLst/>
          </a:prstGeom>
          <a:ln w="12700">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53" name="Shape 953"/>
          <p:cNvSpPr/>
          <p:nvPr/>
        </p:nvSpPr>
        <p:spPr>
          <a:xfrm>
            <a:off x="6567167" y="3702880"/>
            <a:ext cx="421257" cy="2"/>
          </a:xfrm>
          <a:prstGeom prst="line">
            <a:avLst/>
          </a:prstGeom>
          <a:ln w="12700">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54" name="Shape 954"/>
          <p:cNvSpPr/>
          <p:nvPr/>
        </p:nvSpPr>
        <p:spPr>
          <a:xfrm flipV="1">
            <a:off x="6565702" y="2639159"/>
            <a:ext cx="2" cy="1063723"/>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55" name="Shape 955"/>
          <p:cNvSpPr/>
          <p:nvPr/>
        </p:nvSpPr>
        <p:spPr>
          <a:xfrm>
            <a:off x="3470318" y="3098800"/>
            <a:ext cx="3082883" cy="0"/>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56" name="Shape 956"/>
          <p:cNvSpPr/>
          <p:nvPr/>
        </p:nvSpPr>
        <p:spPr>
          <a:xfrm flipV="1">
            <a:off x="3470319" y="3103639"/>
            <a:ext cx="2" cy="354969"/>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57" name="Shape 957"/>
          <p:cNvSpPr/>
          <p:nvPr/>
        </p:nvSpPr>
        <p:spPr>
          <a:xfrm flipV="1">
            <a:off x="5121273" y="3103639"/>
            <a:ext cx="2" cy="354969"/>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58" name="Shape 958"/>
          <p:cNvSpPr/>
          <p:nvPr/>
        </p:nvSpPr>
        <p:spPr>
          <a:xfrm flipV="1">
            <a:off x="8728125" y="2647662"/>
            <a:ext cx="2" cy="1063723"/>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59" name="Shape 959"/>
          <p:cNvSpPr/>
          <p:nvPr/>
        </p:nvSpPr>
        <p:spPr>
          <a:xfrm>
            <a:off x="8726167" y="3129034"/>
            <a:ext cx="977287" cy="2"/>
          </a:xfrm>
          <a:prstGeom prst="line">
            <a:avLst/>
          </a:prstGeom>
          <a:ln w="12700">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60" name="Shape 960"/>
          <p:cNvSpPr/>
          <p:nvPr/>
        </p:nvSpPr>
        <p:spPr>
          <a:xfrm>
            <a:off x="8293397" y="2633734"/>
            <a:ext cx="431802" cy="2"/>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61" name="Shape 961"/>
          <p:cNvSpPr/>
          <p:nvPr/>
        </p:nvSpPr>
        <p:spPr>
          <a:xfrm>
            <a:off x="8296822" y="3695700"/>
            <a:ext cx="424955" cy="0"/>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grpSp>
        <p:nvGrpSpPr>
          <p:cNvPr id="964" name="Group 964"/>
          <p:cNvGrpSpPr/>
          <p:nvPr/>
        </p:nvGrpSpPr>
        <p:grpSpPr>
          <a:xfrm>
            <a:off x="10360586" y="3206339"/>
            <a:ext cx="1312520" cy="416901"/>
            <a:chOff x="0" y="0"/>
            <a:chExt cx="1312518" cy="416899"/>
          </a:xfrm>
        </p:grpSpPr>
        <p:sp>
          <p:nvSpPr>
            <p:cNvPr id="962" name="Shape 962"/>
            <p:cNvSpPr/>
            <p:nvPr/>
          </p:nvSpPr>
          <p:spPr>
            <a:xfrm>
              <a:off x="-1" y="0"/>
              <a:ext cx="1312520" cy="416900"/>
            </a:xfrm>
            <a:prstGeom prst="rect">
              <a:avLst/>
            </a:prstGeom>
            <a:noFill/>
            <a:ln w="12700" cap="flat">
              <a:solidFill>
                <a:srgbClr val="85888D"/>
              </a:solidFill>
              <a:prstDash val="solid"/>
              <a:miter lim="400000"/>
            </a:ln>
            <a:effectLst/>
          </p:spPr>
          <p:txBody>
            <a:bodyPr wrap="square" lIns="0" tIns="0" rIns="0" bIns="0" numCol="1" anchor="ctr">
              <a:noAutofit/>
            </a:bodyPr>
            <a:lstStyle/>
            <a:p>
              <a:pPr lvl="0" algn="ctr" defTabSz="584200">
                <a:defRPr sz="1200">
                  <a:latin typeface="Helvetica Light"/>
                  <a:ea typeface="Helvetica Light"/>
                  <a:cs typeface="Helvetica Light"/>
                  <a:sym typeface="Helvetica Light"/>
                </a:defRPr>
              </a:pPr>
            </a:p>
          </p:txBody>
        </p:sp>
        <p:sp>
          <p:nvSpPr>
            <p:cNvPr id="963" name="Shape 963"/>
            <p:cNvSpPr/>
            <p:nvPr/>
          </p:nvSpPr>
          <p:spPr>
            <a:xfrm>
              <a:off x="-1" y="68749"/>
              <a:ext cx="1312520"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latin typeface="Helvetica Light"/>
                  <a:ea typeface="Helvetica Light"/>
                  <a:cs typeface="Helvetica Light"/>
                  <a:sym typeface="Helvetica Light"/>
                </a:defRPr>
              </a:lvl1pPr>
            </a:lstStyle>
            <a:p>
              <a:pPr lvl="0">
                <a:defRPr sz="1800"/>
              </a:pPr>
              <a:r>
                <a:rPr sz="1200"/>
                <a:t>webchat</a:t>
              </a:r>
            </a:p>
          </p:txBody>
        </p:sp>
      </p:grpSp>
      <p:grpSp>
        <p:nvGrpSpPr>
          <p:cNvPr id="967" name="Group 967"/>
          <p:cNvGrpSpPr/>
          <p:nvPr/>
        </p:nvGrpSpPr>
        <p:grpSpPr>
          <a:xfrm>
            <a:off x="10016976" y="2901539"/>
            <a:ext cx="1312519" cy="416901"/>
            <a:chOff x="0" y="0"/>
            <a:chExt cx="1312518" cy="416899"/>
          </a:xfrm>
        </p:grpSpPr>
        <p:sp>
          <p:nvSpPr>
            <p:cNvPr id="965" name="Shape 965"/>
            <p:cNvSpPr/>
            <p:nvPr/>
          </p:nvSpPr>
          <p:spPr>
            <a:xfrm>
              <a:off x="-1" y="0"/>
              <a:ext cx="1312520" cy="416900"/>
            </a:xfrm>
            <a:prstGeom prst="rect">
              <a:avLst/>
            </a:prstGeom>
            <a:solidFill>
              <a:srgbClr val="FFFFFF"/>
            </a:solidFill>
            <a:ln w="12700" cap="flat">
              <a:solidFill>
                <a:srgbClr val="85888D"/>
              </a:solidFill>
              <a:prstDash val="solid"/>
              <a:miter lim="400000"/>
            </a:ln>
            <a:effectLst/>
          </p:spPr>
          <p:txBody>
            <a:bodyPr wrap="square" lIns="0" tIns="0" rIns="0" bIns="0" numCol="1" anchor="ctr">
              <a:noAutofit/>
            </a:bodyPr>
            <a:lstStyle/>
            <a:p>
              <a:pPr lvl="0" algn="ctr" defTabSz="584200">
                <a:defRPr sz="1200">
                  <a:latin typeface="Helvetica Light"/>
                  <a:ea typeface="Helvetica Light"/>
                  <a:cs typeface="Helvetica Light"/>
                  <a:sym typeface="Helvetica Light"/>
                </a:defRPr>
              </a:pPr>
            </a:p>
          </p:txBody>
        </p:sp>
        <p:sp>
          <p:nvSpPr>
            <p:cNvPr id="966" name="Shape 966"/>
            <p:cNvSpPr/>
            <p:nvPr/>
          </p:nvSpPr>
          <p:spPr>
            <a:xfrm>
              <a:off x="-1" y="68749"/>
              <a:ext cx="1312520"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latin typeface="Helvetica Light"/>
                  <a:ea typeface="Helvetica Light"/>
                  <a:cs typeface="Helvetica Light"/>
                  <a:sym typeface="Helvetica Light"/>
                </a:defRPr>
              </a:lvl1pPr>
            </a:lstStyle>
            <a:p>
              <a:pPr lvl="0">
                <a:defRPr sz="1800"/>
              </a:pPr>
              <a:r>
                <a:rPr sz="1200"/>
                <a:t>sms</a:t>
              </a:r>
            </a:p>
          </p:txBody>
        </p:sp>
      </p:grpSp>
      <p:grpSp>
        <p:nvGrpSpPr>
          <p:cNvPr id="970" name="Group 970"/>
          <p:cNvGrpSpPr/>
          <p:nvPr/>
        </p:nvGrpSpPr>
        <p:grpSpPr>
          <a:xfrm>
            <a:off x="9813776" y="2584039"/>
            <a:ext cx="1312519" cy="416901"/>
            <a:chOff x="0" y="0"/>
            <a:chExt cx="1312518" cy="416899"/>
          </a:xfrm>
        </p:grpSpPr>
        <p:sp>
          <p:nvSpPr>
            <p:cNvPr id="968" name="Shape 968"/>
            <p:cNvSpPr/>
            <p:nvPr/>
          </p:nvSpPr>
          <p:spPr>
            <a:xfrm>
              <a:off x="-1" y="0"/>
              <a:ext cx="1312520" cy="416900"/>
            </a:xfrm>
            <a:prstGeom prst="rect">
              <a:avLst/>
            </a:prstGeom>
            <a:solidFill>
              <a:srgbClr val="FFFFFF"/>
            </a:solidFill>
            <a:ln w="12700" cap="flat">
              <a:solidFill>
                <a:srgbClr val="85888D"/>
              </a:solidFill>
              <a:prstDash val="solid"/>
              <a:miter lim="400000"/>
            </a:ln>
            <a:effectLst/>
          </p:spPr>
          <p:txBody>
            <a:bodyPr wrap="square" lIns="0" tIns="0" rIns="0" bIns="0" numCol="1" anchor="ctr">
              <a:noAutofit/>
            </a:bodyPr>
            <a:lstStyle/>
            <a:p>
              <a:pPr lvl="0" algn="ctr" defTabSz="584200">
                <a:defRPr sz="1200">
                  <a:latin typeface="Helvetica Light"/>
                  <a:ea typeface="Helvetica Light"/>
                  <a:cs typeface="Helvetica Light"/>
                  <a:sym typeface="Helvetica Light"/>
                </a:defRPr>
              </a:pPr>
            </a:p>
          </p:txBody>
        </p:sp>
        <p:sp>
          <p:nvSpPr>
            <p:cNvPr id="969" name="Shape 969"/>
            <p:cNvSpPr/>
            <p:nvPr/>
          </p:nvSpPr>
          <p:spPr>
            <a:xfrm>
              <a:off x="-1" y="68749"/>
              <a:ext cx="1312520"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latin typeface="Helvetica Light"/>
                  <a:ea typeface="Helvetica Light"/>
                  <a:cs typeface="Helvetica Light"/>
                  <a:sym typeface="Helvetica Light"/>
                </a:defRPr>
              </a:lvl1pPr>
            </a:lstStyle>
            <a:p>
              <a:pPr lvl="0">
                <a:defRPr sz="1800"/>
              </a:pPr>
              <a:r>
                <a:rPr sz="1200"/>
                <a:t>email</a:t>
              </a:r>
            </a:p>
          </p:txBody>
        </p:sp>
      </p:grpSp>
      <p:grpSp>
        <p:nvGrpSpPr>
          <p:cNvPr id="973" name="Group 973"/>
          <p:cNvGrpSpPr/>
          <p:nvPr/>
        </p:nvGrpSpPr>
        <p:grpSpPr>
          <a:xfrm>
            <a:off x="9832826" y="918641"/>
            <a:ext cx="1306217" cy="416901"/>
            <a:chOff x="0" y="0"/>
            <a:chExt cx="1306216" cy="416899"/>
          </a:xfrm>
        </p:grpSpPr>
        <p:sp>
          <p:nvSpPr>
            <p:cNvPr id="971" name="Shape 971"/>
            <p:cNvSpPr/>
            <p:nvPr/>
          </p:nvSpPr>
          <p:spPr>
            <a:xfrm>
              <a:off x="-1" y="0"/>
              <a:ext cx="1306218" cy="416900"/>
            </a:xfrm>
            <a:prstGeom prst="rect">
              <a:avLst/>
            </a:prstGeom>
            <a:solidFill>
              <a:srgbClr val="4D73BE"/>
            </a:solidFill>
            <a:ln w="12700" cap="flat">
              <a:noFill/>
              <a:miter lim="400000"/>
            </a:ln>
            <a:effectLst/>
          </p:spPr>
          <p:txBody>
            <a:bodyPr wrap="square" lIns="0" tIns="0" rIns="0" bIns="0" numCol="1" anchor="ctr">
              <a:noAutofit/>
            </a:bodyPr>
            <a:lstStyle/>
            <a:p>
              <a:pPr lvl="0" algn="ctr" defTabSz="584200">
                <a:defRPr b="1" sz="1200">
                  <a:solidFill>
                    <a:srgbClr val="FFFFFF"/>
                  </a:solidFill>
                  <a:latin typeface="+mj-lt"/>
                  <a:ea typeface="+mj-ea"/>
                  <a:cs typeface="+mj-cs"/>
                  <a:sym typeface="Helvetica"/>
                </a:defRPr>
              </a:pPr>
            </a:p>
          </p:txBody>
        </p:sp>
        <p:sp>
          <p:nvSpPr>
            <p:cNvPr id="972" name="Shape 972"/>
            <p:cNvSpPr/>
            <p:nvPr/>
          </p:nvSpPr>
          <p:spPr>
            <a:xfrm>
              <a:off x="-1" y="83735"/>
              <a:ext cx="1306218" cy="249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defTabSz="584200">
                <a:defRPr sz="1200">
                  <a:solidFill>
                    <a:srgbClr val="FFFFFF"/>
                  </a:solidFill>
                  <a:latin typeface="Microsoft YaHei"/>
                  <a:ea typeface="Microsoft YaHei"/>
                  <a:cs typeface="Microsoft YaHei"/>
                  <a:sym typeface="Microsoft YaHei"/>
                </a:defRPr>
              </a:lvl1pPr>
            </a:lstStyle>
            <a:p>
              <a:pPr lvl="0">
                <a:defRPr sz="1800">
                  <a:solidFill>
                    <a:srgbClr val="000000"/>
                  </a:solidFill>
                </a:defRPr>
              </a:pPr>
              <a:r>
                <a:rPr sz="1200">
                  <a:solidFill>
                    <a:srgbClr val="FFFFFF"/>
                  </a:solidFill>
                </a:rPr>
                <a:t>控制台</a:t>
              </a:r>
            </a:p>
          </p:txBody>
        </p:sp>
      </p:grpSp>
      <p:sp>
        <p:nvSpPr>
          <p:cNvPr id="974" name="Shape 974"/>
          <p:cNvSpPr/>
          <p:nvPr/>
        </p:nvSpPr>
        <p:spPr>
          <a:xfrm>
            <a:off x="5234111" y="1127090"/>
            <a:ext cx="4591773" cy="2"/>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75" name="Shape 975"/>
          <p:cNvSpPr/>
          <p:nvPr/>
        </p:nvSpPr>
        <p:spPr>
          <a:xfrm flipV="1">
            <a:off x="9214809" y="2070580"/>
            <a:ext cx="2" cy="1063723"/>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76" name="Shape 976"/>
          <p:cNvSpPr/>
          <p:nvPr/>
        </p:nvSpPr>
        <p:spPr>
          <a:xfrm>
            <a:off x="9214784" y="2082368"/>
            <a:ext cx="1318916" cy="2"/>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77" name="Shape 977"/>
          <p:cNvSpPr/>
          <p:nvPr/>
        </p:nvSpPr>
        <p:spPr>
          <a:xfrm flipV="1">
            <a:off x="10524035" y="1357202"/>
            <a:ext cx="2" cy="721744"/>
          </a:xfrm>
          <a:prstGeom prst="line">
            <a:avLst/>
          </a:prstGeom>
          <a:ln w="12700">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78" name="Shape 978"/>
          <p:cNvSpPr/>
          <p:nvPr/>
        </p:nvSpPr>
        <p:spPr>
          <a:xfrm>
            <a:off x="5248811" y="1536259"/>
            <a:ext cx="469901" cy="2740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400">
                <a:latin typeface="Microsoft YaHei"/>
                <a:ea typeface="Microsoft YaHei"/>
                <a:cs typeface="Microsoft YaHei"/>
                <a:sym typeface="Microsoft YaHei"/>
              </a:defRPr>
            </a:lvl1pPr>
          </a:lstStyle>
          <a:p>
            <a:pPr lvl="0">
              <a:defRPr sz="1800"/>
            </a:pPr>
            <a:r>
              <a:rPr sz="1400"/>
              <a:t>管理</a:t>
            </a:r>
          </a:p>
        </p:txBody>
      </p:sp>
      <p:sp>
        <p:nvSpPr>
          <p:cNvPr id="979" name="Shape 979"/>
          <p:cNvSpPr/>
          <p:nvPr/>
        </p:nvSpPr>
        <p:spPr>
          <a:xfrm>
            <a:off x="9246893" y="2590738"/>
            <a:ext cx="469901" cy="2740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400">
                <a:latin typeface="Microsoft YaHei"/>
                <a:ea typeface="Microsoft YaHei"/>
                <a:cs typeface="Microsoft YaHei"/>
                <a:sym typeface="Microsoft YaHei"/>
              </a:defRPr>
            </a:lvl1pPr>
          </a:lstStyle>
          <a:p>
            <a:pPr lvl="0">
              <a:defRPr sz="1800"/>
            </a:pPr>
            <a:r>
              <a:rPr sz="1400"/>
              <a:t>通知</a:t>
            </a:r>
          </a:p>
        </p:txBody>
      </p:sp>
      <p:sp>
        <p:nvSpPr>
          <p:cNvPr id="980" name="Shape 980"/>
          <p:cNvSpPr/>
          <p:nvPr/>
        </p:nvSpPr>
        <p:spPr>
          <a:xfrm flipH="1">
            <a:off x="3205841" y="1104678"/>
            <a:ext cx="2" cy="2357732"/>
          </a:xfrm>
          <a:prstGeom prst="line">
            <a:avLst/>
          </a:prstGeom>
          <a:ln w="12700">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81" name="Shape 981"/>
          <p:cNvSpPr/>
          <p:nvPr/>
        </p:nvSpPr>
        <p:spPr>
          <a:xfrm>
            <a:off x="3212383" y="1128984"/>
            <a:ext cx="2021741" cy="2"/>
          </a:xfrm>
          <a:prstGeom prst="line">
            <a:avLst/>
          </a:prstGeom>
          <a:ln w="12700">
            <a:solidFill>
              <a:srgbClr val="85888D"/>
            </a:solidFill>
            <a:miter lim="400000"/>
          </a:ln>
        </p:spPr>
        <p:txBody>
          <a:bodyPr lIns="0" tIns="0" rIns="0" bIns="0"/>
          <a:lstStyle/>
          <a:p>
            <a:pPr lvl="0" defTabSz="457200">
              <a:defRPr sz="1200">
                <a:latin typeface="+mj-lt"/>
                <a:ea typeface="+mj-ea"/>
                <a:cs typeface="+mj-cs"/>
                <a:sym typeface="Helvetica"/>
              </a:defRPr>
            </a:pPr>
          </a:p>
        </p:txBody>
      </p:sp>
      <p:sp>
        <p:nvSpPr>
          <p:cNvPr id="982" name="Shape 982"/>
          <p:cNvSpPr/>
          <p:nvPr/>
        </p:nvSpPr>
        <p:spPr>
          <a:xfrm>
            <a:off x="3191436" y="1536258"/>
            <a:ext cx="469901" cy="2740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1400">
                <a:latin typeface="Microsoft YaHei"/>
                <a:ea typeface="Microsoft YaHei"/>
                <a:cs typeface="Microsoft YaHei"/>
                <a:sym typeface="Microsoft YaHei"/>
              </a:defRPr>
            </a:lvl1pPr>
          </a:lstStyle>
          <a:p>
            <a:pPr lvl="0">
              <a:defRPr sz="1800"/>
            </a:pPr>
            <a:r>
              <a:rPr sz="1400"/>
              <a:t>查询</a:t>
            </a:r>
          </a:p>
        </p:txBody>
      </p:sp>
      <p:grpSp>
        <p:nvGrpSpPr>
          <p:cNvPr id="985" name="Group 985"/>
          <p:cNvGrpSpPr/>
          <p:nvPr/>
        </p:nvGrpSpPr>
        <p:grpSpPr>
          <a:xfrm>
            <a:off x="7249466" y="5043289"/>
            <a:ext cx="1306217" cy="1227359"/>
            <a:chOff x="0" y="0"/>
            <a:chExt cx="1306216" cy="1227358"/>
          </a:xfrm>
        </p:grpSpPr>
        <p:sp>
          <p:nvSpPr>
            <p:cNvPr id="983" name="Shape 983"/>
            <p:cNvSpPr/>
            <p:nvPr/>
          </p:nvSpPr>
          <p:spPr>
            <a:xfrm>
              <a:off x="-1" y="-1"/>
              <a:ext cx="1306218" cy="1227360"/>
            </a:xfrm>
            <a:prstGeom prst="rect">
              <a:avLst/>
            </a:prstGeom>
            <a:noFill/>
            <a:ln w="12700" cap="flat">
              <a:solidFill>
                <a:srgbClr val="85888D"/>
              </a:solidFill>
              <a:prstDash val="solid"/>
              <a:miter lim="400000"/>
            </a:ln>
            <a:effectLst/>
          </p:spPr>
          <p:txBody>
            <a:bodyPr wrap="square" lIns="0" tIns="0" rIns="0" bIns="0" numCol="1" anchor="t">
              <a:noAutofit/>
            </a:bodyPr>
            <a:lstStyle/>
            <a:p>
              <a:pPr lvl="0" algn="ctr" defTabSz="584200">
                <a:defRPr sz="1200">
                  <a:latin typeface="Helvetica Light"/>
                  <a:ea typeface="Helvetica Light"/>
                  <a:cs typeface="Helvetica Light"/>
                  <a:sym typeface="Helvetica Light"/>
                </a:defRPr>
              </a:pPr>
            </a:p>
          </p:txBody>
        </p:sp>
        <p:sp>
          <p:nvSpPr>
            <p:cNvPr id="984" name="Shape 984"/>
            <p:cNvSpPr/>
            <p:nvPr/>
          </p:nvSpPr>
          <p:spPr>
            <a:xfrm>
              <a:off x="-1" y="-1"/>
              <a:ext cx="1306218"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lvl="0" algn="ctr" defTabSz="584200"/>
              <a:r>
                <a:rPr b="1" sz="1200">
                  <a:latin typeface="+mj-lt"/>
                  <a:ea typeface="+mj-ea"/>
                  <a:cs typeface="+mj-cs"/>
                  <a:sym typeface="Helvetica"/>
                </a:rPr>
                <a:t>web server</a:t>
              </a:r>
              <a:endParaRPr b="1" sz="1200">
                <a:latin typeface="+mj-lt"/>
                <a:ea typeface="+mj-ea"/>
                <a:cs typeface="+mj-cs"/>
                <a:sym typeface="Helvetica"/>
              </a:endParaRPr>
            </a:p>
            <a:p>
              <a:pPr lvl="0" algn="ctr" defTabSz="584200"/>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nginx</a:t>
              </a:r>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apache</a:t>
              </a:r>
              <a:endParaRPr sz="1200">
                <a:latin typeface="Helvetica Light"/>
                <a:ea typeface="Helvetica Light"/>
                <a:cs typeface="Helvetica Light"/>
                <a:sym typeface="Helvetica Light"/>
              </a:endParaRPr>
            </a:p>
            <a:p>
              <a:pPr lvl="0" algn="ctr" defTabSz="584200"/>
              <a:r>
                <a:rPr sz="1200">
                  <a:latin typeface="Helvetica Light"/>
                  <a:ea typeface="Helvetica Light"/>
                  <a:cs typeface="Helvetica Light"/>
                  <a:sym typeface="Helvetica Light"/>
                </a:rPr>
                <a:t>…</a:t>
              </a:r>
            </a:p>
          </p:txBody>
        </p:sp>
      </p:grpSp>
      <p:sp>
        <p:nvSpPr>
          <p:cNvPr id="986" name="Shape 986"/>
          <p:cNvSpPr/>
          <p:nvPr/>
        </p:nvSpPr>
        <p:spPr>
          <a:xfrm>
            <a:off x="5049056" y="3992817"/>
            <a:ext cx="2673308" cy="1053543"/>
          </a:xfrm>
          <a:prstGeom prst="line">
            <a:avLst/>
          </a:prstGeom>
          <a:ln>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
        <p:nvSpPr>
          <p:cNvPr id="987" name="Shape 987"/>
          <p:cNvSpPr/>
          <p:nvPr/>
        </p:nvSpPr>
        <p:spPr>
          <a:xfrm>
            <a:off x="3157202" y="3992002"/>
            <a:ext cx="4321223" cy="1046447"/>
          </a:xfrm>
          <a:prstGeom prst="line">
            <a:avLst/>
          </a:prstGeom>
          <a:ln>
            <a:solidFill>
              <a:srgbClr val="85888D"/>
            </a:solidFill>
            <a:miter lim="400000"/>
            <a:tailEnd type="triangle"/>
          </a:ln>
        </p:spPr>
        <p:txBody>
          <a:bodyPr lIns="0" tIns="0" rIns="0" bIns="0"/>
          <a:lstStyle/>
          <a:p>
            <a:pPr lvl="0" defTabSz="457200">
              <a:defRPr sz="1200">
                <a:latin typeface="+mj-lt"/>
                <a:ea typeface="+mj-ea"/>
                <a:cs typeface="+mj-cs"/>
                <a:sym typeface="Helvetica"/>
              </a:defRPr>
            </a:pPr>
          </a:p>
        </p:txBody>
      </p:sp>
    </p:spTree>
  </p:cSld>
  <p:clrMapOvr>
    <a:masterClrMapping/>
  </p:clrMapOvr>
  <p:transition spd="slow" advClick="1">
    <p:dissolve/>
  </p:transition>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9" name="Shape 989"/>
          <p:cNvSpPr/>
          <p:nvPr/>
        </p:nvSpPr>
        <p:spPr>
          <a:xfrm>
            <a:off x="2957832" y="2967333"/>
            <a:ext cx="6276337" cy="78206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5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5400">
                <a:solidFill>
                  <a:srgbClr val="FFFFFF"/>
                </a:solidFill>
              </a:rPr>
              <a:t>基础组件－日志中心</a:t>
            </a:r>
          </a:p>
        </p:txBody>
      </p:sp>
    </p:spTree>
  </p:cSld>
  <p:clrMapOvr>
    <a:masterClrMapping/>
  </p:clrMapOvr>
  <p:transition spd="slow" advClick="1">
    <p:dissolve/>
  </p:transition>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1" name="Shape 991"/>
          <p:cNvSpPr/>
          <p:nvPr>
            <p:ph type="title"/>
          </p:nvPr>
        </p:nvSpPr>
        <p:spPr>
          <a:xfrm>
            <a:off x="555812" y="204472"/>
            <a:ext cx="6839599" cy="608017"/>
          </a:xfrm>
          <a:prstGeom prst="rect">
            <a:avLst/>
          </a:prstGeom>
        </p:spPr>
        <p:txBody>
          <a:bodyPr/>
          <a:lstStyle/>
          <a:p>
            <a:pPr lvl="0">
              <a:defRPr spc="0" sz="1800"/>
            </a:pPr>
            <a:r>
              <a:rPr spc="100" sz="2000"/>
              <a:t>日志中心规划</a:t>
            </a:r>
          </a:p>
        </p:txBody>
      </p:sp>
      <p:grpSp>
        <p:nvGrpSpPr>
          <p:cNvPr id="1009" name="Group 1009"/>
          <p:cNvGrpSpPr/>
          <p:nvPr/>
        </p:nvGrpSpPr>
        <p:grpSpPr>
          <a:xfrm>
            <a:off x="1364255" y="1737960"/>
            <a:ext cx="9463490" cy="3382079"/>
            <a:chOff x="0" y="0"/>
            <a:chExt cx="9463489" cy="3382077"/>
          </a:xfrm>
        </p:grpSpPr>
        <p:sp>
          <p:nvSpPr>
            <p:cNvPr id="992" name="Shape 992"/>
            <p:cNvSpPr/>
            <p:nvPr/>
          </p:nvSpPr>
          <p:spPr>
            <a:xfrm>
              <a:off x="1169757" y="1067060"/>
              <a:ext cx="2113769" cy="10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6821" y="21600"/>
                  </a:lnTo>
                  <a:lnTo>
                    <a:pt x="21600" y="11016"/>
                  </a:lnTo>
                  <a:lnTo>
                    <a:pt x="16821" y="0"/>
                  </a:lnTo>
                  <a:lnTo>
                    <a:pt x="0" y="0"/>
                  </a:lnTo>
                  <a:lnTo>
                    <a:pt x="0" y="21600"/>
                  </a:lnTo>
                  <a:close/>
                </a:path>
              </a:pathLst>
            </a:custGeom>
            <a:noFill/>
            <a:ln w="25400" cap="flat">
              <a:solidFill>
                <a:srgbClr val="4472C4"/>
              </a:solidFill>
              <a:prstDash val="solid"/>
              <a:round/>
            </a:ln>
            <a:effectLst/>
          </p:spPr>
          <p:txBody>
            <a:bodyPr wrap="square" lIns="0" tIns="0" rIns="0" bIns="0" numCol="1" anchor="ctr">
              <a:noAutofit/>
            </a:bodyPr>
            <a:lstStyle/>
            <a:p>
              <a:pPr lvl="0">
                <a:defRPr b="1" sz="1000">
                  <a:latin typeface="Microsoft YaHei"/>
                  <a:ea typeface="Microsoft YaHei"/>
                  <a:cs typeface="Microsoft YaHei"/>
                  <a:sym typeface="Microsoft YaHei"/>
                </a:defRPr>
              </a:pPr>
            </a:p>
          </p:txBody>
        </p:sp>
        <p:grpSp>
          <p:nvGrpSpPr>
            <p:cNvPr id="995" name="Group 995"/>
            <p:cNvGrpSpPr/>
            <p:nvPr/>
          </p:nvGrpSpPr>
          <p:grpSpPr>
            <a:xfrm>
              <a:off x="2884548" y="1067060"/>
              <a:ext cx="2280027" cy="1006128"/>
              <a:chOff x="0" y="0"/>
              <a:chExt cx="2280025" cy="1006126"/>
            </a:xfrm>
          </p:grpSpPr>
          <p:sp>
            <p:nvSpPr>
              <p:cNvPr id="993" name="Shape 993"/>
              <p:cNvSpPr/>
              <p:nvPr/>
            </p:nvSpPr>
            <p:spPr>
              <a:xfrm>
                <a:off x="-1" y="-1"/>
                <a:ext cx="2113773" cy="10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6996" y="21600"/>
                    </a:lnTo>
                    <a:lnTo>
                      <a:pt x="21600" y="10584"/>
                    </a:lnTo>
                    <a:lnTo>
                      <a:pt x="16996" y="0"/>
                    </a:lnTo>
                    <a:lnTo>
                      <a:pt x="0" y="0"/>
                    </a:lnTo>
                    <a:lnTo>
                      <a:pt x="4779" y="11016"/>
                    </a:lnTo>
                    <a:lnTo>
                      <a:pt x="0" y="21600"/>
                    </a:lnTo>
                    <a:close/>
                  </a:path>
                </a:pathLst>
              </a:custGeom>
              <a:noFill/>
              <a:ln w="25400" cap="flat">
                <a:solidFill>
                  <a:srgbClr val="ED7D31"/>
                </a:solidFill>
                <a:prstDash val="solid"/>
                <a:round/>
              </a:ln>
              <a:effectLst/>
            </p:spPr>
            <p:txBody>
              <a:bodyPr wrap="square" lIns="0" tIns="0" rIns="0" bIns="0" numCol="1" anchor="ctr">
                <a:noAutofit/>
              </a:bodyPr>
              <a:lstStyle/>
              <a:p>
                <a:pPr lvl="0" algn="ctr">
                  <a:defRPr b="1" sz="1000">
                    <a:latin typeface="Microsoft YaHei"/>
                    <a:ea typeface="Microsoft YaHei"/>
                    <a:cs typeface="Microsoft YaHei"/>
                    <a:sym typeface="Microsoft YaHei"/>
                  </a:defRPr>
                </a:pPr>
              </a:p>
            </p:txBody>
          </p:sp>
          <p:sp>
            <p:nvSpPr>
              <p:cNvPr id="994" name="Shape 994"/>
              <p:cNvSpPr/>
              <p:nvPr/>
            </p:nvSpPr>
            <p:spPr>
              <a:xfrm>
                <a:off x="166253" y="351551"/>
                <a:ext cx="2113773" cy="303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lvl1pPr algn="ctr">
                  <a:defRPr b="1">
                    <a:latin typeface="Microsoft YaHei"/>
                    <a:ea typeface="Microsoft YaHei"/>
                    <a:cs typeface="Microsoft YaHei"/>
                    <a:sym typeface="Microsoft YaHei"/>
                  </a:defRPr>
                </a:lvl1pPr>
              </a:lstStyle>
              <a:p>
                <a:pPr lvl="0">
                  <a:defRPr b="0"/>
                </a:pPr>
                <a:r>
                  <a:rPr b="1"/>
                  <a:t>应用弱侵入性</a:t>
                </a:r>
              </a:p>
            </p:txBody>
          </p:sp>
        </p:grpSp>
        <p:sp>
          <p:nvSpPr>
            <p:cNvPr id="996" name="Shape 996"/>
            <p:cNvSpPr/>
            <p:nvPr/>
          </p:nvSpPr>
          <p:spPr>
            <a:xfrm>
              <a:off x="4616515" y="1067060"/>
              <a:ext cx="2096595" cy="10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6959" y="21600"/>
                  </a:lnTo>
                  <a:lnTo>
                    <a:pt x="21600" y="10584"/>
                  </a:lnTo>
                  <a:lnTo>
                    <a:pt x="16959" y="0"/>
                  </a:lnTo>
                  <a:lnTo>
                    <a:pt x="0" y="0"/>
                  </a:lnTo>
                  <a:lnTo>
                    <a:pt x="4641" y="10584"/>
                  </a:lnTo>
                  <a:lnTo>
                    <a:pt x="0" y="21600"/>
                  </a:lnTo>
                  <a:close/>
                </a:path>
              </a:pathLst>
            </a:custGeom>
            <a:noFill/>
            <a:ln w="25400" cap="flat">
              <a:solidFill>
                <a:srgbClr val="A5A5A5"/>
              </a:solidFill>
              <a:prstDash val="solid"/>
              <a:round/>
            </a:ln>
            <a:effectLst/>
          </p:spPr>
          <p:txBody>
            <a:bodyPr wrap="square" lIns="0" tIns="0" rIns="0" bIns="0" numCol="1" anchor="ctr">
              <a:noAutofit/>
            </a:bodyPr>
            <a:lstStyle/>
            <a:p>
              <a:pPr lvl="0" algn="ctr">
                <a:defRPr b="1" sz="1000">
                  <a:latin typeface="Microsoft YaHei"/>
                  <a:ea typeface="Microsoft YaHei"/>
                  <a:cs typeface="Microsoft YaHei"/>
                  <a:sym typeface="Microsoft YaHei"/>
                </a:defRPr>
              </a:pPr>
            </a:p>
          </p:txBody>
        </p:sp>
        <p:grpSp>
          <p:nvGrpSpPr>
            <p:cNvPr id="999" name="Group 999"/>
            <p:cNvGrpSpPr/>
            <p:nvPr/>
          </p:nvGrpSpPr>
          <p:grpSpPr>
            <a:xfrm>
              <a:off x="6326715" y="1067060"/>
              <a:ext cx="2249656" cy="1006128"/>
              <a:chOff x="0" y="0"/>
              <a:chExt cx="2249654" cy="1006126"/>
            </a:xfrm>
          </p:grpSpPr>
          <p:sp>
            <p:nvSpPr>
              <p:cNvPr id="997" name="Shape 997"/>
              <p:cNvSpPr/>
              <p:nvPr/>
            </p:nvSpPr>
            <p:spPr>
              <a:xfrm>
                <a:off x="-1" y="-1"/>
                <a:ext cx="2095276" cy="10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6956" y="21600"/>
                    </a:lnTo>
                    <a:lnTo>
                      <a:pt x="21600" y="10584"/>
                    </a:lnTo>
                    <a:lnTo>
                      <a:pt x="16956" y="0"/>
                    </a:lnTo>
                    <a:lnTo>
                      <a:pt x="0" y="0"/>
                    </a:lnTo>
                    <a:lnTo>
                      <a:pt x="4644" y="10584"/>
                    </a:lnTo>
                    <a:lnTo>
                      <a:pt x="0" y="21600"/>
                    </a:lnTo>
                    <a:close/>
                  </a:path>
                </a:pathLst>
              </a:custGeom>
              <a:noFill/>
              <a:ln w="25400" cap="flat">
                <a:solidFill>
                  <a:srgbClr val="FFC000"/>
                </a:solidFill>
                <a:prstDash val="solid"/>
                <a:round/>
              </a:ln>
              <a:effectLst/>
            </p:spPr>
            <p:txBody>
              <a:bodyPr wrap="square" lIns="0" tIns="0" rIns="0" bIns="0" numCol="1" anchor="ctr">
                <a:noAutofit/>
              </a:bodyPr>
              <a:lstStyle/>
              <a:p>
                <a:pPr lvl="0" algn="ctr">
                  <a:defRPr b="1" sz="1000">
                    <a:latin typeface="Microsoft YaHei"/>
                    <a:ea typeface="Microsoft YaHei"/>
                    <a:cs typeface="Microsoft YaHei"/>
                    <a:sym typeface="Microsoft YaHei"/>
                  </a:defRPr>
                </a:pPr>
              </a:p>
            </p:txBody>
          </p:sp>
          <p:sp>
            <p:nvSpPr>
              <p:cNvPr id="998" name="Shape 998"/>
              <p:cNvSpPr/>
              <p:nvPr/>
            </p:nvSpPr>
            <p:spPr>
              <a:xfrm>
                <a:off x="154379" y="351551"/>
                <a:ext cx="2095276" cy="303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lvl1pPr algn="ctr">
                  <a:defRPr b="1">
                    <a:latin typeface="Microsoft YaHei"/>
                    <a:ea typeface="Microsoft YaHei"/>
                    <a:cs typeface="Microsoft YaHei"/>
                    <a:sym typeface="Microsoft YaHei"/>
                  </a:defRPr>
                </a:lvl1pPr>
              </a:lstStyle>
              <a:p>
                <a:pPr lvl="0">
                  <a:defRPr b="0"/>
                </a:pPr>
                <a:r>
                  <a:rPr b="1"/>
                  <a:t>读写性能高</a:t>
                </a:r>
              </a:p>
            </p:txBody>
          </p:sp>
        </p:grpSp>
        <p:grpSp>
          <p:nvGrpSpPr>
            <p:cNvPr id="1005" name="Group 1005"/>
            <p:cNvGrpSpPr/>
            <p:nvPr/>
          </p:nvGrpSpPr>
          <p:grpSpPr>
            <a:xfrm>
              <a:off x="0" y="-1"/>
              <a:ext cx="9463489" cy="3382079"/>
              <a:chOff x="0" y="0"/>
              <a:chExt cx="9463488" cy="3382077"/>
            </a:xfrm>
          </p:grpSpPr>
          <p:sp>
            <p:nvSpPr>
              <p:cNvPr id="1000" name="Shape 1000"/>
              <p:cNvSpPr/>
              <p:nvPr/>
            </p:nvSpPr>
            <p:spPr>
              <a:xfrm rot="10800000">
                <a:off x="0" y="1691786"/>
                <a:ext cx="9333439" cy="1690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173"/>
                    </a:moveTo>
                    <a:cubicBezTo>
                      <a:pt x="21237" y="21600"/>
                      <a:pt x="21237" y="21600"/>
                      <a:pt x="21237" y="21600"/>
                    </a:cubicBezTo>
                    <a:cubicBezTo>
                      <a:pt x="20834" y="19173"/>
                      <a:pt x="20834" y="19173"/>
                      <a:pt x="20834" y="19173"/>
                    </a:cubicBezTo>
                    <a:cubicBezTo>
                      <a:pt x="20955" y="18202"/>
                      <a:pt x="20955" y="18202"/>
                      <a:pt x="20955" y="18202"/>
                    </a:cubicBezTo>
                    <a:cubicBezTo>
                      <a:pt x="21157" y="19416"/>
                      <a:pt x="21157" y="19416"/>
                      <a:pt x="21157" y="19416"/>
                    </a:cubicBezTo>
                    <a:cubicBezTo>
                      <a:pt x="21036" y="9222"/>
                      <a:pt x="19625" y="1213"/>
                      <a:pt x="17933" y="1213"/>
                    </a:cubicBezTo>
                    <a:cubicBezTo>
                      <a:pt x="13057" y="1213"/>
                      <a:pt x="8221" y="1213"/>
                      <a:pt x="3385" y="1213"/>
                    </a:cubicBezTo>
                    <a:cubicBezTo>
                      <a:pt x="1693" y="1213"/>
                      <a:pt x="322" y="8980"/>
                      <a:pt x="161" y="18930"/>
                    </a:cubicBezTo>
                    <a:cubicBezTo>
                      <a:pt x="81" y="18202"/>
                      <a:pt x="81" y="18202"/>
                      <a:pt x="81" y="18202"/>
                    </a:cubicBezTo>
                    <a:cubicBezTo>
                      <a:pt x="0" y="18688"/>
                      <a:pt x="0" y="18688"/>
                      <a:pt x="0" y="18688"/>
                    </a:cubicBezTo>
                    <a:cubicBezTo>
                      <a:pt x="161" y="8252"/>
                      <a:pt x="1612" y="0"/>
                      <a:pt x="3385" y="0"/>
                    </a:cubicBezTo>
                    <a:cubicBezTo>
                      <a:pt x="8221" y="0"/>
                      <a:pt x="13057" y="0"/>
                      <a:pt x="17933" y="0"/>
                    </a:cubicBezTo>
                    <a:cubicBezTo>
                      <a:pt x="19746" y="0"/>
                      <a:pt x="21197" y="8737"/>
                      <a:pt x="21318" y="19416"/>
                    </a:cubicBezTo>
                    <a:cubicBezTo>
                      <a:pt x="21519" y="18202"/>
                      <a:pt x="21519" y="18202"/>
                      <a:pt x="21519" y="18202"/>
                    </a:cubicBezTo>
                    <a:cubicBezTo>
                      <a:pt x="21600" y="19173"/>
                      <a:pt x="21600" y="19173"/>
                      <a:pt x="21600" y="19173"/>
                    </a:cubicBezTo>
                    <a:close/>
                  </a:path>
                </a:pathLst>
              </a:custGeom>
              <a:solidFill>
                <a:srgbClr val="4472C4">
                  <a:alpha val="50000"/>
                </a:srgbClr>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sp>
            <p:nvSpPr>
              <p:cNvPr id="1001" name="Shape 1001"/>
              <p:cNvSpPr/>
              <p:nvPr/>
            </p:nvSpPr>
            <p:spPr>
              <a:xfrm rot="10800000">
                <a:off x="7539963" y="143327"/>
                <a:ext cx="1923526" cy="17865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3" y="2298"/>
                    </a:moveTo>
                    <a:cubicBezTo>
                      <a:pt x="1751" y="0"/>
                      <a:pt x="1751" y="0"/>
                      <a:pt x="1751" y="0"/>
                    </a:cubicBezTo>
                    <a:cubicBezTo>
                      <a:pt x="0" y="2298"/>
                      <a:pt x="0" y="2298"/>
                      <a:pt x="0" y="2298"/>
                    </a:cubicBezTo>
                    <a:cubicBezTo>
                      <a:pt x="389" y="3217"/>
                      <a:pt x="389" y="3217"/>
                      <a:pt x="389" y="3217"/>
                    </a:cubicBezTo>
                    <a:cubicBezTo>
                      <a:pt x="1362" y="2068"/>
                      <a:pt x="1362" y="2068"/>
                      <a:pt x="1362" y="2068"/>
                    </a:cubicBezTo>
                    <a:cubicBezTo>
                      <a:pt x="1362" y="2068"/>
                      <a:pt x="1362" y="2068"/>
                      <a:pt x="1362" y="2298"/>
                    </a:cubicBezTo>
                    <a:cubicBezTo>
                      <a:pt x="1362" y="12868"/>
                      <a:pt x="8757" y="21600"/>
                      <a:pt x="17708" y="21600"/>
                    </a:cubicBezTo>
                    <a:cubicBezTo>
                      <a:pt x="21405" y="21600"/>
                      <a:pt x="21405" y="21600"/>
                      <a:pt x="21405" y="21600"/>
                    </a:cubicBezTo>
                    <a:cubicBezTo>
                      <a:pt x="21016" y="21140"/>
                      <a:pt x="21016" y="21140"/>
                      <a:pt x="21016" y="21140"/>
                    </a:cubicBezTo>
                    <a:cubicBezTo>
                      <a:pt x="21600" y="20681"/>
                      <a:pt x="21600" y="20681"/>
                      <a:pt x="21600" y="20681"/>
                    </a:cubicBezTo>
                    <a:cubicBezTo>
                      <a:pt x="17708" y="20681"/>
                      <a:pt x="17708" y="20681"/>
                      <a:pt x="17708" y="20681"/>
                    </a:cubicBezTo>
                    <a:cubicBezTo>
                      <a:pt x="9146" y="20681"/>
                      <a:pt x="2141" y="12409"/>
                      <a:pt x="2141" y="2298"/>
                    </a:cubicBezTo>
                    <a:cubicBezTo>
                      <a:pt x="2141" y="2068"/>
                      <a:pt x="2141" y="2068"/>
                      <a:pt x="2141" y="2068"/>
                    </a:cubicBezTo>
                    <a:cubicBezTo>
                      <a:pt x="3114" y="3217"/>
                      <a:pt x="3114" y="3217"/>
                      <a:pt x="3114" y="3217"/>
                    </a:cubicBezTo>
                    <a:cubicBezTo>
                      <a:pt x="3503" y="2298"/>
                      <a:pt x="3503" y="2298"/>
                      <a:pt x="3503" y="2298"/>
                    </a:cubicBezTo>
                    <a:close/>
                  </a:path>
                </a:pathLst>
              </a:custGeom>
              <a:solidFill>
                <a:srgbClr val="4472C4">
                  <a:alpha val="50000"/>
                </a:srgbClr>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sp>
            <p:nvSpPr>
              <p:cNvPr id="1002" name="Shape 1002"/>
              <p:cNvSpPr/>
              <p:nvPr/>
            </p:nvSpPr>
            <p:spPr>
              <a:xfrm rot="10800000">
                <a:off x="4953026" y="60"/>
                <a:ext cx="2615786" cy="342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9" y="21600"/>
                    </a:moveTo>
                    <a:lnTo>
                      <a:pt x="0" y="10800"/>
                    </a:lnTo>
                    <a:lnTo>
                      <a:pt x="1429" y="0"/>
                    </a:lnTo>
                    <a:lnTo>
                      <a:pt x="1996" y="2450"/>
                    </a:lnTo>
                    <a:lnTo>
                      <a:pt x="1287" y="8440"/>
                    </a:lnTo>
                    <a:lnTo>
                      <a:pt x="21600" y="8440"/>
                    </a:lnTo>
                    <a:lnTo>
                      <a:pt x="21316" y="10800"/>
                    </a:lnTo>
                    <a:lnTo>
                      <a:pt x="21600" y="13250"/>
                    </a:lnTo>
                    <a:lnTo>
                      <a:pt x="1287" y="13250"/>
                    </a:lnTo>
                    <a:lnTo>
                      <a:pt x="1996" y="19240"/>
                    </a:lnTo>
                    <a:lnTo>
                      <a:pt x="1429" y="21600"/>
                    </a:lnTo>
                    <a:close/>
                  </a:path>
                </a:pathLst>
              </a:custGeom>
              <a:solidFill>
                <a:srgbClr val="4472C4">
                  <a:alpha val="50000"/>
                </a:srgbClr>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sp>
            <p:nvSpPr>
              <p:cNvPr id="1003" name="Shape 1003"/>
              <p:cNvSpPr/>
              <p:nvPr/>
            </p:nvSpPr>
            <p:spPr>
              <a:xfrm rot="10800000">
                <a:off x="2368598" y="62"/>
                <a:ext cx="2598612" cy="342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 y="21600"/>
                    </a:moveTo>
                    <a:lnTo>
                      <a:pt x="0" y="10800"/>
                    </a:lnTo>
                    <a:lnTo>
                      <a:pt x="1296" y="0"/>
                    </a:lnTo>
                    <a:lnTo>
                      <a:pt x="1867" y="2450"/>
                    </a:lnTo>
                    <a:lnTo>
                      <a:pt x="1296" y="8440"/>
                    </a:lnTo>
                    <a:lnTo>
                      <a:pt x="21600" y="8440"/>
                    </a:lnTo>
                    <a:lnTo>
                      <a:pt x="21314" y="10800"/>
                    </a:lnTo>
                    <a:lnTo>
                      <a:pt x="21600" y="13250"/>
                    </a:lnTo>
                    <a:lnTo>
                      <a:pt x="1153" y="13250"/>
                    </a:lnTo>
                    <a:lnTo>
                      <a:pt x="1867" y="19240"/>
                    </a:lnTo>
                    <a:lnTo>
                      <a:pt x="1296" y="21600"/>
                    </a:lnTo>
                    <a:close/>
                  </a:path>
                </a:pathLst>
              </a:custGeom>
              <a:solidFill>
                <a:srgbClr val="4472C4">
                  <a:alpha val="50000"/>
                </a:srgbClr>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sp>
            <p:nvSpPr>
              <p:cNvPr id="1004" name="Shape 1004"/>
              <p:cNvSpPr/>
              <p:nvPr/>
            </p:nvSpPr>
            <p:spPr>
              <a:xfrm rot="10800000">
                <a:off x="115962" y="0"/>
                <a:ext cx="2269657" cy="16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4" y="21600"/>
                    </a:moveTo>
                    <a:cubicBezTo>
                      <a:pt x="0" y="19416"/>
                      <a:pt x="0" y="19416"/>
                      <a:pt x="0" y="19416"/>
                    </a:cubicBezTo>
                    <a:cubicBezTo>
                      <a:pt x="1484" y="17231"/>
                      <a:pt x="1484" y="17231"/>
                      <a:pt x="1484" y="17231"/>
                    </a:cubicBezTo>
                    <a:cubicBezTo>
                      <a:pt x="2308" y="17717"/>
                      <a:pt x="2308" y="17717"/>
                      <a:pt x="2308" y="17717"/>
                    </a:cubicBezTo>
                    <a:cubicBezTo>
                      <a:pt x="1484" y="18930"/>
                      <a:pt x="1484" y="18930"/>
                      <a:pt x="1484" y="18930"/>
                    </a:cubicBezTo>
                    <a:cubicBezTo>
                      <a:pt x="7750" y="18930"/>
                      <a:pt x="7750" y="18930"/>
                      <a:pt x="7750" y="18930"/>
                    </a:cubicBezTo>
                    <a:cubicBezTo>
                      <a:pt x="14840" y="18930"/>
                      <a:pt x="20776" y="10436"/>
                      <a:pt x="20940" y="0"/>
                    </a:cubicBezTo>
                    <a:cubicBezTo>
                      <a:pt x="21270" y="485"/>
                      <a:pt x="21270" y="485"/>
                      <a:pt x="21270" y="485"/>
                    </a:cubicBezTo>
                    <a:cubicBezTo>
                      <a:pt x="21600" y="0"/>
                      <a:pt x="21600" y="0"/>
                      <a:pt x="21600" y="0"/>
                    </a:cubicBezTo>
                    <a:cubicBezTo>
                      <a:pt x="21435" y="10921"/>
                      <a:pt x="15169" y="19901"/>
                      <a:pt x="7750" y="19901"/>
                    </a:cubicBezTo>
                    <a:cubicBezTo>
                      <a:pt x="1484" y="19901"/>
                      <a:pt x="1484" y="19901"/>
                      <a:pt x="1484" y="19901"/>
                    </a:cubicBezTo>
                    <a:cubicBezTo>
                      <a:pt x="2308" y="21115"/>
                      <a:pt x="2308" y="21115"/>
                      <a:pt x="2308" y="21115"/>
                    </a:cubicBezTo>
                    <a:cubicBezTo>
                      <a:pt x="1484" y="21600"/>
                      <a:pt x="1484" y="21600"/>
                      <a:pt x="1484" y="21600"/>
                    </a:cubicBezTo>
                    <a:close/>
                  </a:path>
                </a:pathLst>
              </a:custGeom>
              <a:solidFill>
                <a:srgbClr val="4472C4">
                  <a:alpha val="50000"/>
                </a:srgbClr>
              </a:solidFill>
              <a:ln w="12700" cap="flat">
                <a:noFill/>
                <a:miter lim="400000"/>
              </a:ln>
              <a:effectLst/>
            </p:spPr>
            <p:txBody>
              <a:bodyPr wrap="square" lIns="0" tIns="0" rIns="0" bIns="0" numCol="1" anchor="t">
                <a:noAutofit/>
              </a:bodyPr>
              <a:lstStyle/>
              <a:p>
                <a:pPr lvl="0">
                  <a:defRPr sz="1000">
                    <a:latin typeface="Arial"/>
                    <a:ea typeface="Arial"/>
                    <a:cs typeface="Arial"/>
                    <a:sym typeface="Arial"/>
                  </a:defRPr>
                </a:pPr>
              </a:p>
            </p:txBody>
          </p:sp>
        </p:grpSp>
        <p:sp>
          <p:nvSpPr>
            <p:cNvPr id="1006" name="Shape 1006"/>
            <p:cNvSpPr/>
            <p:nvPr/>
          </p:nvSpPr>
          <p:spPr>
            <a:xfrm>
              <a:off x="1190866" y="1461614"/>
              <a:ext cx="2113770" cy="3030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lvl1pPr algn="ctr">
                <a:defRPr b="1">
                  <a:latin typeface="Microsoft YaHei"/>
                  <a:ea typeface="Microsoft YaHei"/>
                  <a:cs typeface="Microsoft YaHei"/>
                  <a:sym typeface="Microsoft YaHei"/>
                </a:defRPr>
              </a:lvl1pPr>
            </a:lstStyle>
            <a:p>
              <a:pPr lvl="0">
                <a:defRPr b="0"/>
              </a:pPr>
              <a:r>
                <a:rPr b="1"/>
                <a:t>规划日志类型</a:t>
              </a:r>
            </a:p>
          </p:txBody>
        </p:sp>
        <p:sp>
          <p:nvSpPr>
            <p:cNvPr id="1007" name="Shape 1007"/>
            <p:cNvSpPr/>
            <p:nvPr/>
          </p:nvSpPr>
          <p:spPr>
            <a:xfrm>
              <a:off x="4696536" y="1406377"/>
              <a:ext cx="2113770" cy="303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lvl1pPr algn="ctr">
                <a:defRPr b="1">
                  <a:latin typeface="Microsoft YaHei"/>
                  <a:ea typeface="Microsoft YaHei"/>
                  <a:cs typeface="Microsoft YaHei"/>
                  <a:sym typeface="Microsoft YaHei"/>
                </a:defRPr>
              </a:lvl1pPr>
            </a:lstStyle>
            <a:p>
              <a:pPr lvl="0">
                <a:defRPr b="0"/>
              </a:pPr>
              <a:r>
                <a:rPr b="1"/>
                <a:t>扩容便捷</a:t>
              </a:r>
            </a:p>
          </p:txBody>
        </p:sp>
        <p:sp>
          <p:nvSpPr>
            <p:cNvPr id="1008" name="Shape 1008"/>
            <p:cNvSpPr/>
            <p:nvPr/>
          </p:nvSpPr>
          <p:spPr>
            <a:xfrm>
              <a:off x="1361759" y="2181933"/>
              <a:ext cx="1397429" cy="8461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marL="171450" indent="-171450">
                <a:lnSpc>
                  <a:spcPct val="120000"/>
                </a:lnSpc>
                <a:spcBef>
                  <a:spcPts val="400"/>
                </a:spcBef>
                <a:buSzPct val="100000"/>
                <a:buFont typeface="Wingdings"/>
                <a:buChar char="✓"/>
              </a:pPr>
              <a:r>
                <a:rPr b="1" sz="1200">
                  <a:latin typeface="Microsoft YaHei"/>
                  <a:ea typeface="Microsoft YaHei"/>
                  <a:cs typeface="Microsoft YaHei"/>
                  <a:sym typeface="Microsoft YaHei"/>
                </a:rPr>
                <a:t>应用日志</a:t>
              </a:r>
              <a:endParaRPr b="1" sz="1200">
                <a:latin typeface="Microsoft YaHei"/>
                <a:ea typeface="Microsoft YaHei"/>
                <a:cs typeface="Microsoft YaHei"/>
                <a:sym typeface="Microsoft YaHei"/>
              </a:endParaRPr>
            </a:p>
            <a:p>
              <a:pPr lvl="0" marL="171450" indent="-171450">
                <a:lnSpc>
                  <a:spcPct val="120000"/>
                </a:lnSpc>
                <a:spcBef>
                  <a:spcPts val="400"/>
                </a:spcBef>
                <a:buSzPct val="100000"/>
                <a:buFont typeface="Wingdings"/>
                <a:buChar char="✓"/>
              </a:pPr>
              <a:r>
                <a:rPr b="1" sz="1200">
                  <a:latin typeface="Microsoft YaHei"/>
                  <a:ea typeface="Microsoft YaHei"/>
                  <a:cs typeface="Microsoft YaHei"/>
                  <a:sym typeface="Microsoft YaHei"/>
                </a:rPr>
                <a:t>业务日志</a:t>
              </a:r>
              <a:endParaRPr b="1" sz="1200">
                <a:latin typeface="Microsoft YaHei"/>
                <a:ea typeface="Microsoft YaHei"/>
                <a:cs typeface="Microsoft YaHei"/>
                <a:sym typeface="Microsoft YaHei"/>
              </a:endParaRPr>
            </a:p>
            <a:p>
              <a:pPr lvl="0" marL="171450" indent="-171450">
                <a:lnSpc>
                  <a:spcPct val="120000"/>
                </a:lnSpc>
                <a:spcBef>
                  <a:spcPts val="400"/>
                </a:spcBef>
                <a:buSzPct val="100000"/>
                <a:buFont typeface="Wingdings"/>
                <a:buChar char="✓"/>
              </a:pPr>
              <a:r>
                <a:rPr b="1" sz="1200">
                  <a:latin typeface="Microsoft YaHei"/>
                  <a:ea typeface="Microsoft YaHei"/>
                  <a:cs typeface="Microsoft YaHei"/>
                  <a:sym typeface="Microsoft YaHei"/>
                </a:rPr>
                <a:t>审计日志</a:t>
              </a:r>
              <a:endParaRPr b="1" sz="1200">
                <a:latin typeface="Microsoft YaHei"/>
                <a:ea typeface="Microsoft YaHei"/>
                <a:cs typeface="Microsoft YaHei"/>
                <a:sym typeface="Microsoft YaHei"/>
              </a:endParaRPr>
            </a:p>
            <a:p>
              <a:pPr lvl="0" marL="171450" indent="-171450">
                <a:lnSpc>
                  <a:spcPct val="120000"/>
                </a:lnSpc>
                <a:spcBef>
                  <a:spcPts val="400"/>
                </a:spcBef>
                <a:buSzPct val="100000"/>
                <a:buFont typeface="Wingdings"/>
                <a:buChar char="✓"/>
              </a:pPr>
              <a:r>
                <a:rPr b="1" sz="1200">
                  <a:latin typeface="Microsoft YaHei"/>
                  <a:ea typeface="Microsoft YaHei"/>
                  <a:cs typeface="Microsoft YaHei"/>
                  <a:sym typeface="Microsoft YaHei"/>
                </a:rPr>
                <a:t>调试日志</a:t>
              </a:r>
            </a:p>
          </p:txBody>
        </p:sp>
      </p:grpSp>
    </p:spTree>
  </p:cSld>
  <p:clrMapOvr>
    <a:masterClrMapping/>
  </p:clrMapOvr>
  <p:transition spd="slow" advClick="1">
    <p:dissolve/>
  </p:transition>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1" name="Shape 1011"/>
          <p:cNvSpPr/>
          <p:nvPr/>
        </p:nvSpPr>
        <p:spPr>
          <a:xfrm flipH="1">
            <a:off x="10667038" y="2171662"/>
            <a:ext cx="2248" cy="1411719"/>
          </a:xfrm>
          <a:prstGeom prst="line">
            <a:avLst/>
          </a:prstGeom>
          <a:ln w="3175">
            <a:solidFill/>
          </a:ln>
        </p:spPr>
        <p:txBody>
          <a:bodyPr lIns="0" tIns="0" rIns="0" bIns="0"/>
          <a:lstStyle/>
          <a:p>
            <a:pPr lvl="0" defTabSz="457200">
              <a:defRPr sz="1200">
                <a:latin typeface="+mj-lt"/>
                <a:ea typeface="+mj-ea"/>
                <a:cs typeface="+mj-cs"/>
                <a:sym typeface="Helvetica"/>
              </a:defRPr>
            </a:pPr>
          </a:p>
        </p:txBody>
      </p:sp>
      <p:sp>
        <p:nvSpPr>
          <p:cNvPr id="1012" name="Shape 1012"/>
          <p:cNvSpPr/>
          <p:nvPr>
            <p:ph type="title"/>
          </p:nvPr>
        </p:nvSpPr>
        <p:spPr>
          <a:xfrm>
            <a:off x="555812" y="204472"/>
            <a:ext cx="6839599" cy="608017"/>
          </a:xfrm>
          <a:prstGeom prst="rect">
            <a:avLst/>
          </a:prstGeom>
        </p:spPr>
        <p:txBody>
          <a:bodyPr/>
          <a:lstStyle/>
          <a:p>
            <a:pPr lvl="0">
              <a:defRPr spc="0" sz="1800"/>
            </a:pPr>
            <a:r>
              <a:rPr spc="100" sz="2000"/>
              <a:t>日志处理</a:t>
            </a:r>
          </a:p>
        </p:txBody>
      </p:sp>
      <p:grpSp>
        <p:nvGrpSpPr>
          <p:cNvPr id="1015" name="Group 1015"/>
          <p:cNvGrpSpPr/>
          <p:nvPr/>
        </p:nvGrpSpPr>
        <p:grpSpPr>
          <a:xfrm>
            <a:off x="1207839" y="1285335"/>
            <a:ext cx="2188192" cy="1321022"/>
            <a:chOff x="0" y="0"/>
            <a:chExt cx="2188190" cy="1321021"/>
          </a:xfrm>
        </p:grpSpPr>
        <p:sp>
          <p:nvSpPr>
            <p:cNvPr id="1013" name="Shape 1013"/>
            <p:cNvSpPr/>
            <p:nvPr/>
          </p:nvSpPr>
          <p:spPr>
            <a:xfrm>
              <a:off x="-1" y="-1"/>
              <a:ext cx="2188192" cy="1321023"/>
            </a:xfrm>
            <a:prstGeom prst="rect">
              <a:avLst/>
            </a:prstGeom>
            <a:solidFill>
              <a:srgbClr val="4472C4"/>
            </a:solidFill>
            <a:ln w="12700" cap="flat">
              <a:noFill/>
              <a:miter lim="400000"/>
            </a:ln>
            <a:effectLst/>
          </p:spPr>
          <p:txBody>
            <a:bodyPr wrap="square" lIns="0" tIns="0" rIns="0" bIns="0" numCol="1" anchor="t">
              <a:noAutofit/>
            </a:bodyPr>
            <a:lstStyle/>
            <a:p>
              <a:pPr lvl="0">
                <a:defRPr b="1" sz="1200">
                  <a:solidFill>
                    <a:srgbClr val="FFFFFF"/>
                  </a:solidFill>
                  <a:latin typeface="+mj-lt"/>
                  <a:ea typeface="+mj-ea"/>
                  <a:cs typeface="+mj-cs"/>
                  <a:sym typeface="Helvetica"/>
                </a:defRPr>
              </a:pPr>
            </a:p>
          </p:txBody>
        </p:sp>
        <p:sp>
          <p:nvSpPr>
            <p:cNvPr id="1014" name="Shape 1014"/>
            <p:cNvSpPr/>
            <p:nvPr/>
          </p:nvSpPr>
          <p:spPr>
            <a:xfrm>
              <a:off x="-1" y="-1"/>
              <a:ext cx="2188192" cy="295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r>
                <a:rPr sz="1600">
                  <a:solidFill>
                    <a:srgbClr val="FFFFFF"/>
                  </a:solidFill>
                  <a:latin typeface="Microsoft YaHei"/>
                  <a:ea typeface="Microsoft YaHei"/>
                  <a:cs typeface="Microsoft YaHei"/>
                  <a:sym typeface="Microsoft YaHei"/>
                </a:rPr>
                <a:t>业务系统</a:t>
              </a:r>
              <a:r>
                <a:rPr sz="1200">
                  <a:solidFill>
                    <a:srgbClr val="FFFFFF"/>
                  </a:solidFill>
                  <a:latin typeface="Microsoft YaHei"/>
                  <a:ea typeface="Microsoft YaHei"/>
                  <a:cs typeface="Microsoft YaHei"/>
                  <a:sym typeface="Microsoft YaHei"/>
                </a:rPr>
                <a:t>A</a:t>
              </a:r>
            </a:p>
          </p:txBody>
        </p:sp>
      </p:grpSp>
      <p:sp>
        <p:nvSpPr>
          <p:cNvPr id="1016" name="Shape 1016"/>
          <p:cNvSpPr/>
          <p:nvPr/>
        </p:nvSpPr>
        <p:spPr>
          <a:xfrm>
            <a:off x="2312680" y="1362002"/>
            <a:ext cx="988901" cy="918207"/>
          </a:xfrm>
          <a:prstGeom prst="rect">
            <a:avLst/>
          </a:prstGeom>
          <a:solidFill>
            <a:srgbClr val="5B9BD5"/>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lnSpc>
                <a:spcPct val="150000"/>
              </a:lnSpc>
            </a:pPr>
            <a:r>
              <a:rPr b="1" sz="1200">
                <a:solidFill>
                  <a:srgbClr val="FFFFFF"/>
                </a:solidFill>
                <a:latin typeface="Microsoft YaHei"/>
                <a:ea typeface="Microsoft YaHei"/>
                <a:cs typeface="Microsoft YaHei"/>
                <a:sym typeface="Microsoft YaHei"/>
              </a:rPr>
              <a:t>应用日志</a:t>
            </a:r>
            <a:endParaRPr b="1" sz="1200">
              <a:solidFill>
                <a:srgbClr val="FFFFFF"/>
              </a:solidFill>
              <a:latin typeface="+mj-lt"/>
              <a:ea typeface="+mj-ea"/>
              <a:cs typeface="+mj-cs"/>
              <a:sym typeface="Helvetica"/>
            </a:endParaRPr>
          </a:p>
          <a:p>
            <a:pPr lvl="0">
              <a:lnSpc>
                <a:spcPct val="150000"/>
              </a:lnSpc>
            </a:pPr>
            <a:r>
              <a:rPr b="1" sz="1200">
                <a:solidFill>
                  <a:srgbClr val="FFFFFF"/>
                </a:solidFill>
                <a:latin typeface="Microsoft YaHei"/>
                <a:ea typeface="Microsoft YaHei"/>
                <a:cs typeface="Microsoft YaHei"/>
                <a:sym typeface="Microsoft YaHei"/>
              </a:rPr>
              <a:t>业务日志</a:t>
            </a:r>
            <a:endParaRPr b="1" sz="1200">
              <a:solidFill>
                <a:srgbClr val="FFFFFF"/>
              </a:solidFill>
              <a:latin typeface="+mj-lt"/>
              <a:ea typeface="+mj-ea"/>
              <a:cs typeface="+mj-cs"/>
              <a:sym typeface="Helvetica"/>
            </a:endParaRPr>
          </a:p>
          <a:p>
            <a:pPr lvl="0">
              <a:lnSpc>
                <a:spcPct val="150000"/>
              </a:lnSpc>
            </a:pPr>
            <a:r>
              <a:rPr b="1" sz="1200">
                <a:solidFill>
                  <a:srgbClr val="FFFFFF"/>
                </a:solidFill>
                <a:latin typeface="Microsoft YaHei"/>
                <a:ea typeface="Microsoft YaHei"/>
                <a:cs typeface="Microsoft YaHei"/>
                <a:sym typeface="Microsoft YaHei"/>
              </a:rPr>
              <a:t>审计日志</a:t>
            </a:r>
            <a:endParaRPr b="1" sz="1200">
              <a:solidFill>
                <a:srgbClr val="FFFFFF"/>
              </a:solidFill>
              <a:latin typeface="+mj-lt"/>
              <a:ea typeface="+mj-ea"/>
              <a:cs typeface="+mj-cs"/>
              <a:sym typeface="Helvetica"/>
            </a:endParaRPr>
          </a:p>
          <a:p>
            <a:pPr lvl="0">
              <a:lnSpc>
                <a:spcPct val="150000"/>
              </a:lnSpc>
            </a:pPr>
            <a:r>
              <a:rPr b="1" sz="1200">
                <a:solidFill>
                  <a:srgbClr val="FFFFFF"/>
                </a:solidFill>
                <a:latin typeface="Microsoft YaHei"/>
                <a:ea typeface="Microsoft YaHei"/>
                <a:cs typeface="Microsoft YaHei"/>
                <a:sym typeface="Microsoft YaHei"/>
              </a:rPr>
              <a:t>调试日志</a:t>
            </a:r>
          </a:p>
        </p:txBody>
      </p:sp>
      <p:sp>
        <p:nvSpPr>
          <p:cNvPr id="1017" name="Shape 1017"/>
          <p:cNvSpPr/>
          <p:nvPr/>
        </p:nvSpPr>
        <p:spPr>
          <a:xfrm>
            <a:off x="3645603" y="3031484"/>
            <a:ext cx="637243" cy="2"/>
          </a:xfrm>
          <a:prstGeom prst="line">
            <a:avLst/>
          </a:prstGeom>
          <a:ln w="3175">
            <a:solidFill/>
            <a:tailEnd type="triangle"/>
          </a:ln>
        </p:spPr>
        <p:txBody>
          <a:bodyPr lIns="0" tIns="0" rIns="0" bIns="0"/>
          <a:lstStyle/>
          <a:p>
            <a:pPr lvl="0" defTabSz="457200">
              <a:defRPr sz="1200">
                <a:latin typeface="+mj-lt"/>
                <a:ea typeface="+mj-ea"/>
                <a:cs typeface="+mj-cs"/>
                <a:sym typeface="Helvetica"/>
              </a:defRPr>
            </a:pPr>
          </a:p>
        </p:txBody>
      </p:sp>
      <p:grpSp>
        <p:nvGrpSpPr>
          <p:cNvPr id="1020" name="Group 1020"/>
          <p:cNvGrpSpPr/>
          <p:nvPr/>
        </p:nvGrpSpPr>
        <p:grpSpPr>
          <a:xfrm>
            <a:off x="4268037" y="2791232"/>
            <a:ext cx="1212356" cy="480505"/>
            <a:chOff x="0" y="0"/>
            <a:chExt cx="1212354" cy="480504"/>
          </a:xfrm>
        </p:grpSpPr>
        <p:sp>
          <p:nvSpPr>
            <p:cNvPr id="1018" name="Shape 1018"/>
            <p:cNvSpPr/>
            <p:nvPr/>
          </p:nvSpPr>
          <p:spPr>
            <a:xfrm>
              <a:off x="0" y="-1"/>
              <a:ext cx="1212355" cy="480506"/>
            </a:xfrm>
            <a:prstGeom prst="rect">
              <a:avLst/>
            </a:prstGeom>
            <a:solidFill>
              <a:srgbClr val="FFC000"/>
            </a:solidFill>
            <a:ln w="12700" cap="flat">
              <a:noFill/>
              <a:miter lim="400000"/>
            </a:ln>
            <a:effectLst/>
          </p:spPr>
          <p:txBody>
            <a:bodyPr wrap="square" lIns="0" tIns="0" rIns="0" bIns="0" numCol="1" anchor="ctr">
              <a:noAutofit/>
            </a:bodyPr>
            <a:lstStyle/>
            <a:p>
              <a:pPr lvl="0" algn="ctr">
                <a:defRPr b="1" sz="1200">
                  <a:latin typeface="+mj-lt"/>
                  <a:ea typeface="+mj-ea"/>
                  <a:cs typeface="+mj-cs"/>
                  <a:sym typeface="Helvetica"/>
                </a:defRPr>
              </a:pPr>
            </a:p>
          </p:txBody>
        </p:sp>
        <p:sp>
          <p:nvSpPr>
            <p:cNvPr id="1019" name="Shape 1019"/>
            <p:cNvSpPr/>
            <p:nvPr/>
          </p:nvSpPr>
          <p:spPr>
            <a:xfrm>
              <a:off x="0" y="108300"/>
              <a:ext cx="1212355"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latin typeface="Microsoft YaHei"/>
                  <a:ea typeface="Microsoft YaHei"/>
                  <a:cs typeface="Microsoft YaHei"/>
                  <a:sym typeface="Microsoft YaHei"/>
                </a:defRPr>
              </a:lvl1pPr>
            </a:lstStyle>
            <a:p>
              <a:pPr lvl="0">
                <a:defRPr sz="1800"/>
              </a:pPr>
              <a:r>
                <a:rPr sz="1400"/>
                <a:t>日志收集器</a:t>
              </a:r>
            </a:p>
          </p:txBody>
        </p:sp>
      </p:grpSp>
      <p:sp>
        <p:nvSpPr>
          <p:cNvPr id="1021" name="Shape 1021"/>
          <p:cNvSpPr/>
          <p:nvPr/>
        </p:nvSpPr>
        <p:spPr>
          <a:xfrm>
            <a:off x="3678121" y="2786138"/>
            <a:ext cx="408937" cy="23926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latin typeface="Microsoft YaHei"/>
                <a:ea typeface="Microsoft YaHei"/>
                <a:cs typeface="Microsoft YaHei"/>
                <a:sym typeface="Microsoft YaHei"/>
              </a:defRPr>
            </a:lvl1pPr>
          </a:lstStyle>
          <a:p>
            <a:pPr lvl="0">
              <a:defRPr sz="1800"/>
            </a:pPr>
            <a:r>
              <a:rPr sz="1200"/>
              <a:t>上报</a:t>
            </a:r>
          </a:p>
        </p:txBody>
      </p:sp>
      <p:sp>
        <p:nvSpPr>
          <p:cNvPr id="1022" name="Shape 1022"/>
          <p:cNvSpPr/>
          <p:nvPr/>
        </p:nvSpPr>
        <p:spPr>
          <a:xfrm>
            <a:off x="4903530" y="4673008"/>
            <a:ext cx="2406212" cy="2"/>
          </a:xfrm>
          <a:prstGeom prst="line">
            <a:avLst/>
          </a:prstGeom>
          <a:ln w="3175">
            <a:solidFill/>
            <a:tailEnd type="triangle"/>
          </a:ln>
        </p:spPr>
        <p:txBody>
          <a:bodyPr lIns="0" tIns="0" rIns="0" bIns="0"/>
          <a:lstStyle/>
          <a:p>
            <a:pPr lvl="0" defTabSz="457200">
              <a:defRPr sz="1200">
                <a:latin typeface="+mj-lt"/>
                <a:ea typeface="+mj-ea"/>
                <a:cs typeface="+mj-cs"/>
                <a:sym typeface="Helvetica"/>
              </a:defRPr>
            </a:pPr>
          </a:p>
        </p:txBody>
      </p:sp>
      <p:sp>
        <p:nvSpPr>
          <p:cNvPr id="1023" name="Shape 1023"/>
          <p:cNvSpPr/>
          <p:nvPr/>
        </p:nvSpPr>
        <p:spPr>
          <a:xfrm flipV="1">
            <a:off x="6458034" y="2760339"/>
            <a:ext cx="2" cy="3100082"/>
          </a:xfrm>
          <a:prstGeom prst="line">
            <a:avLst/>
          </a:prstGeom>
          <a:ln w="3175">
            <a:solidFill/>
          </a:ln>
        </p:spPr>
        <p:txBody>
          <a:bodyPr lIns="0" tIns="0" rIns="0" bIns="0"/>
          <a:lstStyle/>
          <a:p>
            <a:pPr lvl="0" defTabSz="457200">
              <a:defRPr sz="1200">
                <a:latin typeface="+mj-lt"/>
                <a:ea typeface="+mj-ea"/>
                <a:cs typeface="+mj-cs"/>
                <a:sym typeface="Helvetica"/>
              </a:defRPr>
            </a:pPr>
          </a:p>
        </p:txBody>
      </p:sp>
      <p:sp>
        <p:nvSpPr>
          <p:cNvPr id="1024" name="Shape 1024"/>
          <p:cNvSpPr/>
          <p:nvPr/>
        </p:nvSpPr>
        <p:spPr>
          <a:xfrm>
            <a:off x="6463896" y="4025308"/>
            <a:ext cx="890138" cy="2"/>
          </a:xfrm>
          <a:prstGeom prst="line">
            <a:avLst/>
          </a:prstGeom>
          <a:ln w="3175">
            <a:solidFill/>
            <a:tailEnd type="triangle"/>
          </a:ln>
        </p:spPr>
        <p:txBody>
          <a:bodyPr lIns="0" tIns="0" rIns="0" bIns="0"/>
          <a:lstStyle/>
          <a:p>
            <a:pPr lvl="0" defTabSz="457200">
              <a:defRPr sz="1200">
                <a:latin typeface="+mj-lt"/>
                <a:ea typeface="+mj-ea"/>
                <a:cs typeface="+mj-cs"/>
                <a:sym typeface="Helvetica"/>
              </a:defRPr>
            </a:pPr>
          </a:p>
        </p:txBody>
      </p:sp>
      <p:sp>
        <p:nvSpPr>
          <p:cNvPr id="1025" name="Shape 1025"/>
          <p:cNvSpPr/>
          <p:nvPr/>
        </p:nvSpPr>
        <p:spPr>
          <a:xfrm>
            <a:off x="6463896" y="5269908"/>
            <a:ext cx="890138" cy="2"/>
          </a:xfrm>
          <a:prstGeom prst="line">
            <a:avLst/>
          </a:prstGeom>
          <a:ln w="3175">
            <a:solidFill/>
            <a:tailEnd type="triangle"/>
          </a:ln>
        </p:spPr>
        <p:txBody>
          <a:bodyPr lIns="0" tIns="0" rIns="0" bIns="0"/>
          <a:lstStyle/>
          <a:p>
            <a:pPr lvl="0" defTabSz="457200">
              <a:defRPr sz="1200">
                <a:latin typeface="+mj-lt"/>
                <a:ea typeface="+mj-ea"/>
                <a:cs typeface="+mj-cs"/>
                <a:sym typeface="Helvetica"/>
              </a:defRPr>
            </a:pPr>
          </a:p>
        </p:txBody>
      </p:sp>
      <p:grpSp>
        <p:nvGrpSpPr>
          <p:cNvPr id="1028" name="Group 1028"/>
          <p:cNvGrpSpPr/>
          <p:nvPr/>
        </p:nvGrpSpPr>
        <p:grpSpPr>
          <a:xfrm>
            <a:off x="7359894" y="3714158"/>
            <a:ext cx="1857972" cy="2439841"/>
            <a:chOff x="0" y="0"/>
            <a:chExt cx="1857971" cy="2439840"/>
          </a:xfrm>
        </p:grpSpPr>
        <p:sp>
          <p:nvSpPr>
            <p:cNvPr id="1026" name="Shape 1026"/>
            <p:cNvSpPr/>
            <p:nvPr/>
          </p:nvSpPr>
          <p:spPr>
            <a:xfrm>
              <a:off x="-1" y="-1"/>
              <a:ext cx="1857973" cy="2439842"/>
            </a:xfrm>
            <a:prstGeom prst="rect">
              <a:avLst/>
            </a:prstGeom>
            <a:solidFill>
              <a:srgbClr val="FFC000"/>
            </a:solidFill>
            <a:ln w="12700" cap="flat">
              <a:noFill/>
              <a:miter lim="400000"/>
            </a:ln>
            <a:effectLst/>
          </p:spPr>
          <p:txBody>
            <a:bodyPr wrap="square" lIns="0" tIns="0" rIns="0" bIns="0" numCol="1" anchor="ctr">
              <a:noAutofit/>
            </a:bodyPr>
            <a:lstStyle/>
            <a:p>
              <a:pPr lvl="0" algn="r">
                <a:defRPr b="1" sz="1200">
                  <a:latin typeface="+mj-lt"/>
                  <a:ea typeface="+mj-ea"/>
                  <a:cs typeface="+mj-cs"/>
                  <a:sym typeface="Helvetica"/>
                </a:defRPr>
              </a:pPr>
            </a:p>
          </p:txBody>
        </p:sp>
        <p:sp>
          <p:nvSpPr>
            <p:cNvPr id="1027" name="Shape 1027"/>
            <p:cNvSpPr/>
            <p:nvPr/>
          </p:nvSpPr>
          <p:spPr>
            <a:xfrm>
              <a:off x="-1" y="1066251"/>
              <a:ext cx="1857973"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400">
                  <a:latin typeface="Microsoft YaHei"/>
                  <a:ea typeface="Microsoft YaHei"/>
                  <a:cs typeface="Microsoft YaHei"/>
                  <a:sym typeface="Microsoft YaHei"/>
                </a:defRPr>
              </a:lvl1pPr>
            </a:lstStyle>
            <a:p>
              <a:pPr lvl="0">
                <a:defRPr sz="1800"/>
              </a:pPr>
              <a:r>
                <a:rPr sz="1400"/>
                <a:t>日志存储节点1</a:t>
              </a:r>
            </a:p>
          </p:txBody>
        </p:sp>
      </p:grpSp>
      <p:sp>
        <p:nvSpPr>
          <p:cNvPr id="1029" name="Shape 1029"/>
          <p:cNvSpPr/>
          <p:nvPr/>
        </p:nvSpPr>
        <p:spPr>
          <a:xfrm>
            <a:off x="4961452" y="3846367"/>
            <a:ext cx="408937" cy="23926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latin typeface="Microsoft YaHei"/>
                <a:ea typeface="Microsoft YaHei"/>
                <a:cs typeface="Microsoft YaHei"/>
                <a:sym typeface="Microsoft YaHei"/>
              </a:defRPr>
            </a:lvl1pPr>
          </a:lstStyle>
          <a:p>
            <a:pPr lvl="0">
              <a:defRPr sz="1800"/>
            </a:pPr>
            <a:r>
              <a:rPr sz="1200"/>
              <a:t>处理</a:t>
            </a:r>
          </a:p>
        </p:txBody>
      </p:sp>
      <p:grpSp>
        <p:nvGrpSpPr>
          <p:cNvPr id="1032" name="Group 1032"/>
          <p:cNvGrpSpPr/>
          <p:nvPr/>
        </p:nvGrpSpPr>
        <p:grpSpPr>
          <a:xfrm>
            <a:off x="7563094" y="3849932"/>
            <a:ext cx="877438" cy="307777"/>
            <a:chOff x="0" y="0"/>
            <a:chExt cx="877437" cy="307776"/>
          </a:xfrm>
        </p:grpSpPr>
        <p:sp>
          <p:nvSpPr>
            <p:cNvPr id="1030" name="Shape 1030"/>
            <p:cNvSpPr/>
            <p:nvPr/>
          </p:nvSpPr>
          <p:spPr>
            <a:xfrm>
              <a:off x="-1" y="-1"/>
              <a:ext cx="877439" cy="307778"/>
            </a:xfrm>
            <a:prstGeom prst="rect">
              <a:avLst/>
            </a:prstGeom>
            <a:solidFill>
              <a:srgbClr val="FFFFFF"/>
            </a:solidFill>
            <a:ln w="12700" cap="flat">
              <a:noFill/>
              <a:miter lim="400000"/>
            </a:ln>
            <a:effectLst/>
          </p:spPr>
          <p:txBody>
            <a:bodyPr wrap="square" lIns="0" tIns="0" rIns="0" bIns="0" numCol="1" anchor="ctr">
              <a:noAutofit/>
            </a:bodyPr>
            <a:lstStyle/>
            <a:p>
              <a:pPr lvl="0">
                <a:defRPr sz="1200">
                  <a:latin typeface="+mj-lt"/>
                  <a:ea typeface="+mj-ea"/>
                  <a:cs typeface="+mj-cs"/>
                  <a:sym typeface="Helvetica"/>
                </a:defRPr>
              </a:pPr>
            </a:p>
          </p:txBody>
        </p:sp>
        <p:sp>
          <p:nvSpPr>
            <p:cNvPr id="1031" name="Shape 1031"/>
            <p:cNvSpPr/>
            <p:nvPr/>
          </p:nvSpPr>
          <p:spPr>
            <a:xfrm>
              <a:off x="-1" y="34255"/>
              <a:ext cx="877439" cy="239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latin typeface="Microsoft YaHei"/>
                  <a:ea typeface="Microsoft YaHei"/>
                  <a:cs typeface="Microsoft YaHei"/>
                  <a:sym typeface="Microsoft YaHei"/>
                </a:defRPr>
              </a:lvl1pPr>
            </a:lstStyle>
            <a:p>
              <a:pPr lvl="0">
                <a:defRPr sz="1800"/>
              </a:pPr>
              <a:r>
                <a:rPr sz="1200"/>
                <a:t>应用日志</a:t>
              </a:r>
            </a:p>
          </p:txBody>
        </p:sp>
      </p:grpSp>
      <p:grpSp>
        <p:nvGrpSpPr>
          <p:cNvPr id="1035" name="Group 1035"/>
          <p:cNvGrpSpPr/>
          <p:nvPr/>
        </p:nvGrpSpPr>
        <p:grpSpPr>
          <a:xfrm>
            <a:off x="7563094" y="4457043"/>
            <a:ext cx="877438" cy="313183"/>
            <a:chOff x="0" y="0"/>
            <a:chExt cx="877437" cy="313181"/>
          </a:xfrm>
        </p:grpSpPr>
        <p:sp>
          <p:nvSpPr>
            <p:cNvPr id="1033" name="Shape 1033"/>
            <p:cNvSpPr/>
            <p:nvPr/>
          </p:nvSpPr>
          <p:spPr>
            <a:xfrm>
              <a:off x="-1" y="0"/>
              <a:ext cx="877439" cy="313182"/>
            </a:xfrm>
            <a:prstGeom prst="rect">
              <a:avLst/>
            </a:prstGeom>
            <a:solidFill>
              <a:srgbClr val="FFFFFF"/>
            </a:solidFill>
            <a:ln w="12700" cap="flat">
              <a:noFill/>
              <a:miter lim="400000"/>
            </a:ln>
            <a:effectLst/>
          </p:spPr>
          <p:txBody>
            <a:bodyPr wrap="square" lIns="0" tIns="0" rIns="0" bIns="0" numCol="1" anchor="ctr">
              <a:noAutofit/>
            </a:bodyPr>
            <a:lstStyle/>
            <a:p>
              <a:pPr lvl="0">
                <a:defRPr sz="1200">
                  <a:latin typeface="+mj-lt"/>
                  <a:ea typeface="+mj-ea"/>
                  <a:cs typeface="+mj-cs"/>
                  <a:sym typeface="Helvetica"/>
                </a:defRPr>
              </a:pPr>
            </a:p>
          </p:txBody>
        </p:sp>
        <p:sp>
          <p:nvSpPr>
            <p:cNvPr id="1034" name="Shape 1034"/>
            <p:cNvSpPr/>
            <p:nvPr/>
          </p:nvSpPr>
          <p:spPr>
            <a:xfrm>
              <a:off x="-1" y="36958"/>
              <a:ext cx="877439" cy="239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latin typeface="Microsoft YaHei"/>
                  <a:ea typeface="Microsoft YaHei"/>
                  <a:cs typeface="Microsoft YaHei"/>
                  <a:sym typeface="Microsoft YaHei"/>
                </a:defRPr>
              </a:lvl1pPr>
            </a:lstStyle>
            <a:p>
              <a:pPr lvl="0">
                <a:defRPr sz="1800"/>
              </a:pPr>
              <a:r>
                <a:rPr sz="1200"/>
                <a:t>业务日志</a:t>
              </a:r>
            </a:p>
          </p:txBody>
        </p:sp>
      </p:grpSp>
      <p:sp>
        <p:nvSpPr>
          <p:cNvPr id="1036" name="Shape 1036"/>
          <p:cNvSpPr/>
          <p:nvPr/>
        </p:nvSpPr>
        <p:spPr>
          <a:xfrm>
            <a:off x="6463896" y="5835058"/>
            <a:ext cx="890138" cy="2"/>
          </a:xfrm>
          <a:prstGeom prst="line">
            <a:avLst/>
          </a:prstGeom>
          <a:ln w="3175">
            <a:solidFill/>
            <a:tailEnd type="triangle"/>
          </a:ln>
        </p:spPr>
        <p:txBody>
          <a:bodyPr lIns="0" tIns="0" rIns="0" bIns="0"/>
          <a:lstStyle/>
          <a:p>
            <a:pPr lvl="0" defTabSz="457200">
              <a:defRPr sz="1200">
                <a:latin typeface="+mj-lt"/>
                <a:ea typeface="+mj-ea"/>
                <a:cs typeface="+mj-cs"/>
                <a:sym typeface="Helvetica"/>
              </a:defRPr>
            </a:pPr>
          </a:p>
        </p:txBody>
      </p:sp>
      <p:grpSp>
        <p:nvGrpSpPr>
          <p:cNvPr id="1039" name="Group 1039"/>
          <p:cNvGrpSpPr/>
          <p:nvPr/>
        </p:nvGrpSpPr>
        <p:grpSpPr>
          <a:xfrm>
            <a:off x="7563094" y="5113318"/>
            <a:ext cx="877438" cy="313183"/>
            <a:chOff x="0" y="0"/>
            <a:chExt cx="877437" cy="313181"/>
          </a:xfrm>
        </p:grpSpPr>
        <p:sp>
          <p:nvSpPr>
            <p:cNvPr id="1037" name="Shape 1037"/>
            <p:cNvSpPr/>
            <p:nvPr/>
          </p:nvSpPr>
          <p:spPr>
            <a:xfrm>
              <a:off x="-1" y="0"/>
              <a:ext cx="877439" cy="313182"/>
            </a:xfrm>
            <a:prstGeom prst="rect">
              <a:avLst/>
            </a:prstGeom>
            <a:solidFill>
              <a:srgbClr val="FFFFFF"/>
            </a:solidFill>
            <a:ln w="12700" cap="flat">
              <a:noFill/>
              <a:miter lim="400000"/>
            </a:ln>
            <a:effectLst/>
          </p:spPr>
          <p:txBody>
            <a:bodyPr wrap="square" lIns="0" tIns="0" rIns="0" bIns="0" numCol="1" anchor="ctr">
              <a:noAutofit/>
            </a:bodyPr>
            <a:lstStyle/>
            <a:p>
              <a:pPr lvl="0">
                <a:defRPr sz="1200">
                  <a:latin typeface="+mj-lt"/>
                  <a:ea typeface="+mj-ea"/>
                  <a:cs typeface="+mj-cs"/>
                  <a:sym typeface="Helvetica"/>
                </a:defRPr>
              </a:pPr>
            </a:p>
          </p:txBody>
        </p:sp>
        <p:sp>
          <p:nvSpPr>
            <p:cNvPr id="1038" name="Shape 1038"/>
            <p:cNvSpPr/>
            <p:nvPr/>
          </p:nvSpPr>
          <p:spPr>
            <a:xfrm>
              <a:off x="-1" y="36958"/>
              <a:ext cx="877439" cy="239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latin typeface="Microsoft YaHei"/>
                  <a:ea typeface="Microsoft YaHei"/>
                  <a:cs typeface="Microsoft YaHei"/>
                  <a:sym typeface="Microsoft YaHei"/>
                </a:defRPr>
              </a:lvl1pPr>
            </a:lstStyle>
            <a:p>
              <a:pPr lvl="0">
                <a:defRPr sz="1800"/>
              </a:pPr>
              <a:r>
                <a:rPr sz="1200"/>
                <a:t>审计日志</a:t>
              </a:r>
            </a:p>
          </p:txBody>
        </p:sp>
      </p:grpSp>
      <p:grpSp>
        <p:nvGrpSpPr>
          <p:cNvPr id="1042" name="Group 1042"/>
          <p:cNvGrpSpPr/>
          <p:nvPr/>
        </p:nvGrpSpPr>
        <p:grpSpPr>
          <a:xfrm>
            <a:off x="7563094" y="5678468"/>
            <a:ext cx="877438" cy="313183"/>
            <a:chOff x="0" y="0"/>
            <a:chExt cx="877437" cy="313181"/>
          </a:xfrm>
        </p:grpSpPr>
        <p:sp>
          <p:nvSpPr>
            <p:cNvPr id="1040" name="Shape 1040"/>
            <p:cNvSpPr/>
            <p:nvPr/>
          </p:nvSpPr>
          <p:spPr>
            <a:xfrm>
              <a:off x="-1" y="0"/>
              <a:ext cx="877439" cy="313182"/>
            </a:xfrm>
            <a:prstGeom prst="rect">
              <a:avLst/>
            </a:prstGeom>
            <a:solidFill>
              <a:srgbClr val="FFFFFF"/>
            </a:solidFill>
            <a:ln w="12700" cap="flat">
              <a:noFill/>
              <a:miter lim="400000"/>
            </a:ln>
            <a:effectLst/>
          </p:spPr>
          <p:txBody>
            <a:bodyPr wrap="square" lIns="0" tIns="0" rIns="0" bIns="0" numCol="1" anchor="ctr">
              <a:noAutofit/>
            </a:bodyPr>
            <a:lstStyle/>
            <a:p>
              <a:pPr lvl="0">
                <a:defRPr sz="1200">
                  <a:latin typeface="+mj-lt"/>
                  <a:ea typeface="+mj-ea"/>
                  <a:cs typeface="+mj-cs"/>
                  <a:sym typeface="Helvetica"/>
                </a:defRPr>
              </a:pPr>
            </a:p>
          </p:txBody>
        </p:sp>
        <p:sp>
          <p:nvSpPr>
            <p:cNvPr id="1041" name="Shape 1041"/>
            <p:cNvSpPr/>
            <p:nvPr/>
          </p:nvSpPr>
          <p:spPr>
            <a:xfrm>
              <a:off x="-1" y="36958"/>
              <a:ext cx="877439" cy="239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latin typeface="Microsoft YaHei"/>
                  <a:ea typeface="Microsoft YaHei"/>
                  <a:cs typeface="Microsoft YaHei"/>
                  <a:sym typeface="Microsoft YaHei"/>
                </a:defRPr>
              </a:lvl1pPr>
            </a:lstStyle>
            <a:p>
              <a:pPr lvl="0">
                <a:defRPr sz="1800"/>
              </a:pPr>
              <a:r>
                <a:rPr sz="1200"/>
                <a:t>调试日志</a:t>
              </a:r>
            </a:p>
          </p:txBody>
        </p:sp>
      </p:grpSp>
      <p:sp>
        <p:nvSpPr>
          <p:cNvPr id="1043" name="Shape 1043"/>
          <p:cNvSpPr/>
          <p:nvPr/>
        </p:nvSpPr>
        <p:spPr>
          <a:xfrm>
            <a:off x="3396029" y="1822575"/>
            <a:ext cx="264516" cy="3107"/>
          </a:xfrm>
          <a:prstGeom prst="line">
            <a:avLst/>
          </a:prstGeom>
          <a:ln w="3175">
            <a:solidFill/>
          </a:ln>
        </p:spPr>
        <p:txBody>
          <a:bodyPr lIns="0" tIns="0" rIns="0" bIns="0"/>
          <a:lstStyle/>
          <a:p>
            <a:pPr lvl="0" defTabSz="457200">
              <a:defRPr sz="1200">
                <a:latin typeface="+mj-lt"/>
                <a:ea typeface="+mj-ea"/>
                <a:cs typeface="+mj-cs"/>
                <a:sym typeface="Helvetica"/>
              </a:defRPr>
            </a:pPr>
          </a:p>
        </p:txBody>
      </p:sp>
      <p:sp>
        <p:nvSpPr>
          <p:cNvPr id="1044" name="Shape 1044"/>
          <p:cNvSpPr/>
          <p:nvPr/>
        </p:nvSpPr>
        <p:spPr>
          <a:xfrm flipH="1">
            <a:off x="3644527" y="1822574"/>
            <a:ext cx="2" cy="3070383"/>
          </a:xfrm>
          <a:prstGeom prst="line">
            <a:avLst/>
          </a:prstGeom>
          <a:ln w="3175">
            <a:solidFill/>
          </a:ln>
        </p:spPr>
        <p:txBody>
          <a:bodyPr lIns="0" tIns="0" rIns="0" bIns="0"/>
          <a:lstStyle/>
          <a:p>
            <a:pPr lvl="0" defTabSz="457200">
              <a:defRPr sz="1200">
                <a:latin typeface="+mj-lt"/>
                <a:ea typeface="+mj-ea"/>
                <a:cs typeface="+mj-cs"/>
                <a:sym typeface="Helvetica"/>
              </a:defRPr>
            </a:pPr>
          </a:p>
        </p:txBody>
      </p:sp>
      <p:grpSp>
        <p:nvGrpSpPr>
          <p:cNvPr id="1047" name="Group 1047"/>
          <p:cNvGrpSpPr/>
          <p:nvPr/>
        </p:nvGrpSpPr>
        <p:grpSpPr>
          <a:xfrm>
            <a:off x="1265813" y="3867725"/>
            <a:ext cx="1674715" cy="918211"/>
            <a:chOff x="0" y="0"/>
            <a:chExt cx="1674714" cy="918210"/>
          </a:xfrm>
        </p:grpSpPr>
        <p:sp>
          <p:nvSpPr>
            <p:cNvPr id="1045" name="Shape 1045"/>
            <p:cNvSpPr/>
            <p:nvPr/>
          </p:nvSpPr>
          <p:spPr>
            <a:xfrm>
              <a:off x="-1" y="-1"/>
              <a:ext cx="1674716" cy="918212"/>
            </a:xfrm>
            <a:prstGeom prst="rect">
              <a:avLst/>
            </a:prstGeom>
            <a:solidFill>
              <a:srgbClr val="FFFFFF"/>
            </a:solidFill>
            <a:ln w="12700" cap="flat">
              <a:solidFill>
                <a:srgbClr val="000000"/>
              </a:solidFill>
              <a:prstDash val="solid"/>
              <a:miter lim="400000"/>
            </a:ln>
            <a:effectLst/>
          </p:spPr>
          <p:txBody>
            <a:bodyPr wrap="square" lIns="0" tIns="0" rIns="0" bIns="0" numCol="1" anchor="t">
              <a:noAutofit/>
            </a:bodyPr>
            <a:lstStyle/>
            <a:p>
              <a:pPr lvl="0">
                <a:defRPr>
                  <a:latin typeface="+mj-lt"/>
                  <a:ea typeface="+mj-ea"/>
                  <a:cs typeface="+mj-cs"/>
                  <a:sym typeface="Helvetica"/>
                </a:defRPr>
              </a:pPr>
            </a:p>
          </p:txBody>
        </p:sp>
        <p:sp>
          <p:nvSpPr>
            <p:cNvPr id="1046" name="Shape 1046"/>
            <p:cNvSpPr/>
            <p:nvPr/>
          </p:nvSpPr>
          <p:spPr>
            <a:xfrm>
              <a:off x="-1" y="-1"/>
              <a:ext cx="1674716"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600">
                  <a:latin typeface="Microsoft YaHei"/>
                  <a:ea typeface="Microsoft YaHei"/>
                  <a:cs typeface="Microsoft YaHei"/>
                  <a:sym typeface="Microsoft YaHei"/>
                </a:defRPr>
              </a:lvl1pPr>
            </a:lstStyle>
            <a:p>
              <a:pPr lvl="0">
                <a:defRPr sz="1800"/>
              </a:pPr>
              <a:r>
                <a:rPr sz="1600"/>
                <a:t>业务系统B</a:t>
              </a:r>
            </a:p>
          </p:txBody>
        </p:sp>
      </p:grpSp>
      <p:grpSp>
        <p:nvGrpSpPr>
          <p:cNvPr id="1050" name="Group 1050"/>
          <p:cNvGrpSpPr/>
          <p:nvPr/>
        </p:nvGrpSpPr>
        <p:grpSpPr>
          <a:xfrm>
            <a:off x="1405513" y="4504787"/>
            <a:ext cx="1794076" cy="1117937"/>
            <a:chOff x="0" y="0"/>
            <a:chExt cx="1794074" cy="1117936"/>
          </a:xfrm>
        </p:grpSpPr>
        <p:sp>
          <p:nvSpPr>
            <p:cNvPr id="1048" name="Shape 1048"/>
            <p:cNvSpPr/>
            <p:nvPr/>
          </p:nvSpPr>
          <p:spPr>
            <a:xfrm>
              <a:off x="0" y="-1"/>
              <a:ext cx="1794075" cy="1117938"/>
            </a:xfrm>
            <a:prstGeom prst="rect">
              <a:avLst/>
            </a:prstGeom>
            <a:solidFill>
              <a:srgbClr val="FFFFFF"/>
            </a:solidFill>
            <a:ln w="12700" cap="flat">
              <a:solidFill>
                <a:srgbClr val="000000"/>
              </a:solidFill>
              <a:prstDash val="solid"/>
              <a:miter lim="400000"/>
            </a:ln>
            <a:effectLst/>
          </p:spPr>
          <p:txBody>
            <a:bodyPr wrap="square" lIns="0" tIns="0" rIns="0" bIns="0" numCol="1" anchor="t">
              <a:noAutofit/>
            </a:bodyPr>
            <a:lstStyle/>
            <a:p>
              <a:pPr lvl="0">
                <a:defRPr>
                  <a:latin typeface="+mj-lt"/>
                  <a:ea typeface="+mj-ea"/>
                  <a:cs typeface="+mj-cs"/>
                  <a:sym typeface="Helvetica"/>
                </a:defRPr>
              </a:pPr>
            </a:p>
          </p:txBody>
        </p:sp>
        <p:sp>
          <p:nvSpPr>
            <p:cNvPr id="1049" name="Shape 1049"/>
            <p:cNvSpPr/>
            <p:nvPr/>
          </p:nvSpPr>
          <p:spPr>
            <a:xfrm>
              <a:off x="0" y="-1"/>
              <a:ext cx="1794075" cy="332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600">
                  <a:latin typeface="Microsoft YaHei"/>
                  <a:ea typeface="Microsoft YaHei"/>
                  <a:cs typeface="Microsoft YaHei"/>
                  <a:sym typeface="Microsoft YaHei"/>
                </a:defRPr>
              </a:lvl1pPr>
            </a:lstStyle>
            <a:p>
              <a:pPr lvl="0">
                <a:defRPr sz="1800"/>
              </a:pPr>
              <a:r>
                <a:rPr sz="1600"/>
                <a:t>业务系统C</a:t>
              </a:r>
            </a:p>
          </p:txBody>
        </p:sp>
      </p:grpSp>
      <p:grpSp>
        <p:nvGrpSpPr>
          <p:cNvPr id="1053" name="Group 1053"/>
          <p:cNvGrpSpPr/>
          <p:nvPr/>
        </p:nvGrpSpPr>
        <p:grpSpPr>
          <a:xfrm>
            <a:off x="7150344" y="1969761"/>
            <a:ext cx="1553668" cy="918210"/>
            <a:chOff x="0" y="0"/>
            <a:chExt cx="1553666" cy="918208"/>
          </a:xfrm>
        </p:grpSpPr>
        <p:sp>
          <p:nvSpPr>
            <p:cNvPr id="1051" name="Shape 1051"/>
            <p:cNvSpPr/>
            <p:nvPr/>
          </p:nvSpPr>
          <p:spPr>
            <a:xfrm>
              <a:off x="0" y="0"/>
              <a:ext cx="1553667" cy="918209"/>
            </a:xfrm>
            <a:prstGeom prst="rect">
              <a:avLst/>
            </a:prstGeom>
            <a:solidFill>
              <a:srgbClr val="FFFFFF"/>
            </a:solidFill>
            <a:ln w="12700" cap="flat">
              <a:solidFill>
                <a:srgbClr val="000000"/>
              </a:solidFill>
              <a:prstDash val="solid"/>
              <a:miter lim="400000"/>
            </a:ln>
            <a:effectLst/>
          </p:spPr>
          <p:txBody>
            <a:bodyPr wrap="square" lIns="0" tIns="0" rIns="0" bIns="0" numCol="1" anchor="t">
              <a:noAutofit/>
            </a:bodyPr>
            <a:lstStyle/>
            <a:p>
              <a:pPr lvl="0">
                <a:defRPr b="1" sz="1200">
                  <a:latin typeface="+mj-lt"/>
                  <a:ea typeface="+mj-ea"/>
                  <a:cs typeface="+mj-cs"/>
                  <a:sym typeface="Helvetica"/>
                </a:defRPr>
              </a:pPr>
            </a:p>
          </p:txBody>
        </p:sp>
        <p:sp>
          <p:nvSpPr>
            <p:cNvPr id="1052" name="Shape 1052"/>
            <p:cNvSpPr/>
            <p:nvPr/>
          </p:nvSpPr>
          <p:spPr>
            <a:xfrm>
              <a:off x="0" y="0"/>
              <a:ext cx="1553667"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Microsoft YaHei"/>
                  <a:ea typeface="Microsoft YaHei"/>
                  <a:cs typeface="Microsoft YaHei"/>
                  <a:sym typeface="Microsoft YaHei"/>
                </a:defRPr>
              </a:lvl1pPr>
            </a:lstStyle>
            <a:p>
              <a:pPr lvl="0">
                <a:defRPr sz="1800"/>
              </a:pPr>
              <a:r>
                <a:rPr sz="1200"/>
                <a:t>日志存储数据节点N</a:t>
              </a:r>
            </a:p>
          </p:txBody>
        </p:sp>
      </p:grpSp>
      <p:grpSp>
        <p:nvGrpSpPr>
          <p:cNvPr id="1056" name="Group 1056"/>
          <p:cNvGrpSpPr/>
          <p:nvPr/>
        </p:nvGrpSpPr>
        <p:grpSpPr>
          <a:xfrm>
            <a:off x="7366244" y="2412055"/>
            <a:ext cx="1553668" cy="756360"/>
            <a:chOff x="0" y="0"/>
            <a:chExt cx="1553666" cy="756359"/>
          </a:xfrm>
        </p:grpSpPr>
        <p:sp>
          <p:nvSpPr>
            <p:cNvPr id="1054" name="Shape 1054"/>
            <p:cNvSpPr/>
            <p:nvPr/>
          </p:nvSpPr>
          <p:spPr>
            <a:xfrm>
              <a:off x="0" y="-1"/>
              <a:ext cx="1553667" cy="756361"/>
            </a:xfrm>
            <a:prstGeom prst="rect">
              <a:avLst/>
            </a:prstGeom>
            <a:solidFill>
              <a:srgbClr val="FFFFFF"/>
            </a:solidFill>
            <a:ln w="12700" cap="flat">
              <a:solidFill>
                <a:srgbClr val="000000"/>
              </a:solidFill>
              <a:prstDash val="solid"/>
              <a:miter lim="400000"/>
            </a:ln>
            <a:effectLst/>
          </p:spPr>
          <p:txBody>
            <a:bodyPr wrap="square" lIns="0" tIns="0" rIns="0" bIns="0" numCol="1" anchor="t">
              <a:noAutofit/>
            </a:bodyPr>
            <a:lstStyle/>
            <a:p>
              <a:pPr lvl="0">
                <a:defRPr>
                  <a:latin typeface="+mj-lt"/>
                  <a:ea typeface="+mj-ea"/>
                  <a:cs typeface="+mj-cs"/>
                  <a:sym typeface="Helvetica"/>
                </a:defRPr>
              </a:pPr>
            </a:p>
          </p:txBody>
        </p:sp>
        <p:sp>
          <p:nvSpPr>
            <p:cNvPr id="1055" name="Shape 1055"/>
            <p:cNvSpPr/>
            <p:nvPr/>
          </p:nvSpPr>
          <p:spPr>
            <a:xfrm>
              <a:off x="0" y="-1"/>
              <a:ext cx="1553667" cy="269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atin typeface="Microsoft YaHei"/>
                  <a:ea typeface="Microsoft YaHei"/>
                  <a:cs typeface="Microsoft YaHei"/>
                  <a:sym typeface="Microsoft YaHei"/>
                </a:defRPr>
              </a:lvl1pPr>
            </a:lstStyle>
            <a:p>
              <a:pPr lvl="0">
                <a:defRPr sz="1800"/>
              </a:pPr>
              <a:r>
                <a:rPr sz="1200"/>
                <a:t>日志存储数据节点2</a:t>
              </a:r>
            </a:p>
          </p:txBody>
        </p:sp>
      </p:grpSp>
      <p:sp>
        <p:nvSpPr>
          <p:cNvPr id="1057" name="Shape 1057"/>
          <p:cNvSpPr/>
          <p:nvPr/>
        </p:nvSpPr>
        <p:spPr>
          <a:xfrm>
            <a:off x="4925014" y="3282062"/>
            <a:ext cx="2" cy="1371096"/>
          </a:xfrm>
          <a:prstGeom prst="line">
            <a:avLst/>
          </a:prstGeom>
          <a:ln w="3175">
            <a:solidFill/>
          </a:ln>
        </p:spPr>
        <p:txBody>
          <a:bodyPr lIns="0" tIns="0" rIns="0" bIns="0"/>
          <a:lstStyle/>
          <a:p>
            <a:pPr lvl="0" defTabSz="457200">
              <a:defRPr sz="1200">
                <a:latin typeface="+mj-lt"/>
                <a:ea typeface="+mj-ea"/>
                <a:cs typeface="+mj-cs"/>
                <a:sym typeface="Helvetica"/>
              </a:defRPr>
            </a:pPr>
          </a:p>
        </p:txBody>
      </p:sp>
      <p:sp>
        <p:nvSpPr>
          <p:cNvPr id="1058" name="Shape 1058"/>
          <p:cNvSpPr/>
          <p:nvPr/>
        </p:nvSpPr>
        <p:spPr>
          <a:xfrm>
            <a:off x="6463896" y="2790233"/>
            <a:ext cx="675826" cy="2"/>
          </a:xfrm>
          <a:prstGeom prst="line">
            <a:avLst/>
          </a:prstGeom>
          <a:ln w="3175">
            <a:solidFill/>
            <a:tailEnd type="triangle"/>
          </a:ln>
        </p:spPr>
        <p:txBody>
          <a:bodyPr lIns="0" tIns="0" rIns="0" bIns="0"/>
          <a:lstStyle/>
          <a:p>
            <a:pPr lvl="0" defTabSz="457200">
              <a:defRPr sz="1200">
                <a:latin typeface="+mj-lt"/>
                <a:ea typeface="+mj-ea"/>
                <a:cs typeface="+mj-cs"/>
                <a:sym typeface="Helvetica"/>
              </a:defRPr>
            </a:pPr>
          </a:p>
        </p:txBody>
      </p:sp>
      <p:sp>
        <p:nvSpPr>
          <p:cNvPr id="1059" name="Shape 1059"/>
          <p:cNvSpPr/>
          <p:nvPr/>
        </p:nvSpPr>
        <p:spPr>
          <a:xfrm flipV="1">
            <a:off x="3199587" y="4886380"/>
            <a:ext cx="448895" cy="6576"/>
          </a:xfrm>
          <a:prstGeom prst="line">
            <a:avLst/>
          </a:prstGeom>
          <a:ln w="3175">
            <a:solidFill/>
          </a:ln>
        </p:spPr>
        <p:txBody>
          <a:bodyPr lIns="0" tIns="0" rIns="0" bIns="0"/>
          <a:lstStyle/>
          <a:p>
            <a:pPr lvl="0" defTabSz="457200">
              <a:defRPr sz="1200">
                <a:latin typeface="+mj-lt"/>
                <a:ea typeface="+mj-ea"/>
                <a:cs typeface="+mj-cs"/>
                <a:sym typeface="Helvetica"/>
              </a:defRPr>
            </a:pPr>
          </a:p>
        </p:txBody>
      </p:sp>
      <p:grpSp>
        <p:nvGrpSpPr>
          <p:cNvPr id="1062" name="Group 1062"/>
          <p:cNvGrpSpPr/>
          <p:nvPr/>
        </p:nvGrpSpPr>
        <p:grpSpPr>
          <a:xfrm>
            <a:off x="10037111" y="1931409"/>
            <a:ext cx="1212356" cy="480505"/>
            <a:chOff x="0" y="0"/>
            <a:chExt cx="1212354" cy="480504"/>
          </a:xfrm>
        </p:grpSpPr>
        <p:sp>
          <p:nvSpPr>
            <p:cNvPr id="1060" name="Shape 1060"/>
            <p:cNvSpPr/>
            <p:nvPr/>
          </p:nvSpPr>
          <p:spPr>
            <a:xfrm>
              <a:off x="0" y="-1"/>
              <a:ext cx="1212355" cy="480506"/>
            </a:xfrm>
            <a:prstGeom prst="rect">
              <a:avLst/>
            </a:prstGeom>
            <a:solidFill>
              <a:srgbClr val="FFC000"/>
            </a:solidFill>
            <a:ln w="12700" cap="flat">
              <a:noFill/>
              <a:miter lim="400000"/>
            </a:ln>
            <a:effectLst/>
          </p:spPr>
          <p:txBody>
            <a:bodyPr wrap="square" lIns="0" tIns="0" rIns="0" bIns="0" numCol="1" anchor="ctr">
              <a:noAutofit/>
            </a:bodyPr>
            <a:lstStyle/>
            <a:p>
              <a:pPr lvl="0" algn="ctr">
                <a:defRPr>
                  <a:latin typeface="+mj-lt"/>
                  <a:ea typeface="+mj-ea"/>
                  <a:cs typeface="+mj-cs"/>
                  <a:sym typeface="Helvetica"/>
                </a:defRPr>
              </a:pPr>
            </a:p>
          </p:txBody>
        </p:sp>
        <p:sp>
          <p:nvSpPr>
            <p:cNvPr id="1061" name="Shape 1061"/>
            <p:cNvSpPr/>
            <p:nvPr/>
          </p:nvSpPr>
          <p:spPr>
            <a:xfrm>
              <a:off x="0" y="108300"/>
              <a:ext cx="1212355" cy="263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latin typeface="Microsoft YaHei"/>
                  <a:ea typeface="Microsoft YaHei"/>
                  <a:cs typeface="Microsoft YaHei"/>
                  <a:sym typeface="Microsoft YaHei"/>
                </a:defRPr>
              </a:lvl1pPr>
            </a:lstStyle>
            <a:p>
              <a:pPr lvl="0">
                <a:defRPr sz="1800"/>
              </a:pPr>
              <a:r>
                <a:rPr sz="1400"/>
                <a:t>日志查询</a:t>
              </a:r>
            </a:p>
          </p:txBody>
        </p:sp>
      </p:grpSp>
      <p:sp>
        <p:nvSpPr>
          <p:cNvPr id="1063" name="Shape 1063"/>
          <p:cNvSpPr/>
          <p:nvPr/>
        </p:nvSpPr>
        <p:spPr>
          <a:xfrm>
            <a:off x="9695047" y="3583380"/>
            <a:ext cx="991038" cy="1"/>
          </a:xfrm>
          <a:prstGeom prst="line">
            <a:avLst/>
          </a:prstGeom>
          <a:ln w="3175">
            <a:solidFill/>
          </a:ln>
        </p:spPr>
        <p:txBody>
          <a:bodyPr lIns="0" tIns="0" rIns="0" bIns="0"/>
          <a:lstStyle/>
          <a:p>
            <a:pPr lvl="0" defTabSz="457200">
              <a:defRPr sz="1200">
                <a:latin typeface="+mj-lt"/>
                <a:ea typeface="+mj-ea"/>
                <a:cs typeface="+mj-cs"/>
                <a:sym typeface="Helvetica"/>
              </a:defRPr>
            </a:pPr>
          </a:p>
        </p:txBody>
      </p:sp>
      <p:sp>
        <p:nvSpPr>
          <p:cNvPr id="1064" name="Shape 1064"/>
          <p:cNvSpPr/>
          <p:nvPr/>
        </p:nvSpPr>
        <p:spPr>
          <a:xfrm>
            <a:off x="9697976" y="2754534"/>
            <a:ext cx="2" cy="1623096"/>
          </a:xfrm>
          <a:prstGeom prst="line">
            <a:avLst/>
          </a:prstGeom>
          <a:ln w="3175">
            <a:solidFill/>
          </a:ln>
        </p:spPr>
        <p:txBody>
          <a:bodyPr lIns="0" tIns="0" rIns="0" bIns="0"/>
          <a:lstStyle/>
          <a:p>
            <a:pPr lvl="0" defTabSz="457200">
              <a:defRPr sz="1200">
                <a:latin typeface="+mj-lt"/>
                <a:ea typeface="+mj-ea"/>
                <a:cs typeface="+mj-cs"/>
                <a:sym typeface="Helvetica"/>
              </a:defRPr>
            </a:pPr>
          </a:p>
        </p:txBody>
      </p:sp>
      <p:sp>
        <p:nvSpPr>
          <p:cNvPr id="1065" name="Shape 1065"/>
          <p:cNvSpPr/>
          <p:nvPr/>
        </p:nvSpPr>
        <p:spPr>
          <a:xfrm>
            <a:off x="9196488" y="4377630"/>
            <a:ext cx="498561" cy="1"/>
          </a:xfrm>
          <a:prstGeom prst="line">
            <a:avLst/>
          </a:prstGeom>
          <a:ln w="3175">
            <a:solidFill/>
            <a:headEnd type="triangle"/>
          </a:ln>
        </p:spPr>
        <p:txBody>
          <a:bodyPr lIns="0" tIns="0" rIns="0" bIns="0"/>
          <a:lstStyle/>
          <a:p>
            <a:pPr lvl="0" defTabSz="457200">
              <a:defRPr sz="1200">
                <a:latin typeface="+mj-lt"/>
                <a:ea typeface="+mj-ea"/>
                <a:cs typeface="+mj-cs"/>
                <a:sym typeface="Helvetica"/>
              </a:defRPr>
            </a:pPr>
          </a:p>
        </p:txBody>
      </p:sp>
      <p:sp>
        <p:nvSpPr>
          <p:cNvPr id="1066" name="Shape 1066"/>
          <p:cNvSpPr/>
          <p:nvPr/>
        </p:nvSpPr>
        <p:spPr>
          <a:xfrm>
            <a:off x="8919912" y="2755803"/>
            <a:ext cx="775137" cy="1"/>
          </a:xfrm>
          <a:prstGeom prst="line">
            <a:avLst/>
          </a:prstGeom>
          <a:ln w="3175">
            <a:solidFill/>
            <a:headEnd type="triangle"/>
          </a:ln>
        </p:spPr>
        <p:txBody>
          <a:bodyPr lIns="0" tIns="0" rIns="0" bIns="0"/>
          <a:lstStyle/>
          <a:p>
            <a:pPr lvl="0" defTabSz="457200">
              <a:defRPr sz="1200">
                <a:latin typeface="+mj-lt"/>
                <a:ea typeface="+mj-ea"/>
                <a:cs typeface="+mj-cs"/>
                <a:sym typeface="Helvetica"/>
              </a:defRPr>
            </a:pPr>
          </a:p>
        </p:txBody>
      </p:sp>
    </p:spTree>
  </p:cSld>
  <p:clrMapOvr>
    <a:masterClrMapping/>
  </p:clrMapOvr>
  <p:transition spd="slow" advClick="1">
    <p:dissolve/>
  </p:transition>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8" name="Shape 1068"/>
          <p:cNvSpPr/>
          <p:nvPr/>
        </p:nvSpPr>
        <p:spPr>
          <a:xfrm>
            <a:off x="4884382" y="2824801"/>
            <a:ext cx="2423238" cy="782319"/>
          </a:xfrm>
          <a:prstGeom prst="rect">
            <a:avLst/>
          </a:prstGeom>
          <a:ln w="12700">
            <a:miter lim="400000"/>
          </a:ln>
          <a:extLst>
            <a:ext uri="{C572A759-6A51-4108-AA02-DFA0A04FC94B}">
              <ma14:wrappingTextBoxFlag xmlns:ma14="http://schemas.microsoft.com/office/mac/drawingml/2011/main" val="1"/>
            </a:ext>
          </a:extLst>
        </p:spPr>
        <p:txBody>
          <a:bodyPr wrap="none" lIns="22859" tIns="22859" rIns="22859" bIns="22859">
            <a:spAutoFit/>
          </a:bodyPr>
          <a:lstStyle>
            <a:lvl1pPr algn="ctr" defTabSz="1828431">
              <a:defRPr spc="480" sz="4800">
                <a:solidFill>
                  <a:srgbClr val="FFFFFF"/>
                </a:solidFill>
                <a:latin typeface="+mj-lt"/>
                <a:ea typeface="+mj-ea"/>
                <a:cs typeface="+mj-cs"/>
                <a:sym typeface="Helvetica"/>
              </a:defRPr>
            </a:lvl1pPr>
          </a:lstStyle>
          <a:p>
            <a:pPr lvl="0">
              <a:defRPr spc="0" sz="1800">
                <a:solidFill>
                  <a:srgbClr val="000000"/>
                </a:solidFill>
              </a:defRPr>
            </a:pPr>
            <a:r>
              <a:rPr spc="480" sz="4800">
                <a:solidFill>
                  <a:srgbClr val="FFFFFF"/>
                </a:solidFill>
              </a:rPr>
              <a:t>Thanks</a:t>
            </a:r>
          </a:p>
        </p:txBody>
      </p:sp>
      <p:sp>
        <p:nvSpPr>
          <p:cNvPr id="1069" name="Shape 1069"/>
          <p:cNvSpPr/>
          <p:nvPr/>
        </p:nvSpPr>
        <p:spPr>
          <a:xfrm>
            <a:off x="6095998" y="5808912"/>
            <a:ext cx="4" cy="273789"/>
          </a:xfrm>
          <a:prstGeom prst="line">
            <a:avLst/>
          </a:prstGeom>
          <a:ln w="25400">
            <a:solidFill>
              <a:srgbClr val="FFFFFF"/>
            </a:solidFill>
            <a:miter/>
            <a:tailEnd type="triangle"/>
          </a:ln>
        </p:spPr>
        <p:txBody>
          <a:bodyPr lIns="0" tIns="0" rIns="0" bIns="0"/>
          <a:lstStyle/>
          <a:p>
            <a:pPr lvl="0" defTabSz="457200">
              <a:defRPr sz="1200">
                <a:latin typeface="+mj-lt"/>
                <a:ea typeface="+mj-ea"/>
                <a:cs typeface="+mj-cs"/>
                <a:sym typeface="Helvetica"/>
              </a:defRPr>
            </a:pPr>
          </a:p>
        </p:txBody>
      </p:sp>
      <p:sp>
        <p:nvSpPr>
          <p:cNvPr id="1070" name="Shape 1070"/>
          <p:cNvSpPr/>
          <p:nvPr/>
        </p:nvSpPr>
        <p:spPr>
          <a:xfrm>
            <a:off x="3951177" y="5783245"/>
            <a:ext cx="1999348" cy="325119"/>
          </a:xfrm>
          <a:prstGeom prst="rect">
            <a:avLst/>
          </a:prstGeom>
          <a:ln w="12700">
            <a:miter lim="400000"/>
          </a:ln>
          <a:extLst>
            <a:ext uri="{C572A759-6A51-4108-AA02-DFA0A04FC94B}">
              <ma14:wrappingTextBoxFlag xmlns:ma14="http://schemas.microsoft.com/office/mac/drawingml/2011/main" val="1"/>
            </a:ext>
          </a:extLst>
        </p:spPr>
        <p:txBody>
          <a:bodyPr lIns="22859" tIns="22859" rIns="22859" bIns="22859">
            <a:spAutoFit/>
          </a:bodyPr>
          <a:lstStyle>
            <a:lvl1pPr algn="r" defTabSz="914215">
              <a:defRPr b="1">
                <a:solidFill>
                  <a:srgbClr val="FFFFFF"/>
                </a:solidFill>
                <a:latin typeface="+mj-lt"/>
                <a:ea typeface="+mj-ea"/>
                <a:cs typeface="+mj-cs"/>
                <a:sym typeface="Helvetica"/>
              </a:defRPr>
            </a:lvl1pPr>
          </a:lstStyle>
          <a:p>
            <a:pPr lvl="0">
              <a:defRPr b="0">
                <a:solidFill>
                  <a:srgbClr val="000000"/>
                </a:solidFill>
              </a:defRPr>
            </a:pPr>
            <a:r>
              <a:rPr b="1">
                <a:solidFill>
                  <a:srgbClr val="FFFFFF"/>
                </a:solidFill>
              </a:rPr>
              <a:t>info@daocloud.io </a:t>
            </a:r>
          </a:p>
        </p:txBody>
      </p:sp>
      <p:pic>
        <p:nvPicPr>
          <p:cNvPr id="1071" name="image10.png" descr="image3.png"/>
          <p:cNvPicPr/>
          <p:nvPr/>
        </p:nvPicPr>
        <p:blipFill>
          <a:blip r:embed="rId2">
            <a:extLst/>
          </a:blip>
          <a:stretch>
            <a:fillRect/>
          </a:stretch>
        </p:blipFill>
        <p:spPr>
          <a:xfrm>
            <a:off x="9338680" y="375919"/>
            <a:ext cx="2444323" cy="782186"/>
          </a:xfrm>
          <a:prstGeom prst="rect">
            <a:avLst/>
          </a:prstGeom>
          <a:ln w="12700">
            <a:miter lim="400000"/>
          </a:ln>
        </p:spPr>
      </p:pic>
      <p:sp>
        <p:nvSpPr>
          <p:cNvPr id="1072" name="Shape 1072"/>
          <p:cNvSpPr/>
          <p:nvPr/>
        </p:nvSpPr>
        <p:spPr>
          <a:xfrm>
            <a:off x="6241474" y="5783245"/>
            <a:ext cx="1999348" cy="325119"/>
          </a:xfrm>
          <a:prstGeom prst="rect">
            <a:avLst/>
          </a:prstGeom>
          <a:ln w="12700">
            <a:miter lim="400000"/>
          </a:ln>
          <a:extLst>
            <a:ext uri="{C572A759-6A51-4108-AA02-DFA0A04FC94B}">
              <ma14:wrappingTextBoxFlag xmlns:ma14="http://schemas.microsoft.com/office/mac/drawingml/2011/main" val="1"/>
            </a:ext>
          </a:extLst>
        </p:spPr>
        <p:txBody>
          <a:bodyPr lIns="22859" tIns="22859" rIns="22859" bIns="22859">
            <a:spAutoFit/>
          </a:bodyPr>
          <a:lstStyle>
            <a:lvl1pPr defTabSz="914215">
              <a:defRPr b="1">
                <a:solidFill>
                  <a:srgbClr val="FFFFFF"/>
                </a:solidFill>
                <a:uFill>
                  <a:solidFill>
                    <a:srgbClr val="0000FF"/>
                  </a:solidFill>
                </a:uFill>
                <a:latin typeface="+mj-lt"/>
                <a:ea typeface="+mj-ea"/>
                <a:cs typeface="+mj-cs"/>
                <a:sym typeface="Helvetica"/>
              </a:defRPr>
            </a:lvl1pPr>
          </a:lstStyle>
          <a:p>
            <a:pPr lvl="0">
              <a:defRPr b="0">
                <a:solidFill>
                  <a:srgbClr val="000000"/>
                </a:solidFill>
                <a:uFillTx/>
              </a:defRPr>
            </a:pPr>
            <a:r>
              <a:rPr b="1">
                <a:solidFill>
                  <a:srgbClr val="FFFFFF"/>
                </a:solidFill>
                <a:uFill>
                  <a:solidFill>
                    <a:srgbClr val="0000FF"/>
                  </a:solidFill>
                </a:uFill>
              </a:rPr>
              <a:t>www.daocloud.io</a:t>
            </a:r>
          </a:p>
        </p:txBody>
      </p:sp>
    </p:spTree>
  </p:cSld>
  <p:clrMapOvr>
    <a:masterClrMapping/>
  </p:clrMapOvr>
  <p:transition spd="slow" advClick="1">
    <p:dissolve/>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555812" y="204472"/>
            <a:ext cx="6839599" cy="608017"/>
          </a:xfrm>
          <a:prstGeom prst="rect">
            <a:avLst/>
          </a:prstGeom>
        </p:spPr>
        <p:txBody>
          <a:bodyPr/>
          <a:lstStyle/>
          <a:p>
            <a:pPr lvl="0">
              <a:defRPr spc="0" sz="1800"/>
            </a:pPr>
            <a:r>
              <a:rPr spc="100" sz="2000"/>
              <a:t>微服务介绍</a:t>
            </a:r>
          </a:p>
        </p:txBody>
      </p:sp>
      <p:sp>
        <p:nvSpPr>
          <p:cNvPr id="139" name="Shape 139"/>
          <p:cNvSpPr/>
          <p:nvPr/>
        </p:nvSpPr>
        <p:spPr>
          <a:xfrm>
            <a:off x="555811" y="1878863"/>
            <a:ext cx="9288834" cy="25653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marL="317500" indent="-317500">
              <a:lnSpc>
                <a:spcPct val="150000"/>
              </a:lnSpc>
              <a:spcBef>
                <a:spcPts val="1000"/>
              </a:spcBef>
              <a:buClr>
                <a:srgbClr val="595959"/>
              </a:buClr>
              <a:buSzPct val="100000"/>
              <a:buFont typeface="Wingdings"/>
              <a:buChar char="➢"/>
            </a:pPr>
            <a:r>
              <a:rPr b="1" sz="2000">
                <a:solidFill>
                  <a:srgbClr val="595959"/>
                </a:solidFill>
                <a:latin typeface="Microsoft YaHei"/>
                <a:ea typeface="Microsoft YaHei"/>
                <a:cs typeface="Microsoft YaHei"/>
                <a:sym typeface="Microsoft YaHei"/>
              </a:rPr>
              <a:t>每个</a:t>
            </a:r>
            <a:r>
              <a:rPr b="1" sz="2000">
                <a:solidFill>
                  <a:srgbClr val="595959"/>
                </a:solidFill>
                <a:latin typeface="Microsoft YaHei"/>
                <a:ea typeface="Microsoft YaHei"/>
                <a:cs typeface="Microsoft YaHei"/>
                <a:sym typeface="Microsoft YaHei"/>
              </a:rPr>
              <a:t>服务只限于特定业务，如订单管理、用户管理等</a:t>
            </a:r>
            <a:endParaRPr b="1" sz="2000">
              <a:solidFill>
                <a:srgbClr val="595959"/>
              </a:solidFill>
              <a:latin typeface="Microsoft YaHei"/>
              <a:ea typeface="Microsoft YaHei"/>
              <a:cs typeface="Microsoft YaHei"/>
              <a:sym typeface="Microsoft YaHei"/>
            </a:endParaRPr>
          </a:p>
          <a:p>
            <a:pPr lvl="0" marL="285750" indent="-285750">
              <a:lnSpc>
                <a:spcPct val="150000"/>
              </a:lnSpc>
              <a:spcBef>
                <a:spcPts val="1000"/>
              </a:spcBef>
              <a:buClr>
                <a:srgbClr val="595959"/>
              </a:buClr>
              <a:buSzPct val="100000"/>
              <a:buFont typeface="Wingdings"/>
              <a:buChar char="➢"/>
            </a:pPr>
            <a:endParaRPr b="1" sz="2000">
              <a:solidFill>
                <a:srgbClr val="595959"/>
              </a:solidFill>
              <a:latin typeface="Microsoft YaHei"/>
              <a:ea typeface="Microsoft YaHei"/>
              <a:cs typeface="Microsoft YaHei"/>
              <a:sym typeface="Microsoft YaHei"/>
            </a:endParaRPr>
          </a:p>
          <a:p>
            <a:pPr lvl="0" marL="317500" indent="-317500">
              <a:lnSpc>
                <a:spcPct val="150000"/>
              </a:lnSpc>
              <a:spcBef>
                <a:spcPts val="1000"/>
              </a:spcBef>
              <a:buClr>
                <a:srgbClr val="595959"/>
              </a:buClr>
              <a:buSzPct val="100000"/>
              <a:buFont typeface="Wingdings"/>
              <a:buChar char="➢"/>
            </a:pPr>
            <a:r>
              <a:rPr b="1" sz="2000">
                <a:solidFill>
                  <a:srgbClr val="595959"/>
                </a:solidFill>
                <a:latin typeface="Microsoft YaHei"/>
                <a:ea typeface="Microsoft YaHei"/>
                <a:cs typeface="Microsoft YaHei"/>
                <a:sym typeface="Microsoft YaHei"/>
              </a:rPr>
              <a:t>每个微服务可独立运行，微服务间通过轻量通信机制进行通信</a:t>
            </a:r>
            <a:endParaRPr b="1" sz="2000">
              <a:solidFill>
                <a:srgbClr val="595959"/>
              </a:solidFill>
              <a:latin typeface="Microsoft YaHei"/>
              <a:ea typeface="Microsoft YaHei"/>
              <a:cs typeface="Microsoft YaHei"/>
              <a:sym typeface="Microsoft YaHei"/>
            </a:endParaRPr>
          </a:p>
          <a:p>
            <a:pPr lvl="0" marL="285750" indent="-285750">
              <a:lnSpc>
                <a:spcPct val="150000"/>
              </a:lnSpc>
              <a:spcBef>
                <a:spcPts val="1000"/>
              </a:spcBef>
              <a:buClr>
                <a:srgbClr val="595959"/>
              </a:buClr>
              <a:buSzPct val="100000"/>
              <a:buFont typeface="Wingdings"/>
              <a:buChar char="➢"/>
            </a:pPr>
            <a:endParaRPr b="1" sz="2000">
              <a:solidFill>
                <a:srgbClr val="595959"/>
              </a:solidFill>
              <a:latin typeface="Microsoft YaHei"/>
              <a:ea typeface="Microsoft YaHei"/>
              <a:cs typeface="Microsoft YaHei"/>
              <a:sym typeface="Microsoft YaHei"/>
            </a:endParaRPr>
          </a:p>
          <a:p>
            <a:pPr lvl="0" marL="317500" indent="-317500">
              <a:lnSpc>
                <a:spcPct val="150000"/>
              </a:lnSpc>
              <a:spcBef>
                <a:spcPts val="1000"/>
              </a:spcBef>
              <a:buClr>
                <a:srgbClr val="595959"/>
              </a:buClr>
              <a:buSzPct val="100000"/>
              <a:buFont typeface="Wingdings"/>
              <a:buChar char="➢"/>
            </a:pPr>
            <a:r>
              <a:rPr b="1" sz="2000">
                <a:solidFill>
                  <a:srgbClr val="595959"/>
                </a:solidFill>
                <a:latin typeface="Microsoft YaHei"/>
                <a:ea typeface="Microsoft YaHei"/>
                <a:cs typeface="Microsoft YaHei"/>
                <a:sym typeface="Microsoft YaHei"/>
              </a:rPr>
              <a:t>一系列独立运行的微服务共同构建起整个系统</a:t>
            </a:r>
          </a:p>
        </p:txBody>
      </p:sp>
      <p:pic>
        <p:nvPicPr>
          <p:cNvPr id="140" name="image11.png" descr="图像"/>
          <p:cNvPicPr/>
          <p:nvPr/>
        </p:nvPicPr>
        <p:blipFill>
          <a:blip r:embed="rId2">
            <a:extLst/>
          </a:blip>
          <a:stretch>
            <a:fillRect/>
          </a:stretch>
        </p:blipFill>
        <p:spPr>
          <a:xfrm>
            <a:off x="7946820" y="1502426"/>
            <a:ext cx="3524744" cy="3595238"/>
          </a:xfrm>
          <a:prstGeom prst="rect">
            <a:avLst/>
          </a:prstGeom>
          <a:ln w="12700">
            <a:miter lim="400000"/>
          </a:ln>
        </p:spPr>
      </p:pic>
    </p:spTree>
  </p:cSld>
  <p:clrMapOvr>
    <a:masterClrMapping/>
  </p:clrMapOvr>
  <p:transition spd="slow" advClick="1">
    <p:dissolve/>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555812" y="204472"/>
            <a:ext cx="6839599" cy="608017"/>
          </a:xfrm>
          <a:prstGeom prst="rect">
            <a:avLst/>
          </a:prstGeom>
        </p:spPr>
        <p:txBody>
          <a:bodyPr/>
          <a:lstStyle/>
          <a:p>
            <a:pPr lvl="0">
              <a:defRPr spc="0" sz="1800"/>
            </a:pPr>
            <a:r>
              <a:rPr spc="100" sz="2000"/>
              <a:t>微服务的特点</a:t>
            </a:r>
          </a:p>
        </p:txBody>
      </p:sp>
      <p:sp>
        <p:nvSpPr>
          <p:cNvPr id="143" name="Shape 143"/>
          <p:cNvSpPr/>
          <p:nvPr/>
        </p:nvSpPr>
        <p:spPr>
          <a:xfrm>
            <a:off x="5836718" y="1940967"/>
            <a:ext cx="2470178" cy="24709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7" y="0"/>
                </a:moveTo>
                <a:cubicBezTo>
                  <a:pt x="16763" y="0"/>
                  <a:pt x="21600" y="4835"/>
                  <a:pt x="21600" y="10800"/>
                </a:cubicBezTo>
                <a:cubicBezTo>
                  <a:pt x="21600" y="16765"/>
                  <a:pt x="16763" y="21600"/>
                  <a:pt x="10797" y="21600"/>
                </a:cubicBezTo>
                <a:cubicBezTo>
                  <a:pt x="5203" y="21600"/>
                  <a:pt x="602" y="17350"/>
                  <a:pt x="49" y="11904"/>
                </a:cubicBezTo>
                <a:lnTo>
                  <a:pt x="0" y="10938"/>
                </a:lnTo>
                <a:lnTo>
                  <a:pt x="3881" y="10938"/>
                </a:lnTo>
                <a:lnTo>
                  <a:pt x="3910" y="11508"/>
                </a:lnTo>
                <a:cubicBezTo>
                  <a:pt x="4264" y="14997"/>
                  <a:pt x="7212" y="17720"/>
                  <a:pt x="10797" y="17720"/>
                </a:cubicBezTo>
                <a:cubicBezTo>
                  <a:pt x="14620" y="17720"/>
                  <a:pt x="17719" y="14622"/>
                  <a:pt x="17719" y="10800"/>
                </a:cubicBezTo>
                <a:cubicBezTo>
                  <a:pt x="17719" y="6978"/>
                  <a:pt x="14620" y="3880"/>
                  <a:pt x="10797" y="3880"/>
                </a:cubicBezTo>
                <a:cubicBezTo>
                  <a:pt x="8885" y="3880"/>
                  <a:pt x="7154" y="4654"/>
                  <a:pt x="5901" y="5907"/>
                </a:cubicBezTo>
                <a:lnTo>
                  <a:pt x="5423" y="6487"/>
                </a:lnTo>
                <a:lnTo>
                  <a:pt x="2664" y="3706"/>
                </a:lnTo>
                <a:lnTo>
                  <a:pt x="3157" y="3163"/>
                </a:lnTo>
                <a:cubicBezTo>
                  <a:pt x="5112" y="1209"/>
                  <a:pt x="7813" y="0"/>
                  <a:pt x="10797" y="0"/>
                </a:cubicBezTo>
                <a:close/>
              </a:path>
            </a:pathLst>
          </a:custGeom>
          <a:solidFill>
            <a:srgbClr val="ED7D31"/>
          </a:solidFill>
          <a:ln w="12700">
            <a:miter lim="400000"/>
          </a:ln>
        </p:spPr>
        <p:txBody>
          <a:bodyPr lIns="0" tIns="0" rIns="0" bIns="0" anchor="ctr"/>
          <a:lstStyle/>
          <a:p>
            <a:pPr lvl="0" algn="ctr">
              <a:defRPr>
                <a:solidFill>
                  <a:srgbClr val="FFFFFF"/>
                </a:solidFill>
                <a:latin typeface="+mj-lt"/>
                <a:ea typeface="+mj-ea"/>
                <a:cs typeface="+mj-cs"/>
                <a:sym typeface="Helvetica"/>
              </a:defRPr>
            </a:pPr>
          </a:p>
        </p:txBody>
      </p:sp>
      <p:sp>
        <p:nvSpPr>
          <p:cNvPr id="144" name="Shape 144"/>
          <p:cNvSpPr/>
          <p:nvPr/>
        </p:nvSpPr>
        <p:spPr>
          <a:xfrm flipH="1" rot="10800000">
            <a:off x="3811091" y="1940967"/>
            <a:ext cx="2470978" cy="24709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16765" y="21600"/>
                  <a:pt x="21600" y="16765"/>
                  <a:pt x="21600" y="10800"/>
                </a:cubicBezTo>
                <a:lnTo>
                  <a:pt x="21593" y="10662"/>
                </a:lnTo>
                <a:lnTo>
                  <a:pt x="17713" y="10662"/>
                </a:lnTo>
                <a:lnTo>
                  <a:pt x="17720" y="10800"/>
                </a:lnTo>
                <a:cubicBezTo>
                  <a:pt x="17720" y="14622"/>
                  <a:pt x="14622" y="17720"/>
                  <a:pt x="10800" y="17720"/>
                </a:cubicBezTo>
                <a:cubicBezTo>
                  <a:pt x="6978" y="17720"/>
                  <a:pt x="3880" y="14622"/>
                  <a:pt x="3880" y="10800"/>
                </a:cubicBezTo>
                <a:cubicBezTo>
                  <a:pt x="3880" y="6978"/>
                  <a:pt x="6978" y="3880"/>
                  <a:pt x="10800" y="3880"/>
                </a:cubicBezTo>
                <a:cubicBezTo>
                  <a:pt x="12711" y="3880"/>
                  <a:pt x="14441" y="4654"/>
                  <a:pt x="15693" y="5907"/>
                </a:cubicBezTo>
                <a:lnTo>
                  <a:pt x="16047" y="6336"/>
                </a:lnTo>
                <a:lnTo>
                  <a:pt x="18798" y="3561"/>
                </a:lnTo>
                <a:lnTo>
                  <a:pt x="18437" y="3163"/>
                </a:lnTo>
                <a:cubicBezTo>
                  <a:pt x="16482" y="1209"/>
                  <a:pt x="13782" y="0"/>
                  <a:pt x="10800" y="0"/>
                </a:cubicBezTo>
                <a:cubicBezTo>
                  <a:pt x="4835" y="0"/>
                  <a:pt x="0" y="4835"/>
                  <a:pt x="0" y="10800"/>
                </a:cubicBezTo>
                <a:cubicBezTo>
                  <a:pt x="0" y="16765"/>
                  <a:pt x="4835" y="21600"/>
                  <a:pt x="10800" y="21600"/>
                </a:cubicBezTo>
                <a:close/>
              </a:path>
            </a:pathLst>
          </a:custGeom>
          <a:solidFill>
            <a:srgbClr val="4472C4"/>
          </a:solidFill>
          <a:ln w="12700">
            <a:miter lim="400000"/>
          </a:ln>
        </p:spPr>
        <p:txBody>
          <a:bodyPr lIns="0" tIns="0" rIns="0" bIns="0" anchor="ctr"/>
          <a:lstStyle/>
          <a:p>
            <a:pPr lvl="0" algn="ctr">
              <a:defRPr>
                <a:solidFill>
                  <a:srgbClr val="FFFFFF"/>
                </a:solidFill>
                <a:latin typeface="+mj-lt"/>
                <a:ea typeface="+mj-ea"/>
                <a:cs typeface="+mj-cs"/>
                <a:sym typeface="Helvetica"/>
              </a:defRPr>
            </a:pPr>
          </a:p>
        </p:txBody>
      </p:sp>
      <p:sp>
        <p:nvSpPr>
          <p:cNvPr id="145" name="Shape 145"/>
          <p:cNvSpPr/>
          <p:nvPr/>
        </p:nvSpPr>
        <p:spPr>
          <a:xfrm>
            <a:off x="4797662" y="2660114"/>
            <a:ext cx="497834" cy="6274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43" y="10648"/>
                </a:moveTo>
                <a:cubicBezTo>
                  <a:pt x="15508" y="10648"/>
                  <a:pt x="16360" y="11322"/>
                  <a:pt x="16360" y="12165"/>
                </a:cubicBezTo>
                <a:cubicBezTo>
                  <a:pt x="16360" y="16128"/>
                  <a:pt x="16360" y="16128"/>
                  <a:pt x="16360" y="16128"/>
                </a:cubicBezTo>
                <a:cubicBezTo>
                  <a:pt x="16360" y="16971"/>
                  <a:pt x="15508" y="17645"/>
                  <a:pt x="14443" y="17645"/>
                </a:cubicBezTo>
                <a:cubicBezTo>
                  <a:pt x="13377" y="17645"/>
                  <a:pt x="12525" y="16971"/>
                  <a:pt x="12525" y="16128"/>
                </a:cubicBezTo>
                <a:cubicBezTo>
                  <a:pt x="12525" y="12165"/>
                  <a:pt x="12525" y="12165"/>
                  <a:pt x="12525" y="12165"/>
                </a:cubicBezTo>
                <a:cubicBezTo>
                  <a:pt x="12525" y="11322"/>
                  <a:pt x="13377" y="10648"/>
                  <a:pt x="14443" y="10648"/>
                </a:cubicBezTo>
                <a:close/>
                <a:moveTo>
                  <a:pt x="14443" y="9634"/>
                </a:moveTo>
                <a:cubicBezTo>
                  <a:pt x="12738" y="9634"/>
                  <a:pt x="11247" y="10815"/>
                  <a:pt x="11247" y="12164"/>
                </a:cubicBezTo>
                <a:cubicBezTo>
                  <a:pt x="11247" y="16129"/>
                  <a:pt x="11247" y="16129"/>
                  <a:pt x="11247" y="16129"/>
                </a:cubicBezTo>
                <a:cubicBezTo>
                  <a:pt x="11247" y="17478"/>
                  <a:pt x="12738" y="18659"/>
                  <a:pt x="14443" y="18659"/>
                </a:cubicBezTo>
                <a:cubicBezTo>
                  <a:pt x="16253" y="18659"/>
                  <a:pt x="17638" y="17478"/>
                  <a:pt x="17638" y="16129"/>
                </a:cubicBezTo>
                <a:lnTo>
                  <a:pt x="17638" y="12164"/>
                </a:lnTo>
                <a:cubicBezTo>
                  <a:pt x="17638" y="10815"/>
                  <a:pt x="16253" y="9634"/>
                  <a:pt x="14443" y="9634"/>
                </a:cubicBezTo>
                <a:close/>
                <a:moveTo>
                  <a:pt x="4599" y="9634"/>
                </a:moveTo>
                <a:cubicBezTo>
                  <a:pt x="4174" y="9634"/>
                  <a:pt x="3962" y="9886"/>
                  <a:pt x="3962" y="10138"/>
                </a:cubicBezTo>
                <a:cubicBezTo>
                  <a:pt x="3962" y="10474"/>
                  <a:pt x="4174" y="10642"/>
                  <a:pt x="4599" y="10642"/>
                </a:cubicBezTo>
                <a:cubicBezTo>
                  <a:pt x="6509" y="10642"/>
                  <a:pt x="6509" y="10642"/>
                  <a:pt x="6509" y="10642"/>
                </a:cubicBezTo>
                <a:cubicBezTo>
                  <a:pt x="7464" y="10642"/>
                  <a:pt x="8312" y="11314"/>
                  <a:pt x="8312" y="12071"/>
                </a:cubicBezTo>
                <a:cubicBezTo>
                  <a:pt x="8312" y="12155"/>
                  <a:pt x="8312" y="12155"/>
                  <a:pt x="8312" y="12155"/>
                </a:cubicBezTo>
                <a:cubicBezTo>
                  <a:pt x="8312" y="12911"/>
                  <a:pt x="7464" y="13583"/>
                  <a:pt x="6509" y="13583"/>
                </a:cubicBezTo>
                <a:cubicBezTo>
                  <a:pt x="4599" y="13583"/>
                  <a:pt x="4599" y="13583"/>
                  <a:pt x="4599" y="13583"/>
                </a:cubicBezTo>
                <a:cubicBezTo>
                  <a:pt x="4174" y="13583"/>
                  <a:pt x="3962" y="13751"/>
                  <a:pt x="3962" y="14087"/>
                </a:cubicBezTo>
                <a:cubicBezTo>
                  <a:pt x="3962" y="14339"/>
                  <a:pt x="4174" y="14591"/>
                  <a:pt x="4599" y="14591"/>
                </a:cubicBezTo>
                <a:cubicBezTo>
                  <a:pt x="6509" y="14591"/>
                  <a:pt x="6509" y="14591"/>
                  <a:pt x="6509" y="14591"/>
                </a:cubicBezTo>
                <a:cubicBezTo>
                  <a:pt x="7464" y="14591"/>
                  <a:pt x="8312" y="15179"/>
                  <a:pt x="8312" y="16020"/>
                </a:cubicBezTo>
                <a:cubicBezTo>
                  <a:pt x="8312" y="16860"/>
                  <a:pt x="7464" y="17448"/>
                  <a:pt x="6509" y="17448"/>
                </a:cubicBezTo>
                <a:cubicBezTo>
                  <a:pt x="4599" y="17448"/>
                  <a:pt x="4599" y="17448"/>
                  <a:pt x="4599" y="17448"/>
                </a:cubicBezTo>
                <a:cubicBezTo>
                  <a:pt x="4174" y="17448"/>
                  <a:pt x="3962" y="17700"/>
                  <a:pt x="3962" y="17952"/>
                </a:cubicBezTo>
                <a:cubicBezTo>
                  <a:pt x="3962" y="18204"/>
                  <a:pt x="4174" y="18456"/>
                  <a:pt x="4599" y="18456"/>
                </a:cubicBezTo>
                <a:cubicBezTo>
                  <a:pt x="6509" y="18456"/>
                  <a:pt x="6509" y="18456"/>
                  <a:pt x="6509" y="18456"/>
                </a:cubicBezTo>
                <a:cubicBezTo>
                  <a:pt x="8206" y="18456"/>
                  <a:pt x="9586" y="17364"/>
                  <a:pt x="9586" y="16020"/>
                </a:cubicBezTo>
                <a:cubicBezTo>
                  <a:pt x="9586" y="15179"/>
                  <a:pt x="9055" y="14507"/>
                  <a:pt x="8312" y="14087"/>
                </a:cubicBezTo>
                <a:cubicBezTo>
                  <a:pt x="9055" y="13583"/>
                  <a:pt x="9586" y="12911"/>
                  <a:pt x="9586" y="12155"/>
                </a:cubicBezTo>
                <a:lnTo>
                  <a:pt x="9586" y="12071"/>
                </a:lnTo>
                <a:cubicBezTo>
                  <a:pt x="9586" y="10726"/>
                  <a:pt x="8206" y="9634"/>
                  <a:pt x="6509" y="9634"/>
                </a:cubicBezTo>
                <a:cubicBezTo>
                  <a:pt x="4599" y="9634"/>
                  <a:pt x="4599" y="9634"/>
                  <a:pt x="4599" y="9634"/>
                </a:cubicBezTo>
                <a:close/>
                <a:moveTo>
                  <a:pt x="3711" y="3042"/>
                </a:moveTo>
                <a:cubicBezTo>
                  <a:pt x="2336" y="3042"/>
                  <a:pt x="1278" y="3979"/>
                  <a:pt x="1278" y="5087"/>
                </a:cubicBezTo>
                <a:cubicBezTo>
                  <a:pt x="1278" y="7301"/>
                  <a:pt x="1278" y="7301"/>
                  <a:pt x="1278" y="7301"/>
                </a:cubicBezTo>
                <a:cubicBezTo>
                  <a:pt x="20322" y="7301"/>
                  <a:pt x="20322" y="7301"/>
                  <a:pt x="20322" y="7301"/>
                </a:cubicBezTo>
                <a:lnTo>
                  <a:pt x="20322" y="5087"/>
                </a:lnTo>
                <a:cubicBezTo>
                  <a:pt x="20322" y="3979"/>
                  <a:pt x="19264" y="3042"/>
                  <a:pt x="17889" y="3042"/>
                </a:cubicBezTo>
                <a:cubicBezTo>
                  <a:pt x="16936" y="3042"/>
                  <a:pt x="16936" y="3042"/>
                  <a:pt x="16936" y="3042"/>
                </a:cubicBezTo>
                <a:cubicBezTo>
                  <a:pt x="16936" y="4576"/>
                  <a:pt x="16936" y="4576"/>
                  <a:pt x="16936" y="4576"/>
                </a:cubicBezTo>
                <a:cubicBezTo>
                  <a:pt x="16936" y="4831"/>
                  <a:pt x="16619" y="5087"/>
                  <a:pt x="16302" y="5087"/>
                </a:cubicBezTo>
                <a:cubicBezTo>
                  <a:pt x="15878" y="5087"/>
                  <a:pt x="15667" y="4831"/>
                  <a:pt x="15667" y="4576"/>
                </a:cubicBezTo>
                <a:cubicBezTo>
                  <a:pt x="15667" y="3042"/>
                  <a:pt x="15667" y="3042"/>
                  <a:pt x="15667" y="3042"/>
                </a:cubicBezTo>
                <a:cubicBezTo>
                  <a:pt x="5933" y="3042"/>
                  <a:pt x="5933" y="3042"/>
                  <a:pt x="5933" y="3042"/>
                </a:cubicBezTo>
                <a:cubicBezTo>
                  <a:pt x="5933" y="4576"/>
                  <a:pt x="5933" y="4576"/>
                  <a:pt x="5933" y="4576"/>
                </a:cubicBezTo>
                <a:cubicBezTo>
                  <a:pt x="5933" y="4831"/>
                  <a:pt x="5722" y="5087"/>
                  <a:pt x="5298" y="5087"/>
                </a:cubicBezTo>
                <a:cubicBezTo>
                  <a:pt x="4981" y="5087"/>
                  <a:pt x="4664" y="4831"/>
                  <a:pt x="4664" y="4576"/>
                </a:cubicBezTo>
                <a:cubicBezTo>
                  <a:pt x="4664" y="3042"/>
                  <a:pt x="4664" y="3042"/>
                  <a:pt x="4664" y="3042"/>
                </a:cubicBezTo>
                <a:cubicBezTo>
                  <a:pt x="3711" y="3042"/>
                  <a:pt x="3711" y="3042"/>
                  <a:pt x="3711" y="3042"/>
                </a:cubicBezTo>
                <a:close/>
                <a:moveTo>
                  <a:pt x="5294" y="0"/>
                </a:moveTo>
                <a:cubicBezTo>
                  <a:pt x="5718" y="0"/>
                  <a:pt x="5929" y="253"/>
                  <a:pt x="5929" y="506"/>
                </a:cubicBezTo>
                <a:cubicBezTo>
                  <a:pt x="5929" y="2025"/>
                  <a:pt x="5929" y="2025"/>
                  <a:pt x="5929" y="2025"/>
                </a:cubicBezTo>
                <a:cubicBezTo>
                  <a:pt x="15671" y="2025"/>
                  <a:pt x="15671" y="2025"/>
                  <a:pt x="15671" y="2025"/>
                </a:cubicBezTo>
                <a:cubicBezTo>
                  <a:pt x="15671" y="506"/>
                  <a:pt x="15671" y="506"/>
                  <a:pt x="15671" y="506"/>
                </a:cubicBezTo>
                <a:cubicBezTo>
                  <a:pt x="15671" y="253"/>
                  <a:pt x="15882" y="0"/>
                  <a:pt x="16306" y="0"/>
                </a:cubicBezTo>
                <a:cubicBezTo>
                  <a:pt x="16624" y="0"/>
                  <a:pt x="16941" y="253"/>
                  <a:pt x="16941" y="506"/>
                </a:cubicBezTo>
                <a:cubicBezTo>
                  <a:pt x="16941" y="2025"/>
                  <a:pt x="16941" y="2025"/>
                  <a:pt x="16941" y="2025"/>
                </a:cubicBezTo>
                <a:cubicBezTo>
                  <a:pt x="17894" y="2025"/>
                  <a:pt x="17894" y="2025"/>
                  <a:pt x="17894" y="2025"/>
                </a:cubicBezTo>
                <a:cubicBezTo>
                  <a:pt x="19906" y="2025"/>
                  <a:pt x="21600" y="3375"/>
                  <a:pt x="21600" y="5062"/>
                </a:cubicBezTo>
                <a:cubicBezTo>
                  <a:pt x="21600" y="18562"/>
                  <a:pt x="21600" y="18562"/>
                  <a:pt x="21600" y="18562"/>
                </a:cubicBezTo>
                <a:cubicBezTo>
                  <a:pt x="21600" y="20250"/>
                  <a:pt x="19906" y="21600"/>
                  <a:pt x="17894" y="21600"/>
                </a:cubicBezTo>
                <a:cubicBezTo>
                  <a:pt x="3706" y="21600"/>
                  <a:pt x="3706" y="21600"/>
                  <a:pt x="3706" y="21600"/>
                </a:cubicBezTo>
                <a:cubicBezTo>
                  <a:pt x="1694" y="21600"/>
                  <a:pt x="0" y="20250"/>
                  <a:pt x="0" y="18562"/>
                </a:cubicBezTo>
                <a:cubicBezTo>
                  <a:pt x="0" y="5062"/>
                  <a:pt x="0" y="5062"/>
                  <a:pt x="0" y="5062"/>
                </a:cubicBezTo>
                <a:cubicBezTo>
                  <a:pt x="0" y="3375"/>
                  <a:pt x="1694" y="2025"/>
                  <a:pt x="3706" y="2025"/>
                </a:cubicBezTo>
                <a:cubicBezTo>
                  <a:pt x="4659" y="2025"/>
                  <a:pt x="4659" y="2025"/>
                  <a:pt x="4659" y="2025"/>
                </a:cubicBezTo>
                <a:cubicBezTo>
                  <a:pt x="4659" y="506"/>
                  <a:pt x="4659" y="506"/>
                  <a:pt x="4659" y="506"/>
                </a:cubicBezTo>
                <a:cubicBezTo>
                  <a:pt x="4659" y="253"/>
                  <a:pt x="4977" y="0"/>
                  <a:pt x="5294" y="0"/>
                </a:cubicBezTo>
                <a:close/>
              </a:path>
            </a:pathLst>
          </a:custGeom>
          <a:solidFill>
            <a:srgbClr val="4472C4"/>
          </a:solidFill>
          <a:ln w="12700">
            <a:miter lim="400000"/>
          </a:ln>
        </p:spPr>
        <p:txBody>
          <a:bodyPr lIns="0" tIns="0" rIns="0" bIns="0" anchor="ctr"/>
          <a:lstStyle/>
          <a:p>
            <a:pPr lvl="0" algn="ctr">
              <a:defRPr>
                <a:latin typeface="DengXian"/>
                <a:ea typeface="DengXian"/>
                <a:cs typeface="DengXian"/>
                <a:sym typeface="DengXian"/>
              </a:defRPr>
            </a:pPr>
          </a:p>
        </p:txBody>
      </p:sp>
      <p:sp>
        <p:nvSpPr>
          <p:cNvPr id="146" name="Shape 146"/>
          <p:cNvSpPr/>
          <p:nvPr/>
        </p:nvSpPr>
        <p:spPr>
          <a:xfrm>
            <a:off x="623390" y="1340766"/>
            <a:ext cx="3095604" cy="387599"/>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chor="b">
            <a:normAutofit fontScale="100000" lnSpcReduction="0"/>
          </a:bodyPr>
          <a:lstStyle>
            <a:lvl1pPr defTabSz="877800">
              <a:defRPr b="1" sz="1700">
                <a:latin typeface="Microsoft YaHei"/>
                <a:ea typeface="Microsoft YaHei"/>
                <a:cs typeface="Microsoft YaHei"/>
                <a:sym typeface="Microsoft YaHei"/>
              </a:defRPr>
            </a:lvl1pPr>
          </a:lstStyle>
          <a:p>
            <a:pPr lvl="0">
              <a:defRPr b="0" sz="1800"/>
            </a:pPr>
            <a:r>
              <a:rPr b="1" sz="1700"/>
              <a:t>高效、快速响应</a:t>
            </a:r>
          </a:p>
        </p:txBody>
      </p:sp>
      <p:sp>
        <p:nvSpPr>
          <p:cNvPr id="147" name="Shape 147"/>
          <p:cNvSpPr/>
          <p:nvPr/>
        </p:nvSpPr>
        <p:spPr>
          <a:xfrm>
            <a:off x="623390" y="3167639"/>
            <a:ext cx="3095604" cy="557401"/>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lvl1pPr defTabSz="914377">
              <a:lnSpc>
                <a:spcPct val="130000"/>
              </a:lnSpc>
              <a:defRPr sz="1100">
                <a:latin typeface="Microsoft YaHei Light"/>
                <a:ea typeface="Microsoft YaHei Light"/>
                <a:cs typeface="Microsoft YaHei Light"/>
                <a:sym typeface="Microsoft YaHei Light"/>
              </a:defRPr>
            </a:lvl1pPr>
          </a:lstStyle>
          <a:p>
            <a:pPr lvl="0">
              <a:defRPr sz="1800"/>
            </a:pPr>
            <a:r>
              <a:rPr sz="1100"/>
              <a:t>每个微服务独立的部署，不再需要协调其它服务部署对本服务的影响</a:t>
            </a:r>
          </a:p>
        </p:txBody>
      </p:sp>
      <p:sp>
        <p:nvSpPr>
          <p:cNvPr id="148" name="Shape 148"/>
          <p:cNvSpPr/>
          <p:nvPr/>
        </p:nvSpPr>
        <p:spPr>
          <a:xfrm>
            <a:off x="623390" y="2734417"/>
            <a:ext cx="3095604" cy="387599"/>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chor="b">
            <a:normAutofit fontScale="100000" lnSpcReduction="0"/>
          </a:bodyPr>
          <a:lstStyle>
            <a:lvl1pPr defTabSz="877800">
              <a:defRPr b="1" sz="1700">
                <a:latin typeface="Microsoft YaHei"/>
                <a:ea typeface="Microsoft YaHei"/>
                <a:cs typeface="Microsoft YaHei"/>
                <a:sym typeface="Microsoft YaHei"/>
              </a:defRPr>
            </a:lvl1pPr>
          </a:lstStyle>
          <a:p>
            <a:pPr lvl="0">
              <a:defRPr b="0" sz="1800"/>
            </a:pPr>
            <a:r>
              <a:rPr b="1" sz="1700"/>
              <a:t>Bug 少、快速上线</a:t>
            </a:r>
          </a:p>
        </p:txBody>
      </p:sp>
      <p:sp>
        <p:nvSpPr>
          <p:cNvPr id="149" name="Shape 149"/>
          <p:cNvSpPr/>
          <p:nvPr/>
        </p:nvSpPr>
        <p:spPr>
          <a:xfrm>
            <a:off x="623390" y="4606912"/>
            <a:ext cx="3095604" cy="557401"/>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lvl1pPr defTabSz="914377">
              <a:lnSpc>
                <a:spcPct val="130000"/>
              </a:lnSpc>
              <a:defRPr sz="1100">
                <a:latin typeface="Microsoft YaHei Light"/>
                <a:ea typeface="Microsoft YaHei Light"/>
                <a:cs typeface="Microsoft YaHei Light"/>
                <a:sym typeface="Microsoft YaHei Light"/>
              </a:defRPr>
            </a:lvl1pPr>
          </a:lstStyle>
          <a:p>
            <a:pPr lvl="0">
              <a:defRPr sz="1800"/>
            </a:pPr>
            <a:r>
              <a:rPr sz="1100"/>
              <a:t>快速响应市场变化，调整业务逻辑，适配客户需求，试错成本低</a:t>
            </a:r>
          </a:p>
        </p:txBody>
      </p:sp>
      <p:sp>
        <p:nvSpPr>
          <p:cNvPr id="150" name="Shape 150"/>
          <p:cNvSpPr/>
          <p:nvPr/>
        </p:nvSpPr>
        <p:spPr>
          <a:xfrm>
            <a:off x="623390" y="4219314"/>
            <a:ext cx="3095604" cy="387599"/>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chor="b">
            <a:normAutofit fontScale="100000" lnSpcReduction="0"/>
          </a:bodyPr>
          <a:lstStyle>
            <a:lvl1pPr defTabSz="877800">
              <a:defRPr b="1" sz="1700">
                <a:latin typeface="Microsoft YaHei"/>
                <a:ea typeface="Microsoft YaHei"/>
                <a:cs typeface="Microsoft YaHei"/>
                <a:sym typeface="Microsoft YaHei"/>
              </a:defRPr>
            </a:lvl1pPr>
          </a:lstStyle>
          <a:p>
            <a:pPr lvl="0">
              <a:defRPr b="0" sz="1800"/>
            </a:pPr>
            <a:r>
              <a:rPr b="1" sz="1700"/>
              <a:t>性价比高</a:t>
            </a:r>
          </a:p>
        </p:txBody>
      </p:sp>
      <p:sp>
        <p:nvSpPr>
          <p:cNvPr id="151" name="Shape 151"/>
          <p:cNvSpPr/>
          <p:nvPr/>
        </p:nvSpPr>
        <p:spPr>
          <a:xfrm>
            <a:off x="725985" y="2532901"/>
            <a:ext cx="2753562" cy="2"/>
          </a:xfrm>
          <a:prstGeom prst="line">
            <a:avLst/>
          </a:prstGeom>
          <a:ln w="3175" cap="rnd">
            <a:solidFill>
              <a:srgbClr val="BFBFBF"/>
            </a:solidFill>
            <a:round/>
          </a:ln>
        </p:spPr>
        <p:txBody>
          <a:bodyPr lIns="0" tIns="0" rIns="0" bIns="0"/>
          <a:lstStyle/>
          <a:p>
            <a:pPr lvl="0" defTabSz="457200">
              <a:defRPr sz="1200">
                <a:latin typeface="+mj-lt"/>
                <a:ea typeface="+mj-ea"/>
                <a:cs typeface="+mj-cs"/>
                <a:sym typeface="Helvetica"/>
              </a:defRPr>
            </a:pPr>
          </a:p>
        </p:txBody>
      </p:sp>
      <p:sp>
        <p:nvSpPr>
          <p:cNvPr id="152" name="Shape 152"/>
          <p:cNvSpPr/>
          <p:nvPr/>
        </p:nvSpPr>
        <p:spPr>
          <a:xfrm>
            <a:off x="725985" y="3972174"/>
            <a:ext cx="2753562" cy="2"/>
          </a:xfrm>
          <a:prstGeom prst="line">
            <a:avLst/>
          </a:prstGeom>
          <a:ln w="3175" cap="rnd">
            <a:solidFill>
              <a:srgbClr val="BFBFBF"/>
            </a:solidFill>
            <a:round/>
          </a:ln>
        </p:spPr>
        <p:txBody>
          <a:bodyPr lIns="0" tIns="0" rIns="0" bIns="0"/>
          <a:lstStyle/>
          <a:p>
            <a:pPr lvl="0" defTabSz="457200">
              <a:defRPr sz="1200">
                <a:latin typeface="+mj-lt"/>
                <a:ea typeface="+mj-ea"/>
                <a:cs typeface="+mj-cs"/>
                <a:sym typeface="Helvetica"/>
              </a:defRPr>
            </a:pPr>
          </a:p>
        </p:txBody>
      </p:sp>
      <p:sp>
        <p:nvSpPr>
          <p:cNvPr id="153" name="Shape 153"/>
          <p:cNvSpPr/>
          <p:nvPr/>
        </p:nvSpPr>
        <p:spPr>
          <a:xfrm>
            <a:off x="8578991" y="1728364"/>
            <a:ext cx="2902903" cy="557402"/>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lvl1pPr algn="r" defTabSz="914377">
              <a:lnSpc>
                <a:spcPct val="130000"/>
              </a:lnSpc>
              <a:defRPr sz="1100">
                <a:latin typeface="Microsoft YaHei Light"/>
                <a:ea typeface="Microsoft YaHei Light"/>
                <a:cs typeface="Microsoft YaHei Light"/>
                <a:sym typeface="Microsoft YaHei Light"/>
              </a:defRPr>
            </a:lvl1pPr>
          </a:lstStyle>
          <a:p>
            <a:pPr lvl="0">
              <a:defRPr sz="1800"/>
            </a:pPr>
            <a:r>
              <a:rPr sz="1100"/>
              <a:t>每个服务只专注一件事情，实现高内聚低耦合</a:t>
            </a:r>
          </a:p>
        </p:txBody>
      </p:sp>
      <p:sp>
        <p:nvSpPr>
          <p:cNvPr id="154" name="Shape 154"/>
          <p:cNvSpPr/>
          <p:nvPr/>
        </p:nvSpPr>
        <p:spPr>
          <a:xfrm>
            <a:off x="8578991" y="1340766"/>
            <a:ext cx="2902903" cy="387599"/>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chor="b">
            <a:normAutofit fontScale="100000" lnSpcReduction="0"/>
          </a:bodyPr>
          <a:lstStyle>
            <a:lvl1pPr algn="r" defTabSz="877800">
              <a:defRPr b="1" sz="1700">
                <a:latin typeface="Microsoft YaHei"/>
                <a:ea typeface="Microsoft YaHei"/>
                <a:cs typeface="Microsoft YaHei"/>
                <a:sym typeface="Microsoft YaHei"/>
              </a:defRPr>
            </a:lvl1pPr>
          </a:lstStyle>
          <a:p>
            <a:pPr lvl="0">
              <a:defRPr b="0" sz="1800"/>
            </a:pPr>
            <a:r>
              <a:rPr b="1" sz="1700"/>
              <a:t>高内聚低耦合</a:t>
            </a:r>
          </a:p>
        </p:txBody>
      </p:sp>
      <p:sp>
        <p:nvSpPr>
          <p:cNvPr id="155" name="Shape 155"/>
          <p:cNvSpPr/>
          <p:nvPr/>
        </p:nvSpPr>
        <p:spPr>
          <a:xfrm>
            <a:off x="8578991" y="3167639"/>
            <a:ext cx="2902903" cy="557401"/>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lvl1pPr algn="r" defTabSz="914377">
              <a:lnSpc>
                <a:spcPct val="130000"/>
              </a:lnSpc>
              <a:defRPr sz="1100">
                <a:latin typeface="Microsoft YaHei Light"/>
                <a:ea typeface="Microsoft YaHei Light"/>
                <a:cs typeface="Microsoft YaHei Light"/>
                <a:sym typeface="Microsoft YaHei Light"/>
              </a:defRPr>
            </a:lvl1pPr>
          </a:lstStyle>
          <a:p>
            <a:pPr lvl="0">
              <a:defRPr sz="1800"/>
            </a:pPr>
            <a:r>
              <a:rPr sz="1100"/>
              <a:t>每个服务独立的运行，与其他服务互不干扰</a:t>
            </a:r>
          </a:p>
        </p:txBody>
      </p:sp>
      <p:sp>
        <p:nvSpPr>
          <p:cNvPr id="156" name="Shape 156"/>
          <p:cNvSpPr/>
          <p:nvPr/>
        </p:nvSpPr>
        <p:spPr>
          <a:xfrm>
            <a:off x="8578991" y="2780040"/>
            <a:ext cx="2902903" cy="387599"/>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chor="b">
            <a:normAutofit fontScale="100000" lnSpcReduction="0"/>
          </a:bodyPr>
          <a:lstStyle>
            <a:lvl1pPr algn="r" defTabSz="877800">
              <a:defRPr b="1" sz="1700">
                <a:latin typeface="Microsoft YaHei"/>
                <a:ea typeface="Microsoft YaHei"/>
                <a:cs typeface="Microsoft YaHei"/>
                <a:sym typeface="Microsoft YaHei"/>
              </a:defRPr>
            </a:lvl1pPr>
          </a:lstStyle>
          <a:p>
            <a:pPr lvl="0">
              <a:defRPr b="0" sz="1800"/>
            </a:pPr>
            <a:r>
              <a:rPr b="1" sz="1700"/>
              <a:t>隔离性</a:t>
            </a:r>
          </a:p>
        </p:txBody>
      </p:sp>
      <p:sp>
        <p:nvSpPr>
          <p:cNvPr id="157" name="Shape 157"/>
          <p:cNvSpPr/>
          <p:nvPr/>
        </p:nvSpPr>
        <p:spPr>
          <a:xfrm>
            <a:off x="8578991" y="4606912"/>
            <a:ext cx="2902903" cy="409461"/>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lvl1pPr algn="r" defTabSz="914377">
              <a:lnSpc>
                <a:spcPct val="130000"/>
              </a:lnSpc>
              <a:defRPr sz="1100">
                <a:latin typeface="Microsoft YaHei Light"/>
                <a:ea typeface="Microsoft YaHei Light"/>
                <a:cs typeface="Microsoft YaHei Light"/>
                <a:sym typeface="Microsoft YaHei Light"/>
              </a:defRPr>
            </a:lvl1pPr>
          </a:lstStyle>
          <a:p>
            <a:pPr lvl="0">
              <a:defRPr sz="1800"/>
            </a:pPr>
            <a:r>
              <a:rPr sz="1100"/>
              <a:t>每个服务无状态，可以根据每个服务来部署满足需求的规模</a:t>
            </a:r>
          </a:p>
        </p:txBody>
      </p:sp>
      <p:sp>
        <p:nvSpPr>
          <p:cNvPr id="158" name="Shape 158"/>
          <p:cNvSpPr/>
          <p:nvPr/>
        </p:nvSpPr>
        <p:spPr>
          <a:xfrm>
            <a:off x="8578991" y="4219314"/>
            <a:ext cx="2902903" cy="387599"/>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chor="b">
            <a:normAutofit fontScale="100000" lnSpcReduction="0"/>
          </a:bodyPr>
          <a:lstStyle>
            <a:lvl1pPr algn="r" defTabSz="877800">
              <a:defRPr b="1" sz="1700">
                <a:latin typeface="Microsoft YaHei"/>
                <a:ea typeface="Microsoft YaHei"/>
                <a:cs typeface="Microsoft YaHei"/>
                <a:sym typeface="Microsoft YaHei"/>
              </a:defRPr>
            </a:lvl1pPr>
          </a:lstStyle>
          <a:p>
            <a:pPr lvl="0">
              <a:defRPr b="0" sz="1800"/>
            </a:pPr>
            <a:r>
              <a:rPr b="1" sz="1700"/>
              <a:t>伸缩性</a:t>
            </a:r>
          </a:p>
        </p:txBody>
      </p:sp>
      <p:sp>
        <p:nvSpPr>
          <p:cNvPr id="159" name="Shape 159"/>
          <p:cNvSpPr/>
          <p:nvPr/>
        </p:nvSpPr>
        <p:spPr>
          <a:xfrm>
            <a:off x="8745205" y="2532901"/>
            <a:ext cx="2582151" cy="2"/>
          </a:xfrm>
          <a:prstGeom prst="line">
            <a:avLst/>
          </a:prstGeom>
          <a:ln w="3175" cap="rnd">
            <a:solidFill>
              <a:srgbClr val="BFBFBF"/>
            </a:solidFill>
            <a:round/>
          </a:ln>
        </p:spPr>
        <p:txBody>
          <a:bodyPr lIns="0" tIns="0" rIns="0" bIns="0"/>
          <a:lstStyle/>
          <a:p>
            <a:pPr lvl="0" defTabSz="457200">
              <a:defRPr sz="1200">
                <a:latin typeface="+mj-lt"/>
                <a:ea typeface="+mj-ea"/>
                <a:cs typeface="+mj-cs"/>
                <a:sym typeface="Helvetica"/>
              </a:defRPr>
            </a:pPr>
          </a:p>
        </p:txBody>
      </p:sp>
      <p:sp>
        <p:nvSpPr>
          <p:cNvPr id="160" name="Shape 160"/>
          <p:cNvSpPr/>
          <p:nvPr/>
        </p:nvSpPr>
        <p:spPr>
          <a:xfrm>
            <a:off x="8745205" y="3972174"/>
            <a:ext cx="2582151" cy="2"/>
          </a:xfrm>
          <a:prstGeom prst="line">
            <a:avLst/>
          </a:prstGeom>
          <a:ln w="3175" cap="rnd">
            <a:solidFill>
              <a:srgbClr val="BFBFBF"/>
            </a:solidFill>
            <a:round/>
          </a:ln>
        </p:spPr>
        <p:txBody>
          <a:bodyPr lIns="0" tIns="0" rIns="0" bIns="0"/>
          <a:lstStyle/>
          <a:p>
            <a:pPr lvl="0" defTabSz="457200">
              <a:defRPr sz="1200">
                <a:latin typeface="+mj-lt"/>
                <a:ea typeface="+mj-ea"/>
                <a:cs typeface="+mj-cs"/>
                <a:sym typeface="Helvetica"/>
              </a:defRPr>
            </a:pPr>
          </a:p>
        </p:txBody>
      </p:sp>
      <p:sp>
        <p:nvSpPr>
          <p:cNvPr id="161" name="Shape 161"/>
          <p:cNvSpPr/>
          <p:nvPr/>
        </p:nvSpPr>
        <p:spPr>
          <a:xfrm>
            <a:off x="623391" y="1728366"/>
            <a:ext cx="3095602" cy="557401"/>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lvl1pPr defTabSz="914377">
              <a:lnSpc>
                <a:spcPct val="130000"/>
              </a:lnSpc>
              <a:defRPr sz="1100">
                <a:latin typeface="Microsoft YaHei Light"/>
                <a:ea typeface="Microsoft YaHei Light"/>
                <a:cs typeface="Microsoft YaHei Light"/>
                <a:sym typeface="Microsoft YaHei Light"/>
              </a:defRPr>
            </a:lvl1pPr>
          </a:lstStyle>
          <a:p>
            <a:pPr lvl="0">
              <a:defRPr sz="1800"/>
            </a:pPr>
            <a:r>
              <a:rPr sz="1100"/>
              <a:t>服务持续演进，快速、低成本地被拆分和合并，以快速响应业务的变化</a:t>
            </a:r>
          </a:p>
        </p:txBody>
      </p:sp>
      <p:sp>
        <p:nvSpPr>
          <p:cNvPr id="162" name="Shape 162"/>
          <p:cNvSpPr/>
          <p:nvPr/>
        </p:nvSpPr>
        <p:spPr>
          <a:xfrm>
            <a:off x="4681940" y="3343804"/>
            <a:ext cx="798725" cy="562193"/>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lvl1pPr defTabSz="914377">
              <a:lnSpc>
                <a:spcPct val="130000"/>
              </a:lnSpc>
              <a:defRPr sz="1100">
                <a:latin typeface="Microsoft YaHei"/>
                <a:ea typeface="Microsoft YaHei"/>
                <a:cs typeface="Microsoft YaHei"/>
                <a:sym typeface="Microsoft YaHei"/>
              </a:defRPr>
            </a:lvl1pPr>
          </a:lstStyle>
          <a:p>
            <a:pPr lvl="0">
              <a:defRPr sz="1800"/>
            </a:pPr>
            <a:r>
              <a:rPr sz="1100"/>
              <a:t>业务需求</a:t>
            </a:r>
          </a:p>
        </p:txBody>
      </p:sp>
      <p:sp>
        <p:nvSpPr>
          <p:cNvPr id="163" name="Shape 163"/>
          <p:cNvSpPr/>
          <p:nvPr/>
        </p:nvSpPr>
        <p:spPr>
          <a:xfrm>
            <a:off x="6648098" y="3343802"/>
            <a:ext cx="798725" cy="562193"/>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lvl1pPr defTabSz="914377">
              <a:lnSpc>
                <a:spcPct val="130000"/>
              </a:lnSpc>
              <a:defRPr sz="1100">
                <a:latin typeface="Microsoft YaHei"/>
                <a:ea typeface="Microsoft YaHei"/>
                <a:cs typeface="Microsoft YaHei"/>
                <a:sym typeface="Microsoft YaHei"/>
              </a:defRPr>
            </a:lvl1pPr>
          </a:lstStyle>
          <a:p>
            <a:pPr lvl="0">
              <a:defRPr sz="1800"/>
            </a:pPr>
            <a:r>
              <a:rPr sz="1100"/>
              <a:t>微服务优势</a:t>
            </a:r>
          </a:p>
        </p:txBody>
      </p:sp>
      <p:sp>
        <p:nvSpPr>
          <p:cNvPr id="164" name="Shape 164"/>
          <p:cNvSpPr/>
          <p:nvPr/>
        </p:nvSpPr>
        <p:spPr>
          <a:xfrm>
            <a:off x="6764427" y="2734417"/>
            <a:ext cx="566067" cy="585887"/>
          </a:xfrm>
          <a:custGeom>
            <a:avLst/>
            <a:gdLst/>
            <a:ahLst/>
            <a:cxnLst>
              <a:cxn ang="0">
                <a:pos x="wd2" y="hd2"/>
              </a:cxn>
              <a:cxn ang="5400000">
                <a:pos x="wd2" y="hd2"/>
              </a:cxn>
              <a:cxn ang="10800000">
                <a:pos x="wd2" y="hd2"/>
              </a:cxn>
              <a:cxn ang="16200000">
                <a:pos x="wd2" y="hd2"/>
              </a:cxn>
            </a:cxnLst>
            <a:rect l="0" t="0" r="r" b="b"/>
            <a:pathLst>
              <a:path w="21053" h="21600" fill="norm" stroke="1" extrusionOk="0">
                <a:moveTo>
                  <a:pt x="10695" y="0"/>
                </a:moveTo>
                <a:cubicBezTo>
                  <a:pt x="9513" y="0"/>
                  <a:pt x="8501" y="771"/>
                  <a:pt x="8501" y="1851"/>
                </a:cubicBezTo>
                <a:cubicBezTo>
                  <a:pt x="8501" y="2931"/>
                  <a:pt x="9513" y="3857"/>
                  <a:pt x="10695" y="3857"/>
                </a:cubicBezTo>
                <a:cubicBezTo>
                  <a:pt x="11707" y="3857"/>
                  <a:pt x="12720" y="2931"/>
                  <a:pt x="12720" y="1851"/>
                </a:cubicBezTo>
                <a:cubicBezTo>
                  <a:pt x="12720" y="771"/>
                  <a:pt x="11707" y="0"/>
                  <a:pt x="10695" y="0"/>
                </a:cubicBezTo>
                <a:close/>
                <a:moveTo>
                  <a:pt x="4113" y="14194"/>
                </a:moveTo>
                <a:cubicBezTo>
                  <a:pt x="3438" y="13269"/>
                  <a:pt x="2088" y="12960"/>
                  <a:pt x="1076" y="13577"/>
                </a:cubicBezTo>
                <a:cubicBezTo>
                  <a:pt x="63" y="14040"/>
                  <a:pt x="-274" y="15274"/>
                  <a:pt x="232" y="16200"/>
                </a:cubicBezTo>
                <a:cubicBezTo>
                  <a:pt x="907" y="17126"/>
                  <a:pt x="2257" y="17434"/>
                  <a:pt x="3270" y="16817"/>
                </a:cubicBezTo>
                <a:cubicBezTo>
                  <a:pt x="4282" y="16354"/>
                  <a:pt x="4620" y="15120"/>
                  <a:pt x="4113" y="14194"/>
                </a:cubicBezTo>
                <a:close/>
                <a:moveTo>
                  <a:pt x="19976" y="13577"/>
                </a:moveTo>
                <a:cubicBezTo>
                  <a:pt x="19132" y="12960"/>
                  <a:pt x="17782" y="13269"/>
                  <a:pt x="17276" y="14194"/>
                </a:cubicBezTo>
                <a:cubicBezTo>
                  <a:pt x="16770" y="15120"/>
                  <a:pt x="17107" y="16354"/>
                  <a:pt x="17951" y="16817"/>
                </a:cubicBezTo>
                <a:cubicBezTo>
                  <a:pt x="18964" y="17434"/>
                  <a:pt x="20145" y="17126"/>
                  <a:pt x="20820" y="16200"/>
                </a:cubicBezTo>
                <a:cubicBezTo>
                  <a:pt x="21326" y="15274"/>
                  <a:pt x="20989" y="14040"/>
                  <a:pt x="19976" y="13577"/>
                </a:cubicBezTo>
                <a:close/>
                <a:moveTo>
                  <a:pt x="18964" y="12034"/>
                </a:moveTo>
                <a:cubicBezTo>
                  <a:pt x="19470" y="12034"/>
                  <a:pt x="19807" y="12189"/>
                  <a:pt x="20314" y="12343"/>
                </a:cubicBezTo>
                <a:cubicBezTo>
                  <a:pt x="20314" y="9257"/>
                  <a:pt x="20314" y="9257"/>
                  <a:pt x="20314" y="9257"/>
                </a:cubicBezTo>
                <a:cubicBezTo>
                  <a:pt x="19807" y="9411"/>
                  <a:pt x="19470" y="9411"/>
                  <a:pt x="18964" y="9411"/>
                </a:cubicBezTo>
                <a:lnTo>
                  <a:pt x="18964" y="12034"/>
                </a:lnTo>
                <a:close/>
                <a:moveTo>
                  <a:pt x="19976" y="8023"/>
                </a:moveTo>
                <a:cubicBezTo>
                  <a:pt x="20989" y="7406"/>
                  <a:pt x="21326" y="6326"/>
                  <a:pt x="20820" y="5400"/>
                </a:cubicBezTo>
                <a:cubicBezTo>
                  <a:pt x="20145" y="4474"/>
                  <a:pt x="18964" y="4166"/>
                  <a:pt x="17951" y="4629"/>
                </a:cubicBezTo>
                <a:cubicBezTo>
                  <a:pt x="17107" y="5246"/>
                  <a:pt x="16770" y="6326"/>
                  <a:pt x="17276" y="7251"/>
                </a:cubicBezTo>
                <a:cubicBezTo>
                  <a:pt x="17782" y="8177"/>
                  <a:pt x="19132" y="8486"/>
                  <a:pt x="19976" y="8023"/>
                </a:cubicBezTo>
                <a:close/>
                <a:moveTo>
                  <a:pt x="4451" y="3857"/>
                </a:moveTo>
                <a:cubicBezTo>
                  <a:pt x="4788" y="4166"/>
                  <a:pt x="5126" y="4474"/>
                  <a:pt x="5295" y="4783"/>
                </a:cubicBezTo>
                <a:cubicBezTo>
                  <a:pt x="7657" y="3549"/>
                  <a:pt x="7657" y="3549"/>
                  <a:pt x="7657" y="3549"/>
                </a:cubicBezTo>
                <a:cubicBezTo>
                  <a:pt x="7488" y="3240"/>
                  <a:pt x="7320" y="2777"/>
                  <a:pt x="7320" y="2314"/>
                </a:cubicBezTo>
                <a:lnTo>
                  <a:pt x="4451" y="3857"/>
                </a:lnTo>
                <a:close/>
                <a:moveTo>
                  <a:pt x="10695" y="17743"/>
                </a:moveTo>
                <a:cubicBezTo>
                  <a:pt x="9513" y="17743"/>
                  <a:pt x="8501" y="18669"/>
                  <a:pt x="8501" y="19594"/>
                </a:cubicBezTo>
                <a:cubicBezTo>
                  <a:pt x="8501" y="20674"/>
                  <a:pt x="9513" y="21600"/>
                  <a:pt x="10695" y="21600"/>
                </a:cubicBezTo>
                <a:cubicBezTo>
                  <a:pt x="11707" y="21600"/>
                  <a:pt x="12720" y="20674"/>
                  <a:pt x="12720" y="19594"/>
                </a:cubicBezTo>
                <a:cubicBezTo>
                  <a:pt x="12720" y="18669"/>
                  <a:pt x="11707" y="17743"/>
                  <a:pt x="10695" y="17743"/>
                </a:cubicBezTo>
                <a:close/>
                <a:moveTo>
                  <a:pt x="907" y="12343"/>
                </a:moveTo>
                <a:cubicBezTo>
                  <a:pt x="1413" y="12189"/>
                  <a:pt x="1751" y="12034"/>
                  <a:pt x="2257" y="12034"/>
                </a:cubicBezTo>
                <a:cubicBezTo>
                  <a:pt x="2257" y="9411"/>
                  <a:pt x="2257" y="9411"/>
                  <a:pt x="2257" y="9411"/>
                </a:cubicBezTo>
                <a:cubicBezTo>
                  <a:pt x="1751" y="9411"/>
                  <a:pt x="1413" y="9411"/>
                  <a:pt x="907" y="9257"/>
                </a:cubicBezTo>
                <a:lnTo>
                  <a:pt x="907" y="12343"/>
                </a:lnTo>
                <a:close/>
                <a:moveTo>
                  <a:pt x="1076" y="8023"/>
                </a:moveTo>
                <a:cubicBezTo>
                  <a:pt x="2088" y="8486"/>
                  <a:pt x="3438" y="8177"/>
                  <a:pt x="4113" y="7251"/>
                </a:cubicBezTo>
                <a:cubicBezTo>
                  <a:pt x="4620" y="6326"/>
                  <a:pt x="4282" y="5246"/>
                  <a:pt x="3270" y="4629"/>
                </a:cubicBezTo>
                <a:cubicBezTo>
                  <a:pt x="2257" y="4166"/>
                  <a:pt x="907" y="4474"/>
                  <a:pt x="232" y="5400"/>
                </a:cubicBezTo>
                <a:cubicBezTo>
                  <a:pt x="-274" y="6326"/>
                  <a:pt x="63" y="7406"/>
                  <a:pt x="1076" y="8023"/>
                </a:cubicBezTo>
                <a:close/>
                <a:moveTo>
                  <a:pt x="4282" y="17743"/>
                </a:moveTo>
                <a:cubicBezTo>
                  <a:pt x="7320" y="19131"/>
                  <a:pt x="7320" y="19131"/>
                  <a:pt x="7320" y="19131"/>
                </a:cubicBezTo>
                <a:cubicBezTo>
                  <a:pt x="7320" y="18823"/>
                  <a:pt x="7488" y="18360"/>
                  <a:pt x="7657" y="18051"/>
                </a:cubicBezTo>
                <a:cubicBezTo>
                  <a:pt x="5295" y="16817"/>
                  <a:pt x="5295" y="16817"/>
                  <a:pt x="5295" y="16817"/>
                </a:cubicBezTo>
                <a:cubicBezTo>
                  <a:pt x="4957" y="17126"/>
                  <a:pt x="4620" y="17434"/>
                  <a:pt x="4282" y="17743"/>
                </a:cubicBezTo>
                <a:close/>
                <a:moveTo>
                  <a:pt x="13564" y="3394"/>
                </a:moveTo>
                <a:cubicBezTo>
                  <a:pt x="16095" y="4783"/>
                  <a:pt x="16095" y="4783"/>
                  <a:pt x="16095" y="4783"/>
                </a:cubicBezTo>
                <a:cubicBezTo>
                  <a:pt x="16264" y="4474"/>
                  <a:pt x="16601" y="4166"/>
                  <a:pt x="16939" y="3857"/>
                </a:cubicBezTo>
                <a:cubicBezTo>
                  <a:pt x="14070" y="2314"/>
                  <a:pt x="14070" y="2314"/>
                  <a:pt x="14070" y="2314"/>
                </a:cubicBezTo>
                <a:cubicBezTo>
                  <a:pt x="13901" y="2777"/>
                  <a:pt x="13732" y="3086"/>
                  <a:pt x="13564" y="3394"/>
                </a:cubicBezTo>
                <a:close/>
                <a:moveTo>
                  <a:pt x="13564" y="18051"/>
                </a:moveTo>
                <a:cubicBezTo>
                  <a:pt x="13732" y="18360"/>
                  <a:pt x="13901" y="18669"/>
                  <a:pt x="13901" y="19131"/>
                </a:cubicBezTo>
                <a:cubicBezTo>
                  <a:pt x="16939" y="17589"/>
                  <a:pt x="16939" y="17589"/>
                  <a:pt x="16939" y="17589"/>
                </a:cubicBezTo>
                <a:cubicBezTo>
                  <a:pt x="16601" y="17280"/>
                  <a:pt x="16264" y="16971"/>
                  <a:pt x="16095" y="16663"/>
                </a:cubicBezTo>
                <a:lnTo>
                  <a:pt x="13564" y="18051"/>
                </a:lnTo>
                <a:close/>
              </a:path>
            </a:pathLst>
          </a:custGeom>
          <a:solidFill>
            <a:srgbClr val="ED7D31"/>
          </a:solidFill>
          <a:ln w="12700">
            <a:miter lim="400000"/>
          </a:ln>
        </p:spPr>
        <p:txBody>
          <a:bodyPr lIns="0" tIns="0" rIns="0" bIns="0"/>
          <a:lstStyle/>
          <a:p>
            <a:pPr lvl="0">
              <a:defRPr>
                <a:latin typeface="+mj-lt"/>
                <a:ea typeface="+mj-ea"/>
                <a:cs typeface="+mj-cs"/>
                <a:sym typeface="Helvetica"/>
              </a:defRPr>
            </a:pPr>
          </a:p>
        </p:txBody>
      </p:sp>
    </p:spTree>
  </p:cSld>
  <p:clrMapOvr>
    <a:masterClrMapping/>
  </p:clrMapOvr>
  <p:transition spd="slow" advClick="1">
    <p:dissolve/>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nvSpPr>
        <p:spPr>
          <a:xfrm>
            <a:off x="2272032" y="2967333"/>
            <a:ext cx="7647937" cy="78206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5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5400">
                <a:solidFill>
                  <a:srgbClr val="FFFFFF"/>
                </a:solidFill>
              </a:rPr>
              <a:t>企业规模化微服务的挑战</a:t>
            </a:r>
          </a:p>
        </p:txBody>
      </p:sp>
    </p:spTree>
  </p:cSld>
  <p:clrMapOvr>
    <a:masterClrMapping/>
  </p:clrMapOvr>
  <p:transition spd="slow" advClick="1">
    <p:dissolve/>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xfrm>
            <a:off x="555812" y="204472"/>
            <a:ext cx="6839599" cy="608017"/>
          </a:xfrm>
          <a:prstGeom prst="rect">
            <a:avLst/>
          </a:prstGeom>
        </p:spPr>
        <p:txBody>
          <a:bodyPr/>
          <a:lstStyle/>
          <a:p>
            <a:pPr lvl="0">
              <a:defRPr spc="0" sz="1800"/>
            </a:pPr>
            <a:r>
              <a:rPr spc="100" sz="2000"/>
              <a:t>遇到的挑战</a:t>
            </a:r>
          </a:p>
        </p:txBody>
      </p:sp>
      <p:sp>
        <p:nvSpPr>
          <p:cNvPr id="169" name="Shape 169"/>
          <p:cNvSpPr/>
          <p:nvPr/>
        </p:nvSpPr>
        <p:spPr>
          <a:xfrm>
            <a:off x="606264" y="4098356"/>
            <a:ext cx="5208480"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000">
                <a:solidFill>
                  <a:srgbClr val="535353"/>
                </a:solidFill>
                <a:latin typeface="Microsoft YaHei"/>
                <a:ea typeface="Microsoft YaHei"/>
                <a:cs typeface="Microsoft YaHei"/>
                <a:sym typeface="Microsoft YaHei"/>
              </a:defRPr>
            </a:lvl1pPr>
          </a:lstStyle>
          <a:p>
            <a:pPr lvl="0">
              <a:defRPr b="0" sz="1800">
                <a:solidFill>
                  <a:srgbClr val="000000"/>
                </a:solidFill>
              </a:defRPr>
            </a:pPr>
            <a:r>
              <a:rPr b="1" sz="2000">
                <a:solidFill>
                  <a:srgbClr val="535353"/>
                </a:solidFill>
              </a:rPr>
              <a:t>   三、需要哪些通用基础组件？</a:t>
            </a:r>
          </a:p>
        </p:txBody>
      </p:sp>
      <p:sp>
        <p:nvSpPr>
          <p:cNvPr id="170" name="Shape 170"/>
          <p:cNvSpPr/>
          <p:nvPr/>
        </p:nvSpPr>
        <p:spPr>
          <a:xfrm>
            <a:off x="504591" y="1071095"/>
            <a:ext cx="9036106"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000">
                <a:solidFill>
                  <a:srgbClr val="535353"/>
                </a:solidFill>
                <a:latin typeface="Microsoft YaHei"/>
                <a:ea typeface="Microsoft YaHei"/>
                <a:cs typeface="Microsoft YaHei"/>
                <a:sym typeface="Microsoft YaHei"/>
              </a:defRPr>
            </a:lvl1pPr>
          </a:lstStyle>
          <a:p>
            <a:pPr lvl="0">
              <a:defRPr b="0" sz="1800">
                <a:solidFill>
                  <a:srgbClr val="000000"/>
                </a:solidFill>
              </a:defRPr>
            </a:pPr>
            <a:r>
              <a:rPr b="1" sz="2000">
                <a:solidFill>
                  <a:srgbClr val="535353"/>
                </a:solidFill>
              </a:rPr>
              <a:t>    一、微服务实例数量越来越多，如何管理？</a:t>
            </a:r>
          </a:p>
        </p:txBody>
      </p:sp>
      <p:sp>
        <p:nvSpPr>
          <p:cNvPr id="171" name="Shape 171"/>
          <p:cNvSpPr/>
          <p:nvPr/>
        </p:nvSpPr>
        <p:spPr>
          <a:xfrm>
            <a:off x="585893" y="2632236"/>
            <a:ext cx="5698175"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000">
                <a:solidFill>
                  <a:srgbClr val="535353"/>
                </a:solidFill>
                <a:latin typeface="Microsoft YaHei"/>
                <a:ea typeface="Microsoft YaHei"/>
                <a:cs typeface="Microsoft YaHei"/>
                <a:sym typeface="Microsoft YaHei"/>
              </a:defRPr>
            </a:lvl1pPr>
          </a:lstStyle>
          <a:p>
            <a:pPr lvl="0">
              <a:defRPr b="0" sz="1800">
                <a:solidFill>
                  <a:srgbClr val="000000"/>
                </a:solidFill>
              </a:defRPr>
            </a:pPr>
            <a:r>
              <a:rPr b="1" sz="2000">
                <a:solidFill>
                  <a:srgbClr val="535353"/>
                </a:solidFill>
              </a:rPr>
              <a:t>   二、如何监控服务实例的运行状况？</a:t>
            </a:r>
          </a:p>
        </p:txBody>
      </p:sp>
      <p:sp>
        <p:nvSpPr>
          <p:cNvPr id="172" name="Shape 172"/>
          <p:cNvSpPr/>
          <p:nvPr/>
        </p:nvSpPr>
        <p:spPr>
          <a:xfrm>
            <a:off x="915948" y="4690321"/>
            <a:ext cx="10430928" cy="4417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269875" defTabSz="457200">
              <a:defRPr sz="1400">
                <a:solidFill>
                  <a:srgbClr val="535353"/>
                </a:solidFill>
                <a:uFill>
                  <a:solidFill/>
                </a:uFill>
                <a:latin typeface="Microsoft YaHei"/>
                <a:ea typeface="Microsoft YaHei"/>
                <a:cs typeface="Microsoft YaHei"/>
                <a:sym typeface="Microsoft YaHei"/>
              </a:defRPr>
            </a:lvl1pPr>
          </a:lstStyle>
          <a:p>
            <a:pPr lvl="0">
              <a:defRPr sz="1800">
                <a:solidFill>
                  <a:srgbClr val="000000"/>
                </a:solidFill>
                <a:uFillTx/>
              </a:defRPr>
            </a:pPr>
            <a:r>
              <a:rPr sz="1400">
                <a:solidFill>
                  <a:srgbClr val="535353"/>
                </a:solidFill>
                <a:uFill>
                  <a:solidFill/>
                </a:uFill>
              </a:rPr>
              <a:t>微服务架构体系除了业务服务本身，还需要基础组件的支撑，目前有多开源组件可供选择，但各个开源组件或多或少在应用中会遇到一些挑战，如何选择开源组件以及如何解决遇到的挑战？</a:t>
            </a:r>
          </a:p>
        </p:txBody>
      </p:sp>
      <p:sp>
        <p:nvSpPr>
          <p:cNvPr id="173" name="Shape 173"/>
          <p:cNvSpPr/>
          <p:nvPr/>
        </p:nvSpPr>
        <p:spPr>
          <a:xfrm>
            <a:off x="821634" y="1549836"/>
            <a:ext cx="10525242" cy="4417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indent="269875" defTabSz="457200"/>
            <a:r>
              <a:rPr sz="1400">
                <a:solidFill>
                  <a:srgbClr val="535353"/>
                </a:solidFill>
                <a:uFill>
                  <a:solidFill/>
                </a:uFill>
                <a:latin typeface="Microsoft YaHei"/>
                <a:ea typeface="Microsoft YaHei"/>
                <a:cs typeface="Microsoft YaHei"/>
                <a:sym typeface="Microsoft YaHei"/>
              </a:rPr>
              <a:t>线上微服务的数量可能为成百上千，需要从哪些维度来管理服务，需要提供哪些对微服务服务的操作？微服务管理如何满足企业对应用生命周期管理的规范和流程</a:t>
            </a:r>
            <a:r>
              <a:rPr sz="1400">
                <a:solidFill>
                  <a:srgbClr val="535353"/>
                </a:solidFill>
                <a:uFill>
                  <a:solidFill/>
                </a:uFill>
                <a:latin typeface="Microsoft YaHei"/>
                <a:ea typeface="Microsoft YaHei"/>
                <a:cs typeface="Microsoft YaHei"/>
                <a:sym typeface="Microsoft YaHei"/>
              </a:rPr>
              <a:t>？</a:t>
            </a:r>
          </a:p>
        </p:txBody>
      </p:sp>
      <p:sp>
        <p:nvSpPr>
          <p:cNvPr id="174" name="Shape 174"/>
          <p:cNvSpPr/>
          <p:nvPr/>
        </p:nvSpPr>
        <p:spPr>
          <a:xfrm>
            <a:off x="570852" y="3131870"/>
            <a:ext cx="10501752" cy="307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269875" defTabSz="457200">
              <a:defRPr sz="1400">
                <a:solidFill>
                  <a:srgbClr val="535353"/>
                </a:solidFill>
                <a:uFill>
                  <a:solidFill/>
                </a:uFill>
                <a:latin typeface="Microsoft YaHei"/>
                <a:ea typeface="Microsoft YaHei"/>
                <a:cs typeface="Microsoft YaHei"/>
                <a:sym typeface="Microsoft YaHei"/>
              </a:defRPr>
            </a:lvl1pPr>
          </a:lstStyle>
          <a:p>
            <a:pPr lvl="0">
              <a:defRPr sz="1800">
                <a:solidFill>
                  <a:srgbClr val="000000"/>
                </a:solidFill>
                <a:uFillTx/>
              </a:defRPr>
            </a:pPr>
            <a:r>
              <a:rPr sz="1400">
                <a:solidFill>
                  <a:srgbClr val="535353"/>
                </a:solidFill>
                <a:uFill>
                  <a:solidFill/>
                </a:uFill>
              </a:rPr>
              <a:t>为了更好掌控业务/应用/微服务的状态，需要监控哪些指标？如何存储？如何聚合？如何分析？如何展示?</a:t>
            </a:r>
          </a:p>
        </p:txBody>
      </p:sp>
    </p:spTree>
  </p:cSld>
  <p:clrMapOvr>
    <a:masterClrMapping/>
  </p:clrMapOvr>
  <p:transition spd="slow" advClick="1">
    <p:dissolve/>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a:off x="1577008" y="3097779"/>
            <a:ext cx="9144001" cy="782064"/>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gn="ctr" defTabSz="685800">
              <a:lnSpc>
                <a:spcPct val="90000"/>
              </a:lnSpc>
              <a:defRPr sz="5400">
                <a:solidFill>
                  <a:srgbClr val="FFFFFF"/>
                </a:solidFill>
                <a:latin typeface="Microsoft YaHei"/>
                <a:ea typeface="Microsoft YaHei"/>
                <a:cs typeface="Microsoft YaHei"/>
                <a:sym typeface="Microsoft YaHei"/>
              </a:defRPr>
            </a:lvl1pPr>
          </a:lstStyle>
          <a:p>
            <a:pPr lvl="0">
              <a:defRPr sz="1800">
                <a:solidFill>
                  <a:srgbClr val="000000"/>
                </a:solidFill>
              </a:defRPr>
            </a:pPr>
            <a:r>
              <a:rPr sz="5400">
                <a:solidFill>
                  <a:srgbClr val="FFFFFF"/>
                </a:solidFill>
              </a:rPr>
              <a:t>某企业案例</a:t>
            </a:r>
          </a:p>
        </p:txBody>
      </p:sp>
    </p:spTree>
  </p:cSld>
  <p:clrMapOvr>
    <a:masterClrMapping/>
  </p:clrMapOvr>
  <p:transition spd="slow"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555812" y="204472"/>
            <a:ext cx="6839599" cy="608017"/>
          </a:xfrm>
          <a:prstGeom prst="rect">
            <a:avLst/>
          </a:prstGeom>
        </p:spPr>
        <p:txBody>
          <a:bodyPr/>
          <a:lstStyle/>
          <a:p>
            <a:pPr lvl="0">
              <a:defRPr spc="0" sz="1800"/>
            </a:pPr>
            <a:r>
              <a:rPr spc="100" sz="2000"/>
              <a:t>目标</a:t>
            </a:r>
          </a:p>
        </p:txBody>
      </p:sp>
      <p:sp>
        <p:nvSpPr>
          <p:cNvPr id="179" name="Shape 179"/>
          <p:cNvSpPr/>
          <p:nvPr/>
        </p:nvSpPr>
        <p:spPr>
          <a:xfrm rot="20950732">
            <a:off x="10399782" y="2061333"/>
            <a:ext cx="649492" cy="649774"/>
          </a:xfrm>
          <a:custGeom>
            <a:avLst/>
            <a:gdLst/>
            <a:ahLst/>
            <a:cxnLst>
              <a:cxn ang="0">
                <a:pos x="wd2" y="hd2"/>
              </a:cxn>
              <a:cxn ang="5400000">
                <a:pos x="wd2" y="hd2"/>
              </a:cxn>
              <a:cxn ang="10800000">
                <a:pos x="wd2" y="hd2"/>
              </a:cxn>
              <a:cxn ang="16200000">
                <a:pos x="wd2" y="hd2"/>
              </a:cxn>
            </a:cxnLst>
            <a:rect l="0" t="0" r="r" b="b"/>
            <a:pathLst>
              <a:path w="21581" h="21590" fill="norm" stroke="1" extrusionOk="0">
                <a:moveTo>
                  <a:pt x="13733" y="21566"/>
                </a:moveTo>
                <a:cubicBezTo>
                  <a:pt x="13733" y="21566"/>
                  <a:pt x="13833" y="21536"/>
                  <a:pt x="13984" y="21485"/>
                </a:cubicBezTo>
                <a:cubicBezTo>
                  <a:pt x="14125" y="21445"/>
                  <a:pt x="14326" y="21395"/>
                  <a:pt x="14517" y="21324"/>
                </a:cubicBezTo>
                <a:cubicBezTo>
                  <a:pt x="14900" y="21173"/>
                  <a:pt x="15282" y="21012"/>
                  <a:pt x="15282" y="21012"/>
                </a:cubicBezTo>
                <a:cubicBezTo>
                  <a:pt x="15493" y="20932"/>
                  <a:pt x="15624" y="20740"/>
                  <a:pt x="15644" y="20559"/>
                </a:cubicBezTo>
                <a:cubicBezTo>
                  <a:pt x="15644" y="20559"/>
                  <a:pt x="15695" y="20096"/>
                  <a:pt x="15705" y="19633"/>
                </a:cubicBezTo>
                <a:cubicBezTo>
                  <a:pt x="15715" y="19190"/>
                  <a:pt x="15684" y="18727"/>
                  <a:pt x="15684" y="18727"/>
                </a:cubicBezTo>
                <a:cubicBezTo>
                  <a:pt x="15664" y="18556"/>
                  <a:pt x="15755" y="18375"/>
                  <a:pt x="15906" y="18274"/>
                </a:cubicBezTo>
                <a:cubicBezTo>
                  <a:pt x="15906" y="18274"/>
                  <a:pt x="16167" y="18123"/>
                  <a:pt x="16389" y="17922"/>
                </a:cubicBezTo>
                <a:cubicBezTo>
                  <a:pt x="16630" y="17731"/>
                  <a:pt x="16862" y="17540"/>
                  <a:pt x="16862" y="17540"/>
                </a:cubicBezTo>
                <a:cubicBezTo>
                  <a:pt x="16862" y="17540"/>
                  <a:pt x="17073" y="17328"/>
                  <a:pt x="17294" y="17107"/>
                </a:cubicBezTo>
                <a:cubicBezTo>
                  <a:pt x="17515" y="16906"/>
                  <a:pt x="17697" y="16664"/>
                  <a:pt x="17697" y="16664"/>
                </a:cubicBezTo>
                <a:cubicBezTo>
                  <a:pt x="17817" y="16523"/>
                  <a:pt x="17998" y="16453"/>
                  <a:pt x="18169" y="16483"/>
                </a:cubicBezTo>
                <a:cubicBezTo>
                  <a:pt x="18169" y="16483"/>
                  <a:pt x="18622" y="16573"/>
                  <a:pt x="19075" y="16604"/>
                </a:cubicBezTo>
                <a:cubicBezTo>
                  <a:pt x="19528" y="16634"/>
                  <a:pt x="20000" y="16644"/>
                  <a:pt x="20000" y="16644"/>
                </a:cubicBezTo>
                <a:cubicBezTo>
                  <a:pt x="20171" y="16644"/>
                  <a:pt x="20383" y="16523"/>
                  <a:pt x="20483" y="16322"/>
                </a:cubicBezTo>
                <a:cubicBezTo>
                  <a:pt x="20483" y="16322"/>
                  <a:pt x="20674" y="15959"/>
                  <a:pt x="20866" y="15597"/>
                </a:cubicBezTo>
                <a:cubicBezTo>
                  <a:pt x="20956" y="15416"/>
                  <a:pt x="21027" y="15225"/>
                  <a:pt x="21087" y="15084"/>
                </a:cubicBezTo>
                <a:cubicBezTo>
                  <a:pt x="21147" y="14933"/>
                  <a:pt x="21188" y="14842"/>
                  <a:pt x="21188" y="14842"/>
                </a:cubicBezTo>
                <a:cubicBezTo>
                  <a:pt x="21228" y="14742"/>
                  <a:pt x="21248" y="14631"/>
                  <a:pt x="21238" y="14530"/>
                </a:cubicBezTo>
                <a:cubicBezTo>
                  <a:pt x="21228" y="14430"/>
                  <a:pt x="21188" y="14339"/>
                  <a:pt x="21127" y="14269"/>
                </a:cubicBezTo>
                <a:cubicBezTo>
                  <a:pt x="21127" y="14269"/>
                  <a:pt x="20825" y="13896"/>
                  <a:pt x="20514" y="13574"/>
                </a:cubicBezTo>
                <a:cubicBezTo>
                  <a:pt x="20353" y="13403"/>
                  <a:pt x="20192" y="13252"/>
                  <a:pt x="20071" y="13131"/>
                </a:cubicBezTo>
                <a:cubicBezTo>
                  <a:pt x="19950" y="13020"/>
                  <a:pt x="19860" y="12940"/>
                  <a:pt x="19860" y="12940"/>
                </a:cubicBezTo>
                <a:cubicBezTo>
                  <a:pt x="19719" y="12829"/>
                  <a:pt x="19658" y="12648"/>
                  <a:pt x="19699" y="12467"/>
                </a:cubicBezTo>
                <a:cubicBezTo>
                  <a:pt x="19699" y="12467"/>
                  <a:pt x="19709" y="12396"/>
                  <a:pt x="19729" y="12276"/>
                </a:cubicBezTo>
                <a:cubicBezTo>
                  <a:pt x="19759" y="12165"/>
                  <a:pt x="19769" y="12024"/>
                  <a:pt x="19789" y="11873"/>
                </a:cubicBezTo>
                <a:cubicBezTo>
                  <a:pt x="19819" y="11571"/>
                  <a:pt x="19850" y="11269"/>
                  <a:pt x="19850" y="11269"/>
                </a:cubicBezTo>
                <a:cubicBezTo>
                  <a:pt x="19850" y="11269"/>
                  <a:pt x="19850" y="10967"/>
                  <a:pt x="19850" y="10665"/>
                </a:cubicBezTo>
                <a:cubicBezTo>
                  <a:pt x="19850" y="10514"/>
                  <a:pt x="19850" y="10353"/>
                  <a:pt x="19839" y="10242"/>
                </a:cubicBezTo>
                <a:cubicBezTo>
                  <a:pt x="19829" y="10132"/>
                  <a:pt x="19819" y="10061"/>
                  <a:pt x="19819" y="10061"/>
                </a:cubicBezTo>
                <a:cubicBezTo>
                  <a:pt x="19799" y="9880"/>
                  <a:pt x="19890" y="9699"/>
                  <a:pt x="20031" y="9598"/>
                </a:cubicBezTo>
                <a:cubicBezTo>
                  <a:pt x="20031" y="9598"/>
                  <a:pt x="20131" y="9528"/>
                  <a:pt x="20262" y="9427"/>
                </a:cubicBezTo>
                <a:cubicBezTo>
                  <a:pt x="20393" y="9326"/>
                  <a:pt x="20574" y="9186"/>
                  <a:pt x="20745" y="9045"/>
                </a:cubicBezTo>
                <a:cubicBezTo>
                  <a:pt x="21097" y="8743"/>
                  <a:pt x="21429" y="8411"/>
                  <a:pt x="21429" y="8411"/>
                </a:cubicBezTo>
                <a:cubicBezTo>
                  <a:pt x="21499" y="8350"/>
                  <a:pt x="21550" y="8260"/>
                  <a:pt x="21570" y="8169"/>
                </a:cubicBezTo>
                <a:cubicBezTo>
                  <a:pt x="21590" y="8068"/>
                  <a:pt x="21580" y="7958"/>
                  <a:pt x="21550" y="7847"/>
                </a:cubicBezTo>
                <a:cubicBezTo>
                  <a:pt x="21550" y="7847"/>
                  <a:pt x="21520" y="7746"/>
                  <a:pt x="21479" y="7605"/>
                </a:cubicBezTo>
                <a:cubicBezTo>
                  <a:pt x="21429" y="7454"/>
                  <a:pt x="21379" y="7253"/>
                  <a:pt x="21308" y="7062"/>
                </a:cubicBezTo>
                <a:cubicBezTo>
                  <a:pt x="21157" y="6679"/>
                  <a:pt x="21006" y="6297"/>
                  <a:pt x="21006" y="6297"/>
                </a:cubicBezTo>
                <a:cubicBezTo>
                  <a:pt x="20926" y="6085"/>
                  <a:pt x="20735" y="5955"/>
                  <a:pt x="20554" y="5934"/>
                </a:cubicBezTo>
                <a:cubicBezTo>
                  <a:pt x="20554" y="5934"/>
                  <a:pt x="20081" y="5894"/>
                  <a:pt x="19628" y="5884"/>
                </a:cubicBezTo>
                <a:cubicBezTo>
                  <a:pt x="19175" y="5864"/>
                  <a:pt x="18713" y="5904"/>
                  <a:pt x="18713" y="5904"/>
                </a:cubicBezTo>
                <a:cubicBezTo>
                  <a:pt x="18542" y="5914"/>
                  <a:pt x="18371" y="5824"/>
                  <a:pt x="18270" y="5673"/>
                </a:cubicBezTo>
                <a:cubicBezTo>
                  <a:pt x="18270" y="5673"/>
                  <a:pt x="18109" y="5411"/>
                  <a:pt x="17908" y="5190"/>
                </a:cubicBezTo>
                <a:cubicBezTo>
                  <a:pt x="17717" y="4958"/>
                  <a:pt x="17526" y="4717"/>
                  <a:pt x="17526" y="4717"/>
                </a:cubicBezTo>
                <a:cubicBezTo>
                  <a:pt x="17526" y="4717"/>
                  <a:pt x="17314" y="4505"/>
                  <a:pt x="17103" y="4294"/>
                </a:cubicBezTo>
                <a:cubicBezTo>
                  <a:pt x="16892" y="4072"/>
                  <a:pt x="16650" y="3881"/>
                  <a:pt x="16650" y="3881"/>
                </a:cubicBezTo>
                <a:cubicBezTo>
                  <a:pt x="16509" y="3770"/>
                  <a:pt x="16449" y="3589"/>
                  <a:pt x="16479" y="3408"/>
                </a:cubicBezTo>
                <a:cubicBezTo>
                  <a:pt x="16479" y="3408"/>
                  <a:pt x="16560" y="2955"/>
                  <a:pt x="16590" y="2512"/>
                </a:cubicBezTo>
                <a:cubicBezTo>
                  <a:pt x="16630" y="2059"/>
                  <a:pt x="16630" y="1586"/>
                  <a:pt x="16630" y="1586"/>
                </a:cubicBezTo>
                <a:cubicBezTo>
                  <a:pt x="16630" y="1405"/>
                  <a:pt x="16519" y="1194"/>
                  <a:pt x="16318" y="1093"/>
                </a:cubicBezTo>
                <a:cubicBezTo>
                  <a:pt x="16318" y="1093"/>
                  <a:pt x="15956" y="902"/>
                  <a:pt x="15584" y="711"/>
                </a:cubicBezTo>
                <a:cubicBezTo>
                  <a:pt x="15403" y="620"/>
                  <a:pt x="15212" y="550"/>
                  <a:pt x="15071" y="489"/>
                </a:cubicBezTo>
                <a:cubicBezTo>
                  <a:pt x="14930" y="429"/>
                  <a:pt x="14829" y="389"/>
                  <a:pt x="14829" y="389"/>
                </a:cubicBezTo>
                <a:cubicBezTo>
                  <a:pt x="14729" y="348"/>
                  <a:pt x="14618" y="338"/>
                  <a:pt x="14517" y="338"/>
                </a:cubicBezTo>
                <a:cubicBezTo>
                  <a:pt x="14417" y="348"/>
                  <a:pt x="14326" y="389"/>
                  <a:pt x="14256" y="449"/>
                </a:cubicBezTo>
                <a:cubicBezTo>
                  <a:pt x="14256" y="449"/>
                  <a:pt x="13894" y="751"/>
                  <a:pt x="13562" y="1073"/>
                </a:cubicBezTo>
                <a:cubicBezTo>
                  <a:pt x="13401" y="1224"/>
                  <a:pt x="13240" y="1385"/>
                  <a:pt x="13129" y="1506"/>
                </a:cubicBezTo>
                <a:cubicBezTo>
                  <a:pt x="13008" y="1637"/>
                  <a:pt x="12938" y="1727"/>
                  <a:pt x="12938" y="1727"/>
                </a:cubicBezTo>
                <a:cubicBezTo>
                  <a:pt x="12817" y="1858"/>
                  <a:pt x="12636" y="1918"/>
                  <a:pt x="12455" y="1888"/>
                </a:cubicBezTo>
                <a:cubicBezTo>
                  <a:pt x="12455" y="1888"/>
                  <a:pt x="12385" y="1868"/>
                  <a:pt x="12274" y="1848"/>
                </a:cubicBezTo>
                <a:cubicBezTo>
                  <a:pt x="12163" y="1818"/>
                  <a:pt x="12012" y="1808"/>
                  <a:pt x="11861" y="1788"/>
                </a:cubicBezTo>
                <a:cubicBezTo>
                  <a:pt x="11560" y="1757"/>
                  <a:pt x="11258" y="1727"/>
                  <a:pt x="11258" y="1727"/>
                </a:cubicBezTo>
                <a:cubicBezTo>
                  <a:pt x="11258" y="1727"/>
                  <a:pt x="10956" y="1727"/>
                  <a:pt x="10654" y="1727"/>
                </a:cubicBezTo>
                <a:cubicBezTo>
                  <a:pt x="10503" y="1727"/>
                  <a:pt x="10352" y="1727"/>
                  <a:pt x="10242" y="1737"/>
                </a:cubicBezTo>
                <a:cubicBezTo>
                  <a:pt x="10121" y="1747"/>
                  <a:pt x="10051" y="1757"/>
                  <a:pt x="10051" y="1757"/>
                </a:cubicBezTo>
                <a:cubicBezTo>
                  <a:pt x="9869" y="1778"/>
                  <a:pt x="9688" y="1697"/>
                  <a:pt x="9588" y="1546"/>
                </a:cubicBezTo>
                <a:cubicBezTo>
                  <a:pt x="9588" y="1546"/>
                  <a:pt x="9527" y="1455"/>
                  <a:pt x="9427" y="1315"/>
                </a:cubicBezTo>
                <a:cubicBezTo>
                  <a:pt x="9326" y="1184"/>
                  <a:pt x="9185" y="1013"/>
                  <a:pt x="9034" y="831"/>
                </a:cubicBezTo>
                <a:cubicBezTo>
                  <a:pt x="8743" y="489"/>
                  <a:pt x="8411" y="147"/>
                  <a:pt x="8411" y="147"/>
                </a:cubicBezTo>
                <a:cubicBezTo>
                  <a:pt x="8340" y="77"/>
                  <a:pt x="8260" y="26"/>
                  <a:pt x="8159" y="6"/>
                </a:cubicBezTo>
                <a:cubicBezTo>
                  <a:pt x="8059" y="-4"/>
                  <a:pt x="7948" y="-4"/>
                  <a:pt x="7847" y="26"/>
                </a:cubicBezTo>
                <a:cubicBezTo>
                  <a:pt x="7847" y="26"/>
                  <a:pt x="7747" y="56"/>
                  <a:pt x="7596" y="97"/>
                </a:cubicBezTo>
                <a:cubicBezTo>
                  <a:pt x="7445" y="147"/>
                  <a:pt x="7254" y="197"/>
                  <a:pt x="7063" y="268"/>
                </a:cubicBezTo>
                <a:cubicBezTo>
                  <a:pt x="6680" y="419"/>
                  <a:pt x="6298" y="580"/>
                  <a:pt x="6298" y="580"/>
                </a:cubicBezTo>
                <a:cubicBezTo>
                  <a:pt x="6087" y="650"/>
                  <a:pt x="5946" y="852"/>
                  <a:pt x="5926" y="1023"/>
                </a:cubicBezTo>
                <a:cubicBezTo>
                  <a:pt x="5926" y="1023"/>
                  <a:pt x="5885" y="1496"/>
                  <a:pt x="5875" y="1949"/>
                </a:cubicBezTo>
                <a:cubicBezTo>
                  <a:pt x="5855" y="2402"/>
                  <a:pt x="5896" y="2865"/>
                  <a:pt x="5896" y="2865"/>
                </a:cubicBezTo>
                <a:cubicBezTo>
                  <a:pt x="5906" y="3036"/>
                  <a:pt x="5825" y="3217"/>
                  <a:pt x="5674" y="3307"/>
                </a:cubicBezTo>
                <a:cubicBezTo>
                  <a:pt x="5674" y="3307"/>
                  <a:pt x="5413" y="3469"/>
                  <a:pt x="5181" y="3670"/>
                </a:cubicBezTo>
                <a:cubicBezTo>
                  <a:pt x="4950" y="3861"/>
                  <a:pt x="4718" y="4052"/>
                  <a:pt x="4718" y="4052"/>
                </a:cubicBezTo>
                <a:cubicBezTo>
                  <a:pt x="4718" y="4052"/>
                  <a:pt x="4497" y="4264"/>
                  <a:pt x="4286" y="4485"/>
                </a:cubicBezTo>
                <a:cubicBezTo>
                  <a:pt x="4065" y="4686"/>
                  <a:pt x="3883" y="4928"/>
                  <a:pt x="3883" y="4928"/>
                </a:cubicBezTo>
                <a:cubicBezTo>
                  <a:pt x="3763" y="5069"/>
                  <a:pt x="3582" y="5139"/>
                  <a:pt x="3411" y="5109"/>
                </a:cubicBezTo>
                <a:cubicBezTo>
                  <a:pt x="3411" y="5109"/>
                  <a:pt x="2958" y="5019"/>
                  <a:pt x="2505" y="4988"/>
                </a:cubicBezTo>
                <a:cubicBezTo>
                  <a:pt x="2052" y="4948"/>
                  <a:pt x="1580" y="4948"/>
                  <a:pt x="1580" y="4948"/>
                </a:cubicBezTo>
                <a:cubicBezTo>
                  <a:pt x="1398" y="4948"/>
                  <a:pt x="1197" y="5059"/>
                  <a:pt x="1097" y="5270"/>
                </a:cubicBezTo>
                <a:cubicBezTo>
                  <a:pt x="1097" y="5270"/>
                  <a:pt x="906" y="5633"/>
                  <a:pt x="714" y="5995"/>
                </a:cubicBezTo>
                <a:cubicBezTo>
                  <a:pt x="624" y="6176"/>
                  <a:pt x="543" y="6367"/>
                  <a:pt x="483" y="6508"/>
                </a:cubicBezTo>
                <a:cubicBezTo>
                  <a:pt x="433" y="6649"/>
                  <a:pt x="392" y="6750"/>
                  <a:pt x="392" y="6750"/>
                </a:cubicBezTo>
                <a:cubicBezTo>
                  <a:pt x="352" y="6850"/>
                  <a:pt x="332" y="6961"/>
                  <a:pt x="342" y="7062"/>
                </a:cubicBezTo>
                <a:cubicBezTo>
                  <a:pt x="352" y="7162"/>
                  <a:pt x="392" y="7253"/>
                  <a:pt x="443" y="7323"/>
                </a:cubicBezTo>
                <a:cubicBezTo>
                  <a:pt x="443" y="7323"/>
                  <a:pt x="755" y="7686"/>
                  <a:pt x="1066" y="8018"/>
                </a:cubicBezTo>
                <a:cubicBezTo>
                  <a:pt x="1227" y="8179"/>
                  <a:pt x="1388" y="8340"/>
                  <a:pt x="1509" y="8461"/>
                </a:cubicBezTo>
                <a:cubicBezTo>
                  <a:pt x="1630" y="8572"/>
                  <a:pt x="1720" y="8642"/>
                  <a:pt x="1720" y="8642"/>
                </a:cubicBezTo>
                <a:cubicBezTo>
                  <a:pt x="1851" y="8763"/>
                  <a:pt x="1912" y="8944"/>
                  <a:pt x="1881" y="9125"/>
                </a:cubicBezTo>
                <a:cubicBezTo>
                  <a:pt x="1881" y="9125"/>
                  <a:pt x="1861" y="9196"/>
                  <a:pt x="1841" y="9306"/>
                </a:cubicBezTo>
                <a:cubicBezTo>
                  <a:pt x="1821" y="9417"/>
                  <a:pt x="1801" y="9568"/>
                  <a:pt x="1791" y="9719"/>
                </a:cubicBezTo>
                <a:cubicBezTo>
                  <a:pt x="1761" y="10021"/>
                  <a:pt x="1730" y="10323"/>
                  <a:pt x="1730" y="10323"/>
                </a:cubicBezTo>
                <a:cubicBezTo>
                  <a:pt x="1730" y="10323"/>
                  <a:pt x="1730" y="10625"/>
                  <a:pt x="1730" y="10927"/>
                </a:cubicBezTo>
                <a:cubicBezTo>
                  <a:pt x="1720" y="11078"/>
                  <a:pt x="1720" y="11229"/>
                  <a:pt x="1741" y="11350"/>
                </a:cubicBezTo>
                <a:cubicBezTo>
                  <a:pt x="1751" y="11460"/>
                  <a:pt x="1761" y="11531"/>
                  <a:pt x="1761" y="11531"/>
                </a:cubicBezTo>
                <a:cubicBezTo>
                  <a:pt x="1771" y="11712"/>
                  <a:pt x="1690" y="11893"/>
                  <a:pt x="1549" y="11994"/>
                </a:cubicBezTo>
                <a:cubicBezTo>
                  <a:pt x="1549" y="11994"/>
                  <a:pt x="1449" y="12054"/>
                  <a:pt x="1318" y="12165"/>
                </a:cubicBezTo>
                <a:cubicBezTo>
                  <a:pt x="1187" y="12266"/>
                  <a:pt x="1006" y="12406"/>
                  <a:pt x="835" y="12547"/>
                </a:cubicBezTo>
                <a:cubicBezTo>
                  <a:pt x="483" y="12839"/>
                  <a:pt x="141" y="13171"/>
                  <a:pt x="141" y="13171"/>
                </a:cubicBezTo>
                <a:cubicBezTo>
                  <a:pt x="81" y="13242"/>
                  <a:pt x="30" y="13332"/>
                  <a:pt x="10" y="13423"/>
                </a:cubicBezTo>
                <a:cubicBezTo>
                  <a:pt x="-10" y="13524"/>
                  <a:pt x="0" y="13634"/>
                  <a:pt x="30" y="13745"/>
                </a:cubicBezTo>
                <a:cubicBezTo>
                  <a:pt x="30" y="13745"/>
                  <a:pt x="60" y="13836"/>
                  <a:pt x="101" y="13987"/>
                </a:cubicBezTo>
                <a:cubicBezTo>
                  <a:pt x="141" y="14138"/>
                  <a:pt x="191" y="14339"/>
                  <a:pt x="272" y="14530"/>
                </a:cubicBezTo>
                <a:cubicBezTo>
                  <a:pt x="423" y="14913"/>
                  <a:pt x="574" y="15285"/>
                  <a:pt x="574" y="15285"/>
                </a:cubicBezTo>
                <a:cubicBezTo>
                  <a:pt x="654" y="15507"/>
                  <a:pt x="845" y="15637"/>
                  <a:pt x="1026" y="15658"/>
                </a:cubicBezTo>
                <a:cubicBezTo>
                  <a:pt x="1026" y="15658"/>
                  <a:pt x="1499" y="15698"/>
                  <a:pt x="1952" y="15708"/>
                </a:cubicBezTo>
                <a:cubicBezTo>
                  <a:pt x="2394" y="15728"/>
                  <a:pt x="2857" y="15688"/>
                  <a:pt x="2857" y="15688"/>
                </a:cubicBezTo>
                <a:cubicBezTo>
                  <a:pt x="3038" y="15678"/>
                  <a:pt x="3209" y="15768"/>
                  <a:pt x="3310" y="15919"/>
                </a:cubicBezTo>
                <a:cubicBezTo>
                  <a:pt x="3310" y="15919"/>
                  <a:pt x="3471" y="16171"/>
                  <a:pt x="3672" y="16402"/>
                </a:cubicBezTo>
                <a:cubicBezTo>
                  <a:pt x="3863" y="16634"/>
                  <a:pt x="4054" y="16875"/>
                  <a:pt x="4054" y="16875"/>
                </a:cubicBezTo>
                <a:cubicBezTo>
                  <a:pt x="4054" y="16875"/>
                  <a:pt x="4266" y="17087"/>
                  <a:pt x="4477" y="17298"/>
                </a:cubicBezTo>
                <a:cubicBezTo>
                  <a:pt x="4678" y="17520"/>
                  <a:pt x="4920" y="17711"/>
                  <a:pt x="4920" y="17711"/>
                </a:cubicBezTo>
                <a:cubicBezTo>
                  <a:pt x="5061" y="17822"/>
                  <a:pt x="5131" y="18003"/>
                  <a:pt x="5101" y="18174"/>
                </a:cubicBezTo>
                <a:cubicBezTo>
                  <a:pt x="5101" y="18174"/>
                  <a:pt x="5020" y="18637"/>
                  <a:pt x="4990" y="19080"/>
                </a:cubicBezTo>
                <a:cubicBezTo>
                  <a:pt x="4950" y="19533"/>
                  <a:pt x="4950" y="20006"/>
                  <a:pt x="4950" y="20006"/>
                </a:cubicBezTo>
                <a:cubicBezTo>
                  <a:pt x="4940" y="20187"/>
                  <a:pt x="5061" y="20398"/>
                  <a:pt x="5262" y="20499"/>
                </a:cubicBezTo>
                <a:cubicBezTo>
                  <a:pt x="5262" y="20499"/>
                  <a:pt x="5624" y="20690"/>
                  <a:pt x="5986" y="20881"/>
                </a:cubicBezTo>
                <a:cubicBezTo>
                  <a:pt x="6167" y="20972"/>
                  <a:pt x="6368" y="21042"/>
                  <a:pt x="6509" y="21103"/>
                </a:cubicBezTo>
                <a:cubicBezTo>
                  <a:pt x="6650" y="21163"/>
                  <a:pt x="6741" y="21193"/>
                  <a:pt x="6741" y="21193"/>
                </a:cubicBezTo>
                <a:cubicBezTo>
                  <a:pt x="6851" y="21244"/>
                  <a:pt x="6952" y="21254"/>
                  <a:pt x="7053" y="21254"/>
                </a:cubicBezTo>
                <a:cubicBezTo>
                  <a:pt x="7153" y="21244"/>
                  <a:pt x="7254" y="21203"/>
                  <a:pt x="7314" y="21143"/>
                </a:cubicBezTo>
                <a:cubicBezTo>
                  <a:pt x="7314" y="21143"/>
                  <a:pt x="7686" y="20841"/>
                  <a:pt x="8008" y="20519"/>
                </a:cubicBezTo>
                <a:cubicBezTo>
                  <a:pt x="8179" y="20358"/>
                  <a:pt x="8340" y="20197"/>
                  <a:pt x="8451" y="20076"/>
                </a:cubicBezTo>
                <a:cubicBezTo>
                  <a:pt x="8562" y="19955"/>
                  <a:pt x="8642" y="19865"/>
                  <a:pt x="8642" y="19865"/>
                </a:cubicBezTo>
                <a:cubicBezTo>
                  <a:pt x="8753" y="19734"/>
                  <a:pt x="8944" y="19674"/>
                  <a:pt x="9115" y="19704"/>
                </a:cubicBezTo>
                <a:cubicBezTo>
                  <a:pt x="9115" y="19704"/>
                  <a:pt x="9195" y="19724"/>
                  <a:pt x="9306" y="19744"/>
                </a:cubicBezTo>
                <a:cubicBezTo>
                  <a:pt x="9417" y="19774"/>
                  <a:pt x="9568" y="19784"/>
                  <a:pt x="9719" y="19794"/>
                </a:cubicBezTo>
                <a:cubicBezTo>
                  <a:pt x="10020" y="19825"/>
                  <a:pt x="10322" y="19855"/>
                  <a:pt x="10322" y="19855"/>
                </a:cubicBezTo>
                <a:cubicBezTo>
                  <a:pt x="10322" y="19855"/>
                  <a:pt x="10624" y="19865"/>
                  <a:pt x="10926" y="19865"/>
                </a:cubicBezTo>
                <a:cubicBezTo>
                  <a:pt x="11077" y="19865"/>
                  <a:pt x="11228" y="19865"/>
                  <a:pt x="11338" y="19845"/>
                </a:cubicBezTo>
                <a:cubicBezTo>
                  <a:pt x="11449" y="19835"/>
                  <a:pt x="11529" y="19835"/>
                  <a:pt x="11529" y="19835"/>
                </a:cubicBezTo>
                <a:cubicBezTo>
                  <a:pt x="11711" y="19814"/>
                  <a:pt x="11882" y="19895"/>
                  <a:pt x="11982" y="20046"/>
                </a:cubicBezTo>
                <a:cubicBezTo>
                  <a:pt x="11982" y="20046"/>
                  <a:pt x="12053" y="20137"/>
                  <a:pt x="12153" y="20277"/>
                </a:cubicBezTo>
                <a:cubicBezTo>
                  <a:pt x="12254" y="20408"/>
                  <a:pt x="12395" y="20579"/>
                  <a:pt x="12546" y="20761"/>
                </a:cubicBezTo>
                <a:cubicBezTo>
                  <a:pt x="12837" y="21103"/>
                  <a:pt x="13169" y="21445"/>
                  <a:pt x="13169" y="21445"/>
                </a:cubicBezTo>
                <a:cubicBezTo>
                  <a:pt x="13230" y="21505"/>
                  <a:pt x="13320" y="21556"/>
                  <a:pt x="13421" y="21576"/>
                </a:cubicBezTo>
                <a:cubicBezTo>
                  <a:pt x="13511" y="21596"/>
                  <a:pt x="13622" y="21596"/>
                  <a:pt x="13733" y="21566"/>
                </a:cubicBezTo>
                <a:close/>
                <a:moveTo>
                  <a:pt x="10463" y="17147"/>
                </a:moveTo>
                <a:cubicBezTo>
                  <a:pt x="10463" y="17147"/>
                  <a:pt x="10383" y="17137"/>
                  <a:pt x="10242" y="17117"/>
                </a:cubicBezTo>
                <a:cubicBezTo>
                  <a:pt x="10181" y="17117"/>
                  <a:pt x="10091" y="17107"/>
                  <a:pt x="10000" y="17097"/>
                </a:cubicBezTo>
                <a:cubicBezTo>
                  <a:pt x="9950" y="17097"/>
                  <a:pt x="9900" y="17087"/>
                  <a:pt x="9849" y="17087"/>
                </a:cubicBezTo>
                <a:cubicBezTo>
                  <a:pt x="9799" y="17077"/>
                  <a:pt x="9739" y="17057"/>
                  <a:pt x="9688" y="17047"/>
                </a:cubicBezTo>
                <a:cubicBezTo>
                  <a:pt x="9568" y="17026"/>
                  <a:pt x="9447" y="17006"/>
                  <a:pt x="9316" y="16976"/>
                </a:cubicBezTo>
                <a:cubicBezTo>
                  <a:pt x="9185" y="16956"/>
                  <a:pt x="9044" y="16896"/>
                  <a:pt x="8904" y="16855"/>
                </a:cubicBezTo>
                <a:cubicBezTo>
                  <a:pt x="8833" y="16835"/>
                  <a:pt x="8763" y="16815"/>
                  <a:pt x="8692" y="16795"/>
                </a:cubicBezTo>
                <a:cubicBezTo>
                  <a:pt x="8622" y="16775"/>
                  <a:pt x="8552" y="16745"/>
                  <a:pt x="8481" y="16714"/>
                </a:cubicBezTo>
                <a:cubicBezTo>
                  <a:pt x="8340" y="16654"/>
                  <a:pt x="8199" y="16604"/>
                  <a:pt x="8059" y="16533"/>
                </a:cubicBezTo>
                <a:cubicBezTo>
                  <a:pt x="7918" y="16463"/>
                  <a:pt x="7777" y="16382"/>
                  <a:pt x="7646" y="16312"/>
                </a:cubicBezTo>
                <a:cubicBezTo>
                  <a:pt x="7545" y="16261"/>
                  <a:pt x="7545" y="16261"/>
                  <a:pt x="7545" y="16261"/>
                </a:cubicBezTo>
                <a:cubicBezTo>
                  <a:pt x="7445" y="16201"/>
                  <a:pt x="7445" y="16201"/>
                  <a:pt x="7445" y="16201"/>
                </a:cubicBezTo>
                <a:cubicBezTo>
                  <a:pt x="7385" y="16161"/>
                  <a:pt x="7324" y="16121"/>
                  <a:pt x="7264" y="16080"/>
                </a:cubicBezTo>
                <a:cubicBezTo>
                  <a:pt x="7012" y="15929"/>
                  <a:pt x="6811" y="15738"/>
                  <a:pt x="6630" y="15597"/>
                </a:cubicBezTo>
                <a:cubicBezTo>
                  <a:pt x="6539" y="15527"/>
                  <a:pt x="6459" y="15446"/>
                  <a:pt x="6399" y="15376"/>
                </a:cubicBezTo>
                <a:cubicBezTo>
                  <a:pt x="6328" y="15305"/>
                  <a:pt x="6268" y="15255"/>
                  <a:pt x="6217" y="15205"/>
                </a:cubicBezTo>
                <a:cubicBezTo>
                  <a:pt x="6127" y="15104"/>
                  <a:pt x="6067" y="15054"/>
                  <a:pt x="6067" y="15054"/>
                </a:cubicBezTo>
                <a:cubicBezTo>
                  <a:pt x="6067" y="15054"/>
                  <a:pt x="6016" y="14993"/>
                  <a:pt x="5936" y="14882"/>
                </a:cubicBezTo>
                <a:cubicBezTo>
                  <a:pt x="5896" y="14832"/>
                  <a:pt x="5835" y="14762"/>
                  <a:pt x="5775" y="14691"/>
                </a:cubicBezTo>
                <a:cubicBezTo>
                  <a:pt x="5714" y="14621"/>
                  <a:pt x="5644" y="14540"/>
                  <a:pt x="5584" y="14440"/>
                </a:cubicBezTo>
                <a:cubicBezTo>
                  <a:pt x="5463" y="14238"/>
                  <a:pt x="5292" y="14017"/>
                  <a:pt x="5171" y="13755"/>
                </a:cubicBezTo>
                <a:cubicBezTo>
                  <a:pt x="5141" y="13685"/>
                  <a:pt x="5101" y="13624"/>
                  <a:pt x="5071" y="13554"/>
                </a:cubicBezTo>
                <a:cubicBezTo>
                  <a:pt x="5020" y="13453"/>
                  <a:pt x="5020" y="13453"/>
                  <a:pt x="5020" y="13453"/>
                </a:cubicBezTo>
                <a:cubicBezTo>
                  <a:pt x="4970" y="13353"/>
                  <a:pt x="4970" y="13353"/>
                  <a:pt x="4970" y="13353"/>
                </a:cubicBezTo>
                <a:cubicBezTo>
                  <a:pt x="4920" y="13212"/>
                  <a:pt x="4859" y="13061"/>
                  <a:pt x="4799" y="12920"/>
                </a:cubicBezTo>
                <a:cubicBezTo>
                  <a:pt x="4749" y="12779"/>
                  <a:pt x="4718" y="12618"/>
                  <a:pt x="4668" y="12477"/>
                </a:cubicBezTo>
                <a:cubicBezTo>
                  <a:pt x="4648" y="12406"/>
                  <a:pt x="4618" y="12326"/>
                  <a:pt x="4608" y="12255"/>
                </a:cubicBezTo>
                <a:cubicBezTo>
                  <a:pt x="4588" y="12185"/>
                  <a:pt x="4578" y="12115"/>
                  <a:pt x="4568" y="12034"/>
                </a:cubicBezTo>
                <a:cubicBezTo>
                  <a:pt x="4537" y="11893"/>
                  <a:pt x="4497" y="11752"/>
                  <a:pt x="4487" y="11621"/>
                </a:cubicBezTo>
                <a:cubicBezTo>
                  <a:pt x="4477" y="11491"/>
                  <a:pt x="4467" y="11360"/>
                  <a:pt x="4457" y="11249"/>
                </a:cubicBezTo>
                <a:cubicBezTo>
                  <a:pt x="4447" y="11189"/>
                  <a:pt x="4447" y="11128"/>
                  <a:pt x="4437" y="11078"/>
                </a:cubicBezTo>
                <a:cubicBezTo>
                  <a:pt x="4437" y="11028"/>
                  <a:pt x="4437" y="10977"/>
                  <a:pt x="4447" y="10927"/>
                </a:cubicBezTo>
                <a:cubicBezTo>
                  <a:pt x="4447" y="10836"/>
                  <a:pt x="4447" y="10746"/>
                  <a:pt x="4447" y="10685"/>
                </a:cubicBezTo>
                <a:cubicBezTo>
                  <a:pt x="4447" y="10544"/>
                  <a:pt x="4447" y="10464"/>
                  <a:pt x="4447" y="10464"/>
                </a:cubicBezTo>
                <a:cubicBezTo>
                  <a:pt x="4447" y="10464"/>
                  <a:pt x="4447" y="10383"/>
                  <a:pt x="4467" y="10252"/>
                </a:cubicBezTo>
                <a:cubicBezTo>
                  <a:pt x="4477" y="10182"/>
                  <a:pt x="4477" y="10101"/>
                  <a:pt x="4487" y="10011"/>
                </a:cubicBezTo>
                <a:cubicBezTo>
                  <a:pt x="4497" y="9961"/>
                  <a:pt x="4497" y="9910"/>
                  <a:pt x="4507" y="9860"/>
                </a:cubicBezTo>
                <a:cubicBezTo>
                  <a:pt x="4517" y="9800"/>
                  <a:pt x="4527" y="9749"/>
                  <a:pt x="4537" y="9689"/>
                </a:cubicBezTo>
                <a:cubicBezTo>
                  <a:pt x="4557" y="9578"/>
                  <a:pt x="4588" y="9447"/>
                  <a:pt x="4608" y="9316"/>
                </a:cubicBezTo>
                <a:cubicBezTo>
                  <a:pt x="4638" y="9186"/>
                  <a:pt x="4688" y="9055"/>
                  <a:pt x="4729" y="8914"/>
                </a:cubicBezTo>
                <a:cubicBezTo>
                  <a:pt x="4749" y="8843"/>
                  <a:pt x="4769" y="8773"/>
                  <a:pt x="4789" y="8702"/>
                </a:cubicBezTo>
                <a:cubicBezTo>
                  <a:pt x="4809" y="8632"/>
                  <a:pt x="4849" y="8562"/>
                  <a:pt x="4869" y="8491"/>
                </a:cubicBezTo>
                <a:cubicBezTo>
                  <a:pt x="4940" y="8350"/>
                  <a:pt x="4990" y="8199"/>
                  <a:pt x="5050" y="8058"/>
                </a:cubicBezTo>
                <a:cubicBezTo>
                  <a:pt x="5131" y="7927"/>
                  <a:pt x="5201" y="7786"/>
                  <a:pt x="5272" y="7646"/>
                </a:cubicBezTo>
                <a:cubicBezTo>
                  <a:pt x="5322" y="7545"/>
                  <a:pt x="5322" y="7545"/>
                  <a:pt x="5322" y="7545"/>
                </a:cubicBezTo>
                <a:cubicBezTo>
                  <a:pt x="5382" y="7454"/>
                  <a:pt x="5382" y="7454"/>
                  <a:pt x="5382" y="7454"/>
                </a:cubicBezTo>
                <a:cubicBezTo>
                  <a:pt x="5433" y="7394"/>
                  <a:pt x="5473" y="7334"/>
                  <a:pt x="5513" y="7273"/>
                </a:cubicBezTo>
                <a:cubicBezTo>
                  <a:pt x="5654" y="7022"/>
                  <a:pt x="5845" y="6820"/>
                  <a:pt x="5986" y="6639"/>
                </a:cubicBezTo>
                <a:cubicBezTo>
                  <a:pt x="6057" y="6538"/>
                  <a:pt x="6137" y="6468"/>
                  <a:pt x="6207" y="6397"/>
                </a:cubicBezTo>
                <a:cubicBezTo>
                  <a:pt x="6278" y="6337"/>
                  <a:pt x="6338" y="6277"/>
                  <a:pt x="6378" y="6226"/>
                </a:cubicBezTo>
                <a:cubicBezTo>
                  <a:pt x="6479" y="6126"/>
                  <a:pt x="6529" y="6075"/>
                  <a:pt x="6529" y="6075"/>
                </a:cubicBezTo>
                <a:cubicBezTo>
                  <a:pt x="6529" y="6075"/>
                  <a:pt x="6600" y="6025"/>
                  <a:pt x="6700" y="5934"/>
                </a:cubicBezTo>
                <a:cubicBezTo>
                  <a:pt x="6761" y="5894"/>
                  <a:pt x="6821" y="5844"/>
                  <a:pt x="6892" y="5784"/>
                </a:cubicBezTo>
                <a:cubicBezTo>
                  <a:pt x="6972" y="5723"/>
                  <a:pt x="7053" y="5653"/>
                  <a:pt x="7153" y="5592"/>
                </a:cubicBezTo>
                <a:cubicBezTo>
                  <a:pt x="7344" y="5471"/>
                  <a:pt x="7566" y="5300"/>
                  <a:pt x="7827" y="5180"/>
                </a:cubicBezTo>
                <a:cubicBezTo>
                  <a:pt x="7898" y="5139"/>
                  <a:pt x="7958" y="5109"/>
                  <a:pt x="8028" y="5069"/>
                </a:cubicBezTo>
                <a:cubicBezTo>
                  <a:pt x="8129" y="5019"/>
                  <a:pt x="8129" y="5019"/>
                  <a:pt x="8129" y="5019"/>
                </a:cubicBezTo>
                <a:cubicBezTo>
                  <a:pt x="8230" y="4978"/>
                  <a:pt x="8230" y="4978"/>
                  <a:pt x="8230" y="4978"/>
                </a:cubicBezTo>
                <a:cubicBezTo>
                  <a:pt x="8380" y="4928"/>
                  <a:pt x="8521" y="4868"/>
                  <a:pt x="8662" y="4807"/>
                </a:cubicBezTo>
                <a:cubicBezTo>
                  <a:pt x="8813" y="4757"/>
                  <a:pt x="8964" y="4717"/>
                  <a:pt x="9105" y="4666"/>
                </a:cubicBezTo>
                <a:cubicBezTo>
                  <a:pt x="9185" y="4646"/>
                  <a:pt x="9256" y="4626"/>
                  <a:pt x="9326" y="4606"/>
                </a:cubicBezTo>
                <a:cubicBezTo>
                  <a:pt x="9397" y="4596"/>
                  <a:pt x="9477" y="4586"/>
                  <a:pt x="9548" y="4566"/>
                </a:cubicBezTo>
                <a:cubicBezTo>
                  <a:pt x="9688" y="4545"/>
                  <a:pt x="9829" y="4505"/>
                  <a:pt x="9960" y="4495"/>
                </a:cubicBezTo>
                <a:cubicBezTo>
                  <a:pt x="10091" y="4485"/>
                  <a:pt x="10222" y="4475"/>
                  <a:pt x="10342" y="4465"/>
                </a:cubicBezTo>
                <a:cubicBezTo>
                  <a:pt x="10393" y="4455"/>
                  <a:pt x="10453" y="4445"/>
                  <a:pt x="10503" y="4445"/>
                </a:cubicBezTo>
                <a:cubicBezTo>
                  <a:pt x="10554" y="4445"/>
                  <a:pt x="10604" y="4445"/>
                  <a:pt x="10654" y="4445"/>
                </a:cubicBezTo>
                <a:cubicBezTo>
                  <a:pt x="10755" y="4445"/>
                  <a:pt x="10835" y="4445"/>
                  <a:pt x="10906" y="4445"/>
                </a:cubicBezTo>
                <a:cubicBezTo>
                  <a:pt x="11036" y="4445"/>
                  <a:pt x="11117" y="4445"/>
                  <a:pt x="11117" y="4445"/>
                </a:cubicBezTo>
                <a:cubicBezTo>
                  <a:pt x="11117" y="4445"/>
                  <a:pt x="11197" y="4455"/>
                  <a:pt x="11328" y="4475"/>
                </a:cubicBezTo>
                <a:cubicBezTo>
                  <a:pt x="11399" y="4475"/>
                  <a:pt x="11479" y="4485"/>
                  <a:pt x="11580" y="4495"/>
                </a:cubicBezTo>
                <a:cubicBezTo>
                  <a:pt x="11620" y="4495"/>
                  <a:pt x="11670" y="4505"/>
                  <a:pt x="11731" y="4505"/>
                </a:cubicBezTo>
                <a:cubicBezTo>
                  <a:pt x="11781" y="4515"/>
                  <a:pt x="11831" y="4525"/>
                  <a:pt x="11892" y="4545"/>
                </a:cubicBezTo>
                <a:cubicBezTo>
                  <a:pt x="12002" y="4566"/>
                  <a:pt x="12133" y="4586"/>
                  <a:pt x="12264" y="4616"/>
                </a:cubicBezTo>
                <a:cubicBezTo>
                  <a:pt x="12395" y="4636"/>
                  <a:pt x="12525" y="4696"/>
                  <a:pt x="12666" y="4727"/>
                </a:cubicBezTo>
                <a:cubicBezTo>
                  <a:pt x="12737" y="4747"/>
                  <a:pt x="12807" y="4777"/>
                  <a:pt x="12878" y="4797"/>
                </a:cubicBezTo>
                <a:cubicBezTo>
                  <a:pt x="12958" y="4817"/>
                  <a:pt x="13018" y="4847"/>
                  <a:pt x="13089" y="4878"/>
                </a:cubicBezTo>
                <a:cubicBezTo>
                  <a:pt x="13230" y="4938"/>
                  <a:pt x="13381" y="4988"/>
                  <a:pt x="13521" y="5059"/>
                </a:cubicBezTo>
                <a:cubicBezTo>
                  <a:pt x="13662" y="5129"/>
                  <a:pt x="13793" y="5200"/>
                  <a:pt x="13934" y="5270"/>
                </a:cubicBezTo>
                <a:cubicBezTo>
                  <a:pt x="14035" y="5331"/>
                  <a:pt x="14035" y="5331"/>
                  <a:pt x="14035" y="5331"/>
                </a:cubicBezTo>
                <a:cubicBezTo>
                  <a:pt x="14125" y="5391"/>
                  <a:pt x="14125" y="5391"/>
                  <a:pt x="14125" y="5391"/>
                </a:cubicBezTo>
                <a:cubicBezTo>
                  <a:pt x="14185" y="5431"/>
                  <a:pt x="14246" y="5471"/>
                  <a:pt x="14306" y="5512"/>
                </a:cubicBezTo>
                <a:cubicBezTo>
                  <a:pt x="14568" y="5663"/>
                  <a:pt x="14759" y="5854"/>
                  <a:pt x="14950" y="5995"/>
                </a:cubicBezTo>
                <a:cubicBezTo>
                  <a:pt x="15041" y="6065"/>
                  <a:pt x="15111" y="6146"/>
                  <a:pt x="15181" y="6216"/>
                </a:cubicBezTo>
                <a:cubicBezTo>
                  <a:pt x="15252" y="6277"/>
                  <a:pt x="15302" y="6337"/>
                  <a:pt x="15352" y="6387"/>
                </a:cubicBezTo>
                <a:cubicBezTo>
                  <a:pt x="15453" y="6488"/>
                  <a:pt x="15513" y="6538"/>
                  <a:pt x="15513" y="6538"/>
                </a:cubicBezTo>
                <a:cubicBezTo>
                  <a:pt x="15513" y="6538"/>
                  <a:pt x="15554" y="6599"/>
                  <a:pt x="15644" y="6710"/>
                </a:cubicBezTo>
                <a:cubicBezTo>
                  <a:pt x="15684" y="6760"/>
                  <a:pt x="15735" y="6830"/>
                  <a:pt x="15795" y="6901"/>
                </a:cubicBezTo>
                <a:cubicBezTo>
                  <a:pt x="15855" y="6971"/>
                  <a:pt x="15936" y="7052"/>
                  <a:pt x="15986" y="7152"/>
                </a:cubicBezTo>
                <a:cubicBezTo>
                  <a:pt x="16117" y="7354"/>
                  <a:pt x="16278" y="7565"/>
                  <a:pt x="16399" y="7837"/>
                </a:cubicBezTo>
                <a:cubicBezTo>
                  <a:pt x="16439" y="7897"/>
                  <a:pt x="16469" y="7968"/>
                  <a:pt x="16509" y="8038"/>
                </a:cubicBezTo>
                <a:cubicBezTo>
                  <a:pt x="16560" y="8129"/>
                  <a:pt x="16560" y="8129"/>
                  <a:pt x="16560" y="8129"/>
                </a:cubicBezTo>
                <a:cubicBezTo>
                  <a:pt x="16600" y="8239"/>
                  <a:pt x="16600" y="8239"/>
                  <a:pt x="16600" y="8239"/>
                </a:cubicBezTo>
                <a:cubicBezTo>
                  <a:pt x="16660" y="8380"/>
                  <a:pt x="16721" y="8521"/>
                  <a:pt x="16781" y="8672"/>
                </a:cubicBezTo>
                <a:cubicBezTo>
                  <a:pt x="16831" y="8813"/>
                  <a:pt x="16862" y="8964"/>
                  <a:pt x="16912" y="9115"/>
                </a:cubicBezTo>
                <a:cubicBezTo>
                  <a:pt x="16932" y="9186"/>
                  <a:pt x="16962" y="9256"/>
                  <a:pt x="16972" y="9337"/>
                </a:cubicBezTo>
                <a:cubicBezTo>
                  <a:pt x="16982" y="9407"/>
                  <a:pt x="17002" y="9477"/>
                  <a:pt x="17012" y="9548"/>
                </a:cubicBezTo>
                <a:cubicBezTo>
                  <a:pt x="17033" y="9699"/>
                  <a:pt x="17073" y="9830"/>
                  <a:pt x="17083" y="9971"/>
                </a:cubicBezTo>
                <a:cubicBezTo>
                  <a:pt x="17093" y="10101"/>
                  <a:pt x="17113" y="10232"/>
                  <a:pt x="17123" y="10343"/>
                </a:cubicBezTo>
                <a:cubicBezTo>
                  <a:pt x="17123" y="10403"/>
                  <a:pt x="17133" y="10454"/>
                  <a:pt x="17133" y="10514"/>
                </a:cubicBezTo>
                <a:cubicBezTo>
                  <a:pt x="17133" y="10564"/>
                  <a:pt x="17133" y="10615"/>
                  <a:pt x="17133" y="10665"/>
                </a:cubicBezTo>
                <a:cubicBezTo>
                  <a:pt x="17133" y="10756"/>
                  <a:pt x="17133" y="10846"/>
                  <a:pt x="17133" y="10907"/>
                </a:cubicBezTo>
                <a:cubicBezTo>
                  <a:pt x="17133" y="11048"/>
                  <a:pt x="17133" y="11128"/>
                  <a:pt x="17133" y="11128"/>
                </a:cubicBezTo>
                <a:cubicBezTo>
                  <a:pt x="17133" y="11128"/>
                  <a:pt x="17123" y="11199"/>
                  <a:pt x="17113" y="11340"/>
                </a:cubicBezTo>
                <a:cubicBezTo>
                  <a:pt x="17103" y="11410"/>
                  <a:pt x="17093" y="11491"/>
                  <a:pt x="17083" y="11581"/>
                </a:cubicBezTo>
                <a:cubicBezTo>
                  <a:pt x="17083" y="11631"/>
                  <a:pt x="17073" y="11682"/>
                  <a:pt x="17073" y="11732"/>
                </a:cubicBezTo>
                <a:cubicBezTo>
                  <a:pt x="17063" y="11792"/>
                  <a:pt x="17053" y="11843"/>
                  <a:pt x="17043" y="11903"/>
                </a:cubicBezTo>
                <a:cubicBezTo>
                  <a:pt x="17012" y="12014"/>
                  <a:pt x="16992" y="12135"/>
                  <a:pt x="16962" y="12276"/>
                </a:cubicBezTo>
                <a:cubicBezTo>
                  <a:pt x="16942" y="12406"/>
                  <a:pt x="16892" y="12537"/>
                  <a:pt x="16851" y="12678"/>
                </a:cubicBezTo>
                <a:cubicBezTo>
                  <a:pt x="16831" y="12749"/>
                  <a:pt x="16811" y="12819"/>
                  <a:pt x="16791" y="12890"/>
                </a:cubicBezTo>
                <a:cubicBezTo>
                  <a:pt x="16761" y="12960"/>
                  <a:pt x="16731" y="13030"/>
                  <a:pt x="16701" y="13101"/>
                </a:cubicBezTo>
                <a:cubicBezTo>
                  <a:pt x="16640" y="13242"/>
                  <a:pt x="16590" y="13393"/>
                  <a:pt x="16519" y="13534"/>
                </a:cubicBezTo>
                <a:cubicBezTo>
                  <a:pt x="16449" y="13665"/>
                  <a:pt x="16379" y="13806"/>
                  <a:pt x="16308" y="13936"/>
                </a:cubicBezTo>
                <a:cubicBezTo>
                  <a:pt x="16258" y="14037"/>
                  <a:pt x="16258" y="14037"/>
                  <a:pt x="16258" y="14037"/>
                </a:cubicBezTo>
                <a:cubicBezTo>
                  <a:pt x="16187" y="14138"/>
                  <a:pt x="16187" y="14138"/>
                  <a:pt x="16187" y="14138"/>
                </a:cubicBezTo>
                <a:cubicBezTo>
                  <a:pt x="16147" y="14198"/>
                  <a:pt x="16107" y="14258"/>
                  <a:pt x="16067" y="14319"/>
                </a:cubicBezTo>
                <a:cubicBezTo>
                  <a:pt x="15916" y="14570"/>
                  <a:pt x="15725" y="14772"/>
                  <a:pt x="15584" y="14953"/>
                </a:cubicBezTo>
                <a:cubicBezTo>
                  <a:pt x="15513" y="15054"/>
                  <a:pt x="15433" y="15124"/>
                  <a:pt x="15373" y="15184"/>
                </a:cubicBezTo>
                <a:cubicBezTo>
                  <a:pt x="15302" y="15255"/>
                  <a:pt x="15242" y="15315"/>
                  <a:pt x="15191" y="15366"/>
                </a:cubicBezTo>
                <a:cubicBezTo>
                  <a:pt x="15101" y="15466"/>
                  <a:pt x="15041" y="15517"/>
                  <a:pt x="15041" y="15517"/>
                </a:cubicBezTo>
                <a:cubicBezTo>
                  <a:pt x="15041" y="15517"/>
                  <a:pt x="14980" y="15567"/>
                  <a:pt x="14870" y="15647"/>
                </a:cubicBezTo>
                <a:cubicBezTo>
                  <a:pt x="14819" y="15698"/>
                  <a:pt x="14759" y="15748"/>
                  <a:pt x="14678" y="15808"/>
                </a:cubicBezTo>
                <a:cubicBezTo>
                  <a:pt x="14608" y="15869"/>
                  <a:pt x="14527" y="15939"/>
                  <a:pt x="14427" y="16000"/>
                </a:cubicBezTo>
                <a:cubicBezTo>
                  <a:pt x="14226" y="16121"/>
                  <a:pt x="14014" y="16292"/>
                  <a:pt x="13743" y="16412"/>
                </a:cubicBezTo>
                <a:cubicBezTo>
                  <a:pt x="13682" y="16443"/>
                  <a:pt x="13612" y="16483"/>
                  <a:pt x="13552" y="16513"/>
                </a:cubicBezTo>
                <a:cubicBezTo>
                  <a:pt x="13451" y="16573"/>
                  <a:pt x="13451" y="16573"/>
                  <a:pt x="13451" y="16573"/>
                </a:cubicBezTo>
                <a:cubicBezTo>
                  <a:pt x="13340" y="16614"/>
                  <a:pt x="13340" y="16614"/>
                  <a:pt x="13340" y="16614"/>
                </a:cubicBezTo>
                <a:cubicBezTo>
                  <a:pt x="13200" y="16664"/>
                  <a:pt x="13059" y="16724"/>
                  <a:pt x="12918" y="16785"/>
                </a:cubicBezTo>
                <a:cubicBezTo>
                  <a:pt x="12767" y="16835"/>
                  <a:pt x="12616" y="16875"/>
                  <a:pt x="12465" y="16916"/>
                </a:cubicBezTo>
                <a:cubicBezTo>
                  <a:pt x="12395" y="16936"/>
                  <a:pt x="12324" y="16966"/>
                  <a:pt x="12254" y="16986"/>
                </a:cubicBezTo>
                <a:cubicBezTo>
                  <a:pt x="12173" y="16996"/>
                  <a:pt x="12103" y="17006"/>
                  <a:pt x="12032" y="17026"/>
                </a:cubicBezTo>
                <a:cubicBezTo>
                  <a:pt x="11882" y="17047"/>
                  <a:pt x="11751" y="17087"/>
                  <a:pt x="11620" y="17097"/>
                </a:cubicBezTo>
                <a:cubicBezTo>
                  <a:pt x="11479" y="17107"/>
                  <a:pt x="11358" y="17117"/>
                  <a:pt x="11238" y="17127"/>
                </a:cubicBezTo>
                <a:cubicBezTo>
                  <a:pt x="11177" y="17137"/>
                  <a:pt x="11127" y="17137"/>
                  <a:pt x="11077" y="17147"/>
                </a:cubicBezTo>
                <a:cubicBezTo>
                  <a:pt x="11016" y="17147"/>
                  <a:pt x="10966" y="17147"/>
                  <a:pt x="10916" y="17147"/>
                </a:cubicBezTo>
                <a:cubicBezTo>
                  <a:pt x="10825" y="17147"/>
                  <a:pt x="10745" y="17147"/>
                  <a:pt x="10674" y="17147"/>
                </a:cubicBezTo>
                <a:cubicBezTo>
                  <a:pt x="10533" y="17147"/>
                  <a:pt x="10463" y="17147"/>
                  <a:pt x="10463" y="17147"/>
                </a:cubicBezTo>
                <a:close/>
              </a:path>
            </a:pathLst>
          </a:custGeom>
          <a:ln w="25400">
            <a:solidFill>
              <a:srgbClr val="5B9BD5"/>
            </a:solidFill>
          </a:ln>
        </p:spPr>
        <p:txBody>
          <a:bodyPr lIns="0" tIns="0" rIns="0" bIns="0"/>
          <a:lstStyle/>
          <a:p>
            <a:pPr lvl="0">
              <a:defRPr sz="1000">
                <a:latin typeface="Arial"/>
                <a:ea typeface="Arial"/>
                <a:cs typeface="Arial"/>
                <a:sym typeface="Arial"/>
              </a:defRPr>
            </a:pPr>
          </a:p>
        </p:txBody>
      </p:sp>
      <p:sp>
        <p:nvSpPr>
          <p:cNvPr id="180" name="Shape 180"/>
          <p:cNvSpPr/>
          <p:nvPr/>
        </p:nvSpPr>
        <p:spPr>
          <a:xfrm>
            <a:off x="9173226" y="4075982"/>
            <a:ext cx="845553" cy="844056"/>
          </a:xfrm>
          <a:custGeom>
            <a:avLst/>
            <a:gdLst/>
            <a:ahLst/>
            <a:cxnLst>
              <a:cxn ang="0">
                <a:pos x="wd2" y="hd2"/>
              </a:cxn>
              <a:cxn ang="5400000">
                <a:pos x="wd2" y="hd2"/>
              </a:cxn>
              <a:cxn ang="10800000">
                <a:pos x="wd2" y="hd2"/>
              </a:cxn>
              <a:cxn ang="16200000">
                <a:pos x="wd2" y="hd2"/>
              </a:cxn>
            </a:cxnLst>
            <a:rect l="0" t="0" r="r" b="b"/>
            <a:pathLst>
              <a:path w="21574" h="21568" fill="norm" stroke="1" extrusionOk="0">
                <a:moveTo>
                  <a:pt x="12107" y="21542"/>
                </a:moveTo>
                <a:cubicBezTo>
                  <a:pt x="12231" y="21527"/>
                  <a:pt x="12386" y="21503"/>
                  <a:pt x="12541" y="21480"/>
                </a:cubicBezTo>
                <a:cubicBezTo>
                  <a:pt x="12704" y="21457"/>
                  <a:pt x="12859" y="21418"/>
                  <a:pt x="12975" y="21395"/>
                </a:cubicBezTo>
                <a:cubicBezTo>
                  <a:pt x="13091" y="21372"/>
                  <a:pt x="13168" y="21356"/>
                  <a:pt x="13168" y="21356"/>
                </a:cubicBezTo>
                <a:cubicBezTo>
                  <a:pt x="13339" y="21317"/>
                  <a:pt x="13478" y="21193"/>
                  <a:pt x="13517" y="21054"/>
                </a:cubicBezTo>
                <a:cubicBezTo>
                  <a:pt x="13517" y="21054"/>
                  <a:pt x="13540" y="20961"/>
                  <a:pt x="13579" y="20821"/>
                </a:cubicBezTo>
                <a:cubicBezTo>
                  <a:pt x="13610" y="20682"/>
                  <a:pt x="13656" y="20496"/>
                  <a:pt x="13695" y="20310"/>
                </a:cubicBezTo>
                <a:cubicBezTo>
                  <a:pt x="13734" y="20124"/>
                  <a:pt x="13765" y="19938"/>
                  <a:pt x="13788" y="19806"/>
                </a:cubicBezTo>
                <a:cubicBezTo>
                  <a:pt x="13811" y="19667"/>
                  <a:pt x="13819" y="19574"/>
                  <a:pt x="13819" y="19574"/>
                </a:cubicBezTo>
                <a:cubicBezTo>
                  <a:pt x="13842" y="19426"/>
                  <a:pt x="13935" y="19302"/>
                  <a:pt x="14075" y="19256"/>
                </a:cubicBezTo>
                <a:cubicBezTo>
                  <a:pt x="14075" y="19256"/>
                  <a:pt x="14129" y="19233"/>
                  <a:pt x="14214" y="19194"/>
                </a:cubicBezTo>
                <a:cubicBezTo>
                  <a:pt x="14299" y="19163"/>
                  <a:pt x="14408" y="19116"/>
                  <a:pt x="14524" y="19070"/>
                </a:cubicBezTo>
                <a:cubicBezTo>
                  <a:pt x="14741" y="18961"/>
                  <a:pt x="14958" y="18853"/>
                  <a:pt x="14958" y="18853"/>
                </a:cubicBezTo>
                <a:cubicBezTo>
                  <a:pt x="14958" y="18853"/>
                  <a:pt x="15167" y="18737"/>
                  <a:pt x="15383" y="18620"/>
                </a:cubicBezTo>
                <a:cubicBezTo>
                  <a:pt x="15484" y="18558"/>
                  <a:pt x="15585" y="18496"/>
                  <a:pt x="15662" y="18450"/>
                </a:cubicBezTo>
                <a:cubicBezTo>
                  <a:pt x="15747" y="18403"/>
                  <a:pt x="15794" y="18365"/>
                  <a:pt x="15794" y="18365"/>
                </a:cubicBezTo>
                <a:cubicBezTo>
                  <a:pt x="15910" y="18279"/>
                  <a:pt x="16073" y="18272"/>
                  <a:pt x="16197" y="18341"/>
                </a:cubicBezTo>
                <a:cubicBezTo>
                  <a:pt x="16197" y="18341"/>
                  <a:pt x="16282" y="18388"/>
                  <a:pt x="16406" y="18450"/>
                </a:cubicBezTo>
                <a:cubicBezTo>
                  <a:pt x="16530" y="18512"/>
                  <a:pt x="16700" y="18589"/>
                  <a:pt x="16878" y="18667"/>
                </a:cubicBezTo>
                <a:cubicBezTo>
                  <a:pt x="17049" y="18744"/>
                  <a:pt x="17227" y="18814"/>
                  <a:pt x="17358" y="18868"/>
                </a:cubicBezTo>
                <a:cubicBezTo>
                  <a:pt x="17498" y="18915"/>
                  <a:pt x="17583" y="18954"/>
                  <a:pt x="17583" y="18954"/>
                </a:cubicBezTo>
                <a:cubicBezTo>
                  <a:pt x="17722" y="19000"/>
                  <a:pt x="17901" y="18961"/>
                  <a:pt x="18032" y="18845"/>
                </a:cubicBezTo>
                <a:cubicBezTo>
                  <a:pt x="18032" y="18845"/>
                  <a:pt x="18086" y="18791"/>
                  <a:pt x="18179" y="18706"/>
                </a:cubicBezTo>
                <a:cubicBezTo>
                  <a:pt x="18265" y="18628"/>
                  <a:pt x="18381" y="18520"/>
                  <a:pt x="18489" y="18403"/>
                </a:cubicBezTo>
                <a:cubicBezTo>
                  <a:pt x="18605" y="18287"/>
                  <a:pt x="18714" y="18179"/>
                  <a:pt x="18791" y="18086"/>
                </a:cubicBezTo>
                <a:cubicBezTo>
                  <a:pt x="18876" y="17993"/>
                  <a:pt x="18923" y="17938"/>
                  <a:pt x="18923" y="17938"/>
                </a:cubicBezTo>
                <a:cubicBezTo>
                  <a:pt x="19039" y="17807"/>
                  <a:pt x="19085" y="17628"/>
                  <a:pt x="19031" y="17489"/>
                </a:cubicBezTo>
                <a:cubicBezTo>
                  <a:pt x="19031" y="17489"/>
                  <a:pt x="18892" y="17125"/>
                  <a:pt x="18737" y="16784"/>
                </a:cubicBezTo>
                <a:cubicBezTo>
                  <a:pt x="18582" y="16435"/>
                  <a:pt x="18404" y="16109"/>
                  <a:pt x="18404" y="16109"/>
                </a:cubicBezTo>
                <a:cubicBezTo>
                  <a:pt x="18342" y="15985"/>
                  <a:pt x="18342" y="15830"/>
                  <a:pt x="18427" y="15706"/>
                </a:cubicBezTo>
                <a:cubicBezTo>
                  <a:pt x="18427" y="15706"/>
                  <a:pt x="18559" y="15505"/>
                  <a:pt x="18675" y="15288"/>
                </a:cubicBezTo>
                <a:cubicBezTo>
                  <a:pt x="18737" y="15187"/>
                  <a:pt x="18791" y="15079"/>
                  <a:pt x="18838" y="14993"/>
                </a:cubicBezTo>
                <a:cubicBezTo>
                  <a:pt x="18876" y="14916"/>
                  <a:pt x="18907" y="14862"/>
                  <a:pt x="18907" y="14862"/>
                </a:cubicBezTo>
                <a:cubicBezTo>
                  <a:pt x="18907" y="14862"/>
                  <a:pt x="18931" y="14807"/>
                  <a:pt x="18969" y="14730"/>
                </a:cubicBezTo>
                <a:cubicBezTo>
                  <a:pt x="19008" y="14645"/>
                  <a:pt x="19062" y="14536"/>
                  <a:pt x="19109" y="14420"/>
                </a:cubicBezTo>
                <a:cubicBezTo>
                  <a:pt x="19163" y="14311"/>
                  <a:pt x="19202" y="14195"/>
                  <a:pt x="19240" y="14117"/>
                </a:cubicBezTo>
                <a:cubicBezTo>
                  <a:pt x="19271" y="14032"/>
                  <a:pt x="19295" y="13970"/>
                  <a:pt x="19295" y="13970"/>
                </a:cubicBezTo>
                <a:cubicBezTo>
                  <a:pt x="19341" y="13838"/>
                  <a:pt x="19465" y="13738"/>
                  <a:pt x="19604" y="13714"/>
                </a:cubicBezTo>
                <a:cubicBezTo>
                  <a:pt x="19604" y="13714"/>
                  <a:pt x="19697" y="13699"/>
                  <a:pt x="19837" y="13676"/>
                </a:cubicBezTo>
                <a:cubicBezTo>
                  <a:pt x="19976" y="13652"/>
                  <a:pt x="20162" y="13621"/>
                  <a:pt x="20340" y="13575"/>
                </a:cubicBezTo>
                <a:cubicBezTo>
                  <a:pt x="20526" y="13536"/>
                  <a:pt x="20712" y="13490"/>
                  <a:pt x="20851" y="13459"/>
                </a:cubicBezTo>
                <a:cubicBezTo>
                  <a:pt x="20991" y="13420"/>
                  <a:pt x="21084" y="13389"/>
                  <a:pt x="21084" y="13389"/>
                </a:cubicBezTo>
                <a:cubicBezTo>
                  <a:pt x="21223" y="13350"/>
                  <a:pt x="21347" y="13218"/>
                  <a:pt x="21386" y="13048"/>
                </a:cubicBezTo>
                <a:cubicBezTo>
                  <a:pt x="21386" y="13048"/>
                  <a:pt x="21401" y="12963"/>
                  <a:pt x="21417" y="12846"/>
                </a:cubicBezTo>
                <a:cubicBezTo>
                  <a:pt x="21440" y="12730"/>
                  <a:pt x="21479" y="12575"/>
                  <a:pt x="21494" y="12420"/>
                </a:cubicBezTo>
                <a:cubicBezTo>
                  <a:pt x="21517" y="12257"/>
                  <a:pt x="21541" y="12102"/>
                  <a:pt x="21556" y="11986"/>
                </a:cubicBezTo>
                <a:cubicBezTo>
                  <a:pt x="21564" y="11862"/>
                  <a:pt x="21572" y="11785"/>
                  <a:pt x="21572" y="11785"/>
                </a:cubicBezTo>
                <a:cubicBezTo>
                  <a:pt x="21587" y="11614"/>
                  <a:pt x="21525" y="11451"/>
                  <a:pt x="21393" y="11366"/>
                </a:cubicBezTo>
                <a:cubicBezTo>
                  <a:pt x="21393" y="11366"/>
                  <a:pt x="21076" y="11149"/>
                  <a:pt x="20743" y="10963"/>
                </a:cubicBezTo>
                <a:cubicBezTo>
                  <a:pt x="20418" y="10777"/>
                  <a:pt x="20077" y="10614"/>
                  <a:pt x="20077" y="10614"/>
                </a:cubicBezTo>
                <a:cubicBezTo>
                  <a:pt x="19953" y="10552"/>
                  <a:pt x="19868" y="10421"/>
                  <a:pt x="19860" y="10273"/>
                </a:cubicBezTo>
                <a:cubicBezTo>
                  <a:pt x="19860" y="10273"/>
                  <a:pt x="19852" y="10211"/>
                  <a:pt x="19852" y="10118"/>
                </a:cubicBezTo>
                <a:cubicBezTo>
                  <a:pt x="19844" y="10033"/>
                  <a:pt x="19829" y="9909"/>
                  <a:pt x="19821" y="9793"/>
                </a:cubicBezTo>
                <a:cubicBezTo>
                  <a:pt x="19806" y="9669"/>
                  <a:pt x="19790" y="9553"/>
                  <a:pt x="19775" y="9460"/>
                </a:cubicBezTo>
                <a:cubicBezTo>
                  <a:pt x="19759" y="9367"/>
                  <a:pt x="19752" y="9312"/>
                  <a:pt x="19752" y="9312"/>
                </a:cubicBezTo>
                <a:cubicBezTo>
                  <a:pt x="19752" y="9312"/>
                  <a:pt x="19744" y="9250"/>
                  <a:pt x="19728" y="9157"/>
                </a:cubicBezTo>
                <a:cubicBezTo>
                  <a:pt x="19713" y="9072"/>
                  <a:pt x="19682" y="8948"/>
                  <a:pt x="19659" y="8832"/>
                </a:cubicBezTo>
                <a:cubicBezTo>
                  <a:pt x="19635" y="8716"/>
                  <a:pt x="19604" y="8599"/>
                  <a:pt x="19581" y="8506"/>
                </a:cubicBezTo>
                <a:cubicBezTo>
                  <a:pt x="19558" y="8421"/>
                  <a:pt x="19542" y="8359"/>
                  <a:pt x="19542" y="8359"/>
                </a:cubicBezTo>
                <a:cubicBezTo>
                  <a:pt x="19504" y="8220"/>
                  <a:pt x="19542" y="8072"/>
                  <a:pt x="19643" y="7972"/>
                </a:cubicBezTo>
                <a:cubicBezTo>
                  <a:pt x="19643" y="7972"/>
                  <a:pt x="19914" y="7708"/>
                  <a:pt x="20162" y="7421"/>
                </a:cubicBezTo>
                <a:cubicBezTo>
                  <a:pt x="20286" y="7282"/>
                  <a:pt x="20410" y="7134"/>
                  <a:pt x="20503" y="7026"/>
                </a:cubicBezTo>
                <a:cubicBezTo>
                  <a:pt x="20596" y="6910"/>
                  <a:pt x="20650" y="6832"/>
                  <a:pt x="20650" y="6832"/>
                </a:cubicBezTo>
                <a:cubicBezTo>
                  <a:pt x="20743" y="6716"/>
                  <a:pt x="20758" y="6538"/>
                  <a:pt x="20689" y="6383"/>
                </a:cubicBezTo>
                <a:cubicBezTo>
                  <a:pt x="20689" y="6383"/>
                  <a:pt x="20658" y="6305"/>
                  <a:pt x="20603" y="6197"/>
                </a:cubicBezTo>
                <a:cubicBezTo>
                  <a:pt x="20549" y="6096"/>
                  <a:pt x="20480" y="5949"/>
                  <a:pt x="20410" y="5809"/>
                </a:cubicBezTo>
                <a:cubicBezTo>
                  <a:pt x="20340" y="5670"/>
                  <a:pt x="20263" y="5530"/>
                  <a:pt x="20201" y="5422"/>
                </a:cubicBezTo>
                <a:cubicBezTo>
                  <a:pt x="20146" y="5321"/>
                  <a:pt x="20108" y="5251"/>
                  <a:pt x="20108" y="5251"/>
                </a:cubicBezTo>
                <a:cubicBezTo>
                  <a:pt x="20015" y="5104"/>
                  <a:pt x="19860" y="5011"/>
                  <a:pt x="19713" y="5019"/>
                </a:cubicBezTo>
                <a:cubicBezTo>
                  <a:pt x="19713" y="5019"/>
                  <a:pt x="19620" y="5019"/>
                  <a:pt x="19473" y="5026"/>
                </a:cubicBezTo>
                <a:cubicBezTo>
                  <a:pt x="19326" y="5042"/>
                  <a:pt x="19140" y="5057"/>
                  <a:pt x="18954" y="5073"/>
                </a:cubicBezTo>
                <a:cubicBezTo>
                  <a:pt x="18574" y="5112"/>
                  <a:pt x="18210" y="5181"/>
                  <a:pt x="18210" y="5181"/>
                </a:cubicBezTo>
                <a:cubicBezTo>
                  <a:pt x="18063" y="5205"/>
                  <a:pt x="17924" y="5150"/>
                  <a:pt x="17831" y="5034"/>
                </a:cubicBezTo>
                <a:cubicBezTo>
                  <a:pt x="17831" y="5034"/>
                  <a:pt x="17792" y="4988"/>
                  <a:pt x="17730" y="4918"/>
                </a:cubicBezTo>
                <a:cubicBezTo>
                  <a:pt x="17668" y="4856"/>
                  <a:pt x="17598" y="4755"/>
                  <a:pt x="17513" y="4670"/>
                </a:cubicBezTo>
                <a:cubicBezTo>
                  <a:pt x="17428" y="4577"/>
                  <a:pt x="17343" y="4492"/>
                  <a:pt x="17281" y="4422"/>
                </a:cubicBezTo>
                <a:cubicBezTo>
                  <a:pt x="17219" y="4360"/>
                  <a:pt x="17173" y="4321"/>
                  <a:pt x="17173" y="4321"/>
                </a:cubicBezTo>
                <a:cubicBezTo>
                  <a:pt x="17173" y="4321"/>
                  <a:pt x="17134" y="4275"/>
                  <a:pt x="17064" y="4213"/>
                </a:cubicBezTo>
                <a:cubicBezTo>
                  <a:pt x="17002" y="4151"/>
                  <a:pt x="16917" y="4065"/>
                  <a:pt x="16824" y="3988"/>
                </a:cubicBezTo>
                <a:cubicBezTo>
                  <a:pt x="16731" y="3910"/>
                  <a:pt x="16638" y="3825"/>
                  <a:pt x="16568" y="3771"/>
                </a:cubicBezTo>
                <a:cubicBezTo>
                  <a:pt x="16499" y="3709"/>
                  <a:pt x="16452" y="3678"/>
                  <a:pt x="16452" y="3678"/>
                </a:cubicBezTo>
                <a:cubicBezTo>
                  <a:pt x="16336" y="3585"/>
                  <a:pt x="16282" y="3438"/>
                  <a:pt x="16305" y="3298"/>
                </a:cubicBezTo>
                <a:cubicBezTo>
                  <a:pt x="16305" y="3298"/>
                  <a:pt x="16367" y="2926"/>
                  <a:pt x="16398" y="2546"/>
                </a:cubicBezTo>
                <a:cubicBezTo>
                  <a:pt x="16437" y="2174"/>
                  <a:pt x="16452" y="1787"/>
                  <a:pt x="16452" y="1787"/>
                </a:cubicBezTo>
                <a:cubicBezTo>
                  <a:pt x="16460" y="1640"/>
                  <a:pt x="16359" y="1485"/>
                  <a:pt x="16212" y="1399"/>
                </a:cubicBezTo>
                <a:cubicBezTo>
                  <a:pt x="16212" y="1399"/>
                  <a:pt x="16142" y="1361"/>
                  <a:pt x="16042" y="1299"/>
                </a:cubicBezTo>
                <a:cubicBezTo>
                  <a:pt x="15933" y="1244"/>
                  <a:pt x="15794" y="1167"/>
                  <a:pt x="15655" y="1097"/>
                </a:cubicBezTo>
                <a:cubicBezTo>
                  <a:pt x="15507" y="1020"/>
                  <a:pt x="15368" y="958"/>
                  <a:pt x="15260" y="911"/>
                </a:cubicBezTo>
                <a:cubicBezTo>
                  <a:pt x="15151" y="857"/>
                  <a:pt x="15074" y="826"/>
                  <a:pt x="15074" y="826"/>
                </a:cubicBezTo>
                <a:cubicBezTo>
                  <a:pt x="14911" y="756"/>
                  <a:pt x="14733" y="779"/>
                  <a:pt x="14617" y="872"/>
                </a:cubicBezTo>
                <a:cubicBezTo>
                  <a:pt x="14617" y="872"/>
                  <a:pt x="14547" y="927"/>
                  <a:pt x="14439" y="1020"/>
                </a:cubicBezTo>
                <a:cubicBezTo>
                  <a:pt x="14322" y="1113"/>
                  <a:pt x="14183" y="1237"/>
                  <a:pt x="14036" y="1368"/>
                </a:cubicBezTo>
                <a:cubicBezTo>
                  <a:pt x="13897" y="1492"/>
                  <a:pt x="13765" y="1624"/>
                  <a:pt x="13664" y="1717"/>
                </a:cubicBezTo>
                <a:cubicBezTo>
                  <a:pt x="13563" y="1818"/>
                  <a:pt x="13502" y="1888"/>
                  <a:pt x="13502" y="1888"/>
                </a:cubicBezTo>
                <a:cubicBezTo>
                  <a:pt x="13401" y="1996"/>
                  <a:pt x="13246" y="2035"/>
                  <a:pt x="13107" y="1996"/>
                </a:cubicBezTo>
                <a:cubicBezTo>
                  <a:pt x="13107" y="1996"/>
                  <a:pt x="13052" y="1981"/>
                  <a:pt x="12959" y="1957"/>
                </a:cubicBezTo>
                <a:cubicBezTo>
                  <a:pt x="12874" y="1942"/>
                  <a:pt x="12758" y="1903"/>
                  <a:pt x="12634" y="1880"/>
                </a:cubicBezTo>
                <a:cubicBezTo>
                  <a:pt x="12518" y="1864"/>
                  <a:pt x="12402" y="1841"/>
                  <a:pt x="12309" y="1818"/>
                </a:cubicBezTo>
                <a:cubicBezTo>
                  <a:pt x="12224" y="1802"/>
                  <a:pt x="12162" y="1795"/>
                  <a:pt x="12162" y="1795"/>
                </a:cubicBezTo>
                <a:cubicBezTo>
                  <a:pt x="12162" y="1795"/>
                  <a:pt x="12100" y="1787"/>
                  <a:pt x="12007" y="1779"/>
                </a:cubicBezTo>
                <a:cubicBezTo>
                  <a:pt x="11922" y="1764"/>
                  <a:pt x="11798" y="1748"/>
                  <a:pt x="11682" y="1740"/>
                </a:cubicBezTo>
                <a:cubicBezTo>
                  <a:pt x="11441" y="1709"/>
                  <a:pt x="11194" y="1702"/>
                  <a:pt x="11194" y="1702"/>
                </a:cubicBezTo>
                <a:cubicBezTo>
                  <a:pt x="11054" y="1694"/>
                  <a:pt x="10923" y="1609"/>
                  <a:pt x="10853" y="1485"/>
                </a:cubicBezTo>
                <a:cubicBezTo>
                  <a:pt x="10853" y="1485"/>
                  <a:pt x="10690" y="1151"/>
                  <a:pt x="10497" y="818"/>
                </a:cubicBezTo>
                <a:cubicBezTo>
                  <a:pt x="10303" y="493"/>
                  <a:pt x="10086" y="175"/>
                  <a:pt x="10086" y="175"/>
                </a:cubicBezTo>
                <a:cubicBezTo>
                  <a:pt x="10009" y="51"/>
                  <a:pt x="9838" y="-19"/>
                  <a:pt x="9668" y="4"/>
                </a:cubicBezTo>
                <a:cubicBezTo>
                  <a:pt x="9668" y="4"/>
                  <a:pt x="9590" y="12"/>
                  <a:pt x="9467" y="20"/>
                </a:cubicBezTo>
                <a:cubicBezTo>
                  <a:pt x="9350" y="35"/>
                  <a:pt x="9195" y="59"/>
                  <a:pt x="9033" y="82"/>
                </a:cubicBezTo>
                <a:cubicBezTo>
                  <a:pt x="8878" y="105"/>
                  <a:pt x="8723" y="144"/>
                  <a:pt x="8607" y="167"/>
                </a:cubicBezTo>
                <a:cubicBezTo>
                  <a:pt x="8491" y="190"/>
                  <a:pt x="8406" y="206"/>
                  <a:pt x="8406" y="206"/>
                </a:cubicBezTo>
                <a:cubicBezTo>
                  <a:pt x="8235" y="245"/>
                  <a:pt x="8103" y="369"/>
                  <a:pt x="8065" y="508"/>
                </a:cubicBezTo>
                <a:cubicBezTo>
                  <a:pt x="8065" y="508"/>
                  <a:pt x="8041" y="601"/>
                  <a:pt x="8003" y="741"/>
                </a:cubicBezTo>
                <a:cubicBezTo>
                  <a:pt x="7964" y="880"/>
                  <a:pt x="7925" y="1066"/>
                  <a:pt x="7887" y="1252"/>
                </a:cubicBezTo>
                <a:cubicBezTo>
                  <a:pt x="7848" y="1438"/>
                  <a:pt x="7817" y="1624"/>
                  <a:pt x="7794" y="1756"/>
                </a:cubicBezTo>
                <a:cubicBezTo>
                  <a:pt x="7770" y="1895"/>
                  <a:pt x="7755" y="1988"/>
                  <a:pt x="7755" y="1988"/>
                </a:cubicBezTo>
                <a:cubicBezTo>
                  <a:pt x="7739" y="2136"/>
                  <a:pt x="7639" y="2260"/>
                  <a:pt x="7507" y="2306"/>
                </a:cubicBezTo>
                <a:cubicBezTo>
                  <a:pt x="7507" y="2306"/>
                  <a:pt x="7445" y="2329"/>
                  <a:pt x="7368" y="2368"/>
                </a:cubicBezTo>
                <a:cubicBezTo>
                  <a:pt x="7283" y="2399"/>
                  <a:pt x="7166" y="2446"/>
                  <a:pt x="7058" y="2492"/>
                </a:cubicBezTo>
                <a:cubicBezTo>
                  <a:pt x="6841" y="2601"/>
                  <a:pt x="6624" y="2709"/>
                  <a:pt x="6624" y="2709"/>
                </a:cubicBezTo>
                <a:cubicBezTo>
                  <a:pt x="6624" y="2709"/>
                  <a:pt x="6407" y="2825"/>
                  <a:pt x="6198" y="2942"/>
                </a:cubicBezTo>
                <a:cubicBezTo>
                  <a:pt x="6098" y="3004"/>
                  <a:pt x="5989" y="3066"/>
                  <a:pt x="5912" y="3112"/>
                </a:cubicBezTo>
                <a:cubicBezTo>
                  <a:pt x="5834" y="3159"/>
                  <a:pt x="5788" y="3197"/>
                  <a:pt x="5788" y="3197"/>
                </a:cubicBezTo>
                <a:cubicBezTo>
                  <a:pt x="5664" y="3283"/>
                  <a:pt x="5509" y="3290"/>
                  <a:pt x="5377" y="3221"/>
                </a:cubicBezTo>
                <a:cubicBezTo>
                  <a:pt x="5377" y="3221"/>
                  <a:pt x="5300" y="3174"/>
                  <a:pt x="5168" y="3112"/>
                </a:cubicBezTo>
                <a:cubicBezTo>
                  <a:pt x="5044" y="3050"/>
                  <a:pt x="4874" y="2973"/>
                  <a:pt x="4704" y="2895"/>
                </a:cubicBezTo>
                <a:cubicBezTo>
                  <a:pt x="4533" y="2818"/>
                  <a:pt x="4355" y="2748"/>
                  <a:pt x="4216" y="2694"/>
                </a:cubicBezTo>
                <a:cubicBezTo>
                  <a:pt x="4084" y="2647"/>
                  <a:pt x="3991" y="2616"/>
                  <a:pt x="3991" y="2616"/>
                </a:cubicBezTo>
                <a:cubicBezTo>
                  <a:pt x="3859" y="2562"/>
                  <a:pt x="3681" y="2601"/>
                  <a:pt x="3550" y="2717"/>
                </a:cubicBezTo>
                <a:cubicBezTo>
                  <a:pt x="3550" y="2717"/>
                  <a:pt x="3488" y="2771"/>
                  <a:pt x="3402" y="2856"/>
                </a:cubicBezTo>
                <a:cubicBezTo>
                  <a:pt x="3317" y="2934"/>
                  <a:pt x="3193" y="3042"/>
                  <a:pt x="3085" y="3159"/>
                </a:cubicBezTo>
                <a:cubicBezTo>
                  <a:pt x="2976" y="3275"/>
                  <a:pt x="2868" y="3391"/>
                  <a:pt x="2783" y="3476"/>
                </a:cubicBezTo>
                <a:cubicBezTo>
                  <a:pt x="2705" y="3569"/>
                  <a:pt x="2651" y="3624"/>
                  <a:pt x="2651" y="3624"/>
                </a:cubicBezTo>
                <a:cubicBezTo>
                  <a:pt x="2535" y="3755"/>
                  <a:pt x="2496" y="3934"/>
                  <a:pt x="2550" y="4073"/>
                </a:cubicBezTo>
                <a:cubicBezTo>
                  <a:pt x="2550" y="4073"/>
                  <a:pt x="2690" y="4437"/>
                  <a:pt x="2845" y="4778"/>
                </a:cubicBezTo>
                <a:cubicBezTo>
                  <a:pt x="3000" y="5127"/>
                  <a:pt x="3178" y="5453"/>
                  <a:pt x="3178" y="5453"/>
                </a:cubicBezTo>
                <a:cubicBezTo>
                  <a:pt x="3240" y="5577"/>
                  <a:pt x="3232" y="5732"/>
                  <a:pt x="3155" y="5856"/>
                </a:cubicBezTo>
                <a:cubicBezTo>
                  <a:pt x="3155" y="5856"/>
                  <a:pt x="3023" y="6065"/>
                  <a:pt x="2907" y="6274"/>
                </a:cubicBezTo>
                <a:cubicBezTo>
                  <a:pt x="2845" y="6375"/>
                  <a:pt x="2783" y="6483"/>
                  <a:pt x="2744" y="6569"/>
                </a:cubicBezTo>
                <a:cubicBezTo>
                  <a:pt x="2705" y="6646"/>
                  <a:pt x="2674" y="6700"/>
                  <a:pt x="2674" y="6700"/>
                </a:cubicBezTo>
                <a:cubicBezTo>
                  <a:pt x="2674" y="6700"/>
                  <a:pt x="2643" y="6755"/>
                  <a:pt x="2605" y="6840"/>
                </a:cubicBezTo>
                <a:cubicBezTo>
                  <a:pt x="2574" y="6917"/>
                  <a:pt x="2520" y="7026"/>
                  <a:pt x="2473" y="7142"/>
                </a:cubicBezTo>
                <a:cubicBezTo>
                  <a:pt x="2419" y="7251"/>
                  <a:pt x="2380" y="7367"/>
                  <a:pt x="2341" y="7445"/>
                </a:cubicBezTo>
                <a:cubicBezTo>
                  <a:pt x="2310" y="7530"/>
                  <a:pt x="2287" y="7592"/>
                  <a:pt x="2287" y="7592"/>
                </a:cubicBezTo>
                <a:cubicBezTo>
                  <a:pt x="2241" y="7724"/>
                  <a:pt x="2117" y="7824"/>
                  <a:pt x="1977" y="7848"/>
                </a:cubicBezTo>
                <a:cubicBezTo>
                  <a:pt x="1977" y="7848"/>
                  <a:pt x="1884" y="7863"/>
                  <a:pt x="1745" y="7886"/>
                </a:cubicBezTo>
                <a:cubicBezTo>
                  <a:pt x="1606" y="7910"/>
                  <a:pt x="1420" y="7941"/>
                  <a:pt x="1234" y="7987"/>
                </a:cubicBezTo>
                <a:cubicBezTo>
                  <a:pt x="1048" y="8026"/>
                  <a:pt x="862" y="8072"/>
                  <a:pt x="723" y="8103"/>
                </a:cubicBezTo>
                <a:cubicBezTo>
                  <a:pt x="583" y="8142"/>
                  <a:pt x="498" y="8173"/>
                  <a:pt x="498" y="8173"/>
                </a:cubicBezTo>
                <a:cubicBezTo>
                  <a:pt x="351" y="8212"/>
                  <a:pt x="235" y="8344"/>
                  <a:pt x="196" y="8514"/>
                </a:cubicBezTo>
                <a:cubicBezTo>
                  <a:pt x="196" y="8514"/>
                  <a:pt x="181" y="8599"/>
                  <a:pt x="157" y="8716"/>
                </a:cubicBezTo>
                <a:cubicBezTo>
                  <a:pt x="142" y="8832"/>
                  <a:pt x="103" y="8987"/>
                  <a:pt x="88" y="9142"/>
                </a:cubicBezTo>
                <a:cubicBezTo>
                  <a:pt x="64" y="9305"/>
                  <a:pt x="33" y="9460"/>
                  <a:pt x="26" y="9576"/>
                </a:cubicBezTo>
                <a:cubicBezTo>
                  <a:pt x="10" y="9700"/>
                  <a:pt x="2" y="9777"/>
                  <a:pt x="2" y="9777"/>
                </a:cubicBezTo>
                <a:cubicBezTo>
                  <a:pt x="-13" y="9948"/>
                  <a:pt x="57" y="10118"/>
                  <a:pt x="188" y="10196"/>
                </a:cubicBezTo>
                <a:cubicBezTo>
                  <a:pt x="188" y="10196"/>
                  <a:pt x="506" y="10413"/>
                  <a:pt x="831" y="10599"/>
                </a:cubicBezTo>
                <a:cubicBezTo>
                  <a:pt x="1164" y="10785"/>
                  <a:pt x="1497" y="10948"/>
                  <a:pt x="1497" y="10948"/>
                </a:cubicBezTo>
                <a:cubicBezTo>
                  <a:pt x="1629" y="11010"/>
                  <a:pt x="1714" y="11141"/>
                  <a:pt x="1722" y="11289"/>
                </a:cubicBezTo>
                <a:cubicBezTo>
                  <a:pt x="1722" y="11289"/>
                  <a:pt x="1722" y="11351"/>
                  <a:pt x="1730" y="11444"/>
                </a:cubicBezTo>
                <a:cubicBezTo>
                  <a:pt x="1737" y="11529"/>
                  <a:pt x="1753" y="11653"/>
                  <a:pt x="1761" y="11769"/>
                </a:cubicBezTo>
                <a:cubicBezTo>
                  <a:pt x="1768" y="11893"/>
                  <a:pt x="1792" y="12017"/>
                  <a:pt x="1807" y="12102"/>
                </a:cubicBezTo>
                <a:cubicBezTo>
                  <a:pt x="1815" y="12195"/>
                  <a:pt x="1830" y="12250"/>
                  <a:pt x="1830" y="12250"/>
                </a:cubicBezTo>
                <a:cubicBezTo>
                  <a:pt x="1830" y="12250"/>
                  <a:pt x="1838" y="12312"/>
                  <a:pt x="1853" y="12405"/>
                </a:cubicBezTo>
                <a:cubicBezTo>
                  <a:pt x="1869" y="12490"/>
                  <a:pt x="1892" y="12614"/>
                  <a:pt x="1915" y="12730"/>
                </a:cubicBezTo>
                <a:cubicBezTo>
                  <a:pt x="1939" y="12846"/>
                  <a:pt x="1977" y="12963"/>
                  <a:pt x="1993" y="13056"/>
                </a:cubicBezTo>
                <a:cubicBezTo>
                  <a:pt x="2016" y="13141"/>
                  <a:pt x="2032" y="13203"/>
                  <a:pt x="2032" y="13203"/>
                </a:cubicBezTo>
                <a:cubicBezTo>
                  <a:pt x="2070" y="13342"/>
                  <a:pt x="2039" y="13490"/>
                  <a:pt x="1931" y="13590"/>
                </a:cubicBezTo>
                <a:cubicBezTo>
                  <a:pt x="1931" y="13590"/>
                  <a:pt x="1668" y="13854"/>
                  <a:pt x="1420" y="14141"/>
                </a:cubicBezTo>
                <a:cubicBezTo>
                  <a:pt x="1288" y="14280"/>
                  <a:pt x="1172" y="14428"/>
                  <a:pt x="1079" y="14536"/>
                </a:cubicBezTo>
                <a:cubicBezTo>
                  <a:pt x="986" y="14652"/>
                  <a:pt x="924" y="14730"/>
                  <a:pt x="924" y="14730"/>
                </a:cubicBezTo>
                <a:cubicBezTo>
                  <a:pt x="839" y="14846"/>
                  <a:pt x="823" y="15024"/>
                  <a:pt x="893" y="15179"/>
                </a:cubicBezTo>
                <a:cubicBezTo>
                  <a:pt x="893" y="15179"/>
                  <a:pt x="924" y="15257"/>
                  <a:pt x="978" y="15365"/>
                </a:cubicBezTo>
                <a:cubicBezTo>
                  <a:pt x="1025" y="15474"/>
                  <a:pt x="1094" y="15613"/>
                  <a:pt x="1164" y="15753"/>
                </a:cubicBezTo>
                <a:cubicBezTo>
                  <a:pt x="1242" y="15892"/>
                  <a:pt x="1319" y="16032"/>
                  <a:pt x="1373" y="16140"/>
                </a:cubicBezTo>
                <a:cubicBezTo>
                  <a:pt x="1435" y="16241"/>
                  <a:pt x="1474" y="16311"/>
                  <a:pt x="1474" y="16311"/>
                </a:cubicBezTo>
                <a:cubicBezTo>
                  <a:pt x="1567" y="16458"/>
                  <a:pt x="1722" y="16551"/>
                  <a:pt x="1869" y="16543"/>
                </a:cubicBezTo>
                <a:cubicBezTo>
                  <a:pt x="1869" y="16543"/>
                  <a:pt x="1962" y="16543"/>
                  <a:pt x="2109" y="16536"/>
                </a:cubicBezTo>
                <a:cubicBezTo>
                  <a:pt x="2248" y="16520"/>
                  <a:pt x="2442" y="16505"/>
                  <a:pt x="2628" y="16489"/>
                </a:cubicBezTo>
                <a:cubicBezTo>
                  <a:pt x="3000" y="16450"/>
                  <a:pt x="3371" y="16381"/>
                  <a:pt x="3371" y="16381"/>
                </a:cubicBezTo>
                <a:cubicBezTo>
                  <a:pt x="3519" y="16357"/>
                  <a:pt x="3658" y="16412"/>
                  <a:pt x="3751" y="16528"/>
                </a:cubicBezTo>
                <a:cubicBezTo>
                  <a:pt x="3751" y="16528"/>
                  <a:pt x="3790" y="16574"/>
                  <a:pt x="3852" y="16644"/>
                </a:cubicBezTo>
                <a:cubicBezTo>
                  <a:pt x="3906" y="16714"/>
                  <a:pt x="3983" y="16807"/>
                  <a:pt x="4068" y="16892"/>
                </a:cubicBezTo>
                <a:cubicBezTo>
                  <a:pt x="4154" y="16985"/>
                  <a:pt x="4231" y="17070"/>
                  <a:pt x="4293" y="17140"/>
                </a:cubicBezTo>
                <a:cubicBezTo>
                  <a:pt x="4355" y="17202"/>
                  <a:pt x="4401" y="17241"/>
                  <a:pt x="4401" y="17241"/>
                </a:cubicBezTo>
                <a:cubicBezTo>
                  <a:pt x="4401" y="17241"/>
                  <a:pt x="4448" y="17287"/>
                  <a:pt x="4510" y="17349"/>
                </a:cubicBezTo>
                <a:cubicBezTo>
                  <a:pt x="4580" y="17411"/>
                  <a:pt x="4665" y="17497"/>
                  <a:pt x="4758" y="17574"/>
                </a:cubicBezTo>
                <a:cubicBezTo>
                  <a:pt x="4851" y="17652"/>
                  <a:pt x="4936" y="17737"/>
                  <a:pt x="5006" y="17791"/>
                </a:cubicBezTo>
                <a:cubicBezTo>
                  <a:pt x="5083" y="17853"/>
                  <a:pt x="5129" y="17884"/>
                  <a:pt x="5129" y="17884"/>
                </a:cubicBezTo>
                <a:cubicBezTo>
                  <a:pt x="5246" y="17977"/>
                  <a:pt x="5300" y="18124"/>
                  <a:pt x="5277" y="18264"/>
                </a:cubicBezTo>
                <a:cubicBezTo>
                  <a:pt x="5277" y="18264"/>
                  <a:pt x="5215" y="18636"/>
                  <a:pt x="5176" y="19016"/>
                </a:cubicBezTo>
                <a:cubicBezTo>
                  <a:pt x="5145" y="19388"/>
                  <a:pt x="5129" y="19775"/>
                  <a:pt x="5129" y="19775"/>
                </a:cubicBezTo>
                <a:cubicBezTo>
                  <a:pt x="5122" y="19922"/>
                  <a:pt x="5215" y="20077"/>
                  <a:pt x="5370" y="20163"/>
                </a:cubicBezTo>
                <a:cubicBezTo>
                  <a:pt x="5370" y="20163"/>
                  <a:pt x="5439" y="20201"/>
                  <a:pt x="5540" y="20263"/>
                </a:cubicBezTo>
                <a:cubicBezTo>
                  <a:pt x="5641" y="20325"/>
                  <a:pt x="5788" y="20395"/>
                  <a:pt x="5927" y="20465"/>
                </a:cubicBezTo>
                <a:cubicBezTo>
                  <a:pt x="6067" y="20542"/>
                  <a:pt x="6214" y="20604"/>
                  <a:pt x="6322" y="20651"/>
                </a:cubicBezTo>
                <a:cubicBezTo>
                  <a:pt x="6431" y="20705"/>
                  <a:pt x="6508" y="20736"/>
                  <a:pt x="6508" y="20736"/>
                </a:cubicBezTo>
                <a:cubicBezTo>
                  <a:pt x="6663" y="20806"/>
                  <a:pt x="6841" y="20783"/>
                  <a:pt x="6957" y="20690"/>
                </a:cubicBezTo>
                <a:cubicBezTo>
                  <a:pt x="6957" y="20690"/>
                  <a:pt x="7035" y="20635"/>
                  <a:pt x="7143" y="20542"/>
                </a:cubicBezTo>
                <a:cubicBezTo>
                  <a:pt x="7252" y="20449"/>
                  <a:pt x="7399" y="20325"/>
                  <a:pt x="7538" y="20194"/>
                </a:cubicBezTo>
                <a:cubicBezTo>
                  <a:pt x="7677" y="20070"/>
                  <a:pt x="7817" y="19938"/>
                  <a:pt x="7918" y="19845"/>
                </a:cubicBezTo>
                <a:cubicBezTo>
                  <a:pt x="8011" y="19744"/>
                  <a:pt x="8080" y="19674"/>
                  <a:pt x="8080" y="19674"/>
                </a:cubicBezTo>
                <a:cubicBezTo>
                  <a:pt x="8181" y="19566"/>
                  <a:pt x="8328" y="19527"/>
                  <a:pt x="8467" y="19566"/>
                </a:cubicBezTo>
                <a:cubicBezTo>
                  <a:pt x="8467" y="19566"/>
                  <a:pt x="8529" y="19581"/>
                  <a:pt x="8615" y="19605"/>
                </a:cubicBezTo>
                <a:cubicBezTo>
                  <a:pt x="8708" y="19620"/>
                  <a:pt x="8824" y="19659"/>
                  <a:pt x="8940" y="19682"/>
                </a:cubicBezTo>
                <a:cubicBezTo>
                  <a:pt x="9064" y="19705"/>
                  <a:pt x="9180" y="19721"/>
                  <a:pt x="9273" y="19744"/>
                </a:cubicBezTo>
                <a:cubicBezTo>
                  <a:pt x="9358" y="19760"/>
                  <a:pt x="9420" y="19767"/>
                  <a:pt x="9420" y="19767"/>
                </a:cubicBezTo>
                <a:cubicBezTo>
                  <a:pt x="9420" y="19767"/>
                  <a:pt x="9482" y="19775"/>
                  <a:pt x="9567" y="19783"/>
                </a:cubicBezTo>
                <a:cubicBezTo>
                  <a:pt x="9660" y="19798"/>
                  <a:pt x="9776" y="19814"/>
                  <a:pt x="9900" y="19822"/>
                </a:cubicBezTo>
                <a:cubicBezTo>
                  <a:pt x="10140" y="19853"/>
                  <a:pt x="10380" y="19860"/>
                  <a:pt x="10380" y="19860"/>
                </a:cubicBezTo>
                <a:cubicBezTo>
                  <a:pt x="10528" y="19868"/>
                  <a:pt x="10659" y="19953"/>
                  <a:pt x="10729" y="20077"/>
                </a:cubicBezTo>
                <a:cubicBezTo>
                  <a:pt x="10729" y="20077"/>
                  <a:pt x="10892" y="20411"/>
                  <a:pt x="11085" y="20744"/>
                </a:cubicBezTo>
                <a:cubicBezTo>
                  <a:pt x="11271" y="21069"/>
                  <a:pt x="11488" y="21387"/>
                  <a:pt x="11488" y="21387"/>
                </a:cubicBezTo>
                <a:cubicBezTo>
                  <a:pt x="11573" y="21511"/>
                  <a:pt x="11736" y="21581"/>
                  <a:pt x="11914" y="21565"/>
                </a:cubicBezTo>
                <a:cubicBezTo>
                  <a:pt x="11914" y="21565"/>
                  <a:pt x="11991" y="21550"/>
                  <a:pt x="12107" y="21542"/>
                </a:cubicBezTo>
                <a:close/>
                <a:moveTo>
                  <a:pt x="10427" y="17582"/>
                </a:moveTo>
                <a:cubicBezTo>
                  <a:pt x="10326" y="17582"/>
                  <a:pt x="10233" y="17574"/>
                  <a:pt x="10156" y="17566"/>
                </a:cubicBezTo>
                <a:cubicBezTo>
                  <a:pt x="10078" y="17559"/>
                  <a:pt x="10001" y="17551"/>
                  <a:pt x="9947" y="17543"/>
                </a:cubicBezTo>
                <a:cubicBezTo>
                  <a:pt x="9831" y="17528"/>
                  <a:pt x="9761" y="17520"/>
                  <a:pt x="9761" y="17520"/>
                </a:cubicBezTo>
                <a:cubicBezTo>
                  <a:pt x="9761" y="17520"/>
                  <a:pt x="9699" y="17512"/>
                  <a:pt x="9583" y="17489"/>
                </a:cubicBezTo>
                <a:cubicBezTo>
                  <a:pt x="9528" y="17473"/>
                  <a:pt x="9459" y="17466"/>
                  <a:pt x="9374" y="17450"/>
                </a:cubicBezTo>
                <a:cubicBezTo>
                  <a:pt x="9296" y="17427"/>
                  <a:pt x="9203" y="17404"/>
                  <a:pt x="9110" y="17380"/>
                </a:cubicBezTo>
                <a:cubicBezTo>
                  <a:pt x="8723" y="17287"/>
                  <a:pt x="8204" y="17117"/>
                  <a:pt x="7732" y="16869"/>
                </a:cubicBezTo>
                <a:cubicBezTo>
                  <a:pt x="7252" y="16629"/>
                  <a:pt x="6810" y="16326"/>
                  <a:pt x="6500" y="16071"/>
                </a:cubicBezTo>
                <a:cubicBezTo>
                  <a:pt x="6415" y="16016"/>
                  <a:pt x="6353" y="15947"/>
                  <a:pt x="6291" y="15892"/>
                </a:cubicBezTo>
                <a:cubicBezTo>
                  <a:pt x="6229" y="15846"/>
                  <a:pt x="6175" y="15799"/>
                  <a:pt x="6136" y="15753"/>
                </a:cubicBezTo>
                <a:cubicBezTo>
                  <a:pt x="6051" y="15675"/>
                  <a:pt x="6005" y="15629"/>
                  <a:pt x="6005" y="15629"/>
                </a:cubicBezTo>
                <a:cubicBezTo>
                  <a:pt x="6005" y="15629"/>
                  <a:pt x="5950" y="15582"/>
                  <a:pt x="5873" y="15497"/>
                </a:cubicBezTo>
                <a:cubicBezTo>
                  <a:pt x="5834" y="15451"/>
                  <a:pt x="5788" y="15404"/>
                  <a:pt x="5726" y="15342"/>
                </a:cubicBezTo>
                <a:cubicBezTo>
                  <a:pt x="5672" y="15280"/>
                  <a:pt x="5617" y="15210"/>
                  <a:pt x="5548" y="15133"/>
                </a:cubicBezTo>
                <a:cubicBezTo>
                  <a:pt x="5292" y="14831"/>
                  <a:pt x="4990" y="14389"/>
                  <a:pt x="4742" y="13908"/>
                </a:cubicBezTo>
                <a:cubicBezTo>
                  <a:pt x="4494" y="13428"/>
                  <a:pt x="4309" y="12924"/>
                  <a:pt x="4208" y="12536"/>
                </a:cubicBezTo>
                <a:cubicBezTo>
                  <a:pt x="4185" y="12436"/>
                  <a:pt x="4161" y="12350"/>
                  <a:pt x="4146" y="12273"/>
                </a:cubicBezTo>
                <a:cubicBezTo>
                  <a:pt x="4130" y="12195"/>
                  <a:pt x="4115" y="12126"/>
                  <a:pt x="4099" y="12064"/>
                </a:cubicBezTo>
                <a:cubicBezTo>
                  <a:pt x="4076" y="11947"/>
                  <a:pt x="4068" y="11885"/>
                  <a:pt x="4068" y="11885"/>
                </a:cubicBezTo>
                <a:cubicBezTo>
                  <a:pt x="4068" y="11885"/>
                  <a:pt x="4061" y="11816"/>
                  <a:pt x="4045" y="11699"/>
                </a:cubicBezTo>
                <a:cubicBezTo>
                  <a:pt x="4030" y="11645"/>
                  <a:pt x="4022" y="11575"/>
                  <a:pt x="4014" y="11490"/>
                </a:cubicBezTo>
                <a:cubicBezTo>
                  <a:pt x="4014" y="11413"/>
                  <a:pt x="3999" y="11320"/>
                  <a:pt x="3991" y="11219"/>
                </a:cubicBezTo>
                <a:cubicBezTo>
                  <a:pt x="3968" y="10824"/>
                  <a:pt x="3976" y="10281"/>
                  <a:pt x="4061" y="9754"/>
                </a:cubicBezTo>
                <a:cubicBezTo>
                  <a:pt x="4138" y="9227"/>
                  <a:pt x="4293" y="8708"/>
                  <a:pt x="4432" y="8336"/>
                </a:cubicBezTo>
                <a:cubicBezTo>
                  <a:pt x="4471" y="8243"/>
                  <a:pt x="4510" y="8158"/>
                  <a:pt x="4541" y="8080"/>
                </a:cubicBezTo>
                <a:cubicBezTo>
                  <a:pt x="4572" y="8003"/>
                  <a:pt x="4603" y="7941"/>
                  <a:pt x="4626" y="7886"/>
                </a:cubicBezTo>
                <a:cubicBezTo>
                  <a:pt x="4673" y="7778"/>
                  <a:pt x="4704" y="7724"/>
                  <a:pt x="4704" y="7724"/>
                </a:cubicBezTo>
                <a:cubicBezTo>
                  <a:pt x="4704" y="7724"/>
                  <a:pt x="4735" y="7662"/>
                  <a:pt x="4789" y="7553"/>
                </a:cubicBezTo>
                <a:cubicBezTo>
                  <a:pt x="4820" y="7507"/>
                  <a:pt x="4851" y="7445"/>
                  <a:pt x="4897" y="7375"/>
                </a:cubicBezTo>
                <a:cubicBezTo>
                  <a:pt x="4936" y="7305"/>
                  <a:pt x="4982" y="7220"/>
                  <a:pt x="5037" y="7134"/>
                </a:cubicBezTo>
                <a:cubicBezTo>
                  <a:pt x="5246" y="6793"/>
                  <a:pt x="5571" y="6367"/>
                  <a:pt x="5950" y="5987"/>
                </a:cubicBezTo>
                <a:cubicBezTo>
                  <a:pt x="6322" y="5608"/>
                  <a:pt x="6748" y="5282"/>
                  <a:pt x="7081" y="5065"/>
                </a:cubicBezTo>
                <a:cubicBezTo>
                  <a:pt x="7252" y="4957"/>
                  <a:pt x="7399" y="4871"/>
                  <a:pt x="7499" y="4817"/>
                </a:cubicBezTo>
                <a:cubicBezTo>
                  <a:pt x="7608" y="4755"/>
                  <a:pt x="7662" y="4724"/>
                  <a:pt x="7662" y="4724"/>
                </a:cubicBezTo>
                <a:cubicBezTo>
                  <a:pt x="7662" y="4724"/>
                  <a:pt x="7724" y="4701"/>
                  <a:pt x="7832" y="4647"/>
                </a:cubicBezTo>
                <a:cubicBezTo>
                  <a:pt x="7933" y="4592"/>
                  <a:pt x="8088" y="4530"/>
                  <a:pt x="8274" y="4445"/>
                </a:cubicBezTo>
                <a:cubicBezTo>
                  <a:pt x="8646" y="4298"/>
                  <a:pt x="9157" y="4135"/>
                  <a:pt x="9683" y="4058"/>
                </a:cubicBezTo>
                <a:cubicBezTo>
                  <a:pt x="10218" y="3972"/>
                  <a:pt x="10752" y="3949"/>
                  <a:pt x="11147" y="3980"/>
                </a:cubicBezTo>
                <a:cubicBezTo>
                  <a:pt x="11248" y="3980"/>
                  <a:pt x="11341" y="3988"/>
                  <a:pt x="11426" y="3996"/>
                </a:cubicBezTo>
                <a:cubicBezTo>
                  <a:pt x="11503" y="4003"/>
                  <a:pt x="11573" y="4011"/>
                  <a:pt x="11635" y="4019"/>
                </a:cubicBezTo>
                <a:cubicBezTo>
                  <a:pt x="11751" y="4034"/>
                  <a:pt x="11813" y="4042"/>
                  <a:pt x="11813" y="4042"/>
                </a:cubicBezTo>
                <a:cubicBezTo>
                  <a:pt x="11813" y="4042"/>
                  <a:pt x="11883" y="4050"/>
                  <a:pt x="11999" y="4073"/>
                </a:cubicBezTo>
                <a:cubicBezTo>
                  <a:pt x="12053" y="4089"/>
                  <a:pt x="12123" y="4096"/>
                  <a:pt x="12208" y="4112"/>
                </a:cubicBezTo>
                <a:cubicBezTo>
                  <a:pt x="12286" y="4135"/>
                  <a:pt x="12371" y="4158"/>
                  <a:pt x="12471" y="4182"/>
                </a:cubicBezTo>
                <a:cubicBezTo>
                  <a:pt x="12859" y="4275"/>
                  <a:pt x="13370" y="4445"/>
                  <a:pt x="13850" y="4693"/>
                </a:cubicBezTo>
                <a:cubicBezTo>
                  <a:pt x="14330" y="4933"/>
                  <a:pt x="14772" y="5236"/>
                  <a:pt x="15081" y="5491"/>
                </a:cubicBezTo>
                <a:cubicBezTo>
                  <a:pt x="15159" y="5546"/>
                  <a:pt x="15229" y="5615"/>
                  <a:pt x="15291" y="5670"/>
                </a:cubicBezTo>
                <a:cubicBezTo>
                  <a:pt x="15353" y="5724"/>
                  <a:pt x="15407" y="5763"/>
                  <a:pt x="15445" y="5809"/>
                </a:cubicBezTo>
                <a:cubicBezTo>
                  <a:pt x="15531" y="5887"/>
                  <a:pt x="15577" y="5933"/>
                  <a:pt x="15577" y="5933"/>
                </a:cubicBezTo>
                <a:cubicBezTo>
                  <a:pt x="15577" y="5933"/>
                  <a:pt x="15631" y="5980"/>
                  <a:pt x="15709" y="6065"/>
                </a:cubicBezTo>
                <a:cubicBezTo>
                  <a:pt x="15747" y="6111"/>
                  <a:pt x="15794" y="6158"/>
                  <a:pt x="15848" y="6220"/>
                </a:cubicBezTo>
                <a:cubicBezTo>
                  <a:pt x="15902" y="6282"/>
                  <a:pt x="15964" y="6352"/>
                  <a:pt x="16026" y="6429"/>
                </a:cubicBezTo>
                <a:cubicBezTo>
                  <a:pt x="16282" y="6731"/>
                  <a:pt x="16592" y="7173"/>
                  <a:pt x="16839" y="7654"/>
                </a:cubicBezTo>
                <a:cubicBezTo>
                  <a:pt x="17087" y="8134"/>
                  <a:pt x="17265" y="8638"/>
                  <a:pt x="17366" y="9026"/>
                </a:cubicBezTo>
                <a:cubicBezTo>
                  <a:pt x="17397" y="9126"/>
                  <a:pt x="17420" y="9212"/>
                  <a:pt x="17436" y="9289"/>
                </a:cubicBezTo>
                <a:cubicBezTo>
                  <a:pt x="17451" y="9374"/>
                  <a:pt x="17467" y="9436"/>
                  <a:pt x="17475" y="9498"/>
                </a:cubicBezTo>
                <a:cubicBezTo>
                  <a:pt x="17506" y="9615"/>
                  <a:pt x="17513" y="9677"/>
                  <a:pt x="17513" y="9677"/>
                </a:cubicBezTo>
                <a:cubicBezTo>
                  <a:pt x="17513" y="9677"/>
                  <a:pt x="17521" y="9746"/>
                  <a:pt x="17537" y="9863"/>
                </a:cubicBezTo>
                <a:cubicBezTo>
                  <a:pt x="17552" y="9917"/>
                  <a:pt x="17552" y="9987"/>
                  <a:pt x="17560" y="10072"/>
                </a:cubicBezTo>
                <a:cubicBezTo>
                  <a:pt x="17567" y="10149"/>
                  <a:pt x="17583" y="10242"/>
                  <a:pt x="17583" y="10343"/>
                </a:cubicBezTo>
                <a:cubicBezTo>
                  <a:pt x="17614" y="10738"/>
                  <a:pt x="17598" y="11281"/>
                  <a:pt x="17521" y="11808"/>
                </a:cubicBezTo>
                <a:cubicBezTo>
                  <a:pt x="17444" y="12343"/>
                  <a:pt x="17289" y="12854"/>
                  <a:pt x="17142" y="13226"/>
                </a:cubicBezTo>
                <a:cubicBezTo>
                  <a:pt x="17103" y="13319"/>
                  <a:pt x="17072" y="13412"/>
                  <a:pt x="17041" y="13482"/>
                </a:cubicBezTo>
                <a:cubicBezTo>
                  <a:pt x="17010" y="13559"/>
                  <a:pt x="16979" y="13621"/>
                  <a:pt x="16956" y="13676"/>
                </a:cubicBezTo>
                <a:cubicBezTo>
                  <a:pt x="16909" y="13784"/>
                  <a:pt x="16870" y="13838"/>
                  <a:pt x="16870" y="13838"/>
                </a:cubicBezTo>
                <a:cubicBezTo>
                  <a:pt x="16870" y="13838"/>
                  <a:pt x="16839" y="13900"/>
                  <a:pt x="16785" y="14009"/>
                </a:cubicBezTo>
                <a:cubicBezTo>
                  <a:pt x="16762" y="14055"/>
                  <a:pt x="16723" y="14117"/>
                  <a:pt x="16685" y="14187"/>
                </a:cubicBezTo>
                <a:cubicBezTo>
                  <a:pt x="16646" y="14257"/>
                  <a:pt x="16599" y="14342"/>
                  <a:pt x="16545" y="14428"/>
                </a:cubicBezTo>
                <a:cubicBezTo>
                  <a:pt x="16328" y="14769"/>
                  <a:pt x="16011" y="15195"/>
                  <a:pt x="15631" y="15575"/>
                </a:cubicBezTo>
                <a:cubicBezTo>
                  <a:pt x="15260" y="15954"/>
                  <a:pt x="14834" y="16280"/>
                  <a:pt x="14493" y="16497"/>
                </a:cubicBezTo>
                <a:cubicBezTo>
                  <a:pt x="14322" y="16605"/>
                  <a:pt x="14183" y="16691"/>
                  <a:pt x="14075" y="16745"/>
                </a:cubicBezTo>
                <a:cubicBezTo>
                  <a:pt x="13974" y="16807"/>
                  <a:pt x="13912" y="16838"/>
                  <a:pt x="13912" y="16838"/>
                </a:cubicBezTo>
                <a:cubicBezTo>
                  <a:pt x="13912" y="16838"/>
                  <a:pt x="13858" y="16869"/>
                  <a:pt x="13749" y="16915"/>
                </a:cubicBezTo>
                <a:cubicBezTo>
                  <a:pt x="13641" y="16970"/>
                  <a:pt x="13486" y="17039"/>
                  <a:pt x="13308" y="17117"/>
                </a:cubicBezTo>
                <a:cubicBezTo>
                  <a:pt x="12928" y="17264"/>
                  <a:pt x="12417" y="17427"/>
                  <a:pt x="11891" y="17504"/>
                </a:cubicBezTo>
                <a:cubicBezTo>
                  <a:pt x="11364" y="17597"/>
                  <a:pt x="10830" y="17613"/>
                  <a:pt x="10427" y="17582"/>
                </a:cubicBezTo>
                <a:close/>
              </a:path>
            </a:pathLst>
          </a:custGeom>
          <a:ln w="25400">
            <a:solidFill>
              <a:srgbClr val="FFC000"/>
            </a:solidFill>
          </a:ln>
        </p:spPr>
        <p:txBody>
          <a:bodyPr lIns="0" tIns="0" rIns="0" bIns="0"/>
          <a:lstStyle/>
          <a:p>
            <a:pPr lvl="0">
              <a:defRPr sz="1000">
                <a:latin typeface="Arial"/>
                <a:ea typeface="Arial"/>
                <a:cs typeface="Arial"/>
                <a:sym typeface="Arial"/>
              </a:defRPr>
            </a:pPr>
          </a:p>
        </p:txBody>
      </p:sp>
      <p:sp>
        <p:nvSpPr>
          <p:cNvPr id="181" name="Shape 181"/>
          <p:cNvSpPr/>
          <p:nvPr/>
        </p:nvSpPr>
        <p:spPr>
          <a:xfrm>
            <a:off x="9043039" y="1654571"/>
            <a:ext cx="1300120" cy="1300885"/>
          </a:xfrm>
          <a:custGeom>
            <a:avLst/>
            <a:gdLst/>
            <a:ahLst/>
            <a:cxnLst>
              <a:cxn ang="0">
                <a:pos x="wd2" y="hd2"/>
              </a:cxn>
              <a:cxn ang="5400000">
                <a:pos x="wd2" y="hd2"/>
              </a:cxn>
              <a:cxn ang="10800000">
                <a:pos x="wd2" y="hd2"/>
              </a:cxn>
              <a:cxn ang="16200000">
                <a:pos x="wd2" y="hd2"/>
              </a:cxn>
            </a:cxnLst>
            <a:rect l="0" t="0" r="r" b="b"/>
            <a:pathLst>
              <a:path w="21562" h="21563" fill="norm" stroke="1" extrusionOk="0">
                <a:moveTo>
                  <a:pt x="11721" y="20393"/>
                </a:moveTo>
                <a:cubicBezTo>
                  <a:pt x="11721" y="20393"/>
                  <a:pt x="11764" y="20459"/>
                  <a:pt x="11829" y="20561"/>
                </a:cubicBezTo>
                <a:cubicBezTo>
                  <a:pt x="11898" y="20659"/>
                  <a:pt x="11987" y="20790"/>
                  <a:pt x="12082" y="20921"/>
                </a:cubicBezTo>
                <a:cubicBezTo>
                  <a:pt x="12177" y="21053"/>
                  <a:pt x="12279" y="21181"/>
                  <a:pt x="12354" y="21279"/>
                </a:cubicBezTo>
                <a:cubicBezTo>
                  <a:pt x="12430" y="21374"/>
                  <a:pt x="12482" y="21437"/>
                  <a:pt x="12482" y="21437"/>
                </a:cubicBezTo>
                <a:cubicBezTo>
                  <a:pt x="12561" y="21535"/>
                  <a:pt x="12705" y="21581"/>
                  <a:pt x="12850" y="21555"/>
                </a:cubicBezTo>
                <a:cubicBezTo>
                  <a:pt x="12850" y="21555"/>
                  <a:pt x="12866" y="21551"/>
                  <a:pt x="12896" y="21545"/>
                </a:cubicBezTo>
                <a:cubicBezTo>
                  <a:pt x="12925" y="21542"/>
                  <a:pt x="12965" y="21532"/>
                  <a:pt x="13014" y="21522"/>
                </a:cubicBezTo>
                <a:cubicBezTo>
                  <a:pt x="13112" y="21499"/>
                  <a:pt x="13244" y="21469"/>
                  <a:pt x="13375" y="21440"/>
                </a:cubicBezTo>
                <a:cubicBezTo>
                  <a:pt x="13506" y="21410"/>
                  <a:pt x="13634" y="21371"/>
                  <a:pt x="13732" y="21345"/>
                </a:cubicBezTo>
                <a:cubicBezTo>
                  <a:pt x="13831" y="21319"/>
                  <a:pt x="13896" y="21299"/>
                  <a:pt x="13896" y="21299"/>
                </a:cubicBezTo>
                <a:cubicBezTo>
                  <a:pt x="14038" y="21263"/>
                  <a:pt x="14143" y="21148"/>
                  <a:pt x="14169" y="21023"/>
                </a:cubicBezTo>
                <a:cubicBezTo>
                  <a:pt x="14169" y="21023"/>
                  <a:pt x="14234" y="20705"/>
                  <a:pt x="14284" y="20387"/>
                </a:cubicBezTo>
                <a:cubicBezTo>
                  <a:pt x="14333" y="20062"/>
                  <a:pt x="14362" y="19747"/>
                  <a:pt x="14362" y="19747"/>
                </a:cubicBezTo>
                <a:cubicBezTo>
                  <a:pt x="14376" y="19622"/>
                  <a:pt x="14458" y="19520"/>
                  <a:pt x="14572" y="19465"/>
                </a:cubicBezTo>
                <a:cubicBezTo>
                  <a:pt x="14572" y="19465"/>
                  <a:pt x="14618" y="19442"/>
                  <a:pt x="14691" y="19412"/>
                </a:cubicBezTo>
                <a:cubicBezTo>
                  <a:pt x="14763" y="19376"/>
                  <a:pt x="14861" y="19337"/>
                  <a:pt x="14953" y="19287"/>
                </a:cubicBezTo>
                <a:cubicBezTo>
                  <a:pt x="15140" y="19192"/>
                  <a:pt x="15330" y="19094"/>
                  <a:pt x="15330" y="19094"/>
                </a:cubicBezTo>
                <a:cubicBezTo>
                  <a:pt x="15330" y="19094"/>
                  <a:pt x="15511" y="18989"/>
                  <a:pt x="15695" y="18884"/>
                </a:cubicBezTo>
                <a:cubicBezTo>
                  <a:pt x="15786" y="18831"/>
                  <a:pt x="15872" y="18772"/>
                  <a:pt x="15937" y="18730"/>
                </a:cubicBezTo>
                <a:cubicBezTo>
                  <a:pt x="16003" y="18687"/>
                  <a:pt x="16049" y="18657"/>
                  <a:pt x="16049" y="18657"/>
                </a:cubicBezTo>
                <a:cubicBezTo>
                  <a:pt x="16157" y="18589"/>
                  <a:pt x="16288" y="18575"/>
                  <a:pt x="16397" y="18631"/>
                </a:cubicBezTo>
                <a:cubicBezTo>
                  <a:pt x="16397" y="18631"/>
                  <a:pt x="16682" y="18779"/>
                  <a:pt x="16981" y="18913"/>
                </a:cubicBezTo>
                <a:cubicBezTo>
                  <a:pt x="17273" y="19041"/>
                  <a:pt x="17578" y="19159"/>
                  <a:pt x="17578" y="19159"/>
                </a:cubicBezTo>
                <a:cubicBezTo>
                  <a:pt x="17696" y="19202"/>
                  <a:pt x="17850" y="19176"/>
                  <a:pt x="17959" y="19077"/>
                </a:cubicBezTo>
                <a:cubicBezTo>
                  <a:pt x="17959" y="19077"/>
                  <a:pt x="18008" y="19032"/>
                  <a:pt x="18083" y="18966"/>
                </a:cubicBezTo>
                <a:cubicBezTo>
                  <a:pt x="18159" y="18897"/>
                  <a:pt x="18260" y="18812"/>
                  <a:pt x="18356" y="18717"/>
                </a:cubicBezTo>
                <a:cubicBezTo>
                  <a:pt x="18451" y="18621"/>
                  <a:pt x="18549" y="18526"/>
                  <a:pt x="18621" y="18454"/>
                </a:cubicBezTo>
                <a:cubicBezTo>
                  <a:pt x="18657" y="18421"/>
                  <a:pt x="18684" y="18392"/>
                  <a:pt x="18703" y="18369"/>
                </a:cubicBezTo>
                <a:cubicBezTo>
                  <a:pt x="18726" y="18346"/>
                  <a:pt x="18736" y="18336"/>
                  <a:pt x="18736" y="18336"/>
                </a:cubicBezTo>
                <a:cubicBezTo>
                  <a:pt x="18838" y="18228"/>
                  <a:pt x="18877" y="18080"/>
                  <a:pt x="18838" y="17962"/>
                </a:cubicBezTo>
                <a:cubicBezTo>
                  <a:pt x="18838" y="17962"/>
                  <a:pt x="18812" y="17883"/>
                  <a:pt x="18772" y="17768"/>
                </a:cubicBezTo>
                <a:cubicBezTo>
                  <a:pt x="18733" y="17650"/>
                  <a:pt x="18674" y="17499"/>
                  <a:pt x="18615" y="17348"/>
                </a:cubicBezTo>
                <a:cubicBezTo>
                  <a:pt x="18559" y="17197"/>
                  <a:pt x="18497" y="17050"/>
                  <a:pt x="18451" y="16938"/>
                </a:cubicBezTo>
                <a:cubicBezTo>
                  <a:pt x="18402" y="16830"/>
                  <a:pt x="18369" y="16758"/>
                  <a:pt x="18369" y="16758"/>
                </a:cubicBezTo>
                <a:cubicBezTo>
                  <a:pt x="18316" y="16643"/>
                  <a:pt x="18333" y="16508"/>
                  <a:pt x="18408" y="16407"/>
                </a:cubicBezTo>
                <a:cubicBezTo>
                  <a:pt x="18408" y="16407"/>
                  <a:pt x="18441" y="16364"/>
                  <a:pt x="18487" y="16302"/>
                </a:cubicBezTo>
                <a:cubicBezTo>
                  <a:pt x="18533" y="16236"/>
                  <a:pt x="18592" y="16151"/>
                  <a:pt x="18651" y="16062"/>
                </a:cubicBezTo>
                <a:cubicBezTo>
                  <a:pt x="18710" y="15977"/>
                  <a:pt x="18769" y="15888"/>
                  <a:pt x="18808" y="15819"/>
                </a:cubicBezTo>
                <a:cubicBezTo>
                  <a:pt x="18848" y="15750"/>
                  <a:pt x="18877" y="15708"/>
                  <a:pt x="18877" y="15708"/>
                </a:cubicBezTo>
                <a:cubicBezTo>
                  <a:pt x="18877" y="15708"/>
                  <a:pt x="18989" y="15527"/>
                  <a:pt x="19087" y="15340"/>
                </a:cubicBezTo>
                <a:cubicBezTo>
                  <a:pt x="19192" y="15160"/>
                  <a:pt x="19281" y="14966"/>
                  <a:pt x="19281" y="14966"/>
                </a:cubicBezTo>
                <a:cubicBezTo>
                  <a:pt x="19337" y="14855"/>
                  <a:pt x="19452" y="14779"/>
                  <a:pt x="19573" y="14773"/>
                </a:cubicBezTo>
                <a:cubicBezTo>
                  <a:pt x="19573" y="14773"/>
                  <a:pt x="19891" y="14756"/>
                  <a:pt x="20213" y="14720"/>
                </a:cubicBezTo>
                <a:cubicBezTo>
                  <a:pt x="20538" y="14687"/>
                  <a:pt x="20859" y="14635"/>
                  <a:pt x="20859" y="14635"/>
                </a:cubicBezTo>
                <a:cubicBezTo>
                  <a:pt x="20981" y="14615"/>
                  <a:pt x="21095" y="14513"/>
                  <a:pt x="21145" y="14376"/>
                </a:cubicBezTo>
                <a:cubicBezTo>
                  <a:pt x="21145" y="14376"/>
                  <a:pt x="21227" y="14120"/>
                  <a:pt x="21309" y="13864"/>
                </a:cubicBezTo>
                <a:cubicBezTo>
                  <a:pt x="21378" y="13604"/>
                  <a:pt x="21446" y="13345"/>
                  <a:pt x="21446" y="13345"/>
                </a:cubicBezTo>
                <a:cubicBezTo>
                  <a:pt x="21479" y="13201"/>
                  <a:pt x="21440" y="13053"/>
                  <a:pt x="21345" y="12971"/>
                </a:cubicBezTo>
                <a:cubicBezTo>
                  <a:pt x="21345" y="12971"/>
                  <a:pt x="21105" y="12751"/>
                  <a:pt x="20849" y="12551"/>
                </a:cubicBezTo>
                <a:cubicBezTo>
                  <a:pt x="20597" y="12348"/>
                  <a:pt x="20337" y="12161"/>
                  <a:pt x="20337" y="12161"/>
                </a:cubicBezTo>
                <a:cubicBezTo>
                  <a:pt x="20239" y="12089"/>
                  <a:pt x="20183" y="11964"/>
                  <a:pt x="20196" y="11839"/>
                </a:cubicBezTo>
                <a:cubicBezTo>
                  <a:pt x="20196" y="11839"/>
                  <a:pt x="20226" y="11629"/>
                  <a:pt x="20236" y="11419"/>
                </a:cubicBezTo>
                <a:cubicBezTo>
                  <a:pt x="20255" y="11209"/>
                  <a:pt x="20255" y="10999"/>
                  <a:pt x="20255" y="10999"/>
                </a:cubicBezTo>
                <a:cubicBezTo>
                  <a:pt x="20255" y="10999"/>
                  <a:pt x="20255" y="10947"/>
                  <a:pt x="20259" y="10868"/>
                </a:cubicBezTo>
                <a:cubicBezTo>
                  <a:pt x="20262" y="10789"/>
                  <a:pt x="20259" y="10681"/>
                  <a:pt x="20255" y="10576"/>
                </a:cubicBezTo>
                <a:cubicBezTo>
                  <a:pt x="20252" y="10471"/>
                  <a:pt x="20252" y="10366"/>
                  <a:pt x="20249" y="10287"/>
                </a:cubicBezTo>
                <a:cubicBezTo>
                  <a:pt x="20242" y="10208"/>
                  <a:pt x="20239" y="10156"/>
                  <a:pt x="20239" y="10156"/>
                </a:cubicBezTo>
                <a:cubicBezTo>
                  <a:pt x="20229" y="10028"/>
                  <a:pt x="20288" y="9907"/>
                  <a:pt x="20393" y="9841"/>
                </a:cubicBezTo>
                <a:cubicBezTo>
                  <a:pt x="20393" y="9841"/>
                  <a:pt x="20462" y="9798"/>
                  <a:pt x="20561" y="9729"/>
                </a:cubicBezTo>
                <a:cubicBezTo>
                  <a:pt x="20659" y="9664"/>
                  <a:pt x="20790" y="9572"/>
                  <a:pt x="20921" y="9477"/>
                </a:cubicBezTo>
                <a:cubicBezTo>
                  <a:pt x="21053" y="9382"/>
                  <a:pt x="21184" y="9283"/>
                  <a:pt x="21279" y="9208"/>
                </a:cubicBezTo>
                <a:cubicBezTo>
                  <a:pt x="21374" y="9132"/>
                  <a:pt x="21437" y="9080"/>
                  <a:pt x="21437" y="9080"/>
                </a:cubicBezTo>
                <a:cubicBezTo>
                  <a:pt x="21535" y="9001"/>
                  <a:pt x="21581" y="8857"/>
                  <a:pt x="21555" y="8709"/>
                </a:cubicBezTo>
                <a:cubicBezTo>
                  <a:pt x="21555" y="8709"/>
                  <a:pt x="21551" y="8693"/>
                  <a:pt x="21548" y="8666"/>
                </a:cubicBezTo>
                <a:cubicBezTo>
                  <a:pt x="21542" y="8637"/>
                  <a:pt x="21535" y="8594"/>
                  <a:pt x="21522" y="8545"/>
                </a:cubicBezTo>
                <a:cubicBezTo>
                  <a:pt x="21499" y="8446"/>
                  <a:pt x="21469" y="8315"/>
                  <a:pt x="21440" y="8184"/>
                </a:cubicBezTo>
                <a:cubicBezTo>
                  <a:pt x="21414" y="8053"/>
                  <a:pt x="21371" y="7925"/>
                  <a:pt x="21345" y="7826"/>
                </a:cubicBezTo>
                <a:cubicBezTo>
                  <a:pt x="21319" y="7731"/>
                  <a:pt x="21299" y="7666"/>
                  <a:pt x="21299" y="7666"/>
                </a:cubicBezTo>
                <a:cubicBezTo>
                  <a:pt x="21263" y="7524"/>
                  <a:pt x="21148" y="7419"/>
                  <a:pt x="21026" y="7393"/>
                </a:cubicBezTo>
                <a:cubicBezTo>
                  <a:pt x="21026" y="7393"/>
                  <a:pt x="20705" y="7324"/>
                  <a:pt x="20387" y="7275"/>
                </a:cubicBezTo>
                <a:cubicBezTo>
                  <a:pt x="20065" y="7229"/>
                  <a:pt x="19747" y="7196"/>
                  <a:pt x="19747" y="7196"/>
                </a:cubicBezTo>
                <a:cubicBezTo>
                  <a:pt x="19625" y="7186"/>
                  <a:pt x="19520" y="7104"/>
                  <a:pt x="19465" y="6990"/>
                </a:cubicBezTo>
                <a:cubicBezTo>
                  <a:pt x="19465" y="6990"/>
                  <a:pt x="19445" y="6940"/>
                  <a:pt x="19412" y="6868"/>
                </a:cubicBezTo>
                <a:cubicBezTo>
                  <a:pt x="19379" y="6796"/>
                  <a:pt x="19340" y="6701"/>
                  <a:pt x="19291" y="6606"/>
                </a:cubicBezTo>
                <a:cubicBezTo>
                  <a:pt x="19192" y="6419"/>
                  <a:pt x="19097" y="6232"/>
                  <a:pt x="19097" y="6232"/>
                </a:cubicBezTo>
                <a:cubicBezTo>
                  <a:pt x="19097" y="6232"/>
                  <a:pt x="18992" y="6048"/>
                  <a:pt x="18884" y="5867"/>
                </a:cubicBezTo>
                <a:cubicBezTo>
                  <a:pt x="18835" y="5776"/>
                  <a:pt x="18772" y="5690"/>
                  <a:pt x="18730" y="5621"/>
                </a:cubicBezTo>
                <a:cubicBezTo>
                  <a:pt x="18687" y="5556"/>
                  <a:pt x="18657" y="5513"/>
                  <a:pt x="18657" y="5513"/>
                </a:cubicBezTo>
                <a:cubicBezTo>
                  <a:pt x="18592" y="5405"/>
                  <a:pt x="18579" y="5274"/>
                  <a:pt x="18635" y="5162"/>
                </a:cubicBezTo>
                <a:cubicBezTo>
                  <a:pt x="18635" y="5162"/>
                  <a:pt x="18779" y="4880"/>
                  <a:pt x="18913" y="4581"/>
                </a:cubicBezTo>
                <a:cubicBezTo>
                  <a:pt x="19045" y="4289"/>
                  <a:pt x="19159" y="3981"/>
                  <a:pt x="19159" y="3981"/>
                </a:cubicBezTo>
                <a:cubicBezTo>
                  <a:pt x="19202" y="3866"/>
                  <a:pt x="19179" y="3712"/>
                  <a:pt x="19077" y="3603"/>
                </a:cubicBezTo>
                <a:cubicBezTo>
                  <a:pt x="19077" y="3603"/>
                  <a:pt x="19032" y="3551"/>
                  <a:pt x="18966" y="3475"/>
                </a:cubicBezTo>
                <a:cubicBezTo>
                  <a:pt x="18897" y="3403"/>
                  <a:pt x="18812" y="3298"/>
                  <a:pt x="18717" y="3203"/>
                </a:cubicBezTo>
                <a:cubicBezTo>
                  <a:pt x="18621" y="3108"/>
                  <a:pt x="18526" y="3013"/>
                  <a:pt x="18457" y="2941"/>
                </a:cubicBezTo>
                <a:cubicBezTo>
                  <a:pt x="18421" y="2905"/>
                  <a:pt x="18392" y="2875"/>
                  <a:pt x="18369" y="2855"/>
                </a:cubicBezTo>
                <a:cubicBezTo>
                  <a:pt x="18349" y="2836"/>
                  <a:pt x="18336" y="2826"/>
                  <a:pt x="18336" y="2826"/>
                </a:cubicBezTo>
                <a:cubicBezTo>
                  <a:pt x="18228" y="2724"/>
                  <a:pt x="18080" y="2685"/>
                  <a:pt x="17962" y="2724"/>
                </a:cubicBezTo>
                <a:cubicBezTo>
                  <a:pt x="17962" y="2724"/>
                  <a:pt x="17883" y="2750"/>
                  <a:pt x="17768" y="2786"/>
                </a:cubicBezTo>
                <a:cubicBezTo>
                  <a:pt x="17653" y="2829"/>
                  <a:pt x="17499" y="2885"/>
                  <a:pt x="17348" y="2944"/>
                </a:cubicBezTo>
                <a:cubicBezTo>
                  <a:pt x="17197" y="3003"/>
                  <a:pt x="17050" y="3065"/>
                  <a:pt x="16941" y="3111"/>
                </a:cubicBezTo>
                <a:cubicBezTo>
                  <a:pt x="16830" y="3160"/>
                  <a:pt x="16758" y="3193"/>
                  <a:pt x="16758" y="3193"/>
                </a:cubicBezTo>
                <a:cubicBezTo>
                  <a:pt x="16643" y="3242"/>
                  <a:pt x="16508" y="3229"/>
                  <a:pt x="16407" y="3154"/>
                </a:cubicBezTo>
                <a:cubicBezTo>
                  <a:pt x="16407" y="3154"/>
                  <a:pt x="16367" y="3121"/>
                  <a:pt x="16302" y="3075"/>
                </a:cubicBezTo>
                <a:cubicBezTo>
                  <a:pt x="16236" y="3029"/>
                  <a:pt x="16151" y="2970"/>
                  <a:pt x="16062" y="2911"/>
                </a:cubicBezTo>
                <a:cubicBezTo>
                  <a:pt x="15977" y="2849"/>
                  <a:pt x="15888" y="2793"/>
                  <a:pt x="15819" y="2754"/>
                </a:cubicBezTo>
                <a:cubicBezTo>
                  <a:pt x="15754" y="2711"/>
                  <a:pt x="15708" y="2685"/>
                  <a:pt x="15708" y="2685"/>
                </a:cubicBezTo>
                <a:cubicBezTo>
                  <a:pt x="15708" y="2685"/>
                  <a:pt x="15531" y="2570"/>
                  <a:pt x="15343" y="2475"/>
                </a:cubicBezTo>
                <a:cubicBezTo>
                  <a:pt x="15160" y="2370"/>
                  <a:pt x="14969" y="2278"/>
                  <a:pt x="14969" y="2278"/>
                </a:cubicBezTo>
                <a:cubicBezTo>
                  <a:pt x="14855" y="2225"/>
                  <a:pt x="14779" y="2107"/>
                  <a:pt x="14773" y="1986"/>
                </a:cubicBezTo>
                <a:cubicBezTo>
                  <a:pt x="14773" y="1986"/>
                  <a:pt x="14756" y="1671"/>
                  <a:pt x="14723" y="1346"/>
                </a:cubicBezTo>
                <a:cubicBezTo>
                  <a:pt x="14691" y="1021"/>
                  <a:pt x="14635" y="703"/>
                  <a:pt x="14635" y="703"/>
                </a:cubicBezTo>
                <a:cubicBezTo>
                  <a:pt x="14615" y="578"/>
                  <a:pt x="14513" y="467"/>
                  <a:pt x="14376" y="414"/>
                </a:cubicBezTo>
                <a:cubicBezTo>
                  <a:pt x="14376" y="414"/>
                  <a:pt x="14120" y="332"/>
                  <a:pt x="13864" y="253"/>
                </a:cubicBezTo>
                <a:cubicBezTo>
                  <a:pt x="13604" y="181"/>
                  <a:pt x="13345" y="112"/>
                  <a:pt x="13345" y="112"/>
                </a:cubicBezTo>
                <a:cubicBezTo>
                  <a:pt x="13201" y="83"/>
                  <a:pt x="13056" y="122"/>
                  <a:pt x="12971" y="214"/>
                </a:cubicBezTo>
                <a:cubicBezTo>
                  <a:pt x="12971" y="214"/>
                  <a:pt x="12755" y="457"/>
                  <a:pt x="12551" y="713"/>
                </a:cubicBezTo>
                <a:cubicBezTo>
                  <a:pt x="12348" y="965"/>
                  <a:pt x="12164" y="1221"/>
                  <a:pt x="12164" y="1221"/>
                </a:cubicBezTo>
                <a:cubicBezTo>
                  <a:pt x="12092" y="1320"/>
                  <a:pt x="11967" y="1379"/>
                  <a:pt x="11839" y="1362"/>
                </a:cubicBezTo>
                <a:cubicBezTo>
                  <a:pt x="11839" y="1362"/>
                  <a:pt x="11632" y="1336"/>
                  <a:pt x="11422" y="1323"/>
                </a:cubicBezTo>
                <a:cubicBezTo>
                  <a:pt x="11209" y="1307"/>
                  <a:pt x="10999" y="1307"/>
                  <a:pt x="10999" y="1307"/>
                </a:cubicBezTo>
                <a:cubicBezTo>
                  <a:pt x="10999" y="1307"/>
                  <a:pt x="10947" y="1303"/>
                  <a:pt x="10868" y="1303"/>
                </a:cubicBezTo>
                <a:cubicBezTo>
                  <a:pt x="10789" y="1300"/>
                  <a:pt x="10684" y="1300"/>
                  <a:pt x="10579" y="1303"/>
                </a:cubicBezTo>
                <a:cubicBezTo>
                  <a:pt x="10474" y="1307"/>
                  <a:pt x="10366" y="1310"/>
                  <a:pt x="10287" y="1313"/>
                </a:cubicBezTo>
                <a:cubicBezTo>
                  <a:pt x="10208" y="1316"/>
                  <a:pt x="10156" y="1323"/>
                  <a:pt x="10156" y="1323"/>
                </a:cubicBezTo>
                <a:cubicBezTo>
                  <a:pt x="10031" y="1333"/>
                  <a:pt x="9910" y="1271"/>
                  <a:pt x="9841" y="1166"/>
                </a:cubicBezTo>
                <a:cubicBezTo>
                  <a:pt x="9841" y="1166"/>
                  <a:pt x="9798" y="1100"/>
                  <a:pt x="9733" y="1001"/>
                </a:cubicBezTo>
                <a:cubicBezTo>
                  <a:pt x="9664" y="903"/>
                  <a:pt x="9572" y="768"/>
                  <a:pt x="9477" y="641"/>
                </a:cubicBezTo>
                <a:cubicBezTo>
                  <a:pt x="9382" y="509"/>
                  <a:pt x="9283" y="378"/>
                  <a:pt x="9208" y="280"/>
                </a:cubicBezTo>
                <a:cubicBezTo>
                  <a:pt x="9132" y="184"/>
                  <a:pt x="9080" y="122"/>
                  <a:pt x="9080" y="122"/>
                </a:cubicBezTo>
                <a:cubicBezTo>
                  <a:pt x="9001" y="24"/>
                  <a:pt x="8857" y="-19"/>
                  <a:pt x="8712" y="7"/>
                </a:cubicBezTo>
                <a:cubicBezTo>
                  <a:pt x="8712" y="7"/>
                  <a:pt x="8696" y="7"/>
                  <a:pt x="8666" y="14"/>
                </a:cubicBezTo>
                <a:cubicBezTo>
                  <a:pt x="8637" y="17"/>
                  <a:pt x="8597" y="27"/>
                  <a:pt x="8548" y="37"/>
                </a:cubicBezTo>
                <a:cubicBezTo>
                  <a:pt x="8450" y="60"/>
                  <a:pt x="8318" y="89"/>
                  <a:pt x="8187" y="119"/>
                </a:cubicBezTo>
                <a:cubicBezTo>
                  <a:pt x="8053" y="148"/>
                  <a:pt x="7925" y="191"/>
                  <a:pt x="7830" y="214"/>
                </a:cubicBezTo>
                <a:cubicBezTo>
                  <a:pt x="7731" y="243"/>
                  <a:pt x="7666" y="260"/>
                  <a:pt x="7666" y="260"/>
                </a:cubicBezTo>
                <a:cubicBezTo>
                  <a:pt x="7524" y="299"/>
                  <a:pt x="7419" y="414"/>
                  <a:pt x="7393" y="536"/>
                </a:cubicBezTo>
                <a:cubicBezTo>
                  <a:pt x="7393" y="536"/>
                  <a:pt x="7324" y="857"/>
                  <a:pt x="7278" y="1172"/>
                </a:cubicBezTo>
                <a:cubicBezTo>
                  <a:pt x="7229" y="1497"/>
                  <a:pt x="7200" y="1812"/>
                  <a:pt x="7200" y="1812"/>
                </a:cubicBezTo>
                <a:cubicBezTo>
                  <a:pt x="7186" y="1937"/>
                  <a:pt x="7104" y="2038"/>
                  <a:pt x="6990" y="2094"/>
                </a:cubicBezTo>
                <a:cubicBezTo>
                  <a:pt x="6990" y="2094"/>
                  <a:pt x="6940" y="2117"/>
                  <a:pt x="6871" y="2150"/>
                </a:cubicBezTo>
                <a:cubicBezTo>
                  <a:pt x="6799" y="2183"/>
                  <a:pt x="6701" y="2222"/>
                  <a:pt x="6609" y="2271"/>
                </a:cubicBezTo>
                <a:cubicBezTo>
                  <a:pt x="6419" y="2366"/>
                  <a:pt x="6232" y="2465"/>
                  <a:pt x="6232" y="2465"/>
                </a:cubicBezTo>
                <a:cubicBezTo>
                  <a:pt x="6232" y="2465"/>
                  <a:pt x="6051" y="2570"/>
                  <a:pt x="5867" y="2675"/>
                </a:cubicBezTo>
                <a:cubicBezTo>
                  <a:pt x="5776" y="2727"/>
                  <a:pt x="5690" y="2790"/>
                  <a:pt x="5625" y="2829"/>
                </a:cubicBezTo>
                <a:cubicBezTo>
                  <a:pt x="5556" y="2875"/>
                  <a:pt x="5513" y="2901"/>
                  <a:pt x="5513" y="2901"/>
                </a:cubicBezTo>
                <a:cubicBezTo>
                  <a:pt x="5405" y="2970"/>
                  <a:pt x="5274" y="2983"/>
                  <a:pt x="5162" y="2927"/>
                </a:cubicBezTo>
                <a:cubicBezTo>
                  <a:pt x="5162" y="2927"/>
                  <a:pt x="4880" y="2780"/>
                  <a:pt x="4581" y="2649"/>
                </a:cubicBezTo>
                <a:cubicBezTo>
                  <a:pt x="4289" y="2517"/>
                  <a:pt x="3984" y="2403"/>
                  <a:pt x="3984" y="2403"/>
                </a:cubicBezTo>
                <a:cubicBezTo>
                  <a:pt x="3866" y="2357"/>
                  <a:pt x="3712" y="2383"/>
                  <a:pt x="3603" y="2485"/>
                </a:cubicBezTo>
                <a:cubicBezTo>
                  <a:pt x="3603" y="2485"/>
                  <a:pt x="3554" y="2527"/>
                  <a:pt x="3479" y="2596"/>
                </a:cubicBezTo>
                <a:cubicBezTo>
                  <a:pt x="3403" y="2662"/>
                  <a:pt x="3298" y="2747"/>
                  <a:pt x="3206" y="2845"/>
                </a:cubicBezTo>
                <a:cubicBezTo>
                  <a:pt x="3108" y="2937"/>
                  <a:pt x="3013" y="3032"/>
                  <a:pt x="2941" y="3105"/>
                </a:cubicBezTo>
                <a:cubicBezTo>
                  <a:pt x="2905" y="3137"/>
                  <a:pt x="2875" y="3170"/>
                  <a:pt x="2855" y="3190"/>
                </a:cubicBezTo>
                <a:cubicBezTo>
                  <a:pt x="2836" y="3213"/>
                  <a:pt x="2826" y="3226"/>
                  <a:pt x="2826" y="3226"/>
                </a:cubicBezTo>
                <a:cubicBezTo>
                  <a:pt x="2724" y="3334"/>
                  <a:pt x="2685" y="3479"/>
                  <a:pt x="2724" y="3600"/>
                </a:cubicBezTo>
                <a:cubicBezTo>
                  <a:pt x="2724" y="3600"/>
                  <a:pt x="2750" y="3676"/>
                  <a:pt x="2790" y="3790"/>
                </a:cubicBezTo>
                <a:cubicBezTo>
                  <a:pt x="2829" y="3909"/>
                  <a:pt x="2885" y="4063"/>
                  <a:pt x="2944" y="4214"/>
                </a:cubicBezTo>
                <a:cubicBezTo>
                  <a:pt x="3003" y="4365"/>
                  <a:pt x="3065" y="4512"/>
                  <a:pt x="3111" y="4621"/>
                </a:cubicBezTo>
                <a:cubicBezTo>
                  <a:pt x="3160" y="4729"/>
                  <a:pt x="3193" y="4804"/>
                  <a:pt x="3193" y="4804"/>
                </a:cubicBezTo>
                <a:cubicBezTo>
                  <a:pt x="3246" y="4916"/>
                  <a:pt x="3229" y="5050"/>
                  <a:pt x="3154" y="5152"/>
                </a:cubicBezTo>
                <a:cubicBezTo>
                  <a:pt x="3154" y="5152"/>
                  <a:pt x="3121" y="5195"/>
                  <a:pt x="3075" y="5257"/>
                </a:cubicBezTo>
                <a:cubicBezTo>
                  <a:pt x="3029" y="5323"/>
                  <a:pt x="2970" y="5411"/>
                  <a:pt x="2911" y="5497"/>
                </a:cubicBezTo>
                <a:cubicBezTo>
                  <a:pt x="2852" y="5585"/>
                  <a:pt x="2793" y="5671"/>
                  <a:pt x="2754" y="5739"/>
                </a:cubicBezTo>
                <a:cubicBezTo>
                  <a:pt x="2711" y="5808"/>
                  <a:pt x="2685" y="5854"/>
                  <a:pt x="2685" y="5854"/>
                </a:cubicBezTo>
                <a:cubicBezTo>
                  <a:pt x="2685" y="5854"/>
                  <a:pt x="2573" y="6031"/>
                  <a:pt x="2475" y="6219"/>
                </a:cubicBezTo>
                <a:cubicBezTo>
                  <a:pt x="2370" y="6402"/>
                  <a:pt x="2281" y="6593"/>
                  <a:pt x="2281" y="6593"/>
                </a:cubicBezTo>
                <a:cubicBezTo>
                  <a:pt x="2225" y="6707"/>
                  <a:pt x="2110" y="6780"/>
                  <a:pt x="1989" y="6786"/>
                </a:cubicBezTo>
                <a:cubicBezTo>
                  <a:pt x="1989" y="6786"/>
                  <a:pt x="1671" y="6803"/>
                  <a:pt x="1349" y="6839"/>
                </a:cubicBezTo>
                <a:cubicBezTo>
                  <a:pt x="1024" y="6871"/>
                  <a:pt x="703" y="6924"/>
                  <a:pt x="703" y="6924"/>
                </a:cubicBezTo>
                <a:cubicBezTo>
                  <a:pt x="578" y="6944"/>
                  <a:pt x="467" y="7045"/>
                  <a:pt x="417" y="7186"/>
                </a:cubicBezTo>
                <a:cubicBezTo>
                  <a:pt x="417" y="7186"/>
                  <a:pt x="335" y="7439"/>
                  <a:pt x="253" y="7695"/>
                </a:cubicBezTo>
                <a:cubicBezTo>
                  <a:pt x="184" y="7954"/>
                  <a:pt x="116" y="8213"/>
                  <a:pt x="116" y="8213"/>
                </a:cubicBezTo>
                <a:cubicBezTo>
                  <a:pt x="83" y="8358"/>
                  <a:pt x="122" y="8506"/>
                  <a:pt x="217" y="8588"/>
                </a:cubicBezTo>
                <a:cubicBezTo>
                  <a:pt x="217" y="8588"/>
                  <a:pt x="457" y="8807"/>
                  <a:pt x="713" y="9011"/>
                </a:cubicBezTo>
                <a:cubicBezTo>
                  <a:pt x="965" y="9214"/>
                  <a:pt x="1225" y="9398"/>
                  <a:pt x="1225" y="9398"/>
                </a:cubicBezTo>
                <a:cubicBezTo>
                  <a:pt x="1323" y="9470"/>
                  <a:pt x="1379" y="9595"/>
                  <a:pt x="1362" y="9720"/>
                </a:cubicBezTo>
                <a:cubicBezTo>
                  <a:pt x="1362" y="9720"/>
                  <a:pt x="1336" y="9930"/>
                  <a:pt x="1326" y="10140"/>
                </a:cubicBezTo>
                <a:cubicBezTo>
                  <a:pt x="1307" y="10350"/>
                  <a:pt x="1307" y="10560"/>
                  <a:pt x="1307" y="10560"/>
                </a:cubicBezTo>
                <a:cubicBezTo>
                  <a:pt x="1307" y="10560"/>
                  <a:pt x="1307" y="10612"/>
                  <a:pt x="1303" y="10694"/>
                </a:cubicBezTo>
                <a:cubicBezTo>
                  <a:pt x="1300" y="10773"/>
                  <a:pt x="1300" y="10878"/>
                  <a:pt x="1307" y="10983"/>
                </a:cubicBezTo>
                <a:cubicBezTo>
                  <a:pt x="1307" y="11088"/>
                  <a:pt x="1310" y="11193"/>
                  <a:pt x="1313" y="11272"/>
                </a:cubicBezTo>
                <a:cubicBezTo>
                  <a:pt x="1320" y="11350"/>
                  <a:pt x="1323" y="11403"/>
                  <a:pt x="1323" y="11403"/>
                </a:cubicBezTo>
                <a:cubicBezTo>
                  <a:pt x="1333" y="11531"/>
                  <a:pt x="1274" y="11652"/>
                  <a:pt x="1169" y="11718"/>
                </a:cubicBezTo>
                <a:cubicBezTo>
                  <a:pt x="1169" y="11718"/>
                  <a:pt x="1100" y="11764"/>
                  <a:pt x="1001" y="11829"/>
                </a:cubicBezTo>
                <a:cubicBezTo>
                  <a:pt x="903" y="11895"/>
                  <a:pt x="772" y="11987"/>
                  <a:pt x="641" y="12082"/>
                </a:cubicBezTo>
                <a:cubicBezTo>
                  <a:pt x="509" y="12177"/>
                  <a:pt x="378" y="12276"/>
                  <a:pt x="283" y="12351"/>
                </a:cubicBezTo>
                <a:cubicBezTo>
                  <a:pt x="188" y="12430"/>
                  <a:pt x="122" y="12479"/>
                  <a:pt x="122" y="12479"/>
                </a:cubicBezTo>
                <a:cubicBezTo>
                  <a:pt x="27" y="12558"/>
                  <a:pt x="-19" y="12702"/>
                  <a:pt x="7" y="12850"/>
                </a:cubicBezTo>
                <a:cubicBezTo>
                  <a:pt x="7" y="12850"/>
                  <a:pt x="11" y="12866"/>
                  <a:pt x="14" y="12896"/>
                </a:cubicBezTo>
                <a:cubicBezTo>
                  <a:pt x="20" y="12922"/>
                  <a:pt x="27" y="12965"/>
                  <a:pt x="40" y="13014"/>
                </a:cubicBezTo>
                <a:cubicBezTo>
                  <a:pt x="63" y="13112"/>
                  <a:pt x="93" y="13244"/>
                  <a:pt x="122" y="13375"/>
                </a:cubicBezTo>
                <a:cubicBezTo>
                  <a:pt x="148" y="13506"/>
                  <a:pt x="191" y="13634"/>
                  <a:pt x="217" y="13732"/>
                </a:cubicBezTo>
                <a:cubicBezTo>
                  <a:pt x="243" y="13828"/>
                  <a:pt x="263" y="13893"/>
                  <a:pt x="263" y="13893"/>
                </a:cubicBezTo>
                <a:cubicBezTo>
                  <a:pt x="299" y="14038"/>
                  <a:pt x="414" y="14143"/>
                  <a:pt x="536" y="14166"/>
                </a:cubicBezTo>
                <a:cubicBezTo>
                  <a:pt x="536" y="14166"/>
                  <a:pt x="857" y="14234"/>
                  <a:pt x="1175" y="14284"/>
                </a:cubicBezTo>
                <a:cubicBezTo>
                  <a:pt x="1497" y="14333"/>
                  <a:pt x="1815" y="14362"/>
                  <a:pt x="1815" y="14362"/>
                </a:cubicBezTo>
                <a:cubicBezTo>
                  <a:pt x="1937" y="14372"/>
                  <a:pt x="2042" y="14454"/>
                  <a:pt x="2094" y="14569"/>
                </a:cubicBezTo>
                <a:cubicBezTo>
                  <a:pt x="2094" y="14569"/>
                  <a:pt x="2117" y="14618"/>
                  <a:pt x="2150" y="14691"/>
                </a:cubicBezTo>
                <a:cubicBezTo>
                  <a:pt x="2183" y="14763"/>
                  <a:pt x="2222" y="14861"/>
                  <a:pt x="2271" y="14953"/>
                </a:cubicBezTo>
                <a:cubicBezTo>
                  <a:pt x="2370" y="15140"/>
                  <a:pt x="2465" y="15327"/>
                  <a:pt x="2465" y="15327"/>
                </a:cubicBezTo>
                <a:cubicBezTo>
                  <a:pt x="2465" y="15327"/>
                  <a:pt x="2570" y="15511"/>
                  <a:pt x="2678" y="15691"/>
                </a:cubicBezTo>
                <a:cubicBezTo>
                  <a:pt x="2727" y="15783"/>
                  <a:pt x="2790" y="15872"/>
                  <a:pt x="2832" y="15937"/>
                </a:cubicBezTo>
                <a:cubicBezTo>
                  <a:pt x="2875" y="16003"/>
                  <a:pt x="2905" y="16049"/>
                  <a:pt x="2905" y="16049"/>
                </a:cubicBezTo>
                <a:cubicBezTo>
                  <a:pt x="2970" y="16154"/>
                  <a:pt x="2983" y="16288"/>
                  <a:pt x="2927" y="16397"/>
                </a:cubicBezTo>
                <a:cubicBezTo>
                  <a:pt x="2927" y="16397"/>
                  <a:pt x="2783" y="16679"/>
                  <a:pt x="2649" y="16978"/>
                </a:cubicBezTo>
                <a:cubicBezTo>
                  <a:pt x="2517" y="17273"/>
                  <a:pt x="2403" y="17578"/>
                  <a:pt x="2403" y="17578"/>
                </a:cubicBezTo>
                <a:cubicBezTo>
                  <a:pt x="2357" y="17696"/>
                  <a:pt x="2383" y="17847"/>
                  <a:pt x="2485" y="17955"/>
                </a:cubicBezTo>
                <a:cubicBezTo>
                  <a:pt x="2485" y="17955"/>
                  <a:pt x="2527" y="18008"/>
                  <a:pt x="2596" y="18083"/>
                </a:cubicBezTo>
                <a:cubicBezTo>
                  <a:pt x="2665" y="18155"/>
                  <a:pt x="2750" y="18260"/>
                  <a:pt x="2845" y="18356"/>
                </a:cubicBezTo>
                <a:cubicBezTo>
                  <a:pt x="2941" y="18451"/>
                  <a:pt x="3036" y="18546"/>
                  <a:pt x="3105" y="18618"/>
                </a:cubicBezTo>
                <a:cubicBezTo>
                  <a:pt x="3141" y="18654"/>
                  <a:pt x="3170" y="18684"/>
                  <a:pt x="3193" y="18703"/>
                </a:cubicBezTo>
                <a:cubicBezTo>
                  <a:pt x="3213" y="18723"/>
                  <a:pt x="3226" y="18736"/>
                  <a:pt x="3226" y="18736"/>
                </a:cubicBezTo>
                <a:cubicBezTo>
                  <a:pt x="3334" y="18835"/>
                  <a:pt x="3482" y="18874"/>
                  <a:pt x="3600" y="18835"/>
                </a:cubicBezTo>
                <a:cubicBezTo>
                  <a:pt x="3600" y="18835"/>
                  <a:pt x="3676" y="18812"/>
                  <a:pt x="3794" y="18772"/>
                </a:cubicBezTo>
                <a:cubicBezTo>
                  <a:pt x="3909" y="18730"/>
                  <a:pt x="4063" y="18674"/>
                  <a:pt x="4214" y="18615"/>
                </a:cubicBezTo>
                <a:cubicBezTo>
                  <a:pt x="4365" y="18556"/>
                  <a:pt x="4512" y="18497"/>
                  <a:pt x="4621" y="18447"/>
                </a:cubicBezTo>
                <a:cubicBezTo>
                  <a:pt x="4732" y="18398"/>
                  <a:pt x="4804" y="18369"/>
                  <a:pt x="4804" y="18369"/>
                </a:cubicBezTo>
                <a:cubicBezTo>
                  <a:pt x="4916" y="18316"/>
                  <a:pt x="5054" y="18329"/>
                  <a:pt x="5152" y="18408"/>
                </a:cubicBezTo>
                <a:cubicBezTo>
                  <a:pt x="5152" y="18408"/>
                  <a:pt x="5195" y="18438"/>
                  <a:pt x="5260" y="18487"/>
                </a:cubicBezTo>
                <a:cubicBezTo>
                  <a:pt x="5323" y="18530"/>
                  <a:pt x="5411" y="18589"/>
                  <a:pt x="5500" y="18648"/>
                </a:cubicBezTo>
                <a:cubicBezTo>
                  <a:pt x="5585" y="18710"/>
                  <a:pt x="5674" y="18766"/>
                  <a:pt x="5743" y="18805"/>
                </a:cubicBezTo>
                <a:cubicBezTo>
                  <a:pt x="5808" y="18848"/>
                  <a:pt x="5854" y="18874"/>
                  <a:pt x="5854" y="18874"/>
                </a:cubicBezTo>
                <a:cubicBezTo>
                  <a:pt x="5854" y="18874"/>
                  <a:pt x="6031" y="18989"/>
                  <a:pt x="6219" y="19087"/>
                </a:cubicBezTo>
                <a:cubicBezTo>
                  <a:pt x="6402" y="19192"/>
                  <a:pt x="6593" y="19281"/>
                  <a:pt x="6593" y="19281"/>
                </a:cubicBezTo>
                <a:cubicBezTo>
                  <a:pt x="6707" y="19337"/>
                  <a:pt x="6780" y="19452"/>
                  <a:pt x="6789" y="19573"/>
                </a:cubicBezTo>
                <a:cubicBezTo>
                  <a:pt x="6789" y="19573"/>
                  <a:pt x="6806" y="19888"/>
                  <a:pt x="6839" y="20213"/>
                </a:cubicBezTo>
                <a:cubicBezTo>
                  <a:pt x="6871" y="20538"/>
                  <a:pt x="6927" y="20856"/>
                  <a:pt x="6927" y="20856"/>
                </a:cubicBezTo>
                <a:cubicBezTo>
                  <a:pt x="6947" y="20981"/>
                  <a:pt x="7049" y="21092"/>
                  <a:pt x="7186" y="21145"/>
                </a:cubicBezTo>
                <a:cubicBezTo>
                  <a:pt x="7186" y="21145"/>
                  <a:pt x="7442" y="21227"/>
                  <a:pt x="7698" y="21309"/>
                </a:cubicBezTo>
                <a:cubicBezTo>
                  <a:pt x="7958" y="21378"/>
                  <a:pt x="8217" y="21446"/>
                  <a:pt x="8217" y="21446"/>
                </a:cubicBezTo>
                <a:cubicBezTo>
                  <a:pt x="8361" y="21476"/>
                  <a:pt x="8506" y="21437"/>
                  <a:pt x="8591" y="21345"/>
                </a:cubicBezTo>
                <a:cubicBezTo>
                  <a:pt x="8591" y="21345"/>
                  <a:pt x="8807" y="21105"/>
                  <a:pt x="9011" y="20846"/>
                </a:cubicBezTo>
                <a:cubicBezTo>
                  <a:pt x="9214" y="20593"/>
                  <a:pt x="9398" y="20337"/>
                  <a:pt x="9398" y="20337"/>
                </a:cubicBezTo>
                <a:cubicBezTo>
                  <a:pt x="9470" y="20239"/>
                  <a:pt x="9595" y="20180"/>
                  <a:pt x="9720" y="20196"/>
                </a:cubicBezTo>
                <a:cubicBezTo>
                  <a:pt x="9720" y="20196"/>
                  <a:pt x="9930" y="20223"/>
                  <a:pt x="10140" y="20236"/>
                </a:cubicBezTo>
                <a:cubicBezTo>
                  <a:pt x="10350" y="20252"/>
                  <a:pt x="10563" y="20255"/>
                  <a:pt x="10563" y="20255"/>
                </a:cubicBezTo>
                <a:cubicBezTo>
                  <a:pt x="10563" y="20255"/>
                  <a:pt x="10615" y="20255"/>
                  <a:pt x="10694" y="20259"/>
                </a:cubicBezTo>
                <a:cubicBezTo>
                  <a:pt x="10773" y="20262"/>
                  <a:pt x="10878" y="20259"/>
                  <a:pt x="10983" y="20255"/>
                </a:cubicBezTo>
                <a:cubicBezTo>
                  <a:pt x="11088" y="20252"/>
                  <a:pt x="11193" y="20249"/>
                  <a:pt x="11272" y="20249"/>
                </a:cubicBezTo>
                <a:cubicBezTo>
                  <a:pt x="11354" y="20242"/>
                  <a:pt x="11406" y="20239"/>
                  <a:pt x="11406" y="20239"/>
                </a:cubicBezTo>
                <a:cubicBezTo>
                  <a:pt x="11531" y="20229"/>
                  <a:pt x="11652" y="20288"/>
                  <a:pt x="11721" y="20393"/>
                </a:cubicBezTo>
                <a:close/>
                <a:moveTo>
                  <a:pt x="10609" y="18316"/>
                </a:moveTo>
                <a:cubicBezTo>
                  <a:pt x="10609" y="18316"/>
                  <a:pt x="10546" y="18316"/>
                  <a:pt x="10438" y="18313"/>
                </a:cubicBezTo>
                <a:cubicBezTo>
                  <a:pt x="10330" y="18303"/>
                  <a:pt x="10176" y="18300"/>
                  <a:pt x="9992" y="18277"/>
                </a:cubicBezTo>
                <a:cubicBezTo>
                  <a:pt x="9624" y="18241"/>
                  <a:pt x="9135" y="18155"/>
                  <a:pt x="8663" y="18014"/>
                </a:cubicBezTo>
                <a:cubicBezTo>
                  <a:pt x="8187" y="17877"/>
                  <a:pt x="7728" y="17686"/>
                  <a:pt x="7400" y="17519"/>
                </a:cubicBezTo>
                <a:cubicBezTo>
                  <a:pt x="7232" y="17437"/>
                  <a:pt x="7101" y="17358"/>
                  <a:pt x="7006" y="17309"/>
                </a:cubicBezTo>
                <a:cubicBezTo>
                  <a:pt x="6914" y="17250"/>
                  <a:pt x="6858" y="17220"/>
                  <a:pt x="6858" y="17220"/>
                </a:cubicBezTo>
                <a:cubicBezTo>
                  <a:pt x="6858" y="17220"/>
                  <a:pt x="6806" y="17188"/>
                  <a:pt x="6714" y="17132"/>
                </a:cubicBezTo>
                <a:cubicBezTo>
                  <a:pt x="6625" y="17073"/>
                  <a:pt x="6497" y="16987"/>
                  <a:pt x="6346" y="16879"/>
                </a:cubicBezTo>
                <a:cubicBezTo>
                  <a:pt x="6045" y="16666"/>
                  <a:pt x="5667" y="16344"/>
                  <a:pt x="5326" y="15987"/>
                </a:cubicBezTo>
                <a:cubicBezTo>
                  <a:pt x="4985" y="15632"/>
                  <a:pt x="4689" y="15238"/>
                  <a:pt x="4486" y="14927"/>
                </a:cubicBezTo>
                <a:cubicBezTo>
                  <a:pt x="4437" y="14848"/>
                  <a:pt x="4388" y="14779"/>
                  <a:pt x="4348" y="14713"/>
                </a:cubicBezTo>
                <a:cubicBezTo>
                  <a:pt x="4312" y="14648"/>
                  <a:pt x="4279" y="14592"/>
                  <a:pt x="4250" y="14546"/>
                </a:cubicBezTo>
                <a:cubicBezTo>
                  <a:pt x="4197" y="14451"/>
                  <a:pt x="4165" y="14399"/>
                  <a:pt x="4165" y="14399"/>
                </a:cubicBezTo>
                <a:cubicBezTo>
                  <a:pt x="4165" y="14399"/>
                  <a:pt x="4138" y="14343"/>
                  <a:pt x="4089" y="14248"/>
                </a:cubicBezTo>
                <a:cubicBezTo>
                  <a:pt x="4063" y="14198"/>
                  <a:pt x="4033" y="14139"/>
                  <a:pt x="3997" y="14074"/>
                </a:cubicBezTo>
                <a:cubicBezTo>
                  <a:pt x="3964" y="14005"/>
                  <a:pt x="3932" y="13926"/>
                  <a:pt x="3892" y="13844"/>
                </a:cubicBezTo>
                <a:cubicBezTo>
                  <a:pt x="3741" y="13506"/>
                  <a:pt x="3567" y="13040"/>
                  <a:pt x="3452" y="12561"/>
                </a:cubicBezTo>
                <a:cubicBezTo>
                  <a:pt x="3338" y="12082"/>
                  <a:pt x="3272" y="11593"/>
                  <a:pt x="3252" y="11222"/>
                </a:cubicBezTo>
                <a:cubicBezTo>
                  <a:pt x="3242" y="11039"/>
                  <a:pt x="3239" y="10884"/>
                  <a:pt x="3239" y="10776"/>
                </a:cubicBezTo>
                <a:cubicBezTo>
                  <a:pt x="3242" y="10668"/>
                  <a:pt x="3242" y="10609"/>
                  <a:pt x="3242" y="10609"/>
                </a:cubicBezTo>
                <a:cubicBezTo>
                  <a:pt x="3242" y="10609"/>
                  <a:pt x="3246" y="10546"/>
                  <a:pt x="3246" y="10438"/>
                </a:cubicBezTo>
                <a:cubicBezTo>
                  <a:pt x="3259" y="10330"/>
                  <a:pt x="3262" y="10176"/>
                  <a:pt x="3282" y="9992"/>
                </a:cubicBezTo>
                <a:cubicBezTo>
                  <a:pt x="3318" y="9624"/>
                  <a:pt x="3403" y="9135"/>
                  <a:pt x="3544" y="8660"/>
                </a:cubicBezTo>
                <a:cubicBezTo>
                  <a:pt x="3682" y="8184"/>
                  <a:pt x="3872" y="7728"/>
                  <a:pt x="4043" y="7400"/>
                </a:cubicBezTo>
                <a:cubicBezTo>
                  <a:pt x="4122" y="7232"/>
                  <a:pt x="4204" y="7101"/>
                  <a:pt x="4253" y="7003"/>
                </a:cubicBezTo>
                <a:cubicBezTo>
                  <a:pt x="4309" y="6911"/>
                  <a:pt x="4342" y="6858"/>
                  <a:pt x="4342" y="6858"/>
                </a:cubicBezTo>
                <a:cubicBezTo>
                  <a:pt x="4342" y="6858"/>
                  <a:pt x="4374" y="6806"/>
                  <a:pt x="4430" y="6714"/>
                </a:cubicBezTo>
                <a:cubicBezTo>
                  <a:pt x="4489" y="6622"/>
                  <a:pt x="4575" y="6494"/>
                  <a:pt x="4683" y="6346"/>
                </a:cubicBezTo>
                <a:cubicBezTo>
                  <a:pt x="4896" y="6045"/>
                  <a:pt x="5214" y="5667"/>
                  <a:pt x="5572" y="5326"/>
                </a:cubicBezTo>
                <a:cubicBezTo>
                  <a:pt x="5926" y="4985"/>
                  <a:pt x="6324" y="4686"/>
                  <a:pt x="6635" y="4486"/>
                </a:cubicBezTo>
                <a:cubicBezTo>
                  <a:pt x="6711" y="4437"/>
                  <a:pt x="6783" y="4388"/>
                  <a:pt x="6845" y="4348"/>
                </a:cubicBezTo>
                <a:cubicBezTo>
                  <a:pt x="6911" y="4309"/>
                  <a:pt x="6970" y="4276"/>
                  <a:pt x="7016" y="4250"/>
                </a:cubicBezTo>
                <a:cubicBezTo>
                  <a:pt x="7108" y="4194"/>
                  <a:pt x="7164" y="4165"/>
                  <a:pt x="7164" y="4165"/>
                </a:cubicBezTo>
                <a:cubicBezTo>
                  <a:pt x="7164" y="4165"/>
                  <a:pt x="7219" y="4135"/>
                  <a:pt x="7314" y="4086"/>
                </a:cubicBezTo>
                <a:cubicBezTo>
                  <a:pt x="7364" y="4063"/>
                  <a:pt x="7419" y="4033"/>
                  <a:pt x="7488" y="3997"/>
                </a:cubicBezTo>
                <a:cubicBezTo>
                  <a:pt x="7554" y="3964"/>
                  <a:pt x="7633" y="3932"/>
                  <a:pt x="7718" y="3892"/>
                </a:cubicBezTo>
                <a:cubicBezTo>
                  <a:pt x="8056" y="3741"/>
                  <a:pt x="8519" y="3567"/>
                  <a:pt x="8998" y="3452"/>
                </a:cubicBezTo>
                <a:cubicBezTo>
                  <a:pt x="9477" y="3334"/>
                  <a:pt x="9969" y="3269"/>
                  <a:pt x="10336" y="3252"/>
                </a:cubicBezTo>
                <a:cubicBezTo>
                  <a:pt x="10520" y="3242"/>
                  <a:pt x="10674" y="3239"/>
                  <a:pt x="10783" y="3239"/>
                </a:cubicBezTo>
                <a:cubicBezTo>
                  <a:pt x="10891" y="3242"/>
                  <a:pt x="10953" y="3242"/>
                  <a:pt x="10953" y="3242"/>
                </a:cubicBezTo>
                <a:cubicBezTo>
                  <a:pt x="10953" y="3242"/>
                  <a:pt x="11016" y="3242"/>
                  <a:pt x="11124" y="3246"/>
                </a:cubicBezTo>
                <a:cubicBezTo>
                  <a:pt x="11229" y="3256"/>
                  <a:pt x="11386" y="3259"/>
                  <a:pt x="11570" y="3282"/>
                </a:cubicBezTo>
                <a:cubicBezTo>
                  <a:pt x="11938" y="3318"/>
                  <a:pt x="12427" y="3403"/>
                  <a:pt x="12899" y="3544"/>
                </a:cubicBezTo>
                <a:cubicBezTo>
                  <a:pt x="13375" y="3682"/>
                  <a:pt x="13834" y="3872"/>
                  <a:pt x="14162" y="4043"/>
                </a:cubicBezTo>
                <a:cubicBezTo>
                  <a:pt x="14330" y="4122"/>
                  <a:pt x="14461" y="4204"/>
                  <a:pt x="14556" y="4253"/>
                </a:cubicBezTo>
                <a:cubicBezTo>
                  <a:pt x="14648" y="4309"/>
                  <a:pt x="14700" y="4342"/>
                  <a:pt x="14700" y="4342"/>
                </a:cubicBezTo>
                <a:cubicBezTo>
                  <a:pt x="14700" y="4342"/>
                  <a:pt x="14753" y="4371"/>
                  <a:pt x="14848" y="4427"/>
                </a:cubicBezTo>
                <a:cubicBezTo>
                  <a:pt x="14937" y="4486"/>
                  <a:pt x="15065" y="4575"/>
                  <a:pt x="15216" y="4680"/>
                </a:cubicBezTo>
                <a:cubicBezTo>
                  <a:pt x="15517" y="4896"/>
                  <a:pt x="15895" y="5214"/>
                  <a:pt x="16233" y="5572"/>
                </a:cubicBezTo>
                <a:cubicBezTo>
                  <a:pt x="16574" y="5926"/>
                  <a:pt x="16873" y="6324"/>
                  <a:pt x="17076" y="6632"/>
                </a:cubicBezTo>
                <a:cubicBezTo>
                  <a:pt x="17125" y="6711"/>
                  <a:pt x="17174" y="6780"/>
                  <a:pt x="17214" y="6845"/>
                </a:cubicBezTo>
                <a:cubicBezTo>
                  <a:pt x="17250" y="6911"/>
                  <a:pt x="17283" y="6967"/>
                  <a:pt x="17309" y="7016"/>
                </a:cubicBezTo>
                <a:cubicBezTo>
                  <a:pt x="17365" y="7108"/>
                  <a:pt x="17397" y="7160"/>
                  <a:pt x="17397" y="7160"/>
                </a:cubicBezTo>
                <a:cubicBezTo>
                  <a:pt x="17397" y="7160"/>
                  <a:pt x="17424" y="7216"/>
                  <a:pt x="17473" y="7314"/>
                </a:cubicBezTo>
                <a:cubicBezTo>
                  <a:pt x="17499" y="7360"/>
                  <a:pt x="17529" y="7419"/>
                  <a:pt x="17565" y="7485"/>
                </a:cubicBezTo>
                <a:cubicBezTo>
                  <a:pt x="17598" y="7554"/>
                  <a:pt x="17630" y="7633"/>
                  <a:pt x="17670" y="7718"/>
                </a:cubicBezTo>
                <a:cubicBezTo>
                  <a:pt x="17821" y="8056"/>
                  <a:pt x="17995" y="8519"/>
                  <a:pt x="18110" y="8998"/>
                </a:cubicBezTo>
                <a:cubicBezTo>
                  <a:pt x="18224" y="9477"/>
                  <a:pt x="18290" y="9966"/>
                  <a:pt x="18310" y="10336"/>
                </a:cubicBezTo>
                <a:cubicBezTo>
                  <a:pt x="18316" y="10520"/>
                  <a:pt x="18320" y="10674"/>
                  <a:pt x="18323" y="10783"/>
                </a:cubicBezTo>
                <a:cubicBezTo>
                  <a:pt x="18320" y="10891"/>
                  <a:pt x="18320" y="10953"/>
                  <a:pt x="18320" y="10953"/>
                </a:cubicBezTo>
                <a:cubicBezTo>
                  <a:pt x="18320" y="10953"/>
                  <a:pt x="18316" y="11012"/>
                  <a:pt x="18313" y="11121"/>
                </a:cubicBezTo>
                <a:cubicBezTo>
                  <a:pt x="18303" y="11229"/>
                  <a:pt x="18300" y="11383"/>
                  <a:pt x="18280" y="11567"/>
                </a:cubicBezTo>
                <a:cubicBezTo>
                  <a:pt x="18244" y="11938"/>
                  <a:pt x="18159" y="12423"/>
                  <a:pt x="18018" y="12899"/>
                </a:cubicBezTo>
                <a:cubicBezTo>
                  <a:pt x="17880" y="13375"/>
                  <a:pt x="17690" y="13831"/>
                  <a:pt x="17519" y="14162"/>
                </a:cubicBezTo>
                <a:cubicBezTo>
                  <a:pt x="17437" y="14326"/>
                  <a:pt x="17358" y="14461"/>
                  <a:pt x="17309" y="14556"/>
                </a:cubicBezTo>
                <a:cubicBezTo>
                  <a:pt x="17253" y="14648"/>
                  <a:pt x="17220" y="14700"/>
                  <a:pt x="17220" y="14700"/>
                </a:cubicBezTo>
                <a:cubicBezTo>
                  <a:pt x="17220" y="14700"/>
                  <a:pt x="17188" y="14753"/>
                  <a:pt x="17132" y="14845"/>
                </a:cubicBezTo>
                <a:cubicBezTo>
                  <a:pt x="17073" y="14937"/>
                  <a:pt x="16987" y="15065"/>
                  <a:pt x="16879" y="15216"/>
                </a:cubicBezTo>
                <a:cubicBezTo>
                  <a:pt x="16666" y="15514"/>
                  <a:pt x="16348" y="15895"/>
                  <a:pt x="15990" y="16233"/>
                </a:cubicBezTo>
                <a:cubicBezTo>
                  <a:pt x="15632" y="16574"/>
                  <a:pt x="15238" y="16873"/>
                  <a:pt x="14927" y="17073"/>
                </a:cubicBezTo>
                <a:cubicBezTo>
                  <a:pt x="14851" y="17125"/>
                  <a:pt x="14779" y="17171"/>
                  <a:pt x="14717" y="17210"/>
                </a:cubicBezTo>
                <a:cubicBezTo>
                  <a:pt x="14651" y="17250"/>
                  <a:pt x="14592" y="17283"/>
                  <a:pt x="14546" y="17309"/>
                </a:cubicBezTo>
                <a:cubicBezTo>
                  <a:pt x="14451" y="17365"/>
                  <a:pt x="14399" y="17394"/>
                  <a:pt x="14399" y="17394"/>
                </a:cubicBezTo>
                <a:cubicBezTo>
                  <a:pt x="14399" y="17394"/>
                  <a:pt x="14343" y="17424"/>
                  <a:pt x="14248" y="17473"/>
                </a:cubicBezTo>
                <a:cubicBezTo>
                  <a:pt x="14198" y="17496"/>
                  <a:pt x="14139" y="17529"/>
                  <a:pt x="14074" y="17562"/>
                </a:cubicBezTo>
                <a:cubicBezTo>
                  <a:pt x="14005" y="17594"/>
                  <a:pt x="13929" y="17627"/>
                  <a:pt x="13844" y="17667"/>
                </a:cubicBezTo>
                <a:cubicBezTo>
                  <a:pt x="13506" y="17821"/>
                  <a:pt x="13043" y="17991"/>
                  <a:pt x="12561" y="18106"/>
                </a:cubicBezTo>
                <a:cubicBezTo>
                  <a:pt x="12085" y="18224"/>
                  <a:pt x="11593" y="18290"/>
                  <a:pt x="11226" y="18306"/>
                </a:cubicBezTo>
                <a:cubicBezTo>
                  <a:pt x="11039" y="18316"/>
                  <a:pt x="10884" y="18320"/>
                  <a:pt x="10779" y="18320"/>
                </a:cubicBezTo>
                <a:cubicBezTo>
                  <a:pt x="10671" y="18320"/>
                  <a:pt x="10609" y="18316"/>
                  <a:pt x="10609" y="18316"/>
                </a:cubicBezTo>
                <a:close/>
              </a:path>
            </a:pathLst>
          </a:custGeom>
          <a:ln w="25400">
            <a:solidFill>
              <a:srgbClr val="4472C4"/>
            </a:solidFill>
          </a:ln>
        </p:spPr>
        <p:txBody>
          <a:bodyPr lIns="0" tIns="0" rIns="0" bIns="0"/>
          <a:lstStyle/>
          <a:p>
            <a:pPr lvl="0">
              <a:defRPr sz="1000">
                <a:latin typeface="Arial"/>
                <a:ea typeface="Arial"/>
                <a:cs typeface="Arial"/>
                <a:sym typeface="Arial"/>
              </a:defRPr>
            </a:pPr>
          </a:p>
        </p:txBody>
      </p:sp>
      <p:sp>
        <p:nvSpPr>
          <p:cNvPr id="182" name="Shape 182"/>
          <p:cNvSpPr/>
          <p:nvPr/>
        </p:nvSpPr>
        <p:spPr>
          <a:xfrm>
            <a:off x="9715936" y="2741240"/>
            <a:ext cx="1664214" cy="1673625"/>
          </a:xfrm>
          <a:custGeom>
            <a:avLst/>
            <a:gdLst/>
            <a:ahLst/>
            <a:cxnLst>
              <a:cxn ang="0">
                <a:pos x="wd2" y="hd2"/>
              </a:cxn>
              <a:cxn ang="5400000">
                <a:pos x="wd2" y="hd2"/>
              </a:cxn>
              <a:cxn ang="10800000">
                <a:pos x="wd2" y="hd2"/>
              </a:cxn>
              <a:cxn ang="16200000">
                <a:pos x="wd2" y="hd2"/>
              </a:cxn>
            </a:cxnLst>
            <a:rect l="0" t="0" r="r" b="b"/>
            <a:pathLst>
              <a:path w="21580" h="21579" fill="norm" stroke="1" extrusionOk="0">
                <a:moveTo>
                  <a:pt x="10356" y="21435"/>
                </a:moveTo>
                <a:cubicBezTo>
                  <a:pt x="10356" y="21435"/>
                  <a:pt x="10395" y="21372"/>
                  <a:pt x="10458" y="21278"/>
                </a:cubicBezTo>
                <a:cubicBezTo>
                  <a:pt x="10517" y="21181"/>
                  <a:pt x="10595" y="21052"/>
                  <a:pt x="10670" y="20923"/>
                </a:cubicBezTo>
                <a:cubicBezTo>
                  <a:pt x="10820" y="20665"/>
                  <a:pt x="10949" y="20407"/>
                  <a:pt x="10949" y="20407"/>
                </a:cubicBezTo>
                <a:cubicBezTo>
                  <a:pt x="11004" y="20305"/>
                  <a:pt x="11111" y="20235"/>
                  <a:pt x="11229" y="20235"/>
                </a:cubicBezTo>
                <a:cubicBezTo>
                  <a:pt x="11229" y="20235"/>
                  <a:pt x="11421" y="20231"/>
                  <a:pt x="11618" y="20211"/>
                </a:cubicBezTo>
                <a:cubicBezTo>
                  <a:pt x="11712" y="20204"/>
                  <a:pt x="11811" y="20196"/>
                  <a:pt x="11885" y="20192"/>
                </a:cubicBezTo>
                <a:cubicBezTo>
                  <a:pt x="11956" y="20180"/>
                  <a:pt x="12003" y="20176"/>
                  <a:pt x="12003" y="20176"/>
                </a:cubicBezTo>
                <a:cubicBezTo>
                  <a:pt x="12003" y="20176"/>
                  <a:pt x="12054" y="20168"/>
                  <a:pt x="12125" y="20161"/>
                </a:cubicBezTo>
                <a:cubicBezTo>
                  <a:pt x="12200" y="20149"/>
                  <a:pt x="12294" y="20141"/>
                  <a:pt x="12393" y="20121"/>
                </a:cubicBezTo>
                <a:cubicBezTo>
                  <a:pt x="12585" y="20090"/>
                  <a:pt x="12778" y="20055"/>
                  <a:pt x="12778" y="20055"/>
                </a:cubicBezTo>
                <a:cubicBezTo>
                  <a:pt x="12892" y="20032"/>
                  <a:pt x="13010" y="20067"/>
                  <a:pt x="13085" y="20153"/>
                </a:cubicBezTo>
                <a:cubicBezTo>
                  <a:pt x="13085" y="20153"/>
                  <a:pt x="13132" y="20211"/>
                  <a:pt x="13207" y="20293"/>
                </a:cubicBezTo>
                <a:cubicBezTo>
                  <a:pt x="13277" y="20375"/>
                  <a:pt x="13380" y="20489"/>
                  <a:pt x="13482" y="20594"/>
                </a:cubicBezTo>
                <a:cubicBezTo>
                  <a:pt x="13686" y="20809"/>
                  <a:pt x="13903" y="21016"/>
                  <a:pt x="13903" y="21016"/>
                </a:cubicBezTo>
                <a:cubicBezTo>
                  <a:pt x="13989" y="21098"/>
                  <a:pt x="14127" y="21126"/>
                  <a:pt x="14253" y="21083"/>
                </a:cubicBezTo>
                <a:cubicBezTo>
                  <a:pt x="14253" y="21083"/>
                  <a:pt x="14311" y="21063"/>
                  <a:pt x="14398" y="21032"/>
                </a:cubicBezTo>
                <a:cubicBezTo>
                  <a:pt x="14488" y="21005"/>
                  <a:pt x="14606" y="20966"/>
                  <a:pt x="14720" y="20923"/>
                </a:cubicBezTo>
                <a:cubicBezTo>
                  <a:pt x="14834" y="20876"/>
                  <a:pt x="14949" y="20833"/>
                  <a:pt x="15035" y="20798"/>
                </a:cubicBezTo>
                <a:cubicBezTo>
                  <a:pt x="15122" y="20766"/>
                  <a:pt x="15177" y="20739"/>
                  <a:pt x="15177" y="20739"/>
                </a:cubicBezTo>
                <a:cubicBezTo>
                  <a:pt x="15298" y="20684"/>
                  <a:pt x="15385" y="20575"/>
                  <a:pt x="15397" y="20458"/>
                </a:cubicBezTo>
                <a:cubicBezTo>
                  <a:pt x="15397" y="20458"/>
                  <a:pt x="15424" y="20164"/>
                  <a:pt x="15432" y="19864"/>
                </a:cubicBezTo>
                <a:cubicBezTo>
                  <a:pt x="15444" y="19567"/>
                  <a:pt x="15440" y="19273"/>
                  <a:pt x="15440" y="19273"/>
                </a:cubicBezTo>
                <a:cubicBezTo>
                  <a:pt x="15440" y="19164"/>
                  <a:pt x="15499" y="19055"/>
                  <a:pt x="15601" y="18996"/>
                </a:cubicBezTo>
                <a:cubicBezTo>
                  <a:pt x="15601" y="18996"/>
                  <a:pt x="15645" y="18969"/>
                  <a:pt x="15707" y="18933"/>
                </a:cubicBezTo>
                <a:cubicBezTo>
                  <a:pt x="15770" y="18898"/>
                  <a:pt x="15857" y="18851"/>
                  <a:pt x="15936" y="18797"/>
                </a:cubicBezTo>
                <a:cubicBezTo>
                  <a:pt x="16101" y="18691"/>
                  <a:pt x="16266" y="18586"/>
                  <a:pt x="16266" y="18586"/>
                </a:cubicBezTo>
                <a:cubicBezTo>
                  <a:pt x="16266" y="18586"/>
                  <a:pt x="16423" y="18472"/>
                  <a:pt x="16580" y="18359"/>
                </a:cubicBezTo>
                <a:cubicBezTo>
                  <a:pt x="16663" y="18300"/>
                  <a:pt x="16734" y="18238"/>
                  <a:pt x="16793" y="18195"/>
                </a:cubicBezTo>
                <a:cubicBezTo>
                  <a:pt x="16852" y="18148"/>
                  <a:pt x="16887" y="18117"/>
                  <a:pt x="16887" y="18117"/>
                </a:cubicBezTo>
                <a:cubicBezTo>
                  <a:pt x="16982" y="18046"/>
                  <a:pt x="17103" y="18027"/>
                  <a:pt x="17210" y="18066"/>
                </a:cubicBezTo>
                <a:cubicBezTo>
                  <a:pt x="17210" y="18066"/>
                  <a:pt x="17481" y="18175"/>
                  <a:pt x="17764" y="18273"/>
                </a:cubicBezTo>
                <a:cubicBezTo>
                  <a:pt x="18051" y="18375"/>
                  <a:pt x="18338" y="18453"/>
                  <a:pt x="18338" y="18453"/>
                </a:cubicBezTo>
                <a:cubicBezTo>
                  <a:pt x="18448" y="18484"/>
                  <a:pt x="18582" y="18445"/>
                  <a:pt x="18680" y="18351"/>
                </a:cubicBezTo>
                <a:cubicBezTo>
                  <a:pt x="18680" y="18351"/>
                  <a:pt x="18724" y="18308"/>
                  <a:pt x="18786" y="18242"/>
                </a:cubicBezTo>
                <a:cubicBezTo>
                  <a:pt x="18849" y="18171"/>
                  <a:pt x="18932" y="18081"/>
                  <a:pt x="19014" y="17992"/>
                </a:cubicBezTo>
                <a:cubicBezTo>
                  <a:pt x="19101" y="17906"/>
                  <a:pt x="19176" y="17808"/>
                  <a:pt x="19235" y="17738"/>
                </a:cubicBezTo>
                <a:cubicBezTo>
                  <a:pt x="19294" y="17667"/>
                  <a:pt x="19333" y="17620"/>
                  <a:pt x="19333" y="17620"/>
                </a:cubicBezTo>
                <a:cubicBezTo>
                  <a:pt x="19423" y="17519"/>
                  <a:pt x="19447" y="17382"/>
                  <a:pt x="19400" y="17272"/>
                </a:cubicBezTo>
                <a:cubicBezTo>
                  <a:pt x="19400" y="17272"/>
                  <a:pt x="19282" y="16995"/>
                  <a:pt x="19156" y="16729"/>
                </a:cubicBezTo>
                <a:cubicBezTo>
                  <a:pt x="19093" y="16596"/>
                  <a:pt x="19022" y="16460"/>
                  <a:pt x="18971" y="16362"/>
                </a:cubicBezTo>
                <a:cubicBezTo>
                  <a:pt x="18920" y="16264"/>
                  <a:pt x="18885" y="16202"/>
                  <a:pt x="18885" y="16202"/>
                </a:cubicBezTo>
                <a:cubicBezTo>
                  <a:pt x="18830" y="16100"/>
                  <a:pt x="18838" y="15979"/>
                  <a:pt x="18900" y="15881"/>
                </a:cubicBezTo>
                <a:cubicBezTo>
                  <a:pt x="18900" y="15881"/>
                  <a:pt x="19003" y="15713"/>
                  <a:pt x="19105" y="15549"/>
                </a:cubicBezTo>
                <a:cubicBezTo>
                  <a:pt x="19156" y="15467"/>
                  <a:pt x="19199" y="15377"/>
                  <a:pt x="19235" y="15315"/>
                </a:cubicBezTo>
                <a:cubicBezTo>
                  <a:pt x="19270" y="15252"/>
                  <a:pt x="19294" y="15209"/>
                  <a:pt x="19294" y="15209"/>
                </a:cubicBezTo>
                <a:cubicBezTo>
                  <a:pt x="19294" y="15209"/>
                  <a:pt x="19313" y="15166"/>
                  <a:pt x="19349" y="15100"/>
                </a:cubicBezTo>
                <a:cubicBezTo>
                  <a:pt x="19380" y="15037"/>
                  <a:pt x="19423" y="14947"/>
                  <a:pt x="19467" y="14861"/>
                </a:cubicBezTo>
                <a:cubicBezTo>
                  <a:pt x="19553" y="14689"/>
                  <a:pt x="19628" y="14509"/>
                  <a:pt x="19628" y="14509"/>
                </a:cubicBezTo>
                <a:cubicBezTo>
                  <a:pt x="19671" y="14400"/>
                  <a:pt x="19773" y="14326"/>
                  <a:pt x="19887" y="14314"/>
                </a:cubicBezTo>
                <a:cubicBezTo>
                  <a:pt x="19887" y="14314"/>
                  <a:pt x="20178" y="14283"/>
                  <a:pt x="20473" y="14240"/>
                </a:cubicBezTo>
                <a:cubicBezTo>
                  <a:pt x="20623" y="14216"/>
                  <a:pt x="20772" y="14189"/>
                  <a:pt x="20882" y="14169"/>
                </a:cubicBezTo>
                <a:cubicBezTo>
                  <a:pt x="20992" y="14146"/>
                  <a:pt x="21067" y="14134"/>
                  <a:pt x="21067" y="14134"/>
                </a:cubicBezTo>
                <a:cubicBezTo>
                  <a:pt x="21181" y="14111"/>
                  <a:pt x="21279" y="14013"/>
                  <a:pt x="21319" y="13884"/>
                </a:cubicBezTo>
                <a:cubicBezTo>
                  <a:pt x="21319" y="13884"/>
                  <a:pt x="21338" y="13826"/>
                  <a:pt x="21362" y="13736"/>
                </a:cubicBezTo>
                <a:cubicBezTo>
                  <a:pt x="21386" y="13650"/>
                  <a:pt x="21417" y="13532"/>
                  <a:pt x="21449" y="13411"/>
                </a:cubicBezTo>
                <a:cubicBezTo>
                  <a:pt x="21480" y="13294"/>
                  <a:pt x="21508" y="13173"/>
                  <a:pt x="21523" y="13083"/>
                </a:cubicBezTo>
                <a:cubicBezTo>
                  <a:pt x="21543" y="12997"/>
                  <a:pt x="21559" y="12934"/>
                  <a:pt x="21559" y="12934"/>
                </a:cubicBezTo>
                <a:cubicBezTo>
                  <a:pt x="21586" y="12806"/>
                  <a:pt x="21543" y="12673"/>
                  <a:pt x="21453" y="12598"/>
                </a:cubicBezTo>
                <a:cubicBezTo>
                  <a:pt x="21453" y="12598"/>
                  <a:pt x="21217" y="12407"/>
                  <a:pt x="20981" y="12231"/>
                </a:cubicBezTo>
                <a:cubicBezTo>
                  <a:pt x="20863" y="12141"/>
                  <a:pt x="20741" y="12055"/>
                  <a:pt x="20646" y="11993"/>
                </a:cubicBezTo>
                <a:cubicBezTo>
                  <a:pt x="20556" y="11930"/>
                  <a:pt x="20493" y="11887"/>
                  <a:pt x="20493" y="11887"/>
                </a:cubicBezTo>
                <a:cubicBezTo>
                  <a:pt x="20399" y="11825"/>
                  <a:pt x="20348" y="11711"/>
                  <a:pt x="20359" y="11594"/>
                </a:cubicBezTo>
                <a:cubicBezTo>
                  <a:pt x="20359" y="11594"/>
                  <a:pt x="20371" y="11403"/>
                  <a:pt x="20387" y="11207"/>
                </a:cubicBezTo>
                <a:cubicBezTo>
                  <a:pt x="20391" y="11016"/>
                  <a:pt x="20395" y="10820"/>
                  <a:pt x="20395" y="10820"/>
                </a:cubicBezTo>
                <a:cubicBezTo>
                  <a:pt x="20395" y="10820"/>
                  <a:pt x="20395" y="10773"/>
                  <a:pt x="20395" y="10699"/>
                </a:cubicBezTo>
                <a:cubicBezTo>
                  <a:pt x="20391" y="10625"/>
                  <a:pt x="20391" y="10531"/>
                  <a:pt x="20387" y="10433"/>
                </a:cubicBezTo>
                <a:cubicBezTo>
                  <a:pt x="20383" y="10336"/>
                  <a:pt x="20379" y="10238"/>
                  <a:pt x="20375" y="10168"/>
                </a:cubicBezTo>
                <a:cubicBezTo>
                  <a:pt x="20367" y="10093"/>
                  <a:pt x="20363" y="10046"/>
                  <a:pt x="20363" y="10046"/>
                </a:cubicBezTo>
                <a:cubicBezTo>
                  <a:pt x="20355" y="9929"/>
                  <a:pt x="20410" y="9816"/>
                  <a:pt x="20505" y="9753"/>
                </a:cubicBezTo>
                <a:cubicBezTo>
                  <a:pt x="20505" y="9753"/>
                  <a:pt x="20749" y="9593"/>
                  <a:pt x="20988" y="9417"/>
                </a:cubicBezTo>
                <a:cubicBezTo>
                  <a:pt x="21232" y="9241"/>
                  <a:pt x="21464" y="9050"/>
                  <a:pt x="21464" y="9050"/>
                </a:cubicBezTo>
                <a:cubicBezTo>
                  <a:pt x="21555" y="8976"/>
                  <a:pt x="21598" y="8847"/>
                  <a:pt x="21574" y="8714"/>
                </a:cubicBezTo>
                <a:cubicBezTo>
                  <a:pt x="21574" y="8714"/>
                  <a:pt x="21570" y="8698"/>
                  <a:pt x="21567" y="8671"/>
                </a:cubicBezTo>
                <a:cubicBezTo>
                  <a:pt x="21563" y="8643"/>
                  <a:pt x="21555" y="8608"/>
                  <a:pt x="21543" y="8561"/>
                </a:cubicBezTo>
                <a:cubicBezTo>
                  <a:pt x="21523" y="8471"/>
                  <a:pt x="21496" y="8354"/>
                  <a:pt x="21468" y="8233"/>
                </a:cubicBezTo>
                <a:cubicBezTo>
                  <a:pt x="21441" y="8116"/>
                  <a:pt x="21405" y="7999"/>
                  <a:pt x="21382" y="7909"/>
                </a:cubicBezTo>
                <a:cubicBezTo>
                  <a:pt x="21354" y="7819"/>
                  <a:pt x="21338" y="7760"/>
                  <a:pt x="21338" y="7760"/>
                </a:cubicBezTo>
                <a:cubicBezTo>
                  <a:pt x="21303" y="7631"/>
                  <a:pt x="21205" y="7534"/>
                  <a:pt x="21087" y="7510"/>
                </a:cubicBezTo>
                <a:cubicBezTo>
                  <a:pt x="21087" y="7510"/>
                  <a:pt x="20792" y="7448"/>
                  <a:pt x="20497" y="7401"/>
                </a:cubicBezTo>
                <a:cubicBezTo>
                  <a:pt x="20351" y="7377"/>
                  <a:pt x="20202" y="7358"/>
                  <a:pt x="20092" y="7346"/>
                </a:cubicBezTo>
                <a:cubicBezTo>
                  <a:pt x="19982" y="7334"/>
                  <a:pt x="19907" y="7322"/>
                  <a:pt x="19907" y="7322"/>
                </a:cubicBezTo>
                <a:cubicBezTo>
                  <a:pt x="19793" y="7311"/>
                  <a:pt x="19695" y="7237"/>
                  <a:pt x="19652" y="7127"/>
                </a:cubicBezTo>
                <a:cubicBezTo>
                  <a:pt x="19652" y="7127"/>
                  <a:pt x="19573" y="6951"/>
                  <a:pt x="19490" y="6775"/>
                </a:cubicBezTo>
                <a:cubicBezTo>
                  <a:pt x="19455" y="6685"/>
                  <a:pt x="19404" y="6599"/>
                  <a:pt x="19372" y="6533"/>
                </a:cubicBezTo>
                <a:cubicBezTo>
                  <a:pt x="19341" y="6471"/>
                  <a:pt x="19317" y="6428"/>
                  <a:pt x="19317" y="6428"/>
                </a:cubicBezTo>
                <a:cubicBezTo>
                  <a:pt x="19317" y="6428"/>
                  <a:pt x="19231" y="6252"/>
                  <a:pt x="19129" y="6088"/>
                </a:cubicBezTo>
                <a:cubicBezTo>
                  <a:pt x="19081" y="6002"/>
                  <a:pt x="19030" y="5919"/>
                  <a:pt x="18995" y="5857"/>
                </a:cubicBezTo>
                <a:cubicBezTo>
                  <a:pt x="18956" y="5794"/>
                  <a:pt x="18928" y="5755"/>
                  <a:pt x="18928" y="5755"/>
                </a:cubicBezTo>
                <a:cubicBezTo>
                  <a:pt x="18865" y="5658"/>
                  <a:pt x="18861" y="5533"/>
                  <a:pt x="18916" y="5431"/>
                </a:cubicBezTo>
                <a:cubicBezTo>
                  <a:pt x="18916" y="5431"/>
                  <a:pt x="18952" y="5368"/>
                  <a:pt x="19003" y="5271"/>
                </a:cubicBezTo>
                <a:cubicBezTo>
                  <a:pt x="19058" y="5173"/>
                  <a:pt x="19121" y="5044"/>
                  <a:pt x="19188" y="4907"/>
                </a:cubicBezTo>
                <a:cubicBezTo>
                  <a:pt x="19317" y="4642"/>
                  <a:pt x="19439" y="4364"/>
                  <a:pt x="19439" y="4364"/>
                </a:cubicBezTo>
                <a:cubicBezTo>
                  <a:pt x="19486" y="4255"/>
                  <a:pt x="19459" y="4122"/>
                  <a:pt x="19376" y="4020"/>
                </a:cubicBezTo>
                <a:cubicBezTo>
                  <a:pt x="19376" y="4020"/>
                  <a:pt x="19337" y="3969"/>
                  <a:pt x="19278" y="3899"/>
                </a:cubicBezTo>
                <a:cubicBezTo>
                  <a:pt x="19223" y="3829"/>
                  <a:pt x="19140" y="3735"/>
                  <a:pt x="19058" y="3645"/>
                </a:cubicBezTo>
                <a:cubicBezTo>
                  <a:pt x="18975" y="3551"/>
                  <a:pt x="18893" y="3461"/>
                  <a:pt x="18834" y="3395"/>
                </a:cubicBezTo>
                <a:cubicBezTo>
                  <a:pt x="18767" y="3328"/>
                  <a:pt x="18727" y="3282"/>
                  <a:pt x="18727" y="3282"/>
                </a:cubicBezTo>
                <a:cubicBezTo>
                  <a:pt x="18629" y="3188"/>
                  <a:pt x="18499" y="3145"/>
                  <a:pt x="18385" y="3176"/>
                </a:cubicBezTo>
                <a:cubicBezTo>
                  <a:pt x="18385" y="3176"/>
                  <a:pt x="18315" y="3196"/>
                  <a:pt x="18208" y="3227"/>
                </a:cubicBezTo>
                <a:cubicBezTo>
                  <a:pt x="18098" y="3262"/>
                  <a:pt x="17953" y="3305"/>
                  <a:pt x="17811" y="3352"/>
                </a:cubicBezTo>
                <a:cubicBezTo>
                  <a:pt x="17528" y="3450"/>
                  <a:pt x="17257" y="3555"/>
                  <a:pt x="17257" y="3555"/>
                </a:cubicBezTo>
                <a:cubicBezTo>
                  <a:pt x="17151" y="3594"/>
                  <a:pt x="17025" y="3575"/>
                  <a:pt x="16934" y="3500"/>
                </a:cubicBezTo>
                <a:cubicBezTo>
                  <a:pt x="16934" y="3500"/>
                  <a:pt x="16785" y="3375"/>
                  <a:pt x="16628" y="3262"/>
                </a:cubicBezTo>
                <a:cubicBezTo>
                  <a:pt x="16549" y="3203"/>
                  <a:pt x="16470" y="3145"/>
                  <a:pt x="16411" y="3102"/>
                </a:cubicBezTo>
                <a:cubicBezTo>
                  <a:pt x="16352" y="3059"/>
                  <a:pt x="16313" y="3031"/>
                  <a:pt x="16313" y="3031"/>
                </a:cubicBezTo>
                <a:cubicBezTo>
                  <a:pt x="16313" y="3031"/>
                  <a:pt x="16152" y="2922"/>
                  <a:pt x="15987" y="2816"/>
                </a:cubicBezTo>
                <a:cubicBezTo>
                  <a:pt x="15821" y="2715"/>
                  <a:pt x="15652" y="2613"/>
                  <a:pt x="15652" y="2613"/>
                </a:cubicBezTo>
                <a:cubicBezTo>
                  <a:pt x="15550" y="2555"/>
                  <a:pt x="15487" y="2453"/>
                  <a:pt x="15491" y="2340"/>
                </a:cubicBezTo>
                <a:cubicBezTo>
                  <a:pt x="15491" y="2340"/>
                  <a:pt x="15491" y="2265"/>
                  <a:pt x="15491" y="2152"/>
                </a:cubicBezTo>
                <a:cubicBezTo>
                  <a:pt x="15491" y="2043"/>
                  <a:pt x="15491" y="1890"/>
                  <a:pt x="15487" y="1746"/>
                </a:cubicBezTo>
                <a:cubicBezTo>
                  <a:pt x="15475" y="1453"/>
                  <a:pt x="15452" y="1152"/>
                  <a:pt x="15452" y="1152"/>
                </a:cubicBezTo>
                <a:cubicBezTo>
                  <a:pt x="15444" y="1034"/>
                  <a:pt x="15357" y="921"/>
                  <a:pt x="15232" y="870"/>
                </a:cubicBezTo>
                <a:cubicBezTo>
                  <a:pt x="15232" y="870"/>
                  <a:pt x="15177" y="847"/>
                  <a:pt x="15090" y="812"/>
                </a:cubicBezTo>
                <a:cubicBezTo>
                  <a:pt x="15008" y="776"/>
                  <a:pt x="14893" y="726"/>
                  <a:pt x="14775" y="687"/>
                </a:cubicBezTo>
                <a:cubicBezTo>
                  <a:pt x="14661" y="644"/>
                  <a:pt x="14547" y="604"/>
                  <a:pt x="14461" y="573"/>
                </a:cubicBezTo>
                <a:cubicBezTo>
                  <a:pt x="14418" y="554"/>
                  <a:pt x="14378" y="542"/>
                  <a:pt x="14355" y="534"/>
                </a:cubicBezTo>
                <a:cubicBezTo>
                  <a:pt x="14327" y="526"/>
                  <a:pt x="14315" y="522"/>
                  <a:pt x="14315" y="522"/>
                </a:cubicBezTo>
                <a:cubicBezTo>
                  <a:pt x="14186" y="483"/>
                  <a:pt x="14048" y="507"/>
                  <a:pt x="13965" y="585"/>
                </a:cubicBezTo>
                <a:cubicBezTo>
                  <a:pt x="13965" y="585"/>
                  <a:pt x="13910" y="640"/>
                  <a:pt x="13828" y="714"/>
                </a:cubicBezTo>
                <a:cubicBezTo>
                  <a:pt x="13749" y="792"/>
                  <a:pt x="13643" y="901"/>
                  <a:pt x="13541" y="1007"/>
                </a:cubicBezTo>
                <a:cubicBezTo>
                  <a:pt x="13332" y="1226"/>
                  <a:pt x="13140" y="1445"/>
                  <a:pt x="13140" y="1445"/>
                </a:cubicBezTo>
                <a:cubicBezTo>
                  <a:pt x="13065" y="1527"/>
                  <a:pt x="12947" y="1570"/>
                  <a:pt x="12833" y="1546"/>
                </a:cubicBezTo>
                <a:cubicBezTo>
                  <a:pt x="12833" y="1546"/>
                  <a:pt x="12782" y="1535"/>
                  <a:pt x="12711" y="1519"/>
                </a:cubicBezTo>
                <a:cubicBezTo>
                  <a:pt x="12640" y="1503"/>
                  <a:pt x="12546" y="1492"/>
                  <a:pt x="12448" y="1476"/>
                </a:cubicBezTo>
                <a:cubicBezTo>
                  <a:pt x="12353" y="1460"/>
                  <a:pt x="12255" y="1445"/>
                  <a:pt x="12184" y="1433"/>
                </a:cubicBezTo>
                <a:cubicBezTo>
                  <a:pt x="12109" y="1425"/>
                  <a:pt x="12062" y="1417"/>
                  <a:pt x="12062" y="1417"/>
                </a:cubicBezTo>
                <a:cubicBezTo>
                  <a:pt x="12062" y="1417"/>
                  <a:pt x="12015" y="1413"/>
                  <a:pt x="11940" y="1406"/>
                </a:cubicBezTo>
                <a:cubicBezTo>
                  <a:pt x="11870" y="1398"/>
                  <a:pt x="11771" y="1382"/>
                  <a:pt x="11673" y="1378"/>
                </a:cubicBezTo>
                <a:cubicBezTo>
                  <a:pt x="11480" y="1363"/>
                  <a:pt x="11284" y="1351"/>
                  <a:pt x="11284" y="1351"/>
                </a:cubicBezTo>
                <a:cubicBezTo>
                  <a:pt x="11166" y="1347"/>
                  <a:pt x="11059" y="1284"/>
                  <a:pt x="11008" y="1183"/>
                </a:cubicBezTo>
                <a:cubicBezTo>
                  <a:pt x="11008" y="1183"/>
                  <a:pt x="10977" y="1116"/>
                  <a:pt x="10926" y="1019"/>
                </a:cubicBezTo>
                <a:cubicBezTo>
                  <a:pt x="10875" y="917"/>
                  <a:pt x="10804" y="788"/>
                  <a:pt x="10729" y="659"/>
                </a:cubicBezTo>
                <a:cubicBezTo>
                  <a:pt x="10584" y="401"/>
                  <a:pt x="10422" y="147"/>
                  <a:pt x="10422" y="147"/>
                </a:cubicBezTo>
                <a:cubicBezTo>
                  <a:pt x="10360" y="46"/>
                  <a:pt x="10234" y="-13"/>
                  <a:pt x="10100" y="3"/>
                </a:cubicBezTo>
                <a:cubicBezTo>
                  <a:pt x="10100" y="3"/>
                  <a:pt x="10037" y="7"/>
                  <a:pt x="9947" y="14"/>
                </a:cubicBezTo>
                <a:cubicBezTo>
                  <a:pt x="9852" y="22"/>
                  <a:pt x="9730" y="30"/>
                  <a:pt x="9608" y="46"/>
                </a:cubicBezTo>
                <a:cubicBezTo>
                  <a:pt x="9487" y="61"/>
                  <a:pt x="9365" y="77"/>
                  <a:pt x="9274" y="89"/>
                </a:cubicBezTo>
                <a:cubicBezTo>
                  <a:pt x="9180" y="104"/>
                  <a:pt x="9121" y="116"/>
                  <a:pt x="9121" y="116"/>
                </a:cubicBezTo>
                <a:cubicBezTo>
                  <a:pt x="8987" y="139"/>
                  <a:pt x="8877" y="221"/>
                  <a:pt x="8842" y="331"/>
                </a:cubicBezTo>
                <a:cubicBezTo>
                  <a:pt x="8842" y="331"/>
                  <a:pt x="8818" y="401"/>
                  <a:pt x="8779" y="507"/>
                </a:cubicBezTo>
                <a:cubicBezTo>
                  <a:pt x="8747" y="616"/>
                  <a:pt x="8700" y="761"/>
                  <a:pt x="8661" y="901"/>
                </a:cubicBezTo>
                <a:cubicBezTo>
                  <a:pt x="8578" y="1191"/>
                  <a:pt x="8511" y="1472"/>
                  <a:pt x="8511" y="1472"/>
                </a:cubicBezTo>
                <a:cubicBezTo>
                  <a:pt x="8484" y="1581"/>
                  <a:pt x="8397" y="1675"/>
                  <a:pt x="8283" y="1707"/>
                </a:cubicBezTo>
                <a:cubicBezTo>
                  <a:pt x="8283" y="1707"/>
                  <a:pt x="8236" y="1718"/>
                  <a:pt x="8165" y="1738"/>
                </a:cubicBezTo>
                <a:cubicBezTo>
                  <a:pt x="8095" y="1757"/>
                  <a:pt x="8004" y="1789"/>
                  <a:pt x="7910" y="1820"/>
                </a:cubicBezTo>
                <a:cubicBezTo>
                  <a:pt x="7819" y="1851"/>
                  <a:pt x="7725" y="1882"/>
                  <a:pt x="7658" y="1906"/>
                </a:cubicBezTo>
                <a:cubicBezTo>
                  <a:pt x="7587" y="1929"/>
                  <a:pt x="7544" y="1949"/>
                  <a:pt x="7544" y="1949"/>
                </a:cubicBezTo>
                <a:cubicBezTo>
                  <a:pt x="7544" y="1949"/>
                  <a:pt x="7363" y="2019"/>
                  <a:pt x="7178" y="2090"/>
                </a:cubicBezTo>
                <a:cubicBezTo>
                  <a:pt x="7001" y="2172"/>
                  <a:pt x="6824" y="2250"/>
                  <a:pt x="6824" y="2250"/>
                </a:cubicBezTo>
                <a:cubicBezTo>
                  <a:pt x="6718" y="2297"/>
                  <a:pt x="6596" y="2293"/>
                  <a:pt x="6502" y="2226"/>
                </a:cubicBezTo>
                <a:cubicBezTo>
                  <a:pt x="6502" y="2226"/>
                  <a:pt x="6262" y="2054"/>
                  <a:pt x="6010" y="1894"/>
                </a:cubicBezTo>
                <a:cubicBezTo>
                  <a:pt x="5759" y="1734"/>
                  <a:pt x="5495" y="1585"/>
                  <a:pt x="5495" y="1585"/>
                </a:cubicBezTo>
                <a:cubicBezTo>
                  <a:pt x="5397" y="1527"/>
                  <a:pt x="5255" y="1531"/>
                  <a:pt x="5141" y="1601"/>
                </a:cubicBezTo>
                <a:cubicBezTo>
                  <a:pt x="5141" y="1601"/>
                  <a:pt x="4937" y="1734"/>
                  <a:pt x="4729" y="1871"/>
                </a:cubicBezTo>
                <a:cubicBezTo>
                  <a:pt x="4532" y="2011"/>
                  <a:pt x="4331" y="2156"/>
                  <a:pt x="4331" y="2156"/>
                </a:cubicBezTo>
                <a:cubicBezTo>
                  <a:pt x="4221" y="2234"/>
                  <a:pt x="4170" y="2363"/>
                  <a:pt x="4186" y="2476"/>
                </a:cubicBezTo>
                <a:cubicBezTo>
                  <a:pt x="4186" y="2476"/>
                  <a:pt x="4233" y="2773"/>
                  <a:pt x="4292" y="3063"/>
                </a:cubicBezTo>
                <a:cubicBezTo>
                  <a:pt x="4351" y="3356"/>
                  <a:pt x="4426" y="3641"/>
                  <a:pt x="4426" y="3641"/>
                </a:cubicBezTo>
                <a:cubicBezTo>
                  <a:pt x="4457" y="3750"/>
                  <a:pt x="4418" y="3864"/>
                  <a:pt x="4331" y="3950"/>
                </a:cubicBezTo>
                <a:cubicBezTo>
                  <a:pt x="4331" y="3950"/>
                  <a:pt x="4194" y="4083"/>
                  <a:pt x="4056" y="4219"/>
                </a:cubicBezTo>
                <a:cubicBezTo>
                  <a:pt x="3922" y="4364"/>
                  <a:pt x="3789" y="4505"/>
                  <a:pt x="3789" y="4505"/>
                </a:cubicBezTo>
                <a:cubicBezTo>
                  <a:pt x="3789" y="4505"/>
                  <a:pt x="3757" y="4540"/>
                  <a:pt x="3710" y="4595"/>
                </a:cubicBezTo>
                <a:cubicBezTo>
                  <a:pt x="3663" y="4649"/>
                  <a:pt x="3600" y="4728"/>
                  <a:pt x="3537" y="4802"/>
                </a:cubicBezTo>
                <a:cubicBezTo>
                  <a:pt x="3474" y="4876"/>
                  <a:pt x="3411" y="4950"/>
                  <a:pt x="3368" y="5009"/>
                </a:cubicBezTo>
                <a:cubicBezTo>
                  <a:pt x="3325" y="5068"/>
                  <a:pt x="3297" y="5107"/>
                  <a:pt x="3297" y="5107"/>
                </a:cubicBezTo>
                <a:cubicBezTo>
                  <a:pt x="3226" y="5200"/>
                  <a:pt x="3108" y="5247"/>
                  <a:pt x="2994" y="5232"/>
                </a:cubicBezTo>
                <a:cubicBezTo>
                  <a:pt x="2994" y="5232"/>
                  <a:pt x="2707" y="5193"/>
                  <a:pt x="2408" y="5165"/>
                </a:cubicBezTo>
                <a:cubicBezTo>
                  <a:pt x="2259" y="5153"/>
                  <a:pt x="2106" y="5142"/>
                  <a:pt x="1992" y="5134"/>
                </a:cubicBezTo>
                <a:cubicBezTo>
                  <a:pt x="1882" y="5130"/>
                  <a:pt x="1807" y="5126"/>
                  <a:pt x="1807" y="5126"/>
                </a:cubicBezTo>
                <a:cubicBezTo>
                  <a:pt x="1689" y="5122"/>
                  <a:pt x="1571" y="5193"/>
                  <a:pt x="1500" y="5310"/>
                </a:cubicBezTo>
                <a:cubicBezTo>
                  <a:pt x="1500" y="5310"/>
                  <a:pt x="1469" y="5361"/>
                  <a:pt x="1425" y="5439"/>
                </a:cubicBezTo>
                <a:cubicBezTo>
                  <a:pt x="1378" y="5521"/>
                  <a:pt x="1319" y="5630"/>
                  <a:pt x="1264" y="5736"/>
                </a:cubicBezTo>
                <a:cubicBezTo>
                  <a:pt x="1201" y="5841"/>
                  <a:pt x="1150" y="5955"/>
                  <a:pt x="1111" y="6037"/>
                </a:cubicBezTo>
                <a:cubicBezTo>
                  <a:pt x="1068" y="6119"/>
                  <a:pt x="1044" y="6174"/>
                  <a:pt x="1044" y="6174"/>
                </a:cubicBezTo>
                <a:cubicBezTo>
                  <a:pt x="981" y="6295"/>
                  <a:pt x="993" y="6431"/>
                  <a:pt x="1064" y="6525"/>
                </a:cubicBezTo>
                <a:cubicBezTo>
                  <a:pt x="1064" y="6525"/>
                  <a:pt x="1245" y="6768"/>
                  <a:pt x="1433" y="6998"/>
                </a:cubicBezTo>
                <a:cubicBezTo>
                  <a:pt x="1524" y="7111"/>
                  <a:pt x="1626" y="7225"/>
                  <a:pt x="1701" y="7307"/>
                </a:cubicBezTo>
                <a:cubicBezTo>
                  <a:pt x="1771" y="7389"/>
                  <a:pt x="1823" y="7444"/>
                  <a:pt x="1823" y="7444"/>
                </a:cubicBezTo>
                <a:cubicBezTo>
                  <a:pt x="1901" y="7530"/>
                  <a:pt x="1921" y="7651"/>
                  <a:pt x="1882" y="7760"/>
                </a:cubicBezTo>
                <a:cubicBezTo>
                  <a:pt x="1882" y="7760"/>
                  <a:pt x="1827" y="7944"/>
                  <a:pt x="1768" y="8128"/>
                </a:cubicBezTo>
                <a:cubicBezTo>
                  <a:pt x="1736" y="8221"/>
                  <a:pt x="1716" y="8315"/>
                  <a:pt x="1697" y="8385"/>
                </a:cubicBezTo>
                <a:cubicBezTo>
                  <a:pt x="1677" y="8456"/>
                  <a:pt x="1665" y="8503"/>
                  <a:pt x="1665" y="8503"/>
                </a:cubicBezTo>
                <a:cubicBezTo>
                  <a:pt x="1665" y="8503"/>
                  <a:pt x="1653" y="8550"/>
                  <a:pt x="1634" y="8620"/>
                </a:cubicBezTo>
                <a:cubicBezTo>
                  <a:pt x="1618" y="8694"/>
                  <a:pt x="1598" y="8788"/>
                  <a:pt x="1579" y="8882"/>
                </a:cubicBezTo>
                <a:cubicBezTo>
                  <a:pt x="1559" y="8976"/>
                  <a:pt x="1539" y="9073"/>
                  <a:pt x="1528" y="9144"/>
                </a:cubicBezTo>
                <a:cubicBezTo>
                  <a:pt x="1516" y="9214"/>
                  <a:pt x="1508" y="9265"/>
                  <a:pt x="1508" y="9265"/>
                </a:cubicBezTo>
                <a:cubicBezTo>
                  <a:pt x="1488" y="9378"/>
                  <a:pt x="1406" y="9476"/>
                  <a:pt x="1300" y="9515"/>
                </a:cubicBezTo>
                <a:cubicBezTo>
                  <a:pt x="1300" y="9515"/>
                  <a:pt x="1024" y="9613"/>
                  <a:pt x="749" y="9726"/>
                </a:cubicBezTo>
                <a:cubicBezTo>
                  <a:pt x="611" y="9785"/>
                  <a:pt x="470" y="9843"/>
                  <a:pt x="368" y="9890"/>
                </a:cubicBezTo>
                <a:cubicBezTo>
                  <a:pt x="265" y="9937"/>
                  <a:pt x="199" y="9968"/>
                  <a:pt x="199" y="9968"/>
                </a:cubicBezTo>
                <a:cubicBezTo>
                  <a:pt x="96" y="10019"/>
                  <a:pt x="22" y="10136"/>
                  <a:pt x="14" y="10269"/>
                </a:cubicBezTo>
                <a:cubicBezTo>
                  <a:pt x="14" y="10269"/>
                  <a:pt x="14" y="10285"/>
                  <a:pt x="10" y="10312"/>
                </a:cubicBezTo>
                <a:cubicBezTo>
                  <a:pt x="10" y="10340"/>
                  <a:pt x="6" y="10375"/>
                  <a:pt x="6" y="10422"/>
                </a:cubicBezTo>
                <a:cubicBezTo>
                  <a:pt x="6" y="10515"/>
                  <a:pt x="2" y="10637"/>
                  <a:pt x="2" y="10758"/>
                </a:cubicBezTo>
                <a:cubicBezTo>
                  <a:pt x="-2" y="10879"/>
                  <a:pt x="2" y="11004"/>
                  <a:pt x="6" y="11094"/>
                </a:cubicBezTo>
                <a:cubicBezTo>
                  <a:pt x="10" y="11188"/>
                  <a:pt x="10" y="11246"/>
                  <a:pt x="10" y="11246"/>
                </a:cubicBezTo>
                <a:cubicBezTo>
                  <a:pt x="14" y="11383"/>
                  <a:pt x="88" y="11500"/>
                  <a:pt x="195" y="11551"/>
                </a:cubicBezTo>
                <a:cubicBezTo>
                  <a:pt x="195" y="11551"/>
                  <a:pt x="466" y="11680"/>
                  <a:pt x="741" y="11797"/>
                </a:cubicBezTo>
                <a:cubicBezTo>
                  <a:pt x="875" y="11856"/>
                  <a:pt x="1016" y="11911"/>
                  <a:pt x="1119" y="11950"/>
                </a:cubicBezTo>
                <a:cubicBezTo>
                  <a:pt x="1225" y="11989"/>
                  <a:pt x="1296" y="12012"/>
                  <a:pt x="1296" y="12012"/>
                </a:cubicBezTo>
                <a:cubicBezTo>
                  <a:pt x="1402" y="12051"/>
                  <a:pt x="1477" y="12149"/>
                  <a:pt x="1496" y="12266"/>
                </a:cubicBezTo>
                <a:cubicBezTo>
                  <a:pt x="1496" y="12266"/>
                  <a:pt x="1532" y="12458"/>
                  <a:pt x="1563" y="12649"/>
                </a:cubicBezTo>
                <a:cubicBezTo>
                  <a:pt x="1602" y="12837"/>
                  <a:pt x="1650" y="13024"/>
                  <a:pt x="1650" y="13024"/>
                </a:cubicBezTo>
                <a:cubicBezTo>
                  <a:pt x="1650" y="13024"/>
                  <a:pt x="1661" y="13071"/>
                  <a:pt x="1677" y="13146"/>
                </a:cubicBezTo>
                <a:cubicBezTo>
                  <a:pt x="1697" y="13216"/>
                  <a:pt x="1724" y="13306"/>
                  <a:pt x="1752" y="13400"/>
                </a:cubicBezTo>
                <a:cubicBezTo>
                  <a:pt x="1799" y="13587"/>
                  <a:pt x="1866" y="13771"/>
                  <a:pt x="1866" y="13771"/>
                </a:cubicBezTo>
                <a:cubicBezTo>
                  <a:pt x="1905" y="13880"/>
                  <a:pt x="1878" y="14005"/>
                  <a:pt x="1799" y="14087"/>
                </a:cubicBezTo>
                <a:cubicBezTo>
                  <a:pt x="1799" y="14087"/>
                  <a:pt x="1602" y="14302"/>
                  <a:pt x="1410" y="14533"/>
                </a:cubicBezTo>
                <a:cubicBezTo>
                  <a:pt x="1315" y="14646"/>
                  <a:pt x="1221" y="14763"/>
                  <a:pt x="1150" y="14853"/>
                </a:cubicBezTo>
                <a:cubicBezTo>
                  <a:pt x="1083" y="14943"/>
                  <a:pt x="1036" y="15002"/>
                  <a:pt x="1036" y="15002"/>
                </a:cubicBezTo>
                <a:cubicBezTo>
                  <a:pt x="969" y="15096"/>
                  <a:pt x="961" y="15232"/>
                  <a:pt x="1016" y="15354"/>
                </a:cubicBezTo>
                <a:cubicBezTo>
                  <a:pt x="1016" y="15354"/>
                  <a:pt x="1040" y="15408"/>
                  <a:pt x="1079" y="15494"/>
                </a:cubicBezTo>
                <a:cubicBezTo>
                  <a:pt x="1123" y="15576"/>
                  <a:pt x="1178" y="15682"/>
                  <a:pt x="1233" y="15791"/>
                </a:cubicBezTo>
                <a:cubicBezTo>
                  <a:pt x="1292" y="15901"/>
                  <a:pt x="1347" y="16010"/>
                  <a:pt x="1394" y="16088"/>
                </a:cubicBezTo>
                <a:cubicBezTo>
                  <a:pt x="1441" y="16166"/>
                  <a:pt x="1473" y="16221"/>
                  <a:pt x="1473" y="16221"/>
                </a:cubicBezTo>
                <a:cubicBezTo>
                  <a:pt x="1539" y="16335"/>
                  <a:pt x="1653" y="16409"/>
                  <a:pt x="1775" y="16405"/>
                </a:cubicBezTo>
                <a:cubicBezTo>
                  <a:pt x="1775" y="16405"/>
                  <a:pt x="2078" y="16393"/>
                  <a:pt x="2377" y="16366"/>
                </a:cubicBezTo>
                <a:cubicBezTo>
                  <a:pt x="2523" y="16354"/>
                  <a:pt x="2672" y="16342"/>
                  <a:pt x="2782" y="16327"/>
                </a:cubicBezTo>
                <a:cubicBezTo>
                  <a:pt x="2892" y="16315"/>
                  <a:pt x="2967" y="16303"/>
                  <a:pt x="2967" y="16303"/>
                </a:cubicBezTo>
                <a:cubicBezTo>
                  <a:pt x="3077" y="16288"/>
                  <a:pt x="3195" y="16338"/>
                  <a:pt x="3262" y="16432"/>
                </a:cubicBezTo>
                <a:cubicBezTo>
                  <a:pt x="3262" y="16432"/>
                  <a:pt x="3293" y="16471"/>
                  <a:pt x="3333" y="16530"/>
                </a:cubicBezTo>
                <a:cubicBezTo>
                  <a:pt x="3380" y="16589"/>
                  <a:pt x="3443" y="16663"/>
                  <a:pt x="3502" y="16737"/>
                </a:cubicBezTo>
                <a:cubicBezTo>
                  <a:pt x="3624" y="16893"/>
                  <a:pt x="3753" y="17034"/>
                  <a:pt x="3753" y="17034"/>
                </a:cubicBezTo>
                <a:cubicBezTo>
                  <a:pt x="3753" y="17034"/>
                  <a:pt x="3785" y="17073"/>
                  <a:pt x="3836" y="17124"/>
                </a:cubicBezTo>
                <a:cubicBezTo>
                  <a:pt x="3883" y="17179"/>
                  <a:pt x="3946" y="17253"/>
                  <a:pt x="4017" y="17323"/>
                </a:cubicBezTo>
                <a:cubicBezTo>
                  <a:pt x="4154" y="17460"/>
                  <a:pt x="4292" y="17597"/>
                  <a:pt x="4292" y="17597"/>
                </a:cubicBezTo>
                <a:cubicBezTo>
                  <a:pt x="4379" y="17679"/>
                  <a:pt x="4414" y="17796"/>
                  <a:pt x="4382" y="17906"/>
                </a:cubicBezTo>
                <a:cubicBezTo>
                  <a:pt x="4382" y="17906"/>
                  <a:pt x="4363" y="17976"/>
                  <a:pt x="4335" y="18085"/>
                </a:cubicBezTo>
                <a:cubicBezTo>
                  <a:pt x="4308" y="18191"/>
                  <a:pt x="4272" y="18339"/>
                  <a:pt x="4245" y="18480"/>
                </a:cubicBezTo>
                <a:cubicBezTo>
                  <a:pt x="4182" y="18769"/>
                  <a:pt x="4135" y="19066"/>
                  <a:pt x="4135" y="19066"/>
                </a:cubicBezTo>
                <a:cubicBezTo>
                  <a:pt x="4115" y="19184"/>
                  <a:pt x="4170" y="19312"/>
                  <a:pt x="4276" y="19391"/>
                </a:cubicBezTo>
                <a:cubicBezTo>
                  <a:pt x="4276" y="19391"/>
                  <a:pt x="4327" y="19426"/>
                  <a:pt x="4402" y="19481"/>
                </a:cubicBezTo>
                <a:cubicBezTo>
                  <a:pt x="4477" y="19535"/>
                  <a:pt x="4571" y="19613"/>
                  <a:pt x="4677" y="19680"/>
                </a:cubicBezTo>
                <a:cubicBezTo>
                  <a:pt x="4780" y="19746"/>
                  <a:pt x="4882" y="19817"/>
                  <a:pt x="4957" y="19867"/>
                </a:cubicBezTo>
                <a:cubicBezTo>
                  <a:pt x="4996" y="19895"/>
                  <a:pt x="5027" y="19914"/>
                  <a:pt x="5051" y="19926"/>
                </a:cubicBezTo>
                <a:cubicBezTo>
                  <a:pt x="5075" y="19942"/>
                  <a:pt x="5086" y="19950"/>
                  <a:pt x="5086" y="19950"/>
                </a:cubicBezTo>
                <a:cubicBezTo>
                  <a:pt x="5200" y="20020"/>
                  <a:pt x="5342" y="20028"/>
                  <a:pt x="5440" y="19973"/>
                </a:cubicBezTo>
                <a:cubicBezTo>
                  <a:pt x="5440" y="19973"/>
                  <a:pt x="5704" y="19824"/>
                  <a:pt x="5955" y="19664"/>
                </a:cubicBezTo>
                <a:cubicBezTo>
                  <a:pt x="6211" y="19504"/>
                  <a:pt x="6447" y="19336"/>
                  <a:pt x="6447" y="19336"/>
                </a:cubicBezTo>
                <a:cubicBezTo>
                  <a:pt x="6541" y="19270"/>
                  <a:pt x="6667" y="19258"/>
                  <a:pt x="6773" y="19309"/>
                </a:cubicBezTo>
                <a:cubicBezTo>
                  <a:pt x="6773" y="19309"/>
                  <a:pt x="6817" y="19328"/>
                  <a:pt x="6883" y="19363"/>
                </a:cubicBezTo>
                <a:cubicBezTo>
                  <a:pt x="6950" y="19395"/>
                  <a:pt x="7037" y="19434"/>
                  <a:pt x="7127" y="19469"/>
                </a:cubicBezTo>
                <a:cubicBezTo>
                  <a:pt x="7218" y="19508"/>
                  <a:pt x="7308" y="19543"/>
                  <a:pt x="7375" y="19574"/>
                </a:cubicBezTo>
                <a:cubicBezTo>
                  <a:pt x="7446" y="19598"/>
                  <a:pt x="7489" y="19617"/>
                  <a:pt x="7489" y="19617"/>
                </a:cubicBezTo>
                <a:cubicBezTo>
                  <a:pt x="7489" y="19617"/>
                  <a:pt x="7674" y="19684"/>
                  <a:pt x="7859" y="19746"/>
                </a:cubicBezTo>
                <a:cubicBezTo>
                  <a:pt x="8043" y="19805"/>
                  <a:pt x="8228" y="19864"/>
                  <a:pt x="8228" y="19864"/>
                </a:cubicBezTo>
                <a:cubicBezTo>
                  <a:pt x="8342" y="19895"/>
                  <a:pt x="8429" y="19981"/>
                  <a:pt x="8456" y="20094"/>
                </a:cubicBezTo>
                <a:cubicBezTo>
                  <a:pt x="8456" y="20094"/>
                  <a:pt x="8472" y="20164"/>
                  <a:pt x="8496" y="20274"/>
                </a:cubicBezTo>
                <a:cubicBezTo>
                  <a:pt x="8523" y="20379"/>
                  <a:pt x="8559" y="20528"/>
                  <a:pt x="8602" y="20669"/>
                </a:cubicBezTo>
                <a:cubicBezTo>
                  <a:pt x="8680" y="20950"/>
                  <a:pt x="8779" y="21239"/>
                  <a:pt x="8779" y="21239"/>
                </a:cubicBezTo>
                <a:cubicBezTo>
                  <a:pt x="8814" y="21349"/>
                  <a:pt x="8924" y="21435"/>
                  <a:pt x="9058" y="21454"/>
                </a:cubicBezTo>
                <a:cubicBezTo>
                  <a:pt x="9058" y="21454"/>
                  <a:pt x="9117" y="21466"/>
                  <a:pt x="9207" y="21481"/>
                </a:cubicBezTo>
                <a:cubicBezTo>
                  <a:pt x="9298" y="21493"/>
                  <a:pt x="9420" y="21517"/>
                  <a:pt x="9542" y="21528"/>
                </a:cubicBezTo>
                <a:cubicBezTo>
                  <a:pt x="9664" y="21540"/>
                  <a:pt x="9785" y="21556"/>
                  <a:pt x="9880" y="21564"/>
                </a:cubicBezTo>
                <a:cubicBezTo>
                  <a:pt x="9970" y="21575"/>
                  <a:pt x="10033" y="21579"/>
                  <a:pt x="10033" y="21579"/>
                </a:cubicBezTo>
                <a:cubicBezTo>
                  <a:pt x="10167" y="21587"/>
                  <a:pt x="10293" y="21532"/>
                  <a:pt x="10356" y="21435"/>
                </a:cubicBezTo>
                <a:close/>
                <a:moveTo>
                  <a:pt x="9935" y="18398"/>
                </a:moveTo>
                <a:cubicBezTo>
                  <a:pt x="9471" y="18343"/>
                  <a:pt x="9015" y="18234"/>
                  <a:pt x="8680" y="18136"/>
                </a:cubicBezTo>
                <a:cubicBezTo>
                  <a:pt x="8515" y="18085"/>
                  <a:pt x="8374" y="18042"/>
                  <a:pt x="8279" y="18007"/>
                </a:cubicBezTo>
                <a:cubicBezTo>
                  <a:pt x="8185" y="17972"/>
                  <a:pt x="8130" y="17952"/>
                  <a:pt x="8130" y="17952"/>
                </a:cubicBezTo>
                <a:cubicBezTo>
                  <a:pt x="8130" y="17952"/>
                  <a:pt x="8114" y="17945"/>
                  <a:pt x="8091" y="17937"/>
                </a:cubicBezTo>
                <a:cubicBezTo>
                  <a:pt x="8063" y="17929"/>
                  <a:pt x="8028" y="17913"/>
                  <a:pt x="7981" y="17894"/>
                </a:cubicBezTo>
                <a:cubicBezTo>
                  <a:pt x="7933" y="17874"/>
                  <a:pt x="7874" y="17851"/>
                  <a:pt x="7811" y="17820"/>
                </a:cubicBezTo>
                <a:cubicBezTo>
                  <a:pt x="7780" y="17808"/>
                  <a:pt x="7745" y="17792"/>
                  <a:pt x="7705" y="17777"/>
                </a:cubicBezTo>
                <a:cubicBezTo>
                  <a:pt x="7670" y="17761"/>
                  <a:pt x="7634" y="17741"/>
                  <a:pt x="7595" y="17722"/>
                </a:cubicBezTo>
                <a:cubicBezTo>
                  <a:pt x="7277" y="17581"/>
                  <a:pt x="6868" y="17355"/>
                  <a:pt x="6486" y="17089"/>
                </a:cubicBezTo>
                <a:cubicBezTo>
                  <a:pt x="6101" y="16827"/>
                  <a:pt x="5751" y="16522"/>
                  <a:pt x="5499" y="16280"/>
                </a:cubicBezTo>
                <a:cubicBezTo>
                  <a:pt x="5381" y="16155"/>
                  <a:pt x="5271" y="16057"/>
                  <a:pt x="5208" y="15979"/>
                </a:cubicBezTo>
                <a:cubicBezTo>
                  <a:pt x="5141" y="15901"/>
                  <a:pt x="5102" y="15858"/>
                  <a:pt x="5102" y="15858"/>
                </a:cubicBezTo>
                <a:cubicBezTo>
                  <a:pt x="5102" y="15858"/>
                  <a:pt x="5063" y="15815"/>
                  <a:pt x="4996" y="15741"/>
                </a:cubicBezTo>
                <a:cubicBezTo>
                  <a:pt x="4933" y="15658"/>
                  <a:pt x="4839" y="15549"/>
                  <a:pt x="4732" y="15412"/>
                </a:cubicBezTo>
                <a:cubicBezTo>
                  <a:pt x="4520" y="15131"/>
                  <a:pt x="4265" y="14744"/>
                  <a:pt x="4048" y="14334"/>
                </a:cubicBezTo>
                <a:cubicBezTo>
                  <a:pt x="3832" y="13923"/>
                  <a:pt x="3655" y="13493"/>
                  <a:pt x="3553" y="13161"/>
                </a:cubicBezTo>
                <a:cubicBezTo>
                  <a:pt x="3521" y="13079"/>
                  <a:pt x="3498" y="13001"/>
                  <a:pt x="3482" y="12934"/>
                </a:cubicBezTo>
                <a:cubicBezTo>
                  <a:pt x="3462" y="12868"/>
                  <a:pt x="3447" y="12809"/>
                  <a:pt x="3431" y="12759"/>
                </a:cubicBezTo>
                <a:cubicBezTo>
                  <a:pt x="3415" y="12712"/>
                  <a:pt x="3407" y="12673"/>
                  <a:pt x="3399" y="12645"/>
                </a:cubicBezTo>
                <a:cubicBezTo>
                  <a:pt x="3395" y="12618"/>
                  <a:pt x="3392" y="12606"/>
                  <a:pt x="3392" y="12606"/>
                </a:cubicBezTo>
                <a:cubicBezTo>
                  <a:pt x="3392" y="12606"/>
                  <a:pt x="3380" y="12548"/>
                  <a:pt x="3356" y="12450"/>
                </a:cubicBezTo>
                <a:cubicBezTo>
                  <a:pt x="3329" y="12352"/>
                  <a:pt x="3305" y="12208"/>
                  <a:pt x="3278" y="12040"/>
                </a:cubicBezTo>
                <a:cubicBezTo>
                  <a:pt x="3219" y="11696"/>
                  <a:pt x="3171" y="11234"/>
                  <a:pt x="3175" y="10769"/>
                </a:cubicBezTo>
                <a:cubicBezTo>
                  <a:pt x="3175" y="10308"/>
                  <a:pt x="3222" y="9843"/>
                  <a:pt x="3285" y="9503"/>
                </a:cubicBezTo>
                <a:cubicBezTo>
                  <a:pt x="3297" y="9417"/>
                  <a:pt x="3313" y="9339"/>
                  <a:pt x="3329" y="9269"/>
                </a:cubicBezTo>
                <a:cubicBezTo>
                  <a:pt x="3344" y="9198"/>
                  <a:pt x="3356" y="9140"/>
                  <a:pt x="3368" y="9089"/>
                </a:cubicBezTo>
                <a:cubicBezTo>
                  <a:pt x="3376" y="9038"/>
                  <a:pt x="3388" y="9003"/>
                  <a:pt x="3395" y="8976"/>
                </a:cubicBezTo>
                <a:cubicBezTo>
                  <a:pt x="3403" y="8948"/>
                  <a:pt x="3403" y="8937"/>
                  <a:pt x="3403" y="8937"/>
                </a:cubicBezTo>
                <a:cubicBezTo>
                  <a:pt x="3403" y="8937"/>
                  <a:pt x="3419" y="8878"/>
                  <a:pt x="3447" y="8780"/>
                </a:cubicBezTo>
                <a:cubicBezTo>
                  <a:pt x="3466" y="8682"/>
                  <a:pt x="3517" y="8546"/>
                  <a:pt x="3569" y="8378"/>
                </a:cubicBezTo>
                <a:cubicBezTo>
                  <a:pt x="3679" y="8049"/>
                  <a:pt x="3852" y="7616"/>
                  <a:pt x="4068" y="7209"/>
                </a:cubicBezTo>
                <a:cubicBezTo>
                  <a:pt x="4284" y="6799"/>
                  <a:pt x="4540" y="6408"/>
                  <a:pt x="4756" y="6138"/>
                </a:cubicBezTo>
                <a:cubicBezTo>
                  <a:pt x="4807" y="6068"/>
                  <a:pt x="4858" y="6005"/>
                  <a:pt x="4905" y="5951"/>
                </a:cubicBezTo>
                <a:cubicBezTo>
                  <a:pt x="4949" y="5896"/>
                  <a:pt x="4992" y="5849"/>
                  <a:pt x="5023" y="5810"/>
                </a:cubicBezTo>
                <a:cubicBezTo>
                  <a:pt x="5055" y="5771"/>
                  <a:pt x="5079" y="5744"/>
                  <a:pt x="5098" y="5724"/>
                </a:cubicBezTo>
                <a:cubicBezTo>
                  <a:pt x="5118" y="5701"/>
                  <a:pt x="5130" y="5693"/>
                  <a:pt x="5130" y="5693"/>
                </a:cubicBezTo>
                <a:cubicBezTo>
                  <a:pt x="5130" y="5693"/>
                  <a:pt x="5169" y="5650"/>
                  <a:pt x="5236" y="5576"/>
                </a:cubicBezTo>
                <a:cubicBezTo>
                  <a:pt x="5303" y="5497"/>
                  <a:pt x="5409" y="5396"/>
                  <a:pt x="5531" y="5275"/>
                </a:cubicBezTo>
                <a:cubicBezTo>
                  <a:pt x="5782" y="5036"/>
                  <a:pt x="6140" y="4731"/>
                  <a:pt x="6526" y="4470"/>
                </a:cubicBezTo>
                <a:cubicBezTo>
                  <a:pt x="6911" y="4208"/>
                  <a:pt x="7324" y="3985"/>
                  <a:pt x="7638" y="3840"/>
                </a:cubicBezTo>
                <a:cubicBezTo>
                  <a:pt x="7800" y="3766"/>
                  <a:pt x="7929" y="3707"/>
                  <a:pt x="8028" y="3672"/>
                </a:cubicBezTo>
                <a:cubicBezTo>
                  <a:pt x="8122" y="3637"/>
                  <a:pt x="8173" y="3614"/>
                  <a:pt x="8173" y="3614"/>
                </a:cubicBezTo>
                <a:cubicBezTo>
                  <a:pt x="8173" y="3614"/>
                  <a:pt x="8189" y="3610"/>
                  <a:pt x="8213" y="3598"/>
                </a:cubicBezTo>
                <a:cubicBezTo>
                  <a:pt x="8240" y="3590"/>
                  <a:pt x="8275" y="3575"/>
                  <a:pt x="8327" y="3559"/>
                </a:cubicBezTo>
                <a:cubicBezTo>
                  <a:pt x="8374" y="3543"/>
                  <a:pt x="8433" y="3524"/>
                  <a:pt x="8500" y="3504"/>
                </a:cubicBezTo>
                <a:cubicBezTo>
                  <a:pt x="8566" y="3477"/>
                  <a:pt x="8641" y="3453"/>
                  <a:pt x="8728" y="3434"/>
                </a:cubicBezTo>
                <a:cubicBezTo>
                  <a:pt x="9062" y="3328"/>
                  <a:pt x="9518" y="3231"/>
                  <a:pt x="9978" y="3180"/>
                </a:cubicBezTo>
                <a:cubicBezTo>
                  <a:pt x="10442" y="3125"/>
                  <a:pt x="10910" y="3121"/>
                  <a:pt x="11260" y="3137"/>
                </a:cubicBezTo>
                <a:cubicBezTo>
                  <a:pt x="11433" y="3149"/>
                  <a:pt x="11579" y="3153"/>
                  <a:pt x="11681" y="3168"/>
                </a:cubicBezTo>
                <a:cubicBezTo>
                  <a:pt x="11783" y="3180"/>
                  <a:pt x="11838" y="3188"/>
                  <a:pt x="11838" y="3188"/>
                </a:cubicBezTo>
                <a:cubicBezTo>
                  <a:pt x="11838" y="3188"/>
                  <a:pt x="11854" y="3188"/>
                  <a:pt x="11881" y="3192"/>
                </a:cubicBezTo>
                <a:cubicBezTo>
                  <a:pt x="11909" y="3192"/>
                  <a:pt x="11948" y="3199"/>
                  <a:pt x="11999" y="3207"/>
                </a:cubicBezTo>
                <a:cubicBezTo>
                  <a:pt x="12050" y="3215"/>
                  <a:pt x="12109" y="3227"/>
                  <a:pt x="12180" y="3235"/>
                </a:cubicBezTo>
                <a:cubicBezTo>
                  <a:pt x="12251" y="3246"/>
                  <a:pt x="12330" y="3258"/>
                  <a:pt x="12416" y="3282"/>
                </a:cubicBezTo>
                <a:cubicBezTo>
                  <a:pt x="12758" y="3344"/>
                  <a:pt x="13210" y="3465"/>
                  <a:pt x="13647" y="3633"/>
                </a:cubicBezTo>
                <a:cubicBezTo>
                  <a:pt x="14083" y="3797"/>
                  <a:pt x="14496" y="4008"/>
                  <a:pt x="14799" y="4184"/>
                </a:cubicBezTo>
                <a:cubicBezTo>
                  <a:pt x="14949" y="4274"/>
                  <a:pt x="15074" y="4348"/>
                  <a:pt x="15157" y="4407"/>
                </a:cubicBezTo>
                <a:cubicBezTo>
                  <a:pt x="15240" y="4462"/>
                  <a:pt x="15291" y="4497"/>
                  <a:pt x="15291" y="4497"/>
                </a:cubicBezTo>
                <a:cubicBezTo>
                  <a:pt x="15291" y="4497"/>
                  <a:pt x="15302" y="4505"/>
                  <a:pt x="15322" y="4520"/>
                </a:cubicBezTo>
                <a:cubicBezTo>
                  <a:pt x="15346" y="4532"/>
                  <a:pt x="15381" y="4556"/>
                  <a:pt x="15420" y="4587"/>
                </a:cubicBezTo>
                <a:cubicBezTo>
                  <a:pt x="15460" y="4618"/>
                  <a:pt x="15511" y="4653"/>
                  <a:pt x="15566" y="4696"/>
                </a:cubicBezTo>
                <a:cubicBezTo>
                  <a:pt x="15625" y="4739"/>
                  <a:pt x="15688" y="4786"/>
                  <a:pt x="15755" y="4845"/>
                </a:cubicBezTo>
                <a:cubicBezTo>
                  <a:pt x="16030" y="5056"/>
                  <a:pt x="16368" y="5376"/>
                  <a:pt x="16675" y="5724"/>
                </a:cubicBezTo>
                <a:cubicBezTo>
                  <a:pt x="16982" y="6072"/>
                  <a:pt x="17257" y="6451"/>
                  <a:pt x="17442" y="6748"/>
                </a:cubicBezTo>
                <a:cubicBezTo>
                  <a:pt x="17532" y="6896"/>
                  <a:pt x="17603" y="7025"/>
                  <a:pt x="17654" y="7111"/>
                </a:cubicBezTo>
                <a:cubicBezTo>
                  <a:pt x="17701" y="7201"/>
                  <a:pt x="17729" y="7252"/>
                  <a:pt x="17729" y="7252"/>
                </a:cubicBezTo>
                <a:cubicBezTo>
                  <a:pt x="17729" y="7252"/>
                  <a:pt x="17756" y="7303"/>
                  <a:pt x="17803" y="7393"/>
                </a:cubicBezTo>
                <a:cubicBezTo>
                  <a:pt x="17851" y="7483"/>
                  <a:pt x="17906" y="7616"/>
                  <a:pt x="17980" y="7776"/>
                </a:cubicBezTo>
                <a:cubicBezTo>
                  <a:pt x="18114" y="8092"/>
                  <a:pt x="18275" y="8530"/>
                  <a:pt x="18385" y="8980"/>
                </a:cubicBezTo>
                <a:cubicBezTo>
                  <a:pt x="18495" y="9429"/>
                  <a:pt x="18558" y="9890"/>
                  <a:pt x="18582" y="10234"/>
                </a:cubicBezTo>
                <a:cubicBezTo>
                  <a:pt x="18582" y="10277"/>
                  <a:pt x="18586" y="10320"/>
                  <a:pt x="18590" y="10359"/>
                </a:cubicBezTo>
                <a:cubicBezTo>
                  <a:pt x="18590" y="10398"/>
                  <a:pt x="18594" y="10437"/>
                  <a:pt x="18594" y="10472"/>
                </a:cubicBezTo>
                <a:cubicBezTo>
                  <a:pt x="18598" y="10543"/>
                  <a:pt x="18598" y="10605"/>
                  <a:pt x="18598" y="10656"/>
                </a:cubicBezTo>
                <a:cubicBezTo>
                  <a:pt x="18602" y="10707"/>
                  <a:pt x="18602" y="10746"/>
                  <a:pt x="18602" y="10773"/>
                </a:cubicBezTo>
                <a:cubicBezTo>
                  <a:pt x="18602" y="10801"/>
                  <a:pt x="18602" y="10812"/>
                  <a:pt x="18602" y="10812"/>
                </a:cubicBezTo>
                <a:cubicBezTo>
                  <a:pt x="18602" y="10812"/>
                  <a:pt x="18598" y="10871"/>
                  <a:pt x="18598" y="10973"/>
                </a:cubicBezTo>
                <a:cubicBezTo>
                  <a:pt x="18598" y="11074"/>
                  <a:pt x="18586" y="11219"/>
                  <a:pt x="18578" y="11391"/>
                </a:cubicBezTo>
                <a:cubicBezTo>
                  <a:pt x="18547" y="11739"/>
                  <a:pt x="18484" y="12200"/>
                  <a:pt x="18370" y="12649"/>
                </a:cubicBezTo>
                <a:cubicBezTo>
                  <a:pt x="18259" y="13099"/>
                  <a:pt x="18102" y="13540"/>
                  <a:pt x="17957" y="13857"/>
                </a:cubicBezTo>
                <a:cubicBezTo>
                  <a:pt x="17894" y="14017"/>
                  <a:pt x="17823" y="14142"/>
                  <a:pt x="17780" y="14236"/>
                </a:cubicBezTo>
                <a:cubicBezTo>
                  <a:pt x="17760" y="14283"/>
                  <a:pt x="17740" y="14318"/>
                  <a:pt x="17725" y="14341"/>
                </a:cubicBezTo>
                <a:cubicBezTo>
                  <a:pt x="17713" y="14365"/>
                  <a:pt x="17705" y="14377"/>
                  <a:pt x="17705" y="14377"/>
                </a:cubicBezTo>
                <a:cubicBezTo>
                  <a:pt x="17705" y="14377"/>
                  <a:pt x="17678" y="14427"/>
                  <a:pt x="17630" y="14517"/>
                </a:cubicBezTo>
                <a:cubicBezTo>
                  <a:pt x="17583" y="14607"/>
                  <a:pt x="17504" y="14728"/>
                  <a:pt x="17414" y="14877"/>
                </a:cubicBezTo>
                <a:cubicBezTo>
                  <a:pt x="17229" y="15170"/>
                  <a:pt x="16958" y="15549"/>
                  <a:pt x="16647" y="15893"/>
                </a:cubicBezTo>
                <a:cubicBezTo>
                  <a:pt x="16569" y="15975"/>
                  <a:pt x="16490" y="16065"/>
                  <a:pt x="16411" y="16147"/>
                </a:cubicBezTo>
                <a:cubicBezTo>
                  <a:pt x="16329" y="16225"/>
                  <a:pt x="16250" y="16303"/>
                  <a:pt x="16171" y="16381"/>
                </a:cubicBezTo>
                <a:cubicBezTo>
                  <a:pt x="16006" y="16522"/>
                  <a:pt x="15857" y="16663"/>
                  <a:pt x="15719" y="16768"/>
                </a:cubicBezTo>
                <a:cubicBezTo>
                  <a:pt x="15586" y="16878"/>
                  <a:pt x="15464" y="16960"/>
                  <a:pt x="15381" y="17022"/>
                </a:cubicBezTo>
                <a:cubicBezTo>
                  <a:pt x="15298" y="17081"/>
                  <a:pt x="15251" y="17116"/>
                  <a:pt x="15251" y="17116"/>
                </a:cubicBezTo>
                <a:cubicBezTo>
                  <a:pt x="15251" y="17116"/>
                  <a:pt x="15200" y="17147"/>
                  <a:pt x="15114" y="17202"/>
                </a:cubicBezTo>
                <a:cubicBezTo>
                  <a:pt x="15031" y="17257"/>
                  <a:pt x="14909" y="17339"/>
                  <a:pt x="14756" y="17421"/>
                </a:cubicBezTo>
                <a:cubicBezTo>
                  <a:pt x="14606" y="17515"/>
                  <a:pt x="14422" y="17605"/>
                  <a:pt x="14229" y="17702"/>
                </a:cubicBezTo>
                <a:cubicBezTo>
                  <a:pt x="14131" y="17749"/>
                  <a:pt x="14028" y="17796"/>
                  <a:pt x="13922" y="17839"/>
                </a:cubicBezTo>
                <a:cubicBezTo>
                  <a:pt x="13816" y="17886"/>
                  <a:pt x="13706" y="17925"/>
                  <a:pt x="13600" y="17968"/>
                </a:cubicBezTo>
                <a:cubicBezTo>
                  <a:pt x="13163" y="18132"/>
                  <a:pt x="12711" y="18249"/>
                  <a:pt x="12369" y="18316"/>
                </a:cubicBezTo>
                <a:cubicBezTo>
                  <a:pt x="12200" y="18347"/>
                  <a:pt x="12054" y="18375"/>
                  <a:pt x="11956" y="18386"/>
                </a:cubicBezTo>
                <a:cubicBezTo>
                  <a:pt x="11854" y="18398"/>
                  <a:pt x="11795" y="18406"/>
                  <a:pt x="11795" y="18406"/>
                </a:cubicBezTo>
                <a:cubicBezTo>
                  <a:pt x="11795" y="18406"/>
                  <a:pt x="11783" y="18406"/>
                  <a:pt x="11756" y="18410"/>
                </a:cubicBezTo>
                <a:cubicBezTo>
                  <a:pt x="11728" y="18414"/>
                  <a:pt x="11689" y="18421"/>
                  <a:pt x="11638" y="18421"/>
                </a:cubicBezTo>
                <a:cubicBezTo>
                  <a:pt x="11535" y="18429"/>
                  <a:pt x="11390" y="18449"/>
                  <a:pt x="11217" y="18453"/>
                </a:cubicBezTo>
                <a:cubicBezTo>
                  <a:pt x="10867" y="18472"/>
                  <a:pt x="10399" y="18457"/>
                  <a:pt x="9935" y="18398"/>
                </a:cubicBezTo>
                <a:close/>
              </a:path>
            </a:pathLst>
          </a:custGeom>
          <a:ln w="25400">
            <a:solidFill>
              <a:srgbClr val="A5A5A5"/>
            </a:solidFill>
          </a:ln>
        </p:spPr>
        <p:txBody>
          <a:bodyPr lIns="0" tIns="0" rIns="0" bIns="0"/>
          <a:lstStyle/>
          <a:p>
            <a:pPr lvl="0">
              <a:defRPr sz="1000">
                <a:latin typeface="Arial"/>
                <a:ea typeface="Arial"/>
                <a:cs typeface="Arial"/>
                <a:sym typeface="Arial"/>
              </a:defRPr>
            </a:pPr>
          </a:p>
        </p:txBody>
      </p:sp>
      <p:sp>
        <p:nvSpPr>
          <p:cNvPr id="183" name="Shape 183"/>
          <p:cNvSpPr/>
          <p:nvPr/>
        </p:nvSpPr>
        <p:spPr>
          <a:xfrm>
            <a:off x="8400308" y="2840571"/>
            <a:ext cx="1292617" cy="1296100"/>
          </a:xfrm>
          <a:custGeom>
            <a:avLst/>
            <a:gdLst/>
            <a:ahLst/>
            <a:cxnLst>
              <a:cxn ang="0">
                <a:pos x="wd2" y="hd2"/>
              </a:cxn>
              <a:cxn ang="5400000">
                <a:pos x="wd2" y="hd2"/>
              </a:cxn>
              <a:cxn ang="10800000">
                <a:pos x="wd2" y="hd2"/>
              </a:cxn>
              <a:cxn ang="16200000">
                <a:pos x="wd2" y="hd2"/>
              </a:cxn>
            </a:cxnLst>
            <a:rect l="0" t="0" r="r" b="b"/>
            <a:pathLst>
              <a:path w="21573" h="21571" fill="norm" stroke="1" extrusionOk="0">
                <a:moveTo>
                  <a:pt x="11507" y="21561"/>
                </a:moveTo>
                <a:cubicBezTo>
                  <a:pt x="11613" y="21556"/>
                  <a:pt x="11760" y="21551"/>
                  <a:pt x="11902" y="21531"/>
                </a:cubicBezTo>
                <a:cubicBezTo>
                  <a:pt x="12048" y="21515"/>
                  <a:pt x="12195" y="21505"/>
                  <a:pt x="12301" y="21490"/>
                </a:cubicBezTo>
                <a:cubicBezTo>
                  <a:pt x="12408" y="21470"/>
                  <a:pt x="12478" y="21460"/>
                  <a:pt x="12478" y="21460"/>
                </a:cubicBezTo>
                <a:cubicBezTo>
                  <a:pt x="12640" y="21435"/>
                  <a:pt x="12767" y="21339"/>
                  <a:pt x="12812" y="21203"/>
                </a:cubicBezTo>
                <a:cubicBezTo>
                  <a:pt x="12812" y="21203"/>
                  <a:pt x="12929" y="20855"/>
                  <a:pt x="13025" y="20512"/>
                </a:cubicBezTo>
                <a:cubicBezTo>
                  <a:pt x="13070" y="20340"/>
                  <a:pt x="13111" y="20169"/>
                  <a:pt x="13141" y="20037"/>
                </a:cubicBezTo>
                <a:cubicBezTo>
                  <a:pt x="13172" y="19906"/>
                  <a:pt x="13187" y="19821"/>
                  <a:pt x="13187" y="19821"/>
                </a:cubicBezTo>
                <a:cubicBezTo>
                  <a:pt x="13217" y="19684"/>
                  <a:pt x="13318" y="19578"/>
                  <a:pt x="13445" y="19543"/>
                </a:cubicBezTo>
                <a:cubicBezTo>
                  <a:pt x="13445" y="19543"/>
                  <a:pt x="13657" y="19472"/>
                  <a:pt x="13870" y="19407"/>
                </a:cubicBezTo>
                <a:cubicBezTo>
                  <a:pt x="14077" y="19331"/>
                  <a:pt x="14290" y="19251"/>
                  <a:pt x="14290" y="19251"/>
                </a:cubicBezTo>
                <a:cubicBezTo>
                  <a:pt x="14290" y="19251"/>
                  <a:pt x="14492" y="19165"/>
                  <a:pt x="14700" y="19079"/>
                </a:cubicBezTo>
                <a:cubicBezTo>
                  <a:pt x="14897" y="18978"/>
                  <a:pt x="15099" y="18882"/>
                  <a:pt x="15099" y="18882"/>
                </a:cubicBezTo>
                <a:cubicBezTo>
                  <a:pt x="15221" y="18822"/>
                  <a:pt x="15362" y="18827"/>
                  <a:pt x="15474" y="18907"/>
                </a:cubicBezTo>
                <a:cubicBezTo>
                  <a:pt x="15474" y="18907"/>
                  <a:pt x="15550" y="18958"/>
                  <a:pt x="15661" y="19034"/>
                </a:cubicBezTo>
                <a:cubicBezTo>
                  <a:pt x="15772" y="19109"/>
                  <a:pt x="15924" y="19205"/>
                  <a:pt x="16076" y="19296"/>
                </a:cubicBezTo>
                <a:cubicBezTo>
                  <a:pt x="16379" y="19483"/>
                  <a:pt x="16703" y="19654"/>
                  <a:pt x="16703" y="19654"/>
                </a:cubicBezTo>
                <a:cubicBezTo>
                  <a:pt x="16830" y="19720"/>
                  <a:pt x="16992" y="19699"/>
                  <a:pt x="17123" y="19609"/>
                </a:cubicBezTo>
                <a:cubicBezTo>
                  <a:pt x="17123" y="19609"/>
                  <a:pt x="17184" y="19568"/>
                  <a:pt x="17275" y="19508"/>
                </a:cubicBezTo>
                <a:cubicBezTo>
                  <a:pt x="17361" y="19442"/>
                  <a:pt x="17477" y="19351"/>
                  <a:pt x="17589" y="19266"/>
                </a:cubicBezTo>
                <a:cubicBezTo>
                  <a:pt x="17705" y="19180"/>
                  <a:pt x="17816" y="19084"/>
                  <a:pt x="17902" y="19013"/>
                </a:cubicBezTo>
                <a:cubicBezTo>
                  <a:pt x="17983" y="18943"/>
                  <a:pt x="18039" y="18897"/>
                  <a:pt x="18039" y="18897"/>
                </a:cubicBezTo>
                <a:cubicBezTo>
                  <a:pt x="18160" y="18797"/>
                  <a:pt x="18211" y="18635"/>
                  <a:pt x="18176" y="18499"/>
                </a:cubicBezTo>
                <a:cubicBezTo>
                  <a:pt x="18176" y="18499"/>
                  <a:pt x="18155" y="18408"/>
                  <a:pt x="18120" y="18277"/>
                </a:cubicBezTo>
                <a:cubicBezTo>
                  <a:pt x="18085" y="18146"/>
                  <a:pt x="18039" y="17979"/>
                  <a:pt x="17983" y="17803"/>
                </a:cubicBezTo>
                <a:cubicBezTo>
                  <a:pt x="17872" y="17460"/>
                  <a:pt x="17746" y="17132"/>
                  <a:pt x="17746" y="17132"/>
                </a:cubicBezTo>
                <a:cubicBezTo>
                  <a:pt x="17700" y="17006"/>
                  <a:pt x="17720" y="16859"/>
                  <a:pt x="17811" y="16759"/>
                </a:cubicBezTo>
                <a:cubicBezTo>
                  <a:pt x="17811" y="16759"/>
                  <a:pt x="17958" y="16597"/>
                  <a:pt x="18095" y="16416"/>
                </a:cubicBezTo>
                <a:cubicBezTo>
                  <a:pt x="18160" y="16330"/>
                  <a:pt x="18231" y="16244"/>
                  <a:pt x="18282" y="16173"/>
                </a:cubicBezTo>
                <a:cubicBezTo>
                  <a:pt x="18327" y="16108"/>
                  <a:pt x="18363" y="16062"/>
                  <a:pt x="18363" y="16062"/>
                </a:cubicBezTo>
                <a:cubicBezTo>
                  <a:pt x="18363" y="16062"/>
                  <a:pt x="18494" y="15881"/>
                  <a:pt x="18611" y="15694"/>
                </a:cubicBezTo>
                <a:cubicBezTo>
                  <a:pt x="18671" y="15598"/>
                  <a:pt x="18732" y="15508"/>
                  <a:pt x="18773" y="15432"/>
                </a:cubicBezTo>
                <a:cubicBezTo>
                  <a:pt x="18813" y="15361"/>
                  <a:pt x="18844" y="15311"/>
                  <a:pt x="18844" y="15311"/>
                </a:cubicBezTo>
                <a:cubicBezTo>
                  <a:pt x="18909" y="15200"/>
                  <a:pt x="19041" y="15129"/>
                  <a:pt x="19172" y="15129"/>
                </a:cubicBezTo>
                <a:cubicBezTo>
                  <a:pt x="19172" y="15129"/>
                  <a:pt x="19527" y="15144"/>
                  <a:pt x="19891" y="15134"/>
                </a:cubicBezTo>
                <a:cubicBezTo>
                  <a:pt x="20245" y="15124"/>
                  <a:pt x="20609" y="15094"/>
                  <a:pt x="20609" y="15094"/>
                </a:cubicBezTo>
                <a:cubicBezTo>
                  <a:pt x="20751" y="15084"/>
                  <a:pt x="20883" y="14983"/>
                  <a:pt x="20938" y="14832"/>
                </a:cubicBezTo>
                <a:cubicBezTo>
                  <a:pt x="20938" y="14832"/>
                  <a:pt x="20969" y="14766"/>
                  <a:pt x="21009" y="14665"/>
                </a:cubicBezTo>
                <a:cubicBezTo>
                  <a:pt x="21050" y="14564"/>
                  <a:pt x="21100" y="14428"/>
                  <a:pt x="21146" y="14292"/>
                </a:cubicBezTo>
                <a:cubicBezTo>
                  <a:pt x="21191" y="14156"/>
                  <a:pt x="21242" y="14019"/>
                  <a:pt x="21272" y="13914"/>
                </a:cubicBezTo>
                <a:cubicBezTo>
                  <a:pt x="21303" y="13808"/>
                  <a:pt x="21323" y="13742"/>
                  <a:pt x="21323" y="13742"/>
                </a:cubicBezTo>
                <a:cubicBezTo>
                  <a:pt x="21368" y="13591"/>
                  <a:pt x="21328" y="13429"/>
                  <a:pt x="21222" y="13333"/>
                </a:cubicBezTo>
                <a:cubicBezTo>
                  <a:pt x="21222" y="13333"/>
                  <a:pt x="20958" y="13081"/>
                  <a:pt x="20685" y="12854"/>
                </a:cubicBezTo>
                <a:cubicBezTo>
                  <a:pt x="20402" y="12622"/>
                  <a:pt x="20119" y="12415"/>
                  <a:pt x="20119" y="12415"/>
                </a:cubicBezTo>
                <a:cubicBezTo>
                  <a:pt x="20012" y="12335"/>
                  <a:pt x="19957" y="12198"/>
                  <a:pt x="19972" y="12067"/>
                </a:cubicBezTo>
                <a:cubicBezTo>
                  <a:pt x="19972" y="12067"/>
                  <a:pt x="19982" y="12012"/>
                  <a:pt x="19992" y="11931"/>
                </a:cubicBezTo>
                <a:cubicBezTo>
                  <a:pt x="20007" y="11845"/>
                  <a:pt x="20017" y="11734"/>
                  <a:pt x="20027" y="11623"/>
                </a:cubicBezTo>
                <a:cubicBezTo>
                  <a:pt x="20038" y="11512"/>
                  <a:pt x="20048" y="11407"/>
                  <a:pt x="20053" y="11321"/>
                </a:cubicBezTo>
                <a:cubicBezTo>
                  <a:pt x="20058" y="11240"/>
                  <a:pt x="20058" y="11185"/>
                  <a:pt x="20058" y="11185"/>
                </a:cubicBezTo>
                <a:cubicBezTo>
                  <a:pt x="20058" y="11185"/>
                  <a:pt x="20063" y="11129"/>
                  <a:pt x="20068" y="11043"/>
                </a:cubicBezTo>
                <a:cubicBezTo>
                  <a:pt x="20073" y="10958"/>
                  <a:pt x="20073" y="10847"/>
                  <a:pt x="20068" y="10736"/>
                </a:cubicBezTo>
                <a:cubicBezTo>
                  <a:pt x="20068" y="10625"/>
                  <a:pt x="20073" y="10514"/>
                  <a:pt x="20068" y="10433"/>
                </a:cubicBezTo>
                <a:cubicBezTo>
                  <a:pt x="20063" y="10347"/>
                  <a:pt x="20058" y="10292"/>
                  <a:pt x="20058" y="10292"/>
                </a:cubicBezTo>
                <a:cubicBezTo>
                  <a:pt x="20053" y="10161"/>
                  <a:pt x="20124" y="10029"/>
                  <a:pt x="20240" y="9964"/>
                </a:cubicBezTo>
                <a:cubicBezTo>
                  <a:pt x="20240" y="9964"/>
                  <a:pt x="20544" y="9782"/>
                  <a:pt x="20842" y="9580"/>
                </a:cubicBezTo>
                <a:cubicBezTo>
                  <a:pt x="20994" y="9475"/>
                  <a:pt x="21141" y="9374"/>
                  <a:pt x="21247" y="9293"/>
                </a:cubicBezTo>
                <a:cubicBezTo>
                  <a:pt x="21353" y="9207"/>
                  <a:pt x="21429" y="9152"/>
                  <a:pt x="21429" y="9152"/>
                </a:cubicBezTo>
                <a:cubicBezTo>
                  <a:pt x="21535" y="9071"/>
                  <a:pt x="21596" y="8910"/>
                  <a:pt x="21566" y="8753"/>
                </a:cubicBezTo>
                <a:cubicBezTo>
                  <a:pt x="21566" y="8753"/>
                  <a:pt x="21550" y="8683"/>
                  <a:pt x="21530" y="8577"/>
                </a:cubicBezTo>
                <a:cubicBezTo>
                  <a:pt x="21505" y="8471"/>
                  <a:pt x="21480" y="8329"/>
                  <a:pt x="21444" y="8188"/>
                </a:cubicBezTo>
                <a:cubicBezTo>
                  <a:pt x="21404" y="8047"/>
                  <a:pt x="21368" y="7911"/>
                  <a:pt x="21343" y="7805"/>
                </a:cubicBezTo>
                <a:cubicBezTo>
                  <a:pt x="21313" y="7699"/>
                  <a:pt x="21287" y="7628"/>
                  <a:pt x="21287" y="7628"/>
                </a:cubicBezTo>
                <a:cubicBezTo>
                  <a:pt x="21242" y="7477"/>
                  <a:pt x="21125" y="7366"/>
                  <a:pt x="20989" y="7341"/>
                </a:cubicBezTo>
                <a:cubicBezTo>
                  <a:pt x="20989" y="7341"/>
                  <a:pt x="20898" y="7321"/>
                  <a:pt x="20761" y="7300"/>
                </a:cubicBezTo>
                <a:cubicBezTo>
                  <a:pt x="20625" y="7280"/>
                  <a:pt x="20447" y="7255"/>
                  <a:pt x="20270" y="7230"/>
                </a:cubicBezTo>
                <a:cubicBezTo>
                  <a:pt x="20088" y="7210"/>
                  <a:pt x="19916" y="7194"/>
                  <a:pt x="19780" y="7179"/>
                </a:cubicBezTo>
                <a:cubicBezTo>
                  <a:pt x="19648" y="7174"/>
                  <a:pt x="19557" y="7164"/>
                  <a:pt x="19557" y="7164"/>
                </a:cubicBezTo>
                <a:cubicBezTo>
                  <a:pt x="19420" y="7159"/>
                  <a:pt x="19299" y="7078"/>
                  <a:pt x="19248" y="6952"/>
                </a:cubicBezTo>
                <a:cubicBezTo>
                  <a:pt x="19248" y="6952"/>
                  <a:pt x="19228" y="6902"/>
                  <a:pt x="19188" y="6826"/>
                </a:cubicBezTo>
                <a:cubicBezTo>
                  <a:pt x="19152" y="6751"/>
                  <a:pt x="19102" y="6655"/>
                  <a:pt x="19056" y="6554"/>
                </a:cubicBezTo>
                <a:cubicBezTo>
                  <a:pt x="19005" y="6453"/>
                  <a:pt x="18950" y="6357"/>
                  <a:pt x="18909" y="6281"/>
                </a:cubicBezTo>
                <a:cubicBezTo>
                  <a:pt x="18869" y="6211"/>
                  <a:pt x="18838" y="6160"/>
                  <a:pt x="18838" y="6160"/>
                </a:cubicBezTo>
                <a:cubicBezTo>
                  <a:pt x="18838" y="6160"/>
                  <a:pt x="18813" y="6110"/>
                  <a:pt x="18773" y="6039"/>
                </a:cubicBezTo>
                <a:cubicBezTo>
                  <a:pt x="18727" y="5969"/>
                  <a:pt x="18666" y="5878"/>
                  <a:pt x="18611" y="5782"/>
                </a:cubicBezTo>
                <a:cubicBezTo>
                  <a:pt x="18550" y="5686"/>
                  <a:pt x="18484" y="5595"/>
                  <a:pt x="18439" y="5530"/>
                </a:cubicBezTo>
                <a:cubicBezTo>
                  <a:pt x="18388" y="5459"/>
                  <a:pt x="18358" y="5414"/>
                  <a:pt x="18358" y="5414"/>
                </a:cubicBezTo>
                <a:cubicBezTo>
                  <a:pt x="18282" y="5303"/>
                  <a:pt x="18267" y="5162"/>
                  <a:pt x="18332" y="5041"/>
                </a:cubicBezTo>
                <a:cubicBezTo>
                  <a:pt x="18332" y="5041"/>
                  <a:pt x="18368" y="4960"/>
                  <a:pt x="18429" y="4839"/>
                </a:cubicBezTo>
                <a:cubicBezTo>
                  <a:pt x="18484" y="4718"/>
                  <a:pt x="18560" y="4556"/>
                  <a:pt x="18631" y="4390"/>
                </a:cubicBezTo>
                <a:cubicBezTo>
                  <a:pt x="18768" y="4062"/>
                  <a:pt x="18894" y="3719"/>
                  <a:pt x="18894" y="3719"/>
                </a:cubicBezTo>
                <a:cubicBezTo>
                  <a:pt x="18945" y="3583"/>
                  <a:pt x="18899" y="3426"/>
                  <a:pt x="18793" y="3310"/>
                </a:cubicBezTo>
                <a:cubicBezTo>
                  <a:pt x="18793" y="3310"/>
                  <a:pt x="18596" y="3098"/>
                  <a:pt x="18383" y="2902"/>
                </a:cubicBezTo>
                <a:cubicBezTo>
                  <a:pt x="18277" y="2796"/>
                  <a:pt x="18171" y="2700"/>
                  <a:pt x="18090" y="2629"/>
                </a:cubicBezTo>
                <a:cubicBezTo>
                  <a:pt x="18004" y="2559"/>
                  <a:pt x="17953" y="2508"/>
                  <a:pt x="17953" y="2508"/>
                </a:cubicBezTo>
                <a:cubicBezTo>
                  <a:pt x="17832" y="2402"/>
                  <a:pt x="17665" y="2377"/>
                  <a:pt x="17538" y="2433"/>
                </a:cubicBezTo>
                <a:cubicBezTo>
                  <a:pt x="17538" y="2433"/>
                  <a:pt x="17199" y="2569"/>
                  <a:pt x="16875" y="2725"/>
                </a:cubicBezTo>
                <a:cubicBezTo>
                  <a:pt x="16551" y="2882"/>
                  <a:pt x="16243" y="3053"/>
                  <a:pt x="16243" y="3053"/>
                </a:cubicBezTo>
                <a:cubicBezTo>
                  <a:pt x="16121" y="3119"/>
                  <a:pt x="15980" y="3114"/>
                  <a:pt x="15863" y="3043"/>
                </a:cubicBezTo>
                <a:cubicBezTo>
                  <a:pt x="15863" y="3043"/>
                  <a:pt x="15681" y="2917"/>
                  <a:pt x="15484" y="2811"/>
                </a:cubicBezTo>
                <a:cubicBezTo>
                  <a:pt x="15292" y="2695"/>
                  <a:pt x="15094" y="2599"/>
                  <a:pt x="15094" y="2599"/>
                </a:cubicBezTo>
                <a:cubicBezTo>
                  <a:pt x="15094" y="2599"/>
                  <a:pt x="14897" y="2493"/>
                  <a:pt x="14689" y="2402"/>
                </a:cubicBezTo>
                <a:cubicBezTo>
                  <a:pt x="14492" y="2306"/>
                  <a:pt x="14280" y="2226"/>
                  <a:pt x="14280" y="2226"/>
                </a:cubicBezTo>
                <a:cubicBezTo>
                  <a:pt x="14158" y="2175"/>
                  <a:pt x="14072" y="2059"/>
                  <a:pt x="14052" y="1928"/>
                </a:cubicBezTo>
                <a:cubicBezTo>
                  <a:pt x="14052" y="1928"/>
                  <a:pt x="14017" y="1575"/>
                  <a:pt x="13956" y="1222"/>
                </a:cubicBezTo>
                <a:cubicBezTo>
                  <a:pt x="13895" y="869"/>
                  <a:pt x="13814" y="516"/>
                  <a:pt x="13814" y="516"/>
                </a:cubicBezTo>
                <a:cubicBezTo>
                  <a:pt x="13784" y="380"/>
                  <a:pt x="13662" y="258"/>
                  <a:pt x="13505" y="223"/>
                </a:cubicBezTo>
                <a:cubicBezTo>
                  <a:pt x="13505" y="223"/>
                  <a:pt x="13435" y="208"/>
                  <a:pt x="13333" y="183"/>
                </a:cubicBezTo>
                <a:cubicBezTo>
                  <a:pt x="13227" y="153"/>
                  <a:pt x="13086" y="127"/>
                  <a:pt x="12939" y="102"/>
                </a:cubicBezTo>
                <a:cubicBezTo>
                  <a:pt x="12655" y="42"/>
                  <a:pt x="12367" y="6"/>
                  <a:pt x="12367" y="6"/>
                </a:cubicBezTo>
                <a:cubicBezTo>
                  <a:pt x="12210" y="-19"/>
                  <a:pt x="12058" y="42"/>
                  <a:pt x="11977" y="158"/>
                </a:cubicBezTo>
                <a:cubicBezTo>
                  <a:pt x="11977" y="158"/>
                  <a:pt x="11765" y="460"/>
                  <a:pt x="11578" y="758"/>
                </a:cubicBezTo>
                <a:cubicBezTo>
                  <a:pt x="11385" y="1066"/>
                  <a:pt x="11224" y="1378"/>
                  <a:pt x="11224" y="1378"/>
                </a:cubicBezTo>
                <a:cubicBezTo>
                  <a:pt x="11158" y="1499"/>
                  <a:pt x="11031" y="1570"/>
                  <a:pt x="10900" y="1575"/>
                </a:cubicBezTo>
                <a:cubicBezTo>
                  <a:pt x="10900" y="1575"/>
                  <a:pt x="10844" y="1575"/>
                  <a:pt x="10758" y="1575"/>
                </a:cubicBezTo>
                <a:cubicBezTo>
                  <a:pt x="10677" y="1575"/>
                  <a:pt x="10561" y="1575"/>
                  <a:pt x="10449" y="1585"/>
                </a:cubicBezTo>
                <a:cubicBezTo>
                  <a:pt x="10338" y="1590"/>
                  <a:pt x="10227" y="1595"/>
                  <a:pt x="10146" y="1600"/>
                </a:cubicBezTo>
                <a:cubicBezTo>
                  <a:pt x="10060" y="1610"/>
                  <a:pt x="10004" y="1615"/>
                  <a:pt x="10004" y="1615"/>
                </a:cubicBezTo>
                <a:cubicBezTo>
                  <a:pt x="10004" y="1615"/>
                  <a:pt x="9954" y="1620"/>
                  <a:pt x="9868" y="1631"/>
                </a:cubicBezTo>
                <a:cubicBezTo>
                  <a:pt x="9787" y="1636"/>
                  <a:pt x="9675" y="1651"/>
                  <a:pt x="9564" y="1666"/>
                </a:cubicBezTo>
                <a:cubicBezTo>
                  <a:pt x="9453" y="1686"/>
                  <a:pt x="9341" y="1701"/>
                  <a:pt x="9260" y="1716"/>
                </a:cubicBezTo>
                <a:cubicBezTo>
                  <a:pt x="9179" y="1731"/>
                  <a:pt x="9124" y="1741"/>
                  <a:pt x="9124" y="1741"/>
                </a:cubicBezTo>
                <a:cubicBezTo>
                  <a:pt x="8992" y="1767"/>
                  <a:pt x="8856" y="1716"/>
                  <a:pt x="8770" y="1610"/>
                </a:cubicBezTo>
                <a:cubicBezTo>
                  <a:pt x="8770" y="1610"/>
                  <a:pt x="8547" y="1338"/>
                  <a:pt x="8304" y="1076"/>
                </a:cubicBezTo>
                <a:cubicBezTo>
                  <a:pt x="8061" y="803"/>
                  <a:pt x="7798" y="556"/>
                  <a:pt x="7798" y="556"/>
                </a:cubicBezTo>
                <a:cubicBezTo>
                  <a:pt x="7697" y="460"/>
                  <a:pt x="7535" y="425"/>
                  <a:pt x="7383" y="475"/>
                </a:cubicBezTo>
                <a:cubicBezTo>
                  <a:pt x="7383" y="475"/>
                  <a:pt x="7317" y="501"/>
                  <a:pt x="7211" y="536"/>
                </a:cubicBezTo>
                <a:cubicBezTo>
                  <a:pt x="7110" y="576"/>
                  <a:pt x="6978" y="627"/>
                  <a:pt x="6842" y="677"/>
                </a:cubicBezTo>
                <a:cubicBezTo>
                  <a:pt x="6705" y="733"/>
                  <a:pt x="6574" y="788"/>
                  <a:pt x="6472" y="833"/>
                </a:cubicBezTo>
                <a:cubicBezTo>
                  <a:pt x="6376" y="874"/>
                  <a:pt x="6311" y="904"/>
                  <a:pt x="6311" y="904"/>
                </a:cubicBezTo>
                <a:cubicBezTo>
                  <a:pt x="6164" y="975"/>
                  <a:pt x="6068" y="1106"/>
                  <a:pt x="6063" y="1247"/>
                </a:cubicBezTo>
                <a:cubicBezTo>
                  <a:pt x="6063" y="1247"/>
                  <a:pt x="6047" y="1605"/>
                  <a:pt x="6058" y="1968"/>
                </a:cubicBezTo>
                <a:cubicBezTo>
                  <a:pt x="6063" y="2327"/>
                  <a:pt x="6088" y="2680"/>
                  <a:pt x="6088" y="2680"/>
                </a:cubicBezTo>
                <a:cubicBezTo>
                  <a:pt x="6103" y="2816"/>
                  <a:pt x="6037" y="2947"/>
                  <a:pt x="5926" y="3018"/>
                </a:cubicBezTo>
                <a:cubicBezTo>
                  <a:pt x="5926" y="3018"/>
                  <a:pt x="5875" y="3048"/>
                  <a:pt x="5805" y="3093"/>
                </a:cubicBezTo>
                <a:cubicBezTo>
                  <a:pt x="5739" y="3139"/>
                  <a:pt x="5643" y="3204"/>
                  <a:pt x="5552" y="3265"/>
                </a:cubicBezTo>
                <a:cubicBezTo>
                  <a:pt x="5461" y="3325"/>
                  <a:pt x="5374" y="3396"/>
                  <a:pt x="5304" y="3446"/>
                </a:cubicBezTo>
                <a:cubicBezTo>
                  <a:pt x="5238" y="3497"/>
                  <a:pt x="5197" y="3532"/>
                  <a:pt x="5197" y="3532"/>
                </a:cubicBezTo>
                <a:cubicBezTo>
                  <a:pt x="5197" y="3532"/>
                  <a:pt x="5152" y="3568"/>
                  <a:pt x="5086" y="3618"/>
                </a:cubicBezTo>
                <a:cubicBezTo>
                  <a:pt x="5020" y="3668"/>
                  <a:pt x="4934" y="3744"/>
                  <a:pt x="4853" y="3815"/>
                </a:cubicBezTo>
                <a:cubicBezTo>
                  <a:pt x="4767" y="3885"/>
                  <a:pt x="4681" y="3961"/>
                  <a:pt x="4626" y="4016"/>
                </a:cubicBezTo>
                <a:cubicBezTo>
                  <a:pt x="4560" y="4077"/>
                  <a:pt x="4519" y="4112"/>
                  <a:pt x="4519" y="4112"/>
                </a:cubicBezTo>
                <a:cubicBezTo>
                  <a:pt x="4423" y="4203"/>
                  <a:pt x="4282" y="4238"/>
                  <a:pt x="4155" y="4198"/>
                </a:cubicBezTo>
                <a:cubicBezTo>
                  <a:pt x="4155" y="4198"/>
                  <a:pt x="3816" y="4082"/>
                  <a:pt x="3467" y="3991"/>
                </a:cubicBezTo>
                <a:cubicBezTo>
                  <a:pt x="3123" y="3900"/>
                  <a:pt x="2764" y="3830"/>
                  <a:pt x="2764" y="3830"/>
                </a:cubicBezTo>
                <a:cubicBezTo>
                  <a:pt x="2622" y="3800"/>
                  <a:pt x="2470" y="3860"/>
                  <a:pt x="2374" y="3986"/>
                </a:cubicBezTo>
                <a:cubicBezTo>
                  <a:pt x="2374" y="3986"/>
                  <a:pt x="2187" y="4213"/>
                  <a:pt x="2025" y="4450"/>
                </a:cubicBezTo>
                <a:cubicBezTo>
                  <a:pt x="1939" y="4566"/>
                  <a:pt x="1853" y="4687"/>
                  <a:pt x="1797" y="4778"/>
                </a:cubicBezTo>
                <a:cubicBezTo>
                  <a:pt x="1737" y="4869"/>
                  <a:pt x="1701" y="4930"/>
                  <a:pt x="1701" y="4930"/>
                </a:cubicBezTo>
                <a:cubicBezTo>
                  <a:pt x="1610" y="5061"/>
                  <a:pt x="1605" y="5227"/>
                  <a:pt x="1676" y="5348"/>
                </a:cubicBezTo>
                <a:cubicBezTo>
                  <a:pt x="1676" y="5348"/>
                  <a:pt x="1863" y="5666"/>
                  <a:pt x="2060" y="5959"/>
                </a:cubicBezTo>
                <a:cubicBezTo>
                  <a:pt x="2263" y="6261"/>
                  <a:pt x="2480" y="6539"/>
                  <a:pt x="2480" y="6539"/>
                </a:cubicBezTo>
                <a:cubicBezTo>
                  <a:pt x="2561" y="6645"/>
                  <a:pt x="2576" y="6791"/>
                  <a:pt x="2521" y="6912"/>
                </a:cubicBezTo>
                <a:cubicBezTo>
                  <a:pt x="2521" y="6912"/>
                  <a:pt x="2425" y="7114"/>
                  <a:pt x="2349" y="7321"/>
                </a:cubicBezTo>
                <a:cubicBezTo>
                  <a:pt x="2258" y="7527"/>
                  <a:pt x="2192" y="7739"/>
                  <a:pt x="2192" y="7739"/>
                </a:cubicBezTo>
                <a:cubicBezTo>
                  <a:pt x="2192" y="7739"/>
                  <a:pt x="2111" y="7946"/>
                  <a:pt x="2055" y="8163"/>
                </a:cubicBezTo>
                <a:cubicBezTo>
                  <a:pt x="1984" y="8375"/>
                  <a:pt x="1939" y="8592"/>
                  <a:pt x="1939" y="8592"/>
                </a:cubicBezTo>
                <a:cubicBezTo>
                  <a:pt x="1909" y="8723"/>
                  <a:pt x="1802" y="8824"/>
                  <a:pt x="1671" y="8859"/>
                </a:cubicBezTo>
                <a:cubicBezTo>
                  <a:pt x="1671" y="8859"/>
                  <a:pt x="1332" y="8945"/>
                  <a:pt x="983" y="9056"/>
                </a:cubicBezTo>
                <a:cubicBezTo>
                  <a:pt x="644" y="9162"/>
                  <a:pt x="305" y="9298"/>
                  <a:pt x="305" y="9298"/>
                </a:cubicBezTo>
                <a:cubicBezTo>
                  <a:pt x="173" y="9348"/>
                  <a:pt x="72" y="9480"/>
                  <a:pt x="62" y="9641"/>
                </a:cubicBezTo>
                <a:cubicBezTo>
                  <a:pt x="62" y="9641"/>
                  <a:pt x="52" y="9712"/>
                  <a:pt x="42" y="9818"/>
                </a:cubicBezTo>
                <a:cubicBezTo>
                  <a:pt x="31" y="9929"/>
                  <a:pt x="21" y="10075"/>
                  <a:pt x="16" y="10216"/>
                </a:cubicBezTo>
                <a:cubicBezTo>
                  <a:pt x="-4" y="10509"/>
                  <a:pt x="1" y="10796"/>
                  <a:pt x="1" y="10796"/>
                </a:cubicBezTo>
                <a:cubicBezTo>
                  <a:pt x="1" y="10958"/>
                  <a:pt x="82" y="11099"/>
                  <a:pt x="214" y="11164"/>
                </a:cubicBezTo>
                <a:cubicBezTo>
                  <a:pt x="214" y="11164"/>
                  <a:pt x="537" y="11326"/>
                  <a:pt x="866" y="11467"/>
                </a:cubicBezTo>
                <a:cubicBezTo>
                  <a:pt x="1028" y="11538"/>
                  <a:pt x="1200" y="11608"/>
                  <a:pt x="1322" y="11654"/>
                </a:cubicBezTo>
                <a:cubicBezTo>
                  <a:pt x="1448" y="11699"/>
                  <a:pt x="1534" y="11729"/>
                  <a:pt x="1534" y="11729"/>
                </a:cubicBezTo>
                <a:cubicBezTo>
                  <a:pt x="1661" y="11780"/>
                  <a:pt x="1747" y="11891"/>
                  <a:pt x="1772" y="12022"/>
                </a:cubicBezTo>
                <a:cubicBezTo>
                  <a:pt x="1772" y="12022"/>
                  <a:pt x="1777" y="12077"/>
                  <a:pt x="1792" y="12158"/>
                </a:cubicBezTo>
                <a:cubicBezTo>
                  <a:pt x="1807" y="12244"/>
                  <a:pt x="1818" y="12355"/>
                  <a:pt x="1843" y="12461"/>
                </a:cubicBezTo>
                <a:cubicBezTo>
                  <a:pt x="1868" y="12572"/>
                  <a:pt x="1888" y="12678"/>
                  <a:pt x="1909" y="12763"/>
                </a:cubicBezTo>
                <a:cubicBezTo>
                  <a:pt x="1924" y="12844"/>
                  <a:pt x="1939" y="12895"/>
                  <a:pt x="1939" y="12895"/>
                </a:cubicBezTo>
                <a:cubicBezTo>
                  <a:pt x="1939" y="12895"/>
                  <a:pt x="1954" y="12950"/>
                  <a:pt x="1974" y="13031"/>
                </a:cubicBezTo>
                <a:cubicBezTo>
                  <a:pt x="1995" y="13112"/>
                  <a:pt x="2020" y="13222"/>
                  <a:pt x="2055" y="13328"/>
                </a:cubicBezTo>
                <a:cubicBezTo>
                  <a:pt x="2086" y="13434"/>
                  <a:pt x="2121" y="13540"/>
                  <a:pt x="2146" y="13616"/>
                </a:cubicBezTo>
                <a:cubicBezTo>
                  <a:pt x="2172" y="13697"/>
                  <a:pt x="2192" y="13747"/>
                  <a:pt x="2192" y="13747"/>
                </a:cubicBezTo>
                <a:cubicBezTo>
                  <a:pt x="2237" y="13873"/>
                  <a:pt x="2207" y="14014"/>
                  <a:pt x="2111" y="14115"/>
                </a:cubicBezTo>
                <a:cubicBezTo>
                  <a:pt x="2111" y="14115"/>
                  <a:pt x="2050" y="14181"/>
                  <a:pt x="1964" y="14282"/>
                </a:cubicBezTo>
                <a:cubicBezTo>
                  <a:pt x="1873" y="14383"/>
                  <a:pt x="1757" y="14514"/>
                  <a:pt x="1645" y="14655"/>
                </a:cubicBezTo>
                <a:cubicBezTo>
                  <a:pt x="1529" y="14791"/>
                  <a:pt x="1418" y="14933"/>
                  <a:pt x="1337" y="15043"/>
                </a:cubicBezTo>
                <a:cubicBezTo>
                  <a:pt x="1251" y="15149"/>
                  <a:pt x="1200" y="15225"/>
                  <a:pt x="1200" y="15225"/>
                </a:cubicBezTo>
                <a:cubicBezTo>
                  <a:pt x="1114" y="15336"/>
                  <a:pt x="1109" y="15503"/>
                  <a:pt x="1180" y="15644"/>
                </a:cubicBezTo>
                <a:cubicBezTo>
                  <a:pt x="1180" y="15644"/>
                  <a:pt x="1210" y="15709"/>
                  <a:pt x="1261" y="15805"/>
                </a:cubicBezTo>
                <a:cubicBezTo>
                  <a:pt x="1317" y="15901"/>
                  <a:pt x="1387" y="16027"/>
                  <a:pt x="1453" y="16153"/>
                </a:cubicBezTo>
                <a:cubicBezTo>
                  <a:pt x="1524" y="16279"/>
                  <a:pt x="1605" y="16400"/>
                  <a:pt x="1661" y="16496"/>
                </a:cubicBezTo>
                <a:cubicBezTo>
                  <a:pt x="1721" y="16587"/>
                  <a:pt x="1757" y="16648"/>
                  <a:pt x="1757" y="16648"/>
                </a:cubicBezTo>
                <a:cubicBezTo>
                  <a:pt x="1843" y="16784"/>
                  <a:pt x="1995" y="16854"/>
                  <a:pt x="2131" y="16839"/>
                </a:cubicBezTo>
                <a:cubicBezTo>
                  <a:pt x="2131" y="16839"/>
                  <a:pt x="2222" y="16829"/>
                  <a:pt x="2359" y="16814"/>
                </a:cubicBezTo>
                <a:cubicBezTo>
                  <a:pt x="2490" y="16799"/>
                  <a:pt x="2673" y="16779"/>
                  <a:pt x="2850" y="16748"/>
                </a:cubicBezTo>
                <a:cubicBezTo>
                  <a:pt x="3209" y="16688"/>
                  <a:pt x="3553" y="16612"/>
                  <a:pt x="3553" y="16612"/>
                </a:cubicBezTo>
                <a:cubicBezTo>
                  <a:pt x="3685" y="16582"/>
                  <a:pt x="3826" y="16622"/>
                  <a:pt x="3912" y="16728"/>
                </a:cubicBezTo>
                <a:cubicBezTo>
                  <a:pt x="3912" y="16728"/>
                  <a:pt x="3948" y="16769"/>
                  <a:pt x="4003" y="16834"/>
                </a:cubicBezTo>
                <a:cubicBezTo>
                  <a:pt x="4059" y="16895"/>
                  <a:pt x="4135" y="16975"/>
                  <a:pt x="4211" y="17056"/>
                </a:cubicBezTo>
                <a:cubicBezTo>
                  <a:pt x="4287" y="17137"/>
                  <a:pt x="4363" y="17218"/>
                  <a:pt x="4428" y="17273"/>
                </a:cubicBezTo>
                <a:cubicBezTo>
                  <a:pt x="4484" y="17334"/>
                  <a:pt x="4524" y="17369"/>
                  <a:pt x="4524" y="17369"/>
                </a:cubicBezTo>
                <a:cubicBezTo>
                  <a:pt x="4524" y="17369"/>
                  <a:pt x="4565" y="17409"/>
                  <a:pt x="4626" y="17470"/>
                </a:cubicBezTo>
                <a:cubicBezTo>
                  <a:pt x="4686" y="17525"/>
                  <a:pt x="4772" y="17596"/>
                  <a:pt x="4858" y="17672"/>
                </a:cubicBezTo>
                <a:cubicBezTo>
                  <a:pt x="4939" y="17742"/>
                  <a:pt x="5025" y="17818"/>
                  <a:pt x="5091" y="17868"/>
                </a:cubicBezTo>
                <a:cubicBezTo>
                  <a:pt x="5157" y="17919"/>
                  <a:pt x="5202" y="17954"/>
                  <a:pt x="5202" y="17954"/>
                </a:cubicBezTo>
                <a:cubicBezTo>
                  <a:pt x="5304" y="18035"/>
                  <a:pt x="5359" y="18171"/>
                  <a:pt x="5334" y="18307"/>
                </a:cubicBezTo>
                <a:cubicBezTo>
                  <a:pt x="5334" y="18307"/>
                  <a:pt x="5273" y="18650"/>
                  <a:pt x="5228" y="19013"/>
                </a:cubicBezTo>
                <a:cubicBezTo>
                  <a:pt x="5187" y="19367"/>
                  <a:pt x="5167" y="19730"/>
                  <a:pt x="5167" y="19730"/>
                </a:cubicBezTo>
                <a:cubicBezTo>
                  <a:pt x="5162" y="19871"/>
                  <a:pt x="5243" y="20012"/>
                  <a:pt x="5380" y="20093"/>
                </a:cubicBezTo>
                <a:cubicBezTo>
                  <a:pt x="5380" y="20093"/>
                  <a:pt x="5445" y="20128"/>
                  <a:pt x="5536" y="20184"/>
                </a:cubicBezTo>
                <a:cubicBezTo>
                  <a:pt x="5633" y="20239"/>
                  <a:pt x="5759" y="20305"/>
                  <a:pt x="5891" y="20370"/>
                </a:cubicBezTo>
                <a:cubicBezTo>
                  <a:pt x="6017" y="20436"/>
                  <a:pt x="6149" y="20502"/>
                  <a:pt x="6245" y="20547"/>
                </a:cubicBezTo>
                <a:cubicBezTo>
                  <a:pt x="6346" y="20592"/>
                  <a:pt x="6412" y="20623"/>
                  <a:pt x="6412" y="20623"/>
                </a:cubicBezTo>
                <a:cubicBezTo>
                  <a:pt x="6553" y="20688"/>
                  <a:pt x="6720" y="20673"/>
                  <a:pt x="6832" y="20582"/>
                </a:cubicBezTo>
                <a:cubicBezTo>
                  <a:pt x="6832" y="20582"/>
                  <a:pt x="7115" y="20355"/>
                  <a:pt x="7383" y="20118"/>
                </a:cubicBezTo>
                <a:cubicBezTo>
                  <a:pt x="7651" y="19876"/>
                  <a:pt x="7899" y="19624"/>
                  <a:pt x="7899" y="19624"/>
                </a:cubicBezTo>
                <a:cubicBezTo>
                  <a:pt x="7995" y="19528"/>
                  <a:pt x="8137" y="19493"/>
                  <a:pt x="8264" y="19528"/>
                </a:cubicBezTo>
                <a:cubicBezTo>
                  <a:pt x="8264" y="19528"/>
                  <a:pt x="8319" y="19543"/>
                  <a:pt x="8395" y="19568"/>
                </a:cubicBezTo>
                <a:cubicBezTo>
                  <a:pt x="8476" y="19594"/>
                  <a:pt x="8587" y="19619"/>
                  <a:pt x="8694" y="19644"/>
                </a:cubicBezTo>
                <a:cubicBezTo>
                  <a:pt x="8911" y="19699"/>
                  <a:pt x="9129" y="19740"/>
                  <a:pt x="9129" y="19740"/>
                </a:cubicBezTo>
                <a:cubicBezTo>
                  <a:pt x="9129" y="19740"/>
                  <a:pt x="9184" y="19750"/>
                  <a:pt x="9265" y="19765"/>
                </a:cubicBezTo>
                <a:cubicBezTo>
                  <a:pt x="9346" y="19785"/>
                  <a:pt x="9458" y="19800"/>
                  <a:pt x="9569" y="19815"/>
                </a:cubicBezTo>
                <a:cubicBezTo>
                  <a:pt x="9792" y="19851"/>
                  <a:pt x="10014" y="19866"/>
                  <a:pt x="10014" y="19866"/>
                </a:cubicBezTo>
                <a:cubicBezTo>
                  <a:pt x="10146" y="19881"/>
                  <a:pt x="10262" y="19967"/>
                  <a:pt x="10318" y="20093"/>
                </a:cubicBezTo>
                <a:cubicBezTo>
                  <a:pt x="10318" y="20093"/>
                  <a:pt x="10449" y="20416"/>
                  <a:pt x="10611" y="20744"/>
                </a:cubicBezTo>
                <a:cubicBezTo>
                  <a:pt x="10687" y="20905"/>
                  <a:pt x="10773" y="21061"/>
                  <a:pt x="10839" y="21182"/>
                </a:cubicBezTo>
                <a:cubicBezTo>
                  <a:pt x="10905" y="21299"/>
                  <a:pt x="10945" y="21379"/>
                  <a:pt x="10945" y="21379"/>
                </a:cubicBezTo>
                <a:cubicBezTo>
                  <a:pt x="11016" y="21500"/>
                  <a:pt x="11163" y="21581"/>
                  <a:pt x="11325" y="21571"/>
                </a:cubicBezTo>
                <a:cubicBezTo>
                  <a:pt x="11325" y="21571"/>
                  <a:pt x="11396" y="21566"/>
                  <a:pt x="11507" y="21561"/>
                </a:cubicBezTo>
                <a:close/>
                <a:moveTo>
                  <a:pt x="10166" y="17697"/>
                </a:moveTo>
                <a:cubicBezTo>
                  <a:pt x="9979" y="17682"/>
                  <a:pt x="9822" y="17651"/>
                  <a:pt x="9716" y="17641"/>
                </a:cubicBezTo>
                <a:cubicBezTo>
                  <a:pt x="9609" y="17616"/>
                  <a:pt x="9544" y="17606"/>
                  <a:pt x="9544" y="17606"/>
                </a:cubicBezTo>
                <a:cubicBezTo>
                  <a:pt x="9544" y="17606"/>
                  <a:pt x="9483" y="17596"/>
                  <a:pt x="9377" y="17576"/>
                </a:cubicBezTo>
                <a:cubicBezTo>
                  <a:pt x="9321" y="17561"/>
                  <a:pt x="9260" y="17546"/>
                  <a:pt x="9184" y="17525"/>
                </a:cubicBezTo>
                <a:cubicBezTo>
                  <a:pt x="9109" y="17510"/>
                  <a:pt x="9028" y="17490"/>
                  <a:pt x="8937" y="17460"/>
                </a:cubicBezTo>
                <a:cubicBezTo>
                  <a:pt x="8577" y="17359"/>
                  <a:pt x="8102" y="17182"/>
                  <a:pt x="7656" y="16955"/>
                </a:cubicBezTo>
                <a:cubicBezTo>
                  <a:pt x="7211" y="16723"/>
                  <a:pt x="6796" y="16441"/>
                  <a:pt x="6503" y="16209"/>
                </a:cubicBezTo>
                <a:cubicBezTo>
                  <a:pt x="6351" y="16098"/>
                  <a:pt x="6240" y="15987"/>
                  <a:pt x="6154" y="15916"/>
                </a:cubicBezTo>
                <a:cubicBezTo>
                  <a:pt x="6073" y="15846"/>
                  <a:pt x="6032" y="15800"/>
                  <a:pt x="6032" y="15800"/>
                </a:cubicBezTo>
                <a:cubicBezTo>
                  <a:pt x="6032" y="15800"/>
                  <a:pt x="5987" y="15755"/>
                  <a:pt x="5906" y="15679"/>
                </a:cubicBezTo>
                <a:cubicBezTo>
                  <a:pt x="5830" y="15603"/>
                  <a:pt x="5719" y="15492"/>
                  <a:pt x="5597" y="15351"/>
                </a:cubicBezTo>
                <a:cubicBezTo>
                  <a:pt x="5349" y="15069"/>
                  <a:pt x="5046" y="14670"/>
                  <a:pt x="4798" y="14236"/>
                </a:cubicBezTo>
                <a:cubicBezTo>
                  <a:pt x="4550" y="13803"/>
                  <a:pt x="4352" y="13338"/>
                  <a:pt x="4231" y="12985"/>
                </a:cubicBezTo>
                <a:cubicBezTo>
                  <a:pt x="4175" y="12804"/>
                  <a:pt x="4125" y="12658"/>
                  <a:pt x="4099" y="12552"/>
                </a:cubicBezTo>
                <a:cubicBezTo>
                  <a:pt x="4074" y="12446"/>
                  <a:pt x="4059" y="12385"/>
                  <a:pt x="4059" y="12385"/>
                </a:cubicBezTo>
                <a:cubicBezTo>
                  <a:pt x="4059" y="12385"/>
                  <a:pt x="4039" y="12325"/>
                  <a:pt x="4018" y="12214"/>
                </a:cubicBezTo>
                <a:cubicBezTo>
                  <a:pt x="3998" y="12108"/>
                  <a:pt x="3963" y="11956"/>
                  <a:pt x="3938" y="11770"/>
                </a:cubicBezTo>
                <a:cubicBezTo>
                  <a:pt x="3882" y="11401"/>
                  <a:pt x="3841" y="10902"/>
                  <a:pt x="3867" y="10403"/>
                </a:cubicBezTo>
                <a:cubicBezTo>
                  <a:pt x="3892" y="9908"/>
                  <a:pt x="3978" y="9414"/>
                  <a:pt x="4069" y="9051"/>
                </a:cubicBezTo>
                <a:cubicBezTo>
                  <a:pt x="4110" y="8864"/>
                  <a:pt x="4165" y="8718"/>
                  <a:pt x="4191" y="8612"/>
                </a:cubicBezTo>
                <a:cubicBezTo>
                  <a:pt x="4226" y="8511"/>
                  <a:pt x="4251" y="8451"/>
                  <a:pt x="4251" y="8451"/>
                </a:cubicBezTo>
                <a:cubicBezTo>
                  <a:pt x="4251" y="8451"/>
                  <a:pt x="4271" y="8390"/>
                  <a:pt x="4307" y="8289"/>
                </a:cubicBezTo>
                <a:cubicBezTo>
                  <a:pt x="4347" y="8188"/>
                  <a:pt x="4398" y="8037"/>
                  <a:pt x="4479" y="7870"/>
                </a:cubicBezTo>
                <a:cubicBezTo>
                  <a:pt x="4631" y="7527"/>
                  <a:pt x="4874" y="7083"/>
                  <a:pt x="5167" y="6680"/>
                </a:cubicBezTo>
                <a:cubicBezTo>
                  <a:pt x="5455" y="6271"/>
                  <a:pt x="5794" y="5903"/>
                  <a:pt x="6068" y="5646"/>
                </a:cubicBezTo>
                <a:cubicBezTo>
                  <a:pt x="6341" y="5389"/>
                  <a:pt x="6543" y="5242"/>
                  <a:pt x="6543" y="5242"/>
                </a:cubicBezTo>
                <a:cubicBezTo>
                  <a:pt x="6543" y="5242"/>
                  <a:pt x="6736" y="5081"/>
                  <a:pt x="7049" y="4879"/>
                </a:cubicBezTo>
                <a:cubicBezTo>
                  <a:pt x="7363" y="4672"/>
                  <a:pt x="7803" y="4430"/>
                  <a:pt x="8274" y="4243"/>
                </a:cubicBezTo>
                <a:cubicBezTo>
                  <a:pt x="8739" y="4057"/>
                  <a:pt x="9225" y="3926"/>
                  <a:pt x="9594" y="3865"/>
                </a:cubicBezTo>
                <a:cubicBezTo>
                  <a:pt x="9964" y="3795"/>
                  <a:pt x="10212" y="3779"/>
                  <a:pt x="10212" y="3779"/>
                </a:cubicBezTo>
                <a:cubicBezTo>
                  <a:pt x="10212" y="3779"/>
                  <a:pt x="10465" y="3749"/>
                  <a:pt x="10839" y="3744"/>
                </a:cubicBezTo>
                <a:cubicBezTo>
                  <a:pt x="11213" y="3744"/>
                  <a:pt x="11714" y="3779"/>
                  <a:pt x="12205" y="3875"/>
                </a:cubicBezTo>
                <a:cubicBezTo>
                  <a:pt x="12696" y="3966"/>
                  <a:pt x="13177" y="4122"/>
                  <a:pt x="13526" y="4269"/>
                </a:cubicBezTo>
                <a:cubicBezTo>
                  <a:pt x="13703" y="4334"/>
                  <a:pt x="13839" y="4405"/>
                  <a:pt x="13941" y="4450"/>
                </a:cubicBezTo>
                <a:cubicBezTo>
                  <a:pt x="14037" y="4501"/>
                  <a:pt x="14092" y="4526"/>
                  <a:pt x="14092" y="4526"/>
                </a:cubicBezTo>
                <a:cubicBezTo>
                  <a:pt x="14092" y="4526"/>
                  <a:pt x="14148" y="4556"/>
                  <a:pt x="14249" y="4607"/>
                </a:cubicBezTo>
                <a:cubicBezTo>
                  <a:pt x="14340" y="4662"/>
                  <a:pt x="14482" y="4733"/>
                  <a:pt x="14639" y="4839"/>
                </a:cubicBezTo>
                <a:cubicBezTo>
                  <a:pt x="14958" y="5035"/>
                  <a:pt x="15357" y="5338"/>
                  <a:pt x="15722" y="5681"/>
                </a:cubicBezTo>
                <a:cubicBezTo>
                  <a:pt x="16086" y="6024"/>
                  <a:pt x="16400" y="6413"/>
                  <a:pt x="16617" y="6720"/>
                </a:cubicBezTo>
                <a:cubicBezTo>
                  <a:pt x="16723" y="6872"/>
                  <a:pt x="16804" y="7003"/>
                  <a:pt x="16865" y="7099"/>
                </a:cubicBezTo>
                <a:cubicBezTo>
                  <a:pt x="16921" y="7189"/>
                  <a:pt x="16951" y="7245"/>
                  <a:pt x="16951" y="7245"/>
                </a:cubicBezTo>
                <a:cubicBezTo>
                  <a:pt x="16951" y="7245"/>
                  <a:pt x="16982" y="7300"/>
                  <a:pt x="17037" y="7396"/>
                </a:cubicBezTo>
                <a:cubicBezTo>
                  <a:pt x="17093" y="7487"/>
                  <a:pt x="17154" y="7633"/>
                  <a:pt x="17240" y="7800"/>
                </a:cubicBezTo>
                <a:cubicBezTo>
                  <a:pt x="17396" y="8143"/>
                  <a:pt x="17579" y="8612"/>
                  <a:pt x="17695" y="9096"/>
                </a:cubicBezTo>
                <a:cubicBezTo>
                  <a:pt x="17816" y="9580"/>
                  <a:pt x="17872" y="10080"/>
                  <a:pt x="17887" y="10453"/>
                </a:cubicBezTo>
                <a:cubicBezTo>
                  <a:pt x="17892" y="10640"/>
                  <a:pt x="17892" y="10796"/>
                  <a:pt x="17892" y="10907"/>
                </a:cubicBezTo>
                <a:cubicBezTo>
                  <a:pt x="17887" y="11013"/>
                  <a:pt x="17882" y="11079"/>
                  <a:pt x="17882" y="11079"/>
                </a:cubicBezTo>
                <a:cubicBezTo>
                  <a:pt x="17882" y="11079"/>
                  <a:pt x="17882" y="11139"/>
                  <a:pt x="17872" y="11245"/>
                </a:cubicBezTo>
                <a:cubicBezTo>
                  <a:pt x="17862" y="11356"/>
                  <a:pt x="17857" y="11512"/>
                  <a:pt x="17826" y="11699"/>
                </a:cubicBezTo>
                <a:cubicBezTo>
                  <a:pt x="17776" y="12067"/>
                  <a:pt x="17670" y="12557"/>
                  <a:pt x="17503" y="13031"/>
                </a:cubicBezTo>
                <a:cubicBezTo>
                  <a:pt x="17341" y="13505"/>
                  <a:pt x="17118" y="13954"/>
                  <a:pt x="16926" y="14277"/>
                </a:cubicBezTo>
                <a:cubicBezTo>
                  <a:pt x="16880" y="14357"/>
                  <a:pt x="16835" y="14433"/>
                  <a:pt x="16794" y="14494"/>
                </a:cubicBezTo>
                <a:cubicBezTo>
                  <a:pt x="16749" y="14559"/>
                  <a:pt x="16713" y="14615"/>
                  <a:pt x="16683" y="14660"/>
                </a:cubicBezTo>
                <a:cubicBezTo>
                  <a:pt x="16622" y="14751"/>
                  <a:pt x="16587" y="14801"/>
                  <a:pt x="16587" y="14801"/>
                </a:cubicBezTo>
                <a:cubicBezTo>
                  <a:pt x="16587" y="14801"/>
                  <a:pt x="16551" y="14852"/>
                  <a:pt x="16486" y="14943"/>
                </a:cubicBezTo>
                <a:cubicBezTo>
                  <a:pt x="16415" y="15028"/>
                  <a:pt x="16324" y="15154"/>
                  <a:pt x="16202" y="15296"/>
                </a:cubicBezTo>
                <a:cubicBezTo>
                  <a:pt x="15959" y="15578"/>
                  <a:pt x="15605" y="15936"/>
                  <a:pt x="15211" y="16239"/>
                </a:cubicBezTo>
                <a:cubicBezTo>
                  <a:pt x="14816" y="16552"/>
                  <a:pt x="14386" y="16809"/>
                  <a:pt x="14052" y="16975"/>
                </a:cubicBezTo>
                <a:cubicBezTo>
                  <a:pt x="13966" y="17016"/>
                  <a:pt x="13890" y="17056"/>
                  <a:pt x="13819" y="17086"/>
                </a:cubicBezTo>
                <a:cubicBezTo>
                  <a:pt x="13748" y="17117"/>
                  <a:pt x="13688" y="17147"/>
                  <a:pt x="13637" y="17167"/>
                </a:cubicBezTo>
                <a:cubicBezTo>
                  <a:pt x="13536" y="17213"/>
                  <a:pt x="13480" y="17238"/>
                  <a:pt x="13480" y="17238"/>
                </a:cubicBezTo>
                <a:cubicBezTo>
                  <a:pt x="13480" y="17238"/>
                  <a:pt x="13419" y="17258"/>
                  <a:pt x="13318" y="17293"/>
                </a:cubicBezTo>
                <a:cubicBezTo>
                  <a:pt x="13263" y="17313"/>
                  <a:pt x="13202" y="17339"/>
                  <a:pt x="13131" y="17364"/>
                </a:cubicBezTo>
                <a:cubicBezTo>
                  <a:pt x="13055" y="17384"/>
                  <a:pt x="12974" y="17414"/>
                  <a:pt x="12883" y="17440"/>
                </a:cubicBezTo>
                <a:cubicBezTo>
                  <a:pt x="12524" y="17551"/>
                  <a:pt x="12033" y="17656"/>
                  <a:pt x="11537" y="17702"/>
                </a:cubicBezTo>
                <a:cubicBezTo>
                  <a:pt x="11041" y="17752"/>
                  <a:pt x="10535" y="17737"/>
                  <a:pt x="10166" y="17697"/>
                </a:cubicBezTo>
                <a:close/>
              </a:path>
            </a:pathLst>
          </a:custGeom>
          <a:ln w="25400">
            <a:solidFill>
              <a:srgbClr val="ED7D31"/>
            </a:solidFill>
          </a:ln>
        </p:spPr>
        <p:txBody>
          <a:bodyPr lIns="0" tIns="0" rIns="0" bIns="0"/>
          <a:lstStyle/>
          <a:p>
            <a:pPr lvl="0">
              <a:defRPr sz="1000">
                <a:latin typeface="Arial"/>
                <a:ea typeface="Arial"/>
                <a:cs typeface="Arial"/>
                <a:sym typeface="Arial"/>
              </a:defRPr>
            </a:pPr>
          </a:p>
        </p:txBody>
      </p:sp>
      <p:sp>
        <p:nvSpPr>
          <p:cNvPr id="184" name="Shape 184"/>
          <p:cNvSpPr/>
          <p:nvPr/>
        </p:nvSpPr>
        <p:spPr>
          <a:xfrm rot="7080797">
            <a:off x="9063520" y="4198744"/>
            <a:ext cx="480962" cy="1722614"/>
          </a:xfrm>
          <a:custGeom>
            <a:avLst/>
            <a:gdLst/>
            <a:ahLst/>
            <a:cxnLst>
              <a:cxn ang="0">
                <a:pos x="wd2" y="hd2"/>
              </a:cxn>
              <a:cxn ang="5400000">
                <a:pos x="wd2" y="hd2"/>
              </a:cxn>
              <a:cxn ang="10800000">
                <a:pos x="wd2" y="hd2"/>
              </a:cxn>
              <a:cxn ang="16200000">
                <a:pos x="wd2" y="hd2"/>
              </a:cxn>
            </a:cxnLst>
            <a:rect l="0" t="0" r="r" b="b"/>
            <a:pathLst>
              <a:path w="18191" h="21600" fill="norm" stroke="1" extrusionOk="0">
                <a:moveTo>
                  <a:pt x="0" y="0"/>
                </a:moveTo>
                <a:lnTo>
                  <a:pt x="7825" y="690"/>
                </a:lnTo>
                <a:lnTo>
                  <a:pt x="6495" y="1130"/>
                </a:lnTo>
                <a:lnTo>
                  <a:pt x="7965" y="1666"/>
                </a:lnTo>
                <a:cubicBezTo>
                  <a:pt x="21540" y="7111"/>
                  <a:pt x="21600" y="15015"/>
                  <a:pt x="8145" y="20482"/>
                </a:cubicBezTo>
                <a:lnTo>
                  <a:pt x="5096" y="21600"/>
                </a:lnTo>
                <a:lnTo>
                  <a:pt x="1828" y="20530"/>
                </a:lnTo>
                <a:lnTo>
                  <a:pt x="1869" y="20518"/>
                </a:lnTo>
                <a:cubicBezTo>
                  <a:pt x="16566" y="15647"/>
                  <a:pt x="17484" y="7939"/>
                  <a:pt x="4625" y="2713"/>
                </a:cubicBezTo>
                <a:lnTo>
                  <a:pt x="3246" y="2208"/>
                </a:lnTo>
                <a:lnTo>
                  <a:pt x="2080" y="2594"/>
                </a:lnTo>
                <a:close/>
              </a:path>
            </a:pathLst>
          </a:custGeom>
          <a:solidFill>
            <a:srgbClr val="4472C4"/>
          </a:solidFill>
          <a:ln w="12700">
            <a:miter lim="400000"/>
          </a:ln>
        </p:spPr>
        <p:txBody>
          <a:bodyPr lIns="0" tIns="0" rIns="0" bIns="0" anchor="ctr"/>
          <a:lstStyle/>
          <a:p>
            <a:pPr lvl="0">
              <a:defRPr sz="2400">
                <a:latin typeface="Arial"/>
                <a:ea typeface="Arial"/>
                <a:cs typeface="Arial"/>
                <a:sym typeface="Arial"/>
              </a:defRPr>
            </a:pPr>
          </a:p>
        </p:txBody>
      </p:sp>
      <p:sp>
        <p:nvSpPr>
          <p:cNvPr id="185" name="Shape 185"/>
          <p:cNvSpPr/>
          <p:nvPr/>
        </p:nvSpPr>
        <p:spPr>
          <a:xfrm rot="18478729">
            <a:off x="10899128" y="1188895"/>
            <a:ext cx="411457" cy="1473676"/>
          </a:xfrm>
          <a:custGeom>
            <a:avLst/>
            <a:gdLst/>
            <a:ahLst/>
            <a:cxnLst>
              <a:cxn ang="0">
                <a:pos x="wd2" y="hd2"/>
              </a:cxn>
              <a:cxn ang="5400000">
                <a:pos x="wd2" y="hd2"/>
              </a:cxn>
              <a:cxn ang="10800000">
                <a:pos x="wd2" y="hd2"/>
              </a:cxn>
              <a:cxn ang="16200000">
                <a:pos x="wd2" y="hd2"/>
              </a:cxn>
            </a:cxnLst>
            <a:rect l="0" t="0" r="r" b="b"/>
            <a:pathLst>
              <a:path w="18191" h="21600" fill="norm" stroke="1" extrusionOk="0">
                <a:moveTo>
                  <a:pt x="0" y="0"/>
                </a:moveTo>
                <a:lnTo>
                  <a:pt x="7825" y="690"/>
                </a:lnTo>
                <a:lnTo>
                  <a:pt x="6495" y="1130"/>
                </a:lnTo>
                <a:lnTo>
                  <a:pt x="7965" y="1666"/>
                </a:lnTo>
                <a:cubicBezTo>
                  <a:pt x="21540" y="7111"/>
                  <a:pt x="21600" y="15015"/>
                  <a:pt x="8145" y="20482"/>
                </a:cubicBezTo>
                <a:lnTo>
                  <a:pt x="5096" y="21600"/>
                </a:lnTo>
                <a:lnTo>
                  <a:pt x="1828" y="20530"/>
                </a:lnTo>
                <a:lnTo>
                  <a:pt x="1869" y="20518"/>
                </a:lnTo>
                <a:cubicBezTo>
                  <a:pt x="16566" y="15647"/>
                  <a:pt x="17484" y="7939"/>
                  <a:pt x="4625" y="2713"/>
                </a:cubicBezTo>
                <a:lnTo>
                  <a:pt x="3246" y="2208"/>
                </a:lnTo>
                <a:lnTo>
                  <a:pt x="2080" y="2594"/>
                </a:lnTo>
                <a:close/>
              </a:path>
            </a:pathLst>
          </a:custGeom>
          <a:solidFill>
            <a:srgbClr val="4472C4"/>
          </a:solidFill>
          <a:ln w="12700">
            <a:miter lim="400000"/>
          </a:ln>
        </p:spPr>
        <p:txBody>
          <a:bodyPr lIns="0" tIns="0" rIns="0" bIns="0" anchor="ctr"/>
          <a:lstStyle/>
          <a:p>
            <a:pPr lvl="0">
              <a:defRPr sz="2400">
                <a:latin typeface="Arial"/>
                <a:ea typeface="Arial"/>
                <a:cs typeface="Arial"/>
                <a:sym typeface="Arial"/>
              </a:defRPr>
            </a:pPr>
          </a:p>
        </p:txBody>
      </p:sp>
      <p:sp>
        <p:nvSpPr>
          <p:cNvPr id="186" name="Shape 186"/>
          <p:cNvSpPr/>
          <p:nvPr/>
        </p:nvSpPr>
        <p:spPr>
          <a:xfrm>
            <a:off x="9470945" y="4350027"/>
            <a:ext cx="245965" cy="282188"/>
          </a:xfrm>
          <a:custGeom>
            <a:avLst/>
            <a:gdLst/>
            <a:ahLst/>
            <a:cxnLst>
              <a:cxn ang="0">
                <a:pos x="wd2" y="hd2"/>
              </a:cxn>
              <a:cxn ang="5400000">
                <a:pos x="wd2" y="hd2"/>
              </a:cxn>
              <a:cxn ang="10800000">
                <a:pos x="wd2" y="hd2"/>
              </a:cxn>
              <a:cxn ang="16200000">
                <a:pos x="wd2" y="hd2"/>
              </a:cxn>
            </a:cxnLst>
            <a:rect l="0" t="0" r="r" b="b"/>
            <a:pathLst>
              <a:path w="21562" h="21600" fill="norm" stroke="1" extrusionOk="0">
                <a:moveTo>
                  <a:pt x="21447" y="17820"/>
                </a:moveTo>
                <a:cubicBezTo>
                  <a:pt x="19302" y="15930"/>
                  <a:pt x="18230" y="13770"/>
                  <a:pt x="18230" y="11340"/>
                </a:cubicBezTo>
                <a:cubicBezTo>
                  <a:pt x="18230" y="7830"/>
                  <a:pt x="18230" y="7830"/>
                  <a:pt x="18230" y="7830"/>
                </a:cubicBezTo>
                <a:cubicBezTo>
                  <a:pt x="18230" y="5130"/>
                  <a:pt x="16238" y="3375"/>
                  <a:pt x="14553" y="2700"/>
                </a:cubicBezTo>
                <a:cubicBezTo>
                  <a:pt x="13940" y="2430"/>
                  <a:pt x="13481" y="2295"/>
                  <a:pt x="12868" y="2160"/>
                </a:cubicBezTo>
                <a:cubicBezTo>
                  <a:pt x="12868" y="2025"/>
                  <a:pt x="12868" y="2025"/>
                  <a:pt x="12868" y="2025"/>
                </a:cubicBezTo>
                <a:cubicBezTo>
                  <a:pt x="12868" y="945"/>
                  <a:pt x="11949" y="0"/>
                  <a:pt x="10723" y="0"/>
                </a:cubicBezTo>
                <a:cubicBezTo>
                  <a:pt x="9498" y="0"/>
                  <a:pt x="8426" y="945"/>
                  <a:pt x="8426" y="2025"/>
                </a:cubicBezTo>
                <a:cubicBezTo>
                  <a:pt x="8426" y="2160"/>
                  <a:pt x="8426" y="2160"/>
                  <a:pt x="8426" y="2160"/>
                </a:cubicBezTo>
                <a:cubicBezTo>
                  <a:pt x="7966" y="2295"/>
                  <a:pt x="7506" y="2430"/>
                  <a:pt x="7047" y="2700"/>
                </a:cubicBezTo>
                <a:cubicBezTo>
                  <a:pt x="5055" y="3510"/>
                  <a:pt x="3064" y="5400"/>
                  <a:pt x="3064" y="7830"/>
                </a:cubicBezTo>
                <a:cubicBezTo>
                  <a:pt x="3064" y="11340"/>
                  <a:pt x="3064" y="11340"/>
                  <a:pt x="3064" y="11340"/>
                </a:cubicBezTo>
                <a:cubicBezTo>
                  <a:pt x="3064" y="13905"/>
                  <a:pt x="2145" y="16065"/>
                  <a:pt x="153" y="17820"/>
                </a:cubicBezTo>
                <a:cubicBezTo>
                  <a:pt x="0" y="17955"/>
                  <a:pt x="0" y="18090"/>
                  <a:pt x="0" y="18225"/>
                </a:cubicBezTo>
                <a:cubicBezTo>
                  <a:pt x="0" y="18360"/>
                  <a:pt x="153" y="18495"/>
                  <a:pt x="306" y="18495"/>
                </a:cubicBezTo>
                <a:cubicBezTo>
                  <a:pt x="4596" y="19035"/>
                  <a:pt x="4596" y="19035"/>
                  <a:pt x="4596" y="19035"/>
                </a:cubicBezTo>
                <a:cubicBezTo>
                  <a:pt x="5362" y="19170"/>
                  <a:pt x="6128" y="19305"/>
                  <a:pt x="6740" y="19440"/>
                </a:cubicBezTo>
                <a:cubicBezTo>
                  <a:pt x="7506" y="20790"/>
                  <a:pt x="9038" y="21600"/>
                  <a:pt x="10723" y="21600"/>
                </a:cubicBezTo>
                <a:cubicBezTo>
                  <a:pt x="12409" y="21600"/>
                  <a:pt x="13940" y="20790"/>
                  <a:pt x="14706" y="19440"/>
                </a:cubicBezTo>
                <a:cubicBezTo>
                  <a:pt x="15472" y="19305"/>
                  <a:pt x="16085" y="19170"/>
                  <a:pt x="17004" y="19035"/>
                </a:cubicBezTo>
                <a:cubicBezTo>
                  <a:pt x="21140" y="18495"/>
                  <a:pt x="21140" y="18495"/>
                  <a:pt x="21140" y="18495"/>
                </a:cubicBezTo>
                <a:cubicBezTo>
                  <a:pt x="21294" y="18495"/>
                  <a:pt x="21447" y="18360"/>
                  <a:pt x="21447" y="18225"/>
                </a:cubicBezTo>
                <a:cubicBezTo>
                  <a:pt x="21600" y="18090"/>
                  <a:pt x="21600" y="17955"/>
                  <a:pt x="21447" y="17820"/>
                </a:cubicBezTo>
                <a:close/>
                <a:moveTo>
                  <a:pt x="9345" y="2025"/>
                </a:moveTo>
                <a:cubicBezTo>
                  <a:pt x="9345" y="1350"/>
                  <a:pt x="9957" y="810"/>
                  <a:pt x="10723" y="810"/>
                </a:cubicBezTo>
                <a:cubicBezTo>
                  <a:pt x="11489" y="810"/>
                  <a:pt x="12102" y="1350"/>
                  <a:pt x="12102" y="2025"/>
                </a:cubicBezTo>
                <a:cubicBezTo>
                  <a:pt x="12102" y="2025"/>
                  <a:pt x="12102" y="2025"/>
                  <a:pt x="12102" y="2025"/>
                </a:cubicBezTo>
                <a:cubicBezTo>
                  <a:pt x="11183" y="1890"/>
                  <a:pt x="10264" y="1890"/>
                  <a:pt x="9345" y="2025"/>
                </a:cubicBezTo>
                <a:close/>
                <a:moveTo>
                  <a:pt x="10723" y="20790"/>
                </a:moveTo>
                <a:cubicBezTo>
                  <a:pt x="9651" y="20790"/>
                  <a:pt x="8579" y="20385"/>
                  <a:pt x="7966" y="19575"/>
                </a:cubicBezTo>
                <a:cubicBezTo>
                  <a:pt x="8885" y="19575"/>
                  <a:pt x="9804" y="19710"/>
                  <a:pt x="10723" y="19710"/>
                </a:cubicBezTo>
                <a:cubicBezTo>
                  <a:pt x="11643" y="19710"/>
                  <a:pt x="12562" y="19575"/>
                  <a:pt x="13634" y="19575"/>
                </a:cubicBezTo>
                <a:cubicBezTo>
                  <a:pt x="13021" y="20385"/>
                  <a:pt x="11949" y="20790"/>
                  <a:pt x="10723" y="20790"/>
                </a:cubicBezTo>
                <a:close/>
                <a:moveTo>
                  <a:pt x="16851" y="18360"/>
                </a:moveTo>
                <a:cubicBezTo>
                  <a:pt x="15932" y="18495"/>
                  <a:pt x="15166" y="18495"/>
                  <a:pt x="14400" y="18630"/>
                </a:cubicBezTo>
                <a:cubicBezTo>
                  <a:pt x="14400" y="18630"/>
                  <a:pt x="14400" y="18630"/>
                  <a:pt x="14400" y="18630"/>
                </a:cubicBezTo>
                <a:cubicBezTo>
                  <a:pt x="14094" y="18630"/>
                  <a:pt x="13787" y="18765"/>
                  <a:pt x="13481" y="18765"/>
                </a:cubicBezTo>
                <a:cubicBezTo>
                  <a:pt x="13481" y="18765"/>
                  <a:pt x="13481" y="18765"/>
                  <a:pt x="13481" y="18765"/>
                </a:cubicBezTo>
                <a:cubicBezTo>
                  <a:pt x="13174" y="18765"/>
                  <a:pt x="12868" y="18765"/>
                  <a:pt x="12562" y="18765"/>
                </a:cubicBezTo>
                <a:cubicBezTo>
                  <a:pt x="12562" y="18765"/>
                  <a:pt x="12562" y="18765"/>
                  <a:pt x="12409" y="18765"/>
                </a:cubicBezTo>
                <a:cubicBezTo>
                  <a:pt x="12255" y="18765"/>
                  <a:pt x="11949" y="18900"/>
                  <a:pt x="11796" y="18900"/>
                </a:cubicBezTo>
                <a:cubicBezTo>
                  <a:pt x="11643" y="18900"/>
                  <a:pt x="11643" y="18900"/>
                  <a:pt x="11643" y="18900"/>
                </a:cubicBezTo>
                <a:cubicBezTo>
                  <a:pt x="11030" y="18900"/>
                  <a:pt x="10570" y="18900"/>
                  <a:pt x="9957" y="18900"/>
                </a:cubicBezTo>
                <a:cubicBezTo>
                  <a:pt x="9957" y="18900"/>
                  <a:pt x="9804" y="18900"/>
                  <a:pt x="9804" y="18900"/>
                </a:cubicBezTo>
                <a:cubicBezTo>
                  <a:pt x="9498" y="18900"/>
                  <a:pt x="9345" y="18765"/>
                  <a:pt x="9038" y="18765"/>
                </a:cubicBezTo>
                <a:cubicBezTo>
                  <a:pt x="9038" y="18765"/>
                  <a:pt x="9038" y="18765"/>
                  <a:pt x="8885" y="18765"/>
                </a:cubicBezTo>
                <a:cubicBezTo>
                  <a:pt x="8732" y="18765"/>
                  <a:pt x="8426" y="18765"/>
                  <a:pt x="8119" y="18765"/>
                </a:cubicBezTo>
                <a:cubicBezTo>
                  <a:pt x="8119" y="18765"/>
                  <a:pt x="8119" y="18765"/>
                  <a:pt x="8119" y="18765"/>
                </a:cubicBezTo>
                <a:cubicBezTo>
                  <a:pt x="7813" y="18765"/>
                  <a:pt x="7506" y="18630"/>
                  <a:pt x="7200" y="18630"/>
                </a:cubicBezTo>
                <a:cubicBezTo>
                  <a:pt x="7200" y="18630"/>
                  <a:pt x="7200" y="18630"/>
                  <a:pt x="7200" y="18630"/>
                </a:cubicBezTo>
                <a:cubicBezTo>
                  <a:pt x="6434" y="18495"/>
                  <a:pt x="5668" y="18495"/>
                  <a:pt x="4749" y="18360"/>
                </a:cubicBezTo>
                <a:cubicBezTo>
                  <a:pt x="1379" y="17820"/>
                  <a:pt x="1379" y="17820"/>
                  <a:pt x="1379" y="17820"/>
                </a:cubicBezTo>
                <a:cubicBezTo>
                  <a:pt x="3064" y="16065"/>
                  <a:pt x="3983" y="13905"/>
                  <a:pt x="3983" y="11340"/>
                </a:cubicBezTo>
                <a:cubicBezTo>
                  <a:pt x="3983" y="7830"/>
                  <a:pt x="3983" y="7830"/>
                  <a:pt x="3983" y="7830"/>
                </a:cubicBezTo>
                <a:cubicBezTo>
                  <a:pt x="3983" y="5670"/>
                  <a:pt x="5668" y="4050"/>
                  <a:pt x="7506" y="3375"/>
                </a:cubicBezTo>
                <a:cubicBezTo>
                  <a:pt x="7966" y="3240"/>
                  <a:pt x="8426" y="2970"/>
                  <a:pt x="9038" y="2970"/>
                </a:cubicBezTo>
                <a:cubicBezTo>
                  <a:pt x="9038" y="2970"/>
                  <a:pt x="9038" y="2970"/>
                  <a:pt x="9038" y="2970"/>
                </a:cubicBezTo>
                <a:cubicBezTo>
                  <a:pt x="10111" y="2700"/>
                  <a:pt x="11336" y="2700"/>
                  <a:pt x="12409" y="2835"/>
                </a:cubicBezTo>
                <a:cubicBezTo>
                  <a:pt x="12409" y="2835"/>
                  <a:pt x="12409" y="2835"/>
                  <a:pt x="12409" y="2835"/>
                </a:cubicBezTo>
                <a:cubicBezTo>
                  <a:pt x="13021" y="2970"/>
                  <a:pt x="13634" y="3105"/>
                  <a:pt x="14094" y="3375"/>
                </a:cubicBezTo>
                <a:cubicBezTo>
                  <a:pt x="15779" y="4050"/>
                  <a:pt x="17464" y="5670"/>
                  <a:pt x="17464" y="7830"/>
                </a:cubicBezTo>
                <a:cubicBezTo>
                  <a:pt x="17464" y="11340"/>
                  <a:pt x="17464" y="11340"/>
                  <a:pt x="17464" y="11340"/>
                </a:cubicBezTo>
                <a:cubicBezTo>
                  <a:pt x="17464" y="13770"/>
                  <a:pt x="18383" y="15930"/>
                  <a:pt x="20221" y="17820"/>
                </a:cubicBezTo>
                <a:lnTo>
                  <a:pt x="16851" y="18360"/>
                </a:lnTo>
                <a:close/>
                <a:moveTo>
                  <a:pt x="13787" y="4995"/>
                </a:moveTo>
                <a:cubicBezTo>
                  <a:pt x="13634" y="5130"/>
                  <a:pt x="13481" y="5265"/>
                  <a:pt x="13174" y="5130"/>
                </a:cubicBezTo>
                <a:cubicBezTo>
                  <a:pt x="11643" y="4590"/>
                  <a:pt x="9804" y="4590"/>
                  <a:pt x="8426" y="5130"/>
                </a:cubicBezTo>
                <a:cubicBezTo>
                  <a:pt x="7660" y="5535"/>
                  <a:pt x="6281" y="6480"/>
                  <a:pt x="6281" y="7830"/>
                </a:cubicBezTo>
                <a:cubicBezTo>
                  <a:pt x="6281" y="8100"/>
                  <a:pt x="5974" y="8235"/>
                  <a:pt x="5821" y="8235"/>
                </a:cubicBezTo>
                <a:cubicBezTo>
                  <a:pt x="5821" y="8235"/>
                  <a:pt x="5821" y="8235"/>
                  <a:pt x="5821" y="8235"/>
                </a:cubicBezTo>
                <a:cubicBezTo>
                  <a:pt x="5515" y="8235"/>
                  <a:pt x="5362" y="8100"/>
                  <a:pt x="5362" y="7830"/>
                </a:cubicBezTo>
                <a:cubicBezTo>
                  <a:pt x="5362" y="6075"/>
                  <a:pt x="7047" y="4860"/>
                  <a:pt x="7966" y="4455"/>
                </a:cubicBezTo>
                <a:cubicBezTo>
                  <a:pt x="9651" y="3780"/>
                  <a:pt x="11796" y="3780"/>
                  <a:pt x="13481" y="4455"/>
                </a:cubicBezTo>
                <a:cubicBezTo>
                  <a:pt x="13787" y="4590"/>
                  <a:pt x="13940" y="4725"/>
                  <a:pt x="13787" y="4995"/>
                </a:cubicBezTo>
                <a:close/>
              </a:path>
            </a:pathLst>
          </a:custGeom>
          <a:solidFill>
            <a:srgbClr val="FFC000"/>
          </a:solidFill>
          <a:ln w="12700">
            <a:miter lim="400000"/>
          </a:ln>
        </p:spPr>
        <p:txBody>
          <a:bodyPr lIns="0" tIns="0" rIns="0" bIns="0"/>
          <a:lstStyle/>
          <a:p>
            <a:pPr lvl="0">
              <a:defRPr sz="1000">
                <a:latin typeface="Arial"/>
                <a:ea typeface="Arial"/>
                <a:cs typeface="Arial"/>
                <a:sym typeface="Arial"/>
              </a:defRPr>
            </a:pPr>
          </a:p>
        </p:txBody>
      </p:sp>
      <p:grpSp>
        <p:nvGrpSpPr>
          <p:cNvPr id="189" name="Group 189"/>
          <p:cNvGrpSpPr/>
          <p:nvPr/>
        </p:nvGrpSpPr>
        <p:grpSpPr>
          <a:xfrm>
            <a:off x="641178" y="1148713"/>
            <a:ext cx="334444" cy="334444"/>
            <a:chOff x="0" y="0"/>
            <a:chExt cx="334442" cy="334442"/>
          </a:xfrm>
        </p:grpSpPr>
        <p:sp>
          <p:nvSpPr>
            <p:cNvPr id="187" name="Shape 187"/>
            <p:cNvSpPr/>
            <p:nvPr/>
          </p:nvSpPr>
          <p:spPr>
            <a:xfrm>
              <a:off x="0" y="0"/>
              <a:ext cx="334443" cy="33444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4472C4"/>
              </a:solidFill>
              <a:prstDash val="solid"/>
              <a:miter lim="800000"/>
            </a:ln>
            <a:effectLst/>
          </p:spPr>
          <p:txBody>
            <a:bodyPr wrap="square" lIns="0" tIns="0" rIns="0" bIns="0" numCol="1" anchor="ctr">
              <a:noAutofit/>
            </a:bodyPr>
            <a:lstStyle/>
            <a:p>
              <a:pPr lvl="0" algn="ctr">
                <a:lnSpc>
                  <a:spcPct val="80000"/>
                </a:lnSpc>
                <a:defRPr b="1" sz="900">
                  <a:solidFill>
                    <a:srgbClr val="4472C4"/>
                  </a:solidFill>
                  <a:latin typeface="Arial"/>
                  <a:ea typeface="Arial"/>
                  <a:cs typeface="Arial"/>
                  <a:sym typeface="Arial"/>
                </a:defRPr>
              </a:pPr>
            </a:p>
          </p:txBody>
        </p:sp>
        <p:sp>
          <p:nvSpPr>
            <p:cNvPr id="188" name="Shape 188"/>
            <p:cNvSpPr/>
            <p:nvPr/>
          </p:nvSpPr>
          <p:spPr>
            <a:xfrm>
              <a:off x="48978" y="93305"/>
              <a:ext cx="236487" cy="147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nSpc>
                  <a:spcPct val="80000"/>
                </a:lnSpc>
                <a:defRPr sz="1100">
                  <a:solidFill>
                    <a:srgbClr val="4472C4"/>
                  </a:solidFill>
                  <a:latin typeface="Arial"/>
                  <a:ea typeface="Arial"/>
                  <a:cs typeface="Arial"/>
                  <a:sym typeface="Arial"/>
                </a:defRPr>
              </a:lvl1pPr>
            </a:lstStyle>
            <a:p>
              <a:pPr lvl="0">
                <a:defRPr sz="1800">
                  <a:solidFill>
                    <a:srgbClr val="000000"/>
                  </a:solidFill>
                </a:defRPr>
              </a:pPr>
              <a:r>
                <a:rPr sz="1100">
                  <a:solidFill>
                    <a:srgbClr val="4472C4"/>
                  </a:solidFill>
                </a:rPr>
                <a:t>01</a:t>
              </a:r>
            </a:p>
          </p:txBody>
        </p:sp>
      </p:grpSp>
      <p:sp>
        <p:nvSpPr>
          <p:cNvPr id="190" name="Shape 190"/>
          <p:cNvSpPr/>
          <p:nvPr/>
        </p:nvSpPr>
        <p:spPr>
          <a:xfrm>
            <a:off x="1127448" y="1188934"/>
            <a:ext cx="2815161" cy="2344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a:latin typeface="Microsoft YaHei"/>
                <a:ea typeface="Microsoft YaHei"/>
                <a:cs typeface="Microsoft YaHei"/>
                <a:sym typeface="Microsoft YaHei"/>
              </a:defRPr>
            </a:lvl1pPr>
          </a:lstStyle>
          <a:p>
            <a:pPr lvl="0">
              <a:defRPr b="0"/>
            </a:pPr>
            <a:r>
              <a:rPr b="1"/>
              <a:t>规范应用开发与处理流程</a:t>
            </a:r>
          </a:p>
        </p:txBody>
      </p:sp>
      <p:sp>
        <p:nvSpPr>
          <p:cNvPr id="191" name="Shape 191"/>
          <p:cNvSpPr/>
          <p:nvPr/>
        </p:nvSpPr>
        <p:spPr>
          <a:xfrm>
            <a:off x="1026551" y="1581726"/>
            <a:ext cx="6613005" cy="740137"/>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lvl1pPr defTabSz="609584">
              <a:lnSpc>
                <a:spcPct val="120000"/>
              </a:lnSpc>
              <a:defRPr sz="1400">
                <a:solidFill>
                  <a:srgbClr val="535353"/>
                </a:solidFill>
                <a:latin typeface="Microsoft YaHei"/>
                <a:ea typeface="Microsoft YaHei"/>
                <a:cs typeface="Microsoft YaHei"/>
                <a:sym typeface="Microsoft YaHei"/>
              </a:defRPr>
            </a:lvl1pPr>
          </a:lstStyle>
          <a:p>
            <a:pPr lvl="0">
              <a:defRPr sz="1800">
                <a:solidFill>
                  <a:srgbClr val="000000"/>
                </a:solidFill>
              </a:defRPr>
            </a:pPr>
            <a:r>
              <a:rPr sz="1400">
                <a:solidFill>
                  <a:srgbClr val="535353"/>
                </a:solidFill>
              </a:rPr>
              <a:t>通过建立微服务开发框架，开发指导规范和配套的基础组件，来规范应用服务开发，减少冗余工作，提高应用服务质量。</a:t>
            </a:r>
            <a:endParaRPr sz="1600">
              <a:solidFill>
                <a:srgbClr val="535353"/>
              </a:solidFill>
              <a:latin typeface="Arial"/>
              <a:ea typeface="Arial"/>
              <a:cs typeface="Arial"/>
              <a:sym typeface="Arial"/>
            </a:endParaRPr>
          </a:p>
        </p:txBody>
      </p:sp>
      <p:grpSp>
        <p:nvGrpSpPr>
          <p:cNvPr id="194" name="Group 194"/>
          <p:cNvGrpSpPr/>
          <p:nvPr/>
        </p:nvGrpSpPr>
        <p:grpSpPr>
          <a:xfrm>
            <a:off x="641178" y="2503519"/>
            <a:ext cx="334444" cy="334445"/>
            <a:chOff x="0" y="0"/>
            <a:chExt cx="334442" cy="334443"/>
          </a:xfrm>
        </p:grpSpPr>
        <p:sp>
          <p:nvSpPr>
            <p:cNvPr id="192" name="Shape 192"/>
            <p:cNvSpPr/>
            <p:nvPr/>
          </p:nvSpPr>
          <p:spPr>
            <a:xfrm>
              <a:off x="0" y="-1"/>
              <a:ext cx="334443" cy="3344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4472C4"/>
              </a:solidFill>
              <a:prstDash val="solid"/>
              <a:miter lim="800000"/>
            </a:ln>
            <a:effectLst/>
          </p:spPr>
          <p:txBody>
            <a:bodyPr wrap="square" lIns="0" tIns="0" rIns="0" bIns="0" numCol="1" anchor="ctr">
              <a:noAutofit/>
            </a:bodyPr>
            <a:lstStyle/>
            <a:p>
              <a:pPr lvl="0" algn="ctr">
                <a:lnSpc>
                  <a:spcPct val="80000"/>
                </a:lnSpc>
                <a:defRPr b="1" sz="900">
                  <a:solidFill>
                    <a:srgbClr val="4472C4"/>
                  </a:solidFill>
                  <a:latin typeface="Arial"/>
                  <a:ea typeface="Arial"/>
                  <a:cs typeface="Arial"/>
                  <a:sym typeface="Arial"/>
                </a:defRPr>
              </a:pPr>
            </a:p>
          </p:txBody>
        </p:sp>
        <p:sp>
          <p:nvSpPr>
            <p:cNvPr id="193" name="Shape 193"/>
            <p:cNvSpPr/>
            <p:nvPr/>
          </p:nvSpPr>
          <p:spPr>
            <a:xfrm>
              <a:off x="48978" y="93305"/>
              <a:ext cx="236487" cy="147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nSpc>
                  <a:spcPct val="80000"/>
                </a:lnSpc>
                <a:defRPr sz="1100">
                  <a:solidFill>
                    <a:srgbClr val="4472C4"/>
                  </a:solidFill>
                  <a:latin typeface="Arial"/>
                  <a:ea typeface="Arial"/>
                  <a:cs typeface="Arial"/>
                  <a:sym typeface="Arial"/>
                </a:defRPr>
              </a:lvl1pPr>
            </a:lstStyle>
            <a:p>
              <a:pPr lvl="0">
                <a:defRPr sz="1800">
                  <a:solidFill>
                    <a:srgbClr val="000000"/>
                  </a:solidFill>
                </a:defRPr>
              </a:pPr>
              <a:r>
                <a:rPr sz="1100">
                  <a:solidFill>
                    <a:srgbClr val="4472C4"/>
                  </a:solidFill>
                </a:rPr>
                <a:t>02</a:t>
              </a:r>
            </a:p>
          </p:txBody>
        </p:sp>
      </p:grpSp>
      <p:sp>
        <p:nvSpPr>
          <p:cNvPr id="195" name="Shape 195"/>
          <p:cNvSpPr/>
          <p:nvPr/>
        </p:nvSpPr>
        <p:spPr>
          <a:xfrm>
            <a:off x="1127448" y="2543740"/>
            <a:ext cx="2815161"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a:latin typeface="Microsoft YaHei"/>
                <a:ea typeface="Microsoft YaHei"/>
                <a:cs typeface="Microsoft YaHei"/>
                <a:sym typeface="Microsoft YaHei"/>
              </a:defRPr>
            </a:lvl1pPr>
          </a:lstStyle>
          <a:p>
            <a:pPr lvl="0">
              <a:defRPr b="0"/>
            </a:pPr>
            <a:r>
              <a:rPr b="1"/>
              <a:t>提高 IT 开发与运维效率</a:t>
            </a:r>
          </a:p>
        </p:txBody>
      </p:sp>
      <p:sp>
        <p:nvSpPr>
          <p:cNvPr id="196" name="Shape 196"/>
          <p:cNvSpPr/>
          <p:nvPr/>
        </p:nvSpPr>
        <p:spPr>
          <a:xfrm>
            <a:off x="926642" y="2924062"/>
            <a:ext cx="6712914" cy="946378"/>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lvl1pPr defTabSz="609584">
              <a:lnSpc>
                <a:spcPct val="120000"/>
              </a:lnSpc>
              <a:defRPr sz="1400">
                <a:solidFill>
                  <a:srgbClr val="535353"/>
                </a:solidFill>
                <a:latin typeface="Microsoft YaHei"/>
                <a:ea typeface="Microsoft YaHei"/>
                <a:cs typeface="Microsoft YaHei"/>
                <a:sym typeface="Microsoft YaHei"/>
              </a:defRPr>
            </a:lvl1pPr>
          </a:lstStyle>
          <a:p>
            <a:pPr lvl="0">
              <a:defRPr sz="1800">
                <a:solidFill>
                  <a:srgbClr val="000000"/>
                </a:solidFill>
              </a:defRPr>
            </a:pPr>
            <a:r>
              <a:rPr sz="1400">
                <a:solidFill>
                  <a:srgbClr val="535353"/>
                </a:solidFill>
              </a:rPr>
              <a:t>复用化组件与应用下载，快速降低新技术使用成本。配置一键热发布，秒级应用到客户端。网关入口处提供全局态势的监控，应用监控自动收集健康信息，分布式追踪提供端到端追踪能力，精确定位问题，全面异常告警，提高处理效率。</a:t>
            </a:r>
            <a:endParaRPr sz="1400">
              <a:solidFill>
                <a:srgbClr val="535353"/>
              </a:solidFill>
            </a:endParaRPr>
          </a:p>
        </p:txBody>
      </p:sp>
      <p:grpSp>
        <p:nvGrpSpPr>
          <p:cNvPr id="199" name="Group 199"/>
          <p:cNvGrpSpPr/>
          <p:nvPr/>
        </p:nvGrpSpPr>
        <p:grpSpPr>
          <a:xfrm>
            <a:off x="641178" y="4141054"/>
            <a:ext cx="334444" cy="334444"/>
            <a:chOff x="0" y="0"/>
            <a:chExt cx="334442" cy="334442"/>
          </a:xfrm>
        </p:grpSpPr>
        <p:sp>
          <p:nvSpPr>
            <p:cNvPr id="197" name="Shape 197"/>
            <p:cNvSpPr/>
            <p:nvPr/>
          </p:nvSpPr>
          <p:spPr>
            <a:xfrm>
              <a:off x="0" y="0"/>
              <a:ext cx="334443" cy="33444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4472C4"/>
              </a:solidFill>
              <a:prstDash val="solid"/>
              <a:miter lim="800000"/>
            </a:ln>
            <a:effectLst/>
          </p:spPr>
          <p:txBody>
            <a:bodyPr wrap="square" lIns="0" tIns="0" rIns="0" bIns="0" numCol="1" anchor="ctr">
              <a:noAutofit/>
            </a:bodyPr>
            <a:lstStyle/>
            <a:p>
              <a:pPr lvl="0" algn="ctr">
                <a:lnSpc>
                  <a:spcPct val="80000"/>
                </a:lnSpc>
                <a:defRPr b="1" sz="900">
                  <a:solidFill>
                    <a:srgbClr val="4472C4"/>
                  </a:solidFill>
                  <a:latin typeface="Arial"/>
                  <a:ea typeface="Arial"/>
                  <a:cs typeface="Arial"/>
                  <a:sym typeface="Arial"/>
                </a:defRPr>
              </a:pPr>
            </a:p>
          </p:txBody>
        </p:sp>
        <p:sp>
          <p:nvSpPr>
            <p:cNvPr id="198" name="Shape 198"/>
            <p:cNvSpPr/>
            <p:nvPr/>
          </p:nvSpPr>
          <p:spPr>
            <a:xfrm>
              <a:off x="48978" y="93305"/>
              <a:ext cx="236487" cy="147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nSpc>
                  <a:spcPct val="80000"/>
                </a:lnSpc>
                <a:defRPr sz="1100">
                  <a:solidFill>
                    <a:srgbClr val="4472C4"/>
                  </a:solidFill>
                  <a:latin typeface="Arial"/>
                  <a:ea typeface="Arial"/>
                  <a:cs typeface="Arial"/>
                  <a:sym typeface="Arial"/>
                </a:defRPr>
              </a:lvl1pPr>
            </a:lstStyle>
            <a:p>
              <a:pPr lvl="0">
                <a:defRPr sz="1800">
                  <a:solidFill>
                    <a:srgbClr val="000000"/>
                  </a:solidFill>
                </a:defRPr>
              </a:pPr>
              <a:r>
                <a:rPr sz="1100">
                  <a:solidFill>
                    <a:srgbClr val="4472C4"/>
                  </a:solidFill>
                </a:rPr>
                <a:t>03</a:t>
              </a:r>
            </a:p>
          </p:txBody>
        </p:sp>
      </p:grpSp>
      <p:sp>
        <p:nvSpPr>
          <p:cNvPr id="200" name="Shape 200"/>
          <p:cNvSpPr/>
          <p:nvPr/>
        </p:nvSpPr>
        <p:spPr>
          <a:xfrm>
            <a:off x="1127448" y="4181276"/>
            <a:ext cx="2272402" cy="2344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a:latin typeface="Microsoft YaHei"/>
                <a:ea typeface="Microsoft YaHei"/>
                <a:cs typeface="Microsoft YaHei"/>
                <a:sym typeface="Microsoft YaHei"/>
              </a:defRPr>
            </a:lvl1pPr>
          </a:lstStyle>
          <a:p>
            <a:pPr lvl="0">
              <a:defRPr b="0"/>
            </a:pPr>
            <a:r>
              <a:rPr b="1"/>
              <a:t>提高集约化管理能力</a:t>
            </a:r>
          </a:p>
        </p:txBody>
      </p:sp>
      <p:sp>
        <p:nvSpPr>
          <p:cNvPr id="201" name="Shape 201"/>
          <p:cNvSpPr/>
          <p:nvPr/>
        </p:nvSpPr>
        <p:spPr>
          <a:xfrm>
            <a:off x="926642" y="4561597"/>
            <a:ext cx="6712914" cy="998499"/>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p>
            <a:pPr lvl="0" defTabSz="609584">
              <a:lnSpc>
                <a:spcPct val="120000"/>
              </a:lnSpc>
            </a:pPr>
            <a:r>
              <a:rPr sz="1400">
                <a:solidFill>
                  <a:srgbClr val="535353"/>
                </a:solidFill>
                <a:latin typeface="Microsoft YaHei"/>
                <a:ea typeface="Microsoft YaHei"/>
                <a:cs typeface="Microsoft YaHei"/>
                <a:sym typeface="Microsoft YaHei"/>
              </a:rPr>
              <a:t>通过平台化统一管理操作，进行多角色一站式监控与治理，全局日志监控，可快速了解日志详情，配合可视化服务监控，追踪与告警，最大化提高集约化和自主掌控能力，固化定制化项目开发</a:t>
            </a:r>
            <a:r>
              <a:rPr sz="1400">
                <a:solidFill>
                  <a:srgbClr val="535353"/>
                </a:solidFill>
                <a:latin typeface="Microsoft YaHei"/>
                <a:ea typeface="Microsoft YaHei"/>
                <a:cs typeface="Microsoft YaHei"/>
                <a:sym typeface="Microsoft YaHei"/>
              </a:rPr>
              <a:t>.</a:t>
            </a:r>
            <a:endParaRPr sz="1400">
              <a:solidFill>
                <a:srgbClr val="535353"/>
              </a:solidFill>
              <a:latin typeface="Microsoft YaHei"/>
              <a:ea typeface="Microsoft YaHei"/>
              <a:cs typeface="Microsoft YaHei"/>
              <a:sym typeface="Microsoft YaHei"/>
            </a:endParaRPr>
          </a:p>
        </p:txBody>
      </p:sp>
      <p:sp>
        <p:nvSpPr>
          <p:cNvPr id="202" name="Shape 202"/>
          <p:cNvSpPr/>
          <p:nvPr/>
        </p:nvSpPr>
        <p:spPr>
          <a:xfrm>
            <a:off x="10336872" y="3351588"/>
            <a:ext cx="441055" cy="477538"/>
          </a:xfrm>
          <a:custGeom>
            <a:avLst/>
            <a:gdLst/>
            <a:ahLst/>
            <a:cxnLst>
              <a:cxn ang="0">
                <a:pos x="wd2" y="hd2"/>
              </a:cxn>
              <a:cxn ang="5400000">
                <a:pos x="wd2" y="hd2"/>
              </a:cxn>
              <a:cxn ang="10800000">
                <a:pos x="wd2" y="hd2"/>
              </a:cxn>
              <a:cxn ang="16200000">
                <a:pos x="wd2" y="hd2"/>
              </a:cxn>
            </a:cxnLst>
            <a:rect l="0" t="0" r="r" b="b"/>
            <a:pathLst>
              <a:path w="21053" h="21600" fill="norm" stroke="1" extrusionOk="0">
                <a:moveTo>
                  <a:pt x="10695" y="0"/>
                </a:moveTo>
                <a:cubicBezTo>
                  <a:pt x="9514" y="0"/>
                  <a:pt x="8501" y="771"/>
                  <a:pt x="8501" y="1851"/>
                </a:cubicBezTo>
                <a:cubicBezTo>
                  <a:pt x="8501" y="2931"/>
                  <a:pt x="9514" y="3857"/>
                  <a:pt x="10695" y="3857"/>
                </a:cubicBezTo>
                <a:cubicBezTo>
                  <a:pt x="11707" y="3857"/>
                  <a:pt x="12720" y="2931"/>
                  <a:pt x="12720" y="1851"/>
                </a:cubicBezTo>
                <a:cubicBezTo>
                  <a:pt x="12720" y="771"/>
                  <a:pt x="11707" y="0"/>
                  <a:pt x="10695" y="0"/>
                </a:cubicBezTo>
                <a:close/>
                <a:moveTo>
                  <a:pt x="4114" y="14194"/>
                </a:moveTo>
                <a:cubicBezTo>
                  <a:pt x="3439" y="13269"/>
                  <a:pt x="2089" y="12960"/>
                  <a:pt x="1076" y="13577"/>
                </a:cubicBezTo>
                <a:cubicBezTo>
                  <a:pt x="64" y="14040"/>
                  <a:pt x="-274" y="15274"/>
                  <a:pt x="232" y="16200"/>
                </a:cubicBezTo>
                <a:cubicBezTo>
                  <a:pt x="907" y="17126"/>
                  <a:pt x="2257" y="17434"/>
                  <a:pt x="3270" y="16817"/>
                </a:cubicBezTo>
                <a:cubicBezTo>
                  <a:pt x="4282" y="16354"/>
                  <a:pt x="4620" y="15120"/>
                  <a:pt x="4114" y="14194"/>
                </a:cubicBezTo>
                <a:close/>
                <a:moveTo>
                  <a:pt x="19976" y="13577"/>
                </a:moveTo>
                <a:cubicBezTo>
                  <a:pt x="19132" y="12960"/>
                  <a:pt x="17782" y="13269"/>
                  <a:pt x="17276" y="14194"/>
                </a:cubicBezTo>
                <a:cubicBezTo>
                  <a:pt x="16770" y="15120"/>
                  <a:pt x="17107" y="16354"/>
                  <a:pt x="17951" y="16817"/>
                </a:cubicBezTo>
                <a:cubicBezTo>
                  <a:pt x="18963" y="17434"/>
                  <a:pt x="20145" y="17126"/>
                  <a:pt x="20820" y="16200"/>
                </a:cubicBezTo>
                <a:cubicBezTo>
                  <a:pt x="21326" y="15274"/>
                  <a:pt x="20988" y="14040"/>
                  <a:pt x="19976" y="13577"/>
                </a:cubicBezTo>
                <a:close/>
                <a:moveTo>
                  <a:pt x="18963" y="12034"/>
                </a:moveTo>
                <a:cubicBezTo>
                  <a:pt x="19470" y="12034"/>
                  <a:pt x="19807" y="12189"/>
                  <a:pt x="20313" y="12343"/>
                </a:cubicBezTo>
                <a:cubicBezTo>
                  <a:pt x="20313" y="9257"/>
                  <a:pt x="20313" y="9257"/>
                  <a:pt x="20313" y="9257"/>
                </a:cubicBezTo>
                <a:cubicBezTo>
                  <a:pt x="19807" y="9411"/>
                  <a:pt x="19470" y="9411"/>
                  <a:pt x="18963" y="9411"/>
                </a:cubicBezTo>
                <a:lnTo>
                  <a:pt x="18963" y="12034"/>
                </a:lnTo>
                <a:close/>
                <a:moveTo>
                  <a:pt x="19976" y="8023"/>
                </a:moveTo>
                <a:cubicBezTo>
                  <a:pt x="20988" y="7406"/>
                  <a:pt x="21326" y="6326"/>
                  <a:pt x="20820" y="5400"/>
                </a:cubicBezTo>
                <a:cubicBezTo>
                  <a:pt x="20145" y="4474"/>
                  <a:pt x="18963" y="4166"/>
                  <a:pt x="17951" y="4629"/>
                </a:cubicBezTo>
                <a:cubicBezTo>
                  <a:pt x="17107" y="5246"/>
                  <a:pt x="16770" y="6326"/>
                  <a:pt x="17276" y="7251"/>
                </a:cubicBezTo>
                <a:cubicBezTo>
                  <a:pt x="17782" y="8177"/>
                  <a:pt x="19132" y="8486"/>
                  <a:pt x="19976" y="8023"/>
                </a:cubicBezTo>
                <a:close/>
                <a:moveTo>
                  <a:pt x="4451" y="3857"/>
                </a:moveTo>
                <a:cubicBezTo>
                  <a:pt x="4789" y="4166"/>
                  <a:pt x="5126" y="4474"/>
                  <a:pt x="5295" y="4783"/>
                </a:cubicBezTo>
                <a:cubicBezTo>
                  <a:pt x="7657" y="3549"/>
                  <a:pt x="7657" y="3549"/>
                  <a:pt x="7657" y="3549"/>
                </a:cubicBezTo>
                <a:cubicBezTo>
                  <a:pt x="7489" y="3240"/>
                  <a:pt x="7320" y="2777"/>
                  <a:pt x="7320" y="2314"/>
                </a:cubicBezTo>
                <a:lnTo>
                  <a:pt x="4451" y="3857"/>
                </a:lnTo>
                <a:close/>
                <a:moveTo>
                  <a:pt x="10695" y="17743"/>
                </a:moveTo>
                <a:cubicBezTo>
                  <a:pt x="9514" y="17743"/>
                  <a:pt x="8501" y="18669"/>
                  <a:pt x="8501" y="19594"/>
                </a:cubicBezTo>
                <a:cubicBezTo>
                  <a:pt x="8501" y="20674"/>
                  <a:pt x="9514" y="21600"/>
                  <a:pt x="10695" y="21600"/>
                </a:cubicBezTo>
                <a:cubicBezTo>
                  <a:pt x="11707" y="21600"/>
                  <a:pt x="12720" y="20674"/>
                  <a:pt x="12720" y="19594"/>
                </a:cubicBezTo>
                <a:cubicBezTo>
                  <a:pt x="12720" y="18669"/>
                  <a:pt x="11707" y="17743"/>
                  <a:pt x="10695" y="17743"/>
                </a:cubicBezTo>
                <a:close/>
                <a:moveTo>
                  <a:pt x="907" y="12343"/>
                </a:moveTo>
                <a:cubicBezTo>
                  <a:pt x="1414" y="12189"/>
                  <a:pt x="1751" y="12034"/>
                  <a:pt x="2257" y="12034"/>
                </a:cubicBezTo>
                <a:cubicBezTo>
                  <a:pt x="2257" y="9411"/>
                  <a:pt x="2257" y="9411"/>
                  <a:pt x="2257" y="9411"/>
                </a:cubicBezTo>
                <a:cubicBezTo>
                  <a:pt x="1751" y="9411"/>
                  <a:pt x="1414" y="9411"/>
                  <a:pt x="907" y="9257"/>
                </a:cubicBezTo>
                <a:lnTo>
                  <a:pt x="907" y="12343"/>
                </a:lnTo>
                <a:close/>
                <a:moveTo>
                  <a:pt x="1076" y="8023"/>
                </a:moveTo>
                <a:cubicBezTo>
                  <a:pt x="2089" y="8486"/>
                  <a:pt x="3439" y="8177"/>
                  <a:pt x="4114" y="7251"/>
                </a:cubicBezTo>
                <a:cubicBezTo>
                  <a:pt x="4620" y="6326"/>
                  <a:pt x="4282" y="5246"/>
                  <a:pt x="3270" y="4629"/>
                </a:cubicBezTo>
                <a:cubicBezTo>
                  <a:pt x="2257" y="4166"/>
                  <a:pt x="907" y="4474"/>
                  <a:pt x="232" y="5400"/>
                </a:cubicBezTo>
                <a:cubicBezTo>
                  <a:pt x="-274" y="6326"/>
                  <a:pt x="64" y="7406"/>
                  <a:pt x="1076" y="8023"/>
                </a:cubicBezTo>
                <a:close/>
                <a:moveTo>
                  <a:pt x="4282" y="17743"/>
                </a:moveTo>
                <a:cubicBezTo>
                  <a:pt x="7320" y="19131"/>
                  <a:pt x="7320" y="19131"/>
                  <a:pt x="7320" y="19131"/>
                </a:cubicBezTo>
                <a:cubicBezTo>
                  <a:pt x="7320" y="18823"/>
                  <a:pt x="7489" y="18360"/>
                  <a:pt x="7657" y="18051"/>
                </a:cubicBezTo>
                <a:cubicBezTo>
                  <a:pt x="5295" y="16817"/>
                  <a:pt x="5295" y="16817"/>
                  <a:pt x="5295" y="16817"/>
                </a:cubicBezTo>
                <a:cubicBezTo>
                  <a:pt x="4957" y="17126"/>
                  <a:pt x="4620" y="17434"/>
                  <a:pt x="4282" y="17743"/>
                </a:cubicBezTo>
                <a:close/>
                <a:moveTo>
                  <a:pt x="13563" y="3394"/>
                </a:moveTo>
                <a:cubicBezTo>
                  <a:pt x="16095" y="4783"/>
                  <a:pt x="16095" y="4783"/>
                  <a:pt x="16095" y="4783"/>
                </a:cubicBezTo>
                <a:cubicBezTo>
                  <a:pt x="16263" y="4474"/>
                  <a:pt x="16601" y="4166"/>
                  <a:pt x="16938" y="3857"/>
                </a:cubicBezTo>
                <a:cubicBezTo>
                  <a:pt x="14070" y="2314"/>
                  <a:pt x="14070" y="2314"/>
                  <a:pt x="14070" y="2314"/>
                </a:cubicBezTo>
                <a:cubicBezTo>
                  <a:pt x="13901" y="2777"/>
                  <a:pt x="13732" y="3086"/>
                  <a:pt x="13563" y="3394"/>
                </a:cubicBezTo>
                <a:close/>
                <a:moveTo>
                  <a:pt x="13563" y="18051"/>
                </a:moveTo>
                <a:cubicBezTo>
                  <a:pt x="13732" y="18360"/>
                  <a:pt x="13901" y="18669"/>
                  <a:pt x="13901" y="19131"/>
                </a:cubicBezTo>
                <a:cubicBezTo>
                  <a:pt x="16938" y="17589"/>
                  <a:pt x="16938" y="17589"/>
                  <a:pt x="16938" y="17589"/>
                </a:cubicBezTo>
                <a:cubicBezTo>
                  <a:pt x="16601" y="17280"/>
                  <a:pt x="16263" y="16971"/>
                  <a:pt x="16095" y="16663"/>
                </a:cubicBezTo>
                <a:lnTo>
                  <a:pt x="13563" y="18051"/>
                </a:lnTo>
                <a:close/>
              </a:path>
            </a:pathLst>
          </a:custGeom>
          <a:solidFill>
            <a:srgbClr val="A5A5A5"/>
          </a:solidFill>
          <a:ln w="12700">
            <a:miter lim="400000"/>
          </a:ln>
        </p:spPr>
        <p:txBody>
          <a:bodyPr lIns="0" tIns="0" rIns="0" bIns="0"/>
          <a:lstStyle/>
          <a:p>
            <a:pPr lvl="0">
              <a:defRPr>
                <a:latin typeface="+mj-lt"/>
                <a:ea typeface="+mj-ea"/>
                <a:cs typeface="+mj-cs"/>
                <a:sym typeface="Helvetica"/>
              </a:defRPr>
            </a:pPr>
          </a:p>
        </p:txBody>
      </p:sp>
      <p:sp>
        <p:nvSpPr>
          <p:cNvPr id="203" name="Shape 203"/>
          <p:cNvSpPr/>
          <p:nvPr/>
        </p:nvSpPr>
        <p:spPr>
          <a:xfrm>
            <a:off x="9488932" y="2095604"/>
            <a:ext cx="408422" cy="419791"/>
          </a:xfrm>
          <a:custGeom>
            <a:avLst/>
            <a:gdLst/>
            <a:ahLst/>
            <a:cxnLst>
              <a:cxn ang="0">
                <a:pos x="wd2" y="hd2"/>
              </a:cxn>
              <a:cxn ang="5400000">
                <a:pos x="wd2" y="hd2"/>
              </a:cxn>
              <a:cxn ang="10800000">
                <a:pos x="wd2" y="hd2"/>
              </a:cxn>
              <a:cxn ang="16200000">
                <a:pos x="wd2" y="hd2"/>
              </a:cxn>
            </a:cxnLst>
            <a:rect l="0" t="0" r="r" b="b"/>
            <a:pathLst>
              <a:path w="20648" h="21600" fill="norm" stroke="1" extrusionOk="0">
                <a:moveTo>
                  <a:pt x="10391" y="8700"/>
                </a:moveTo>
                <a:cubicBezTo>
                  <a:pt x="9271" y="8700"/>
                  <a:pt x="8311" y="9450"/>
                  <a:pt x="8311" y="10500"/>
                </a:cubicBezTo>
                <a:cubicBezTo>
                  <a:pt x="8311" y="11550"/>
                  <a:pt x="9271" y="12300"/>
                  <a:pt x="10391" y="12300"/>
                </a:cubicBezTo>
                <a:cubicBezTo>
                  <a:pt x="11511" y="12300"/>
                  <a:pt x="12311" y="11550"/>
                  <a:pt x="12311" y="10500"/>
                </a:cubicBezTo>
                <a:cubicBezTo>
                  <a:pt x="12311" y="9450"/>
                  <a:pt x="11511" y="8700"/>
                  <a:pt x="10391" y="8700"/>
                </a:cubicBezTo>
                <a:close/>
                <a:moveTo>
                  <a:pt x="18551" y="10800"/>
                </a:moveTo>
                <a:cubicBezTo>
                  <a:pt x="20471" y="8700"/>
                  <a:pt x="21111" y="6750"/>
                  <a:pt x="20311" y="5400"/>
                </a:cubicBezTo>
                <a:cubicBezTo>
                  <a:pt x="19511" y="4050"/>
                  <a:pt x="17271" y="3600"/>
                  <a:pt x="14551" y="4050"/>
                </a:cubicBezTo>
                <a:cubicBezTo>
                  <a:pt x="13431" y="1650"/>
                  <a:pt x="11991" y="0"/>
                  <a:pt x="10391" y="0"/>
                </a:cubicBezTo>
                <a:cubicBezTo>
                  <a:pt x="8631" y="0"/>
                  <a:pt x="7191" y="1650"/>
                  <a:pt x="6231" y="4050"/>
                </a:cubicBezTo>
                <a:cubicBezTo>
                  <a:pt x="3511" y="3600"/>
                  <a:pt x="1271" y="4050"/>
                  <a:pt x="311" y="5400"/>
                </a:cubicBezTo>
                <a:cubicBezTo>
                  <a:pt x="-489" y="6750"/>
                  <a:pt x="311" y="8700"/>
                  <a:pt x="2071" y="10800"/>
                </a:cubicBezTo>
                <a:cubicBezTo>
                  <a:pt x="311" y="12900"/>
                  <a:pt x="-489" y="14850"/>
                  <a:pt x="311" y="16200"/>
                </a:cubicBezTo>
                <a:cubicBezTo>
                  <a:pt x="1271" y="17550"/>
                  <a:pt x="3511" y="18000"/>
                  <a:pt x="6231" y="17400"/>
                </a:cubicBezTo>
                <a:cubicBezTo>
                  <a:pt x="7191" y="19950"/>
                  <a:pt x="8631" y="21600"/>
                  <a:pt x="10391" y="21600"/>
                </a:cubicBezTo>
                <a:cubicBezTo>
                  <a:pt x="11991" y="21600"/>
                  <a:pt x="13431" y="19950"/>
                  <a:pt x="14391" y="17400"/>
                </a:cubicBezTo>
                <a:cubicBezTo>
                  <a:pt x="17271" y="18000"/>
                  <a:pt x="19511" y="17550"/>
                  <a:pt x="20311" y="16200"/>
                </a:cubicBezTo>
                <a:cubicBezTo>
                  <a:pt x="21111" y="14850"/>
                  <a:pt x="20471" y="12750"/>
                  <a:pt x="18551" y="10800"/>
                </a:cubicBezTo>
                <a:close/>
                <a:moveTo>
                  <a:pt x="18551" y="6300"/>
                </a:moveTo>
                <a:cubicBezTo>
                  <a:pt x="19191" y="7350"/>
                  <a:pt x="18871" y="8700"/>
                  <a:pt x="17911" y="10050"/>
                </a:cubicBezTo>
                <a:cubicBezTo>
                  <a:pt x="17271" y="9450"/>
                  <a:pt x="16311" y="8700"/>
                  <a:pt x="15351" y="8100"/>
                </a:cubicBezTo>
                <a:cubicBezTo>
                  <a:pt x="15351" y="6900"/>
                  <a:pt x="15031" y="6000"/>
                  <a:pt x="14871" y="5100"/>
                </a:cubicBezTo>
                <a:cubicBezTo>
                  <a:pt x="16631" y="4950"/>
                  <a:pt x="18071" y="5400"/>
                  <a:pt x="18551" y="6300"/>
                </a:cubicBezTo>
                <a:close/>
                <a:moveTo>
                  <a:pt x="15511" y="9000"/>
                </a:moveTo>
                <a:cubicBezTo>
                  <a:pt x="16151" y="9600"/>
                  <a:pt x="16791" y="10200"/>
                  <a:pt x="17271" y="10800"/>
                </a:cubicBezTo>
                <a:cubicBezTo>
                  <a:pt x="16791" y="11400"/>
                  <a:pt x="16311" y="12000"/>
                  <a:pt x="15511" y="12600"/>
                </a:cubicBezTo>
                <a:cubicBezTo>
                  <a:pt x="15511" y="12000"/>
                  <a:pt x="15671" y="11400"/>
                  <a:pt x="15671" y="10800"/>
                </a:cubicBezTo>
                <a:cubicBezTo>
                  <a:pt x="15671" y="10200"/>
                  <a:pt x="15511" y="9600"/>
                  <a:pt x="15511" y="9000"/>
                </a:cubicBezTo>
                <a:close/>
                <a:moveTo>
                  <a:pt x="14551" y="7500"/>
                </a:moveTo>
                <a:cubicBezTo>
                  <a:pt x="14071" y="7200"/>
                  <a:pt x="13591" y="6750"/>
                  <a:pt x="12951" y="6450"/>
                </a:cubicBezTo>
                <a:cubicBezTo>
                  <a:pt x="12471" y="6150"/>
                  <a:pt x="11831" y="6000"/>
                  <a:pt x="11351" y="5700"/>
                </a:cubicBezTo>
                <a:cubicBezTo>
                  <a:pt x="12151" y="5400"/>
                  <a:pt x="13111" y="5250"/>
                  <a:pt x="13911" y="5100"/>
                </a:cubicBezTo>
                <a:cubicBezTo>
                  <a:pt x="14071" y="5850"/>
                  <a:pt x="14391" y="6600"/>
                  <a:pt x="14551" y="7500"/>
                </a:cubicBezTo>
                <a:close/>
                <a:moveTo>
                  <a:pt x="10391" y="1800"/>
                </a:moveTo>
                <a:cubicBezTo>
                  <a:pt x="11511" y="1800"/>
                  <a:pt x="12631" y="2850"/>
                  <a:pt x="13431" y="4350"/>
                </a:cubicBezTo>
                <a:cubicBezTo>
                  <a:pt x="12471" y="4500"/>
                  <a:pt x="11351" y="4950"/>
                  <a:pt x="10391" y="5250"/>
                </a:cubicBezTo>
                <a:cubicBezTo>
                  <a:pt x="9271" y="4800"/>
                  <a:pt x="8311" y="4500"/>
                  <a:pt x="7191" y="4350"/>
                </a:cubicBezTo>
                <a:cubicBezTo>
                  <a:pt x="7991" y="2850"/>
                  <a:pt x="9111" y="1800"/>
                  <a:pt x="10391" y="1800"/>
                </a:cubicBezTo>
                <a:close/>
                <a:moveTo>
                  <a:pt x="6871" y="5100"/>
                </a:moveTo>
                <a:cubicBezTo>
                  <a:pt x="7671" y="5250"/>
                  <a:pt x="8471" y="5400"/>
                  <a:pt x="9431" y="5700"/>
                </a:cubicBezTo>
                <a:cubicBezTo>
                  <a:pt x="8951" y="6000"/>
                  <a:pt x="8311" y="6150"/>
                  <a:pt x="7671" y="6450"/>
                </a:cubicBezTo>
                <a:cubicBezTo>
                  <a:pt x="7191" y="6750"/>
                  <a:pt x="6711" y="7200"/>
                  <a:pt x="6071" y="7500"/>
                </a:cubicBezTo>
                <a:cubicBezTo>
                  <a:pt x="6391" y="6600"/>
                  <a:pt x="6551" y="5850"/>
                  <a:pt x="6871" y="5100"/>
                </a:cubicBezTo>
                <a:close/>
                <a:moveTo>
                  <a:pt x="2071" y="6300"/>
                </a:moveTo>
                <a:cubicBezTo>
                  <a:pt x="2711" y="5400"/>
                  <a:pt x="4151" y="4950"/>
                  <a:pt x="5911" y="5100"/>
                </a:cubicBezTo>
                <a:cubicBezTo>
                  <a:pt x="5591" y="6000"/>
                  <a:pt x="5431" y="6900"/>
                  <a:pt x="5271" y="8100"/>
                </a:cubicBezTo>
                <a:cubicBezTo>
                  <a:pt x="4311" y="8700"/>
                  <a:pt x="3511" y="9450"/>
                  <a:pt x="2871" y="10050"/>
                </a:cubicBezTo>
                <a:cubicBezTo>
                  <a:pt x="1911" y="8700"/>
                  <a:pt x="1591" y="7350"/>
                  <a:pt x="2071" y="6300"/>
                </a:cubicBezTo>
                <a:close/>
                <a:moveTo>
                  <a:pt x="5271" y="12600"/>
                </a:moveTo>
                <a:cubicBezTo>
                  <a:pt x="4471" y="12000"/>
                  <a:pt x="3831" y="11400"/>
                  <a:pt x="3351" y="10800"/>
                </a:cubicBezTo>
                <a:cubicBezTo>
                  <a:pt x="3831" y="10200"/>
                  <a:pt x="4471" y="9600"/>
                  <a:pt x="5111" y="9000"/>
                </a:cubicBezTo>
                <a:cubicBezTo>
                  <a:pt x="5111" y="9600"/>
                  <a:pt x="5111" y="10200"/>
                  <a:pt x="5111" y="10800"/>
                </a:cubicBezTo>
                <a:cubicBezTo>
                  <a:pt x="5111" y="11400"/>
                  <a:pt x="5111" y="12000"/>
                  <a:pt x="5271" y="12600"/>
                </a:cubicBezTo>
                <a:close/>
                <a:moveTo>
                  <a:pt x="2071" y="15300"/>
                </a:moveTo>
                <a:cubicBezTo>
                  <a:pt x="1591" y="14250"/>
                  <a:pt x="1911" y="12900"/>
                  <a:pt x="2871" y="11550"/>
                </a:cubicBezTo>
                <a:cubicBezTo>
                  <a:pt x="3511" y="12150"/>
                  <a:pt x="4311" y="12900"/>
                  <a:pt x="5271" y="13500"/>
                </a:cubicBezTo>
                <a:cubicBezTo>
                  <a:pt x="5431" y="14550"/>
                  <a:pt x="5591" y="15600"/>
                  <a:pt x="5911" y="16500"/>
                </a:cubicBezTo>
                <a:cubicBezTo>
                  <a:pt x="4151" y="16650"/>
                  <a:pt x="2711" y="16200"/>
                  <a:pt x="2071" y="15300"/>
                </a:cubicBezTo>
                <a:close/>
                <a:moveTo>
                  <a:pt x="6231" y="14100"/>
                </a:moveTo>
                <a:cubicBezTo>
                  <a:pt x="6711" y="14400"/>
                  <a:pt x="7191" y="14700"/>
                  <a:pt x="7671" y="15000"/>
                </a:cubicBezTo>
                <a:cubicBezTo>
                  <a:pt x="8311" y="15300"/>
                  <a:pt x="8791" y="15600"/>
                  <a:pt x="9431" y="15900"/>
                </a:cubicBezTo>
                <a:cubicBezTo>
                  <a:pt x="8471" y="16200"/>
                  <a:pt x="7671" y="16350"/>
                  <a:pt x="6871" y="16500"/>
                </a:cubicBezTo>
                <a:cubicBezTo>
                  <a:pt x="6551" y="15750"/>
                  <a:pt x="6391" y="15000"/>
                  <a:pt x="6231" y="14100"/>
                </a:cubicBezTo>
                <a:close/>
                <a:moveTo>
                  <a:pt x="10391" y="19650"/>
                </a:moveTo>
                <a:cubicBezTo>
                  <a:pt x="9111" y="19650"/>
                  <a:pt x="8151" y="18750"/>
                  <a:pt x="7191" y="17250"/>
                </a:cubicBezTo>
                <a:cubicBezTo>
                  <a:pt x="8311" y="17100"/>
                  <a:pt x="9271" y="16650"/>
                  <a:pt x="10391" y="16350"/>
                </a:cubicBezTo>
                <a:cubicBezTo>
                  <a:pt x="11351" y="16650"/>
                  <a:pt x="12471" y="17100"/>
                  <a:pt x="13431" y="17250"/>
                </a:cubicBezTo>
                <a:cubicBezTo>
                  <a:pt x="12631" y="18750"/>
                  <a:pt x="11511" y="19650"/>
                  <a:pt x="10391" y="19650"/>
                </a:cubicBezTo>
                <a:close/>
                <a:moveTo>
                  <a:pt x="13911" y="16500"/>
                </a:moveTo>
                <a:cubicBezTo>
                  <a:pt x="13111" y="16350"/>
                  <a:pt x="12151" y="16200"/>
                  <a:pt x="11351" y="15900"/>
                </a:cubicBezTo>
                <a:cubicBezTo>
                  <a:pt x="11831" y="15600"/>
                  <a:pt x="12471" y="15450"/>
                  <a:pt x="12951" y="15000"/>
                </a:cubicBezTo>
                <a:cubicBezTo>
                  <a:pt x="13591" y="14700"/>
                  <a:pt x="14071" y="14400"/>
                  <a:pt x="14551" y="14100"/>
                </a:cubicBezTo>
                <a:cubicBezTo>
                  <a:pt x="14391" y="15000"/>
                  <a:pt x="14231" y="15750"/>
                  <a:pt x="13911" y="16500"/>
                </a:cubicBezTo>
                <a:close/>
                <a:moveTo>
                  <a:pt x="12631" y="14550"/>
                </a:moveTo>
                <a:cubicBezTo>
                  <a:pt x="11831" y="14850"/>
                  <a:pt x="11031" y="15150"/>
                  <a:pt x="10391" y="15450"/>
                </a:cubicBezTo>
                <a:cubicBezTo>
                  <a:pt x="9591" y="15150"/>
                  <a:pt x="8791" y="14850"/>
                  <a:pt x="8151" y="14550"/>
                </a:cubicBezTo>
                <a:cubicBezTo>
                  <a:pt x="7351" y="14100"/>
                  <a:pt x="6711" y="13650"/>
                  <a:pt x="6071" y="13200"/>
                </a:cubicBezTo>
                <a:cubicBezTo>
                  <a:pt x="5911" y="12450"/>
                  <a:pt x="5751" y="11550"/>
                  <a:pt x="5751" y="10800"/>
                </a:cubicBezTo>
                <a:cubicBezTo>
                  <a:pt x="5751" y="9900"/>
                  <a:pt x="5911" y="9150"/>
                  <a:pt x="6071" y="8400"/>
                </a:cubicBezTo>
                <a:cubicBezTo>
                  <a:pt x="6711" y="7950"/>
                  <a:pt x="7351" y="7500"/>
                  <a:pt x="8151" y="7050"/>
                </a:cubicBezTo>
                <a:cubicBezTo>
                  <a:pt x="8791" y="6750"/>
                  <a:pt x="9591" y="6300"/>
                  <a:pt x="10391" y="6000"/>
                </a:cubicBezTo>
                <a:cubicBezTo>
                  <a:pt x="11191" y="6300"/>
                  <a:pt x="11831" y="6750"/>
                  <a:pt x="12631" y="7050"/>
                </a:cubicBezTo>
                <a:cubicBezTo>
                  <a:pt x="13431" y="7500"/>
                  <a:pt x="14071" y="7950"/>
                  <a:pt x="14711" y="8400"/>
                </a:cubicBezTo>
                <a:cubicBezTo>
                  <a:pt x="14871" y="9150"/>
                  <a:pt x="14871" y="9900"/>
                  <a:pt x="14871" y="10800"/>
                </a:cubicBezTo>
                <a:cubicBezTo>
                  <a:pt x="14871" y="11550"/>
                  <a:pt x="14871" y="12450"/>
                  <a:pt x="14711" y="13200"/>
                </a:cubicBezTo>
                <a:cubicBezTo>
                  <a:pt x="14071" y="13650"/>
                  <a:pt x="13431" y="14100"/>
                  <a:pt x="12631" y="14550"/>
                </a:cubicBezTo>
                <a:close/>
                <a:moveTo>
                  <a:pt x="18551" y="15300"/>
                </a:moveTo>
                <a:cubicBezTo>
                  <a:pt x="18071" y="16200"/>
                  <a:pt x="16631" y="16650"/>
                  <a:pt x="14711" y="16500"/>
                </a:cubicBezTo>
                <a:cubicBezTo>
                  <a:pt x="15031" y="15600"/>
                  <a:pt x="15351" y="14550"/>
                  <a:pt x="15511" y="13500"/>
                </a:cubicBezTo>
                <a:cubicBezTo>
                  <a:pt x="16311" y="12900"/>
                  <a:pt x="17111" y="12150"/>
                  <a:pt x="17911" y="11550"/>
                </a:cubicBezTo>
                <a:cubicBezTo>
                  <a:pt x="18871" y="12900"/>
                  <a:pt x="19191" y="14250"/>
                  <a:pt x="18551" y="15300"/>
                </a:cubicBezTo>
                <a:close/>
              </a:path>
            </a:pathLst>
          </a:custGeom>
          <a:solidFill>
            <a:srgbClr val="4D73BE"/>
          </a:solidFill>
          <a:ln w="12700">
            <a:miter lim="400000"/>
          </a:ln>
        </p:spPr>
        <p:txBody>
          <a:bodyPr lIns="0" tIns="0" rIns="0" bIns="0"/>
          <a:lstStyle/>
          <a:p>
            <a:pPr lvl="0">
              <a:defRPr>
                <a:latin typeface="+mj-lt"/>
                <a:ea typeface="+mj-ea"/>
                <a:cs typeface="+mj-cs"/>
                <a:sym typeface="Helvetica"/>
              </a:defRPr>
            </a:pPr>
          </a:p>
        </p:txBody>
      </p:sp>
      <p:sp>
        <p:nvSpPr>
          <p:cNvPr id="204" name="Shape 204"/>
          <p:cNvSpPr/>
          <p:nvPr/>
        </p:nvSpPr>
        <p:spPr>
          <a:xfrm>
            <a:off x="8857801" y="3318504"/>
            <a:ext cx="391179" cy="3397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54" y="0"/>
                </a:moveTo>
                <a:lnTo>
                  <a:pt x="16023" y="0"/>
                </a:lnTo>
                <a:lnTo>
                  <a:pt x="16023" y="15879"/>
                </a:lnTo>
                <a:lnTo>
                  <a:pt x="18254" y="15879"/>
                </a:lnTo>
                <a:lnTo>
                  <a:pt x="18254" y="0"/>
                </a:lnTo>
                <a:close/>
                <a:moveTo>
                  <a:pt x="15515" y="6305"/>
                </a:moveTo>
                <a:lnTo>
                  <a:pt x="13285" y="6305"/>
                </a:lnTo>
                <a:lnTo>
                  <a:pt x="13285" y="15879"/>
                </a:lnTo>
                <a:lnTo>
                  <a:pt x="15515" y="15879"/>
                </a:lnTo>
                <a:lnTo>
                  <a:pt x="15515" y="6305"/>
                </a:lnTo>
                <a:close/>
                <a:moveTo>
                  <a:pt x="9938" y="10158"/>
                </a:moveTo>
                <a:lnTo>
                  <a:pt x="7707" y="10158"/>
                </a:lnTo>
                <a:lnTo>
                  <a:pt x="7707" y="15879"/>
                </a:lnTo>
                <a:lnTo>
                  <a:pt x="9938" y="15879"/>
                </a:lnTo>
                <a:lnTo>
                  <a:pt x="9938" y="10158"/>
                </a:lnTo>
                <a:close/>
                <a:moveTo>
                  <a:pt x="12676" y="3853"/>
                </a:moveTo>
                <a:lnTo>
                  <a:pt x="10445" y="3853"/>
                </a:lnTo>
                <a:lnTo>
                  <a:pt x="10445" y="15879"/>
                </a:lnTo>
                <a:lnTo>
                  <a:pt x="12676" y="15879"/>
                </a:lnTo>
                <a:lnTo>
                  <a:pt x="12676" y="3853"/>
                </a:lnTo>
                <a:close/>
                <a:moveTo>
                  <a:pt x="7200" y="8290"/>
                </a:moveTo>
                <a:lnTo>
                  <a:pt x="4969" y="8290"/>
                </a:lnTo>
                <a:lnTo>
                  <a:pt x="4969" y="15879"/>
                </a:lnTo>
                <a:lnTo>
                  <a:pt x="7200" y="15879"/>
                </a:lnTo>
                <a:lnTo>
                  <a:pt x="7200" y="8290"/>
                </a:lnTo>
                <a:close/>
                <a:moveTo>
                  <a:pt x="3854" y="17046"/>
                </a:moveTo>
                <a:lnTo>
                  <a:pt x="3854" y="584"/>
                </a:lnTo>
                <a:lnTo>
                  <a:pt x="2738" y="584"/>
                </a:lnTo>
                <a:lnTo>
                  <a:pt x="2738" y="17046"/>
                </a:lnTo>
                <a:lnTo>
                  <a:pt x="0" y="17046"/>
                </a:lnTo>
                <a:lnTo>
                  <a:pt x="0" y="18331"/>
                </a:lnTo>
                <a:lnTo>
                  <a:pt x="2738" y="18331"/>
                </a:lnTo>
                <a:lnTo>
                  <a:pt x="2738" y="21600"/>
                </a:lnTo>
                <a:lnTo>
                  <a:pt x="3854" y="21600"/>
                </a:lnTo>
                <a:lnTo>
                  <a:pt x="3854" y="18331"/>
                </a:lnTo>
                <a:lnTo>
                  <a:pt x="21600" y="18331"/>
                </a:lnTo>
                <a:lnTo>
                  <a:pt x="21600" y="17046"/>
                </a:lnTo>
                <a:lnTo>
                  <a:pt x="3854" y="17046"/>
                </a:lnTo>
                <a:close/>
              </a:path>
            </a:pathLst>
          </a:custGeom>
          <a:solidFill>
            <a:srgbClr val="ED7D31"/>
          </a:solidFill>
          <a:ln w="12700">
            <a:miter lim="400000"/>
          </a:ln>
        </p:spPr>
        <p:txBody>
          <a:bodyPr lIns="0" tIns="0" rIns="0" bIns="0"/>
          <a:lstStyle/>
          <a:p>
            <a:pPr lvl="0">
              <a:defRPr>
                <a:latin typeface="+mj-lt"/>
                <a:ea typeface="+mj-ea"/>
                <a:cs typeface="+mj-cs"/>
                <a:sym typeface="Helvetica"/>
              </a:defRPr>
            </a:pPr>
          </a:p>
        </p:txBody>
      </p:sp>
    </p:spTree>
  </p:cSld>
  <p:clrMapOvr>
    <a:masterClrMapping/>
  </p:clrMapOvr>
  <p:transition spd="slow" advClick="1">
    <p:dissolve/>
  </p:transition>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472C4"/>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472C4"/>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472C4"/>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472C4"/>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