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7.wmf" ContentType="image/x-wmf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1.wmf" ContentType="image/x-wmf"/>
  <Override PartName="/ppt/media/image5.png" ContentType="image/png"/>
  <Override PartName="/ppt/media/image10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xlsx" ContentType="application/vnd.openxmlformats-officedocument.spreadsheetml.shee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036FBB-EFFF-4B99-A926-C255DE9C718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7B61AC-C4A4-4230-BCFE-17F07373874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8C4149-9137-41EA-B969-256AC5BDE4A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85E3B1-C4B9-486E-9079-4A98811930B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68A5C9-701A-4C9E-9DAF-96BC3086833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9C57CA-6AA8-45F8-B8B0-7FFB446E9C4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3EC5E2-6D5F-4F77-8C9A-85856016856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25101B-26D8-4439-8C6C-FB18D94EC70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AED1DC-30E8-413C-A997-843F1EDEBB4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981B93-8507-458A-852B-923B6B8151F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9A5F24-D9F4-4673-B3F2-AA91A10C276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6B387B-634B-4CC1-BB21-7D268CCFACC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3040" y="0"/>
            <a:ext cx="1826280" cy="5141880"/>
            <a:chOff x="113040" y="0"/>
            <a:chExt cx="1826280" cy="5141880"/>
          </a:xfrm>
        </p:grpSpPr>
        <p:sp>
          <p:nvSpPr>
            <p:cNvPr id="1" name="Freeform 6"/>
            <p:cNvSpPr/>
            <p:nvPr/>
          </p:nvSpPr>
          <p:spPr>
            <a:xfrm>
              <a:off x="343080" y="0"/>
              <a:ext cx="840240" cy="399564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13040" y="0"/>
              <a:ext cx="836640" cy="395604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13040" y="3929040"/>
              <a:ext cx="920160" cy="121284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343080" y="3968280"/>
              <a:ext cx="1119960" cy="11736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343080" y="3964680"/>
              <a:ext cx="1596240" cy="11772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13040" y="3929040"/>
              <a:ext cx="1270080" cy="121284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PlaceHolder 1"/>
          <p:cNvSpPr>
            <a:spLocks noGrp="1"/>
          </p:cNvSpPr>
          <p:nvPr>
            <p:ph type="sldNum" idx="1"/>
          </p:nvPr>
        </p:nvSpPr>
        <p:spPr>
          <a:xfrm>
            <a:off x="8213760" y="4412520"/>
            <a:ext cx="4118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75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1FA7BE-F9E7-476A-AE3B-6B4836EACDC5}" type="slidenum">
              <a:rPr b="0" lang="en-US" sz="75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75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893960" y="2833920"/>
            <a:ext cx="5695560" cy="1999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14200" indent="-214200" algn="ctr">
              <a:lnSpc>
                <a:spcPct val="100000"/>
              </a:lnSpc>
              <a:spcBef>
                <a:spcPts val="400"/>
              </a:spcBef>
              <a:spcAft>
                <a:spcPts val="45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Presentation </a:t>
            </a:r>
            <a:endParaRPr b="0" lang="en-US" sz="2000" spc="-1" strike="noStrike">
              <a:latin typeface="Arial"/>
            </a:endParaRPr>
          </a:p>
          <a:p>
            <a:pPr marL="214200" indent="-214200" algn="ctr">
              <a:lnSpc>
                <a:spcPct val="100000"/>
              </a:lnSpc>
              <a:spcBef>
                <a:spcPts val="400"/>
              </a:spcBef>
              <a:spcAft>
                <a:spcPts val="45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by</a:t>
            </a:r>
            <a:endParaRPr b="0" lang="en-US" sz="2000" spc="-1" strike="noStrike">
              <a:latin typeface="Arial"/>
            </a:endParaRPr>
          </a:p>
          <a:p>
            <a:pPr marL="214200" indent="-214200" algn="ctr">
              <a:lnSpc>
                <a:spcPct val="100000"/>
              </a:lnSpc>
              <a:spcBef>
                <a:spcPts val="400"/>
              </a:spcBef>
              <a:spcAft>
                <a:spcPts val="45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Vesea Eduard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312280" y="654840"/>
            <a:ext cx="5015880" cy="1577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Corbel"/>
              </a:rPr>
              <a:t>Walklets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8" name="TextBox 1"/>
          <p:cNvSpPr/>
          <p:nvPr/>
        </p:nvSpPr>
        <p:spPr>
          <a:xfrm>
            <a:off x="1054080" y="1444320"/>
            <a:ext cx="761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sv-S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sv-S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Bryan Perozzi, Vivek Kulkarni, Haochen Chen, and Steven Skiena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5776920" y="4870800"/>
            <a:ext cx="3366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https://arxiv.org/pdf/1605.02115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3"/>
          <p:cNvSpPr/>
          <p:nvPr/>
        </p:nvSpPr>
        <p:spPr>
          <a:xfrm>
            <a:off x="369720" y="174960"/>
            <a:ext cx="90486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Problems: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Embeddings limited for capturing local communities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Higher similarity on nodes that are in the same or neighbour communities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of source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Not good for preserving longer relationships,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best for learning small communities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Box 4"/>
          <p:cNvSpPr/>
          <p:nvPr/>
        </p:nvSpPr>
        <p:spPr>
          <a:xfrm>
            <a:off x="631080" y="3043440"/>
            <a:ext cx="8687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Solution: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Modify the RW corpus at each walk by skipping over a number of nodes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from the original path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=&gt;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Multiscale Communities Learning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Best for predicting voluminous communities,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reliable on large networks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02560" y="3655080"/>
            <a:ext cx="6823800" cy="11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orbel"/>
              </a:rPr>
              <a:t>Multiscale community learning: </a:t>
            </a:r>
            <a:br>
              <a:rPr sz="3200"/>
            </a:br>
            <a:r>
              <a:rPr b="1" i="1" lang="en-US" sz="4000" spc="-1" strike="noStrike" u="sng">
                <a:solidFill>
                  <a:srgbClr val="000000"/>
                </a:solidFill>
                <a:uFillTx/>
                <a:latin typeface="Corbel"/>
              </a:rPr>
              <a:t>Walklets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"/>
          <p:cNvSpPr/>
          <p:nvPr/>
        </p:nvSpPr>
        <p:spPr>
          <a:xfrm>
            <a:off x="0" y="642960"/>
            <a:ext cx="91458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Motivation: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On larger networks, like social ones, we often have the situation where 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two nodes share the same community but they are not close to each other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(not directly linked).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=&gt;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we need an algorithm that preserves the information of k distanced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neighbours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Box 1"/>
          <p:cNvSpPr/>
          <p:nvPr/>
        </p:nvSpPr>
        <p:spPr>
          <a:xfrm>
            <a:off x="456120" y="2685240"/>
            <a:ext cx="8002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Implementation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choose a scale to learn 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-create the corpus via RW, the modify by ignoring k=scale elements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-obtain the embeddings by training on the new corpus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=&gt;Multiscale Latent Representations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Picture 8" descr=""/>
          <p:cNvPicPr/>
          <p:nvPr/>
        </p:nvPicPr>
        <p:blipFill>
          <a:blip r:embed="rId1"/>
          <a:stretch/>
        </p:blipFill>
        <p:spPr>
          <a:xfrm>
            <a:off x="1645560" y="4212000"/>
            <a:ext cx="2145240" cy="576000"/>
          </a:xfrm>
          <a:prstGeom prst="rect">
            <a:avLst/>
          </a:prstGeom>
          <a:ln w="0">
            <a:noFill/>
          </a:ln>
        </p:spPr>
      </p:pic>
      <p:sp>
        <p:nvSpPr>
          <p:cNvPr id="87" name="TextBox 9"/>
          <p:cNvSpPr/>
          <p:nvPr/>
        </p:nvSpPr>
        <p:spPr>
          <a:xfrm>
            <a:off x="3942720" y="4349880"/>
            <a:ext cx="38674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J seeks to maximize the log likelihood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of vi co-occurring with context node vj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1375200" y="56880"/>
            <a:ext cx="7184520" cy="1871280"/>
          </a:xfrm>
          <a:prstGeom prst="rect">
            <a:avLst/>
          </a:prstGeom>
          <a:ln w="0">
            <a:noFill/>
          </a:ln>
        </p:spPr>
      </p:pic>
      <p:sp>
        <p:nvSpPr>
          <p:cNvPr id="89" name="TextBox 3"/>
          <p:cNvSpPr/>
          <p:nvPr/>
        </p:nvSpPr>
        <p:spPr>
          <a:xfrm>
            <a:off x="2180880" y="2197440"/>
            <a:ext cx="579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=adjency matrix at scale 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=the number of paths between node  of k length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1036800" y="3170160"/>
            <a:ext cx="1586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Probabilities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Picture 9" descr=""/>
          <p:cNvPicPr/>
          <p:nvPr/>
        </p:nvPicPr>
        <p:blipFill>
          <a:blip r:embed="rId2"/>
          <a:stretch/>
        </p:blipFill>
        <p:spPr>
          <a:xfrm>
            <a:off x="1999080" y="3579120"/>
            <a:ext cx="3357000" cy="4550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11" descr=""/>
          <p:cNvPicPr/>
          <p:nvPr/>
        </p:nvPicPr>
        <p:blipFill>
          <a:blip r:embed="rId3"/>
          <a:stretch/>
        </p:blipFill>
        <p:spPr>
          <a:xfrm>
            <a:off x="1198080" y="4231440"/>
            <a:ext cx="3123360" cy="56664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13" descr=""/>
          <p:cNvPicPr/>
          <p:nvPr/>
        </p:nvPicPr>
        <p:blipFill>
          <a:blip r:embed="rId4"/>
          <a:stretch/>
        </p:blipFill>
        <p:spPr>
          <a:xfrm>
            <a:off x="4659120" y="4250880"/>
            <a:ext cx="4185720" cy="52740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94" name=""/>
              <p:cNvSpPr txBox="1"/>
              <p:nvPr/>
            </p:nvSpPr>
            <p:spPr>
              <a:xfrm>
                <a:off x="2045160" y="2260800"/>
                <a:ext cx="293760" cy="25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A</m:t>
                        </m:r>
                      </m:e>
                      <m:sup>
                        <m:r>
                          <m:t xml:space="preserve">k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5" name=""/>
              <p:cNvSpPr txBox="1"/>
              <p:nvPr/>
            </p:nvSpPr>
            <p:spPr>
              <a:xfrm>
                <a:off x="1985040" y="2514600"/>
                <a:ext cx="299880" cy="282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ij</m:t>
                        </m:r>
                      </m:sub>
                      <m:sup>
                        <m:r>
                          <m:t xml:space="preserve">k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02560" y="3655080"/>
            <a:ext cx="6823800" cy="11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orbel"/>
              </a:rPr>
              <a:t>Embeddings testing:</a:t>
            </a:r>
            <a:br>
              <a:rPr sz="3200"/>
            </a:br>
            <a:r>
              <a:rPr b="1" i="1" lang="en-US" sz="4000" spc="-1" strike="noStrike" u="sng">
                <a:solidFill>
                  <a:srgbClr val="000000"/>
                </a:solidFill>
                <a:uFillTx/>
                <a:latin typeface="Corbel"/>
              </a:rPr>
              <a:t>Walklets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3"/>
          <p:cNvSpPr/>
          <p:nvPr/>
        </p:nvSpPr>
        <p:spPr>
          <a:xfrm>
            <a:off x="1239840" y="425160"/>
            <a:ext cx="173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Test structure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Box 4"/>
          <p:cNvSpPr/>
          <p:nvPr/>
        </p:nvSpPr>
        <p:spPr>
          <a:xfrm>
            <a:off x="1094400" y="914400"/>
            <a:ext cx="6219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-For testing the efficiency of the embeddings trained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on the corpus generated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via Walklets: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Box 5"/>
          <p:cNvSpPr/>
          <p:nvPr/>
        </p:nvSpPr>
        <p:spPr>
          <a:xfrm>
            <a:off x="1211040" y="1876320"/>
            <a:ext cx="7843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Analyze embeddings of RandomWalks and Walklets on different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scales, made on datasets, through 2 types of tests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1828800" y="2515320"/>
            <a:ext cx="612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Community Learning Capability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=&gt;TSNE reduction/similarity based coloring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Box 7"/>
          <p:cNvSpPr/>
          <p:nvPr/>
        </p:nvSpPr>
        <p:spPr>
          <a:xfrm>
            <a:off x="2285280" y="3429000"/>
            <a:ext cx="6754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2.    Label Association Capability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=&gt;use an classifier on the embeddings,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to print the micro-F1 accuracy and avg. train loss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3"/>
          <p:cNvSpPr/>
          <p:nvPr/>
        </p:nvSpPr>
        <p:spPr>
          <a:xfrm>
            <a:off x="1149480" y="113400"/>
            <a:ext cx="1671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1.CORA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TextBox 4"/>
          <p:cNvSpPr/>
          <p:nvPr/>
        </p:nvSpPr>
        <p:spPr>
          <a:xfrm>
            <a:off x="1157040" y="629640"/>
            <a:ext cx="6614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-nodes: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research papers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-label: r. domain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-edge: citation(bidirectional) between 2 papers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>
            <a:off x="0" y="1283040"/>
            <a:ext cx="3011040" cy="385920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8" descr=""/>
          <p:cNvPicPr/>
          <p:nvPr/>
        </p:nvPicPr>
        <p:blipFill>
          <a:blip r:embed="rId2"/>
          <a:stretch/>
        </p:blipFill>
        <p:spPr>
          <a:xfrm>
            <a:off x="3119040" y="1283040"/>
            <a:ext cx="3011040" cy="38592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0" descr=""/>
          <p:cNvPicPr/>
          <p:nvPr/>
        </p:nvPicPr>
        <p:blipFill>
          <a:blip r:embed="rId3"/>
          <a:stretch/>
        </p:blipFill>
        <p:spPr>
          <a:xfrm>
            <a:off x="6235200" y="1283040"/>
            <a:ext cx="2940120" cy="38592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11"/>
          <p:cNvSpPr/>
          <p:nvPr/>
        </p:nvSpPr>
        <p:spPr>
          <a:xfrm>
            <a:off x="-33480" y="4866480"/>
            <a:ext cx="117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RandomWalk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TextBox 12"/>
          <p:cNvSpPr/>
          <p:nvPr/>
        </p:nvSpPr>
        <p:spPr>
          <a:xfrm>
            <a:off x="3012120" y="4866480"/>
            <a:ext cx="1184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Walklets k=2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TextBox 13"/>
          <p:cNvSpPr/>
          <p:nvPr/>
        </p:nvSpPr>
        <p:spPr>
          <a:xfrm>
            <a:off x="6131160" y="4866480"/>
            <a:ext cx="1184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Walklets k=4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2502360" y="233280"/>
            <a:ext cx="4137840" cy="4277880"/>
          </a:xfrm>
          <a:prstGeom prst="rect">
            <a:avLst/>
          </a:prstGeom>
          <a:ln w="0">
            <a:noFill/>
          </a:ln>
        </p:spPr>
      </p:pic>
      <p:sp>
        <p:nvSpPr>
          <p:cNvPr id="111" name="TextBox 6"/>
          <p:cNvSpPr/>
          <p:nvPr/>
        </p:nvSpPr>
        <p:spPr>
          <a:xfrm>
            <a:off x="2398320" y="4235760"/>
            <a:ext cx="1184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Walklets k=8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"/>
          <p:cNvGraphicFramePr/>
          <p:nvPr/>
        </p:nvGraphicFramePr>
        <p:xfrm>
          <a:off x="887400" y="2217600"/>
          <a:ext cx="8253720" cy="11052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1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87400" y="2217600"/>
                    <a:ext cx="8253720" cy="1105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14" name="TextBox 7"/>
          <p:cNvSpPr/>
          <p:nvPr/>
        </p:nvSpPr>
        <p:spPr>
          <a:xfrm>
            <a:off x="2431080" y="4713840"/>
            <a:ext cx="516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ff0000"/>
                </a:solidFill>
                <a:latin typeface="Corbel"/>
                <a:ea typeface="DejaVu Sans"/>
              </a:rPr>
              <a:t>*Homophily causes the difference between uF1’s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3"/>
          <p:cNvSpPr/>
          <p:nvPr/>
        </p:nvSpPr>
        <p:spPr>
          <a:xfrm>
            <a:off x="991800" y="113400"/>
            <a:ext cx="2791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2.KarateClub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1190520" y="914400"/>
            <a:ext cx="5666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-nodes: members of an Karate club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-label: faction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-edge: two members have socials interactions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757960"/>
            <a:ext cx="4244040" cy="4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RandomWalks/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What does it miss?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139400" y="484920"/>
            <a:ext cx="577476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451"/>
              </a:spcAft>
              <a:buNone/>
              <a:tabLst>
                <a:tab algn="l" pos="0"/>
              </a:tabLst>
            </a:pPr>
            <a:r>
              <a:rPr b="1" i="1" lang="en-US" sz="2400" spc="-1" strike="noStrike" u="sng">
                <a:solidFill>
                  <a:srgbClr val="000000"/>
                </a:solidFill>
                <a:uFillTx/>
                <a:latin typeface="Corbel"/>
              </a:rPr>
              <a:t>Content keypoints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Title 1"/>
          <p:cNvSpPr/>
          <p:nvPr/>
        </p:nvSpPr>
        <p:spPr>
          <a:xfrm>
            <a:off x="914400" y="3426480"/>
            <a:ext cx="459216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Solving the far communities problem through Walklets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Title 1"/>
          <p:cNvSpPr/>
          <p:nvPr/>
        </p:nvSpPr>
        <p:spPr>
          <a:xfrm>
            <a:off x="914400" y="1848240"/>
            <a:ext cx="8053920" cy="4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Introduction to embeddings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Title 1"/>
          <p:cNvSpPr/>
          <p:nvPr/>
        </p:nvSpPr>
        <p:spPr>
          <a:xfrm>
            <a:off x="914400" y="4088160"/>
            <a:ext cx="459216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Tests on Walklets embeddings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4698720" y="0"/>
            <a:ext cx="4443840" cy="45572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4583160" cy="4851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9"/>
          <p:cNvSpPr/>
          <p:nvPr/>
        </p:nvSpPr>
        <p:spPr>
          <a:xfrm>
            <a:off x="115920" y="4420440"/>
            <a:ext cx="1255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RandomWalks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0"/>
          <p:cNvSpPr/>
          <p:nvPr/>
        </p:nvSpPr>
        <p:spPr>
          <a:xfrm>
            <a:off x="4759560" y="4143240"/>
            <a:ext cx="1184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Walklets k=2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5013720" cy="5142240"/>
          </a:xfrm>
          <a:prstGeom prst="rect">
            <a:avLst/>
          </a:prstGeom>
          <a:ln w="0">
            <a:noFill/>
          </a:ln>
        </p:spPr>
      </p:pic>
      <p:sp>
        <p:nvSpPr>
          <p:cNvPr id="122" name="TextBox 3"/>
          <p:cNvSpPr/>
          <p:nvPr/>
        </p:nvSpPr>
        <p:spPr>
          <a:xfrm>
            <a:off x="187560" y="4739760"/>
            <a:ext cx="1184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orbel"/>
                <a:ea typeface="DejaVu Sans"/>
              </a:rPr>
              <a:t>Walklets k=3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7"/>
          <p:cNvSpPr/>
          <p:nvPr/>
        </p:nvSpPr>
        <p:spPr>
          <a:xfrm>
            <a:off x="2431080" y="4713840"/>
            <a:ext cx="516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ff0000"/>
                </a:solidFill>
                <a:latin typeface="Corbel"/>
                <a:ea typeface="DejaVu Sans"/>
              </a:rPr>
              <a:t>*Homophily causes the difference between uF1’s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24" name="Object 6"/>
          <p:cNvGraphicFramePr/>
          <p:nvPr/>
        </p:nvGraphicFramePr>
        <p:xfrm>
          <a:off x="1482840" y="2018520"/>
          <a:ext cx="6789960" cy="11052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25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82840" y="2018520"/>
                    <a:ext cx="6789960" cy="1105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3"/>
          <p:cNvSpPr/>
          <p:nvPr/>
        </p:nvSpPr>
        <p:spPr>
          <a:xfrm>
            <a:off x="1574280" y="4435560"/>
            <a:ext cx="3034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Thank you!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3272400"/>
            <a:ext cx="6823800" cy="11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orbel"/>
              </a:rPr>
              <a:t>What are Embeddings?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070640" y="1828800"/>
            <a:ext cx="4643280" cy="16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71040" y="56160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Data type for storing relevant informations and used for different kind of tasks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They are used in AI related fields in ways of: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8" name="Subtitle 2"/>
          <p:cNvSpPr/>
          <p:nvPr/>
        </p:nvSpPr>
        <p:spPr>
          <a:xfrm>
            <a:off x="2916360" y="2448000"/>
            <a:ext cx="66870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Simplifying the inputs for a model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(in e.g to work with valid data)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Subtitle 2"/>
          <p:cNvSpPr/>
          <p:nvPr/>
        </p:nvSpPr>
        <p:spPr>
          <a:xfrm>
            <a:off x="2916360" y="3085920"/>
            <a:ext cx="66870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Preserve structural relationships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Subtitle 2"/>
          <p:cNvSpPr/>
          <p:nvPr/>
        </p:nvSpPr>
        <p:spPr>
          <a:xfrm>
            <a:off x="2916360" y="3794760"/>
            <a:ext cx="66870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Reduce dimensionality of features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143000" y="228600"/>
            <a:ext cx="7085520" cy="159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Types of embeddings…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Depending on the input type(the dataset of origin) we will have: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Subtitle 2"/>
          <p:cNvSpPr/>
          <p:nvPr/>
        </p:nvSpPr>
        <p:spPr>
          <a:xfrm>
            <a:off x="1115640" y="1410840"/>
            <a:ext cx="66870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Depending on the input type(the dataset of origin) we will have: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Subtitle 2"/>
          <p:cNvSpPr/>
          <p:nvPr/>
        </p:nvSpPr>
        <p:spPr>
          <a:xfrm>
            <a:off x="1600200" y="1600200"/>
            <a:ext cx="67910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For networks(represented as graphs)--&gt; embeddings preserve the information about network structure/labels/features of other nodes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Subtitle 2"/>
          <p:cNvSpPr/>
          <p:nvPr/>
        </p:nvSpPr>
        <p:spPr>
          <a:xfrm>
            <a:off x="1600200" y="2971800"/>
            <a:ext cx="67910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For real-world datasets(e.g images) --&gt; embeddings of inputs will preserve their features info                                                                            use them after for further classification tasks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1"/>
          <p:cNvSpPr/>
          <p:nvPr/>
        </p:nvSpPr>
        <p:spPr>
          <a:xfrm>
            <a:off x="457200" y="4114800"/>
            <a:ext cx="886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Graph embeddings: RandomWalk based,  Matrix Factorization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7"/>
          <p:cNvSpPr/>
          <p:nvPr/>
        </p:nvSpPr>
        <p:spPr>
          <a:xfrm>
            <a:off x="457200" y="4505400"/>
            <a:ext cx="8604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(DL)Network arhitectures used for feature embedding: CNN, RNN,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Autoencoders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143000" y="-3600"/>
            <a:ext cx="4342320" cy="13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RandomWalk Algorithms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Subtitle 2"/>
          <p:cNvSpPr/>
          <p:nvPr/>
        </p:nvSpPr>
        <p:spPr>
          <a:xfrm>
            <a:off x="1600200" y="1143000"/>
            <a:ext cx="6209640" cy="91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Used for community learning, by preserving the neighbours at different scales(distances) in an embedding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Subtitle 2"/>
          <p:cNvSpPr/>
          <p:nvPr/>
        </p:nvSpPr>
        <p:spPr>
          <a:xfrm>
            <a:off x="1600200" y="2062800"/>
            <a:ext cx="620964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What are the differences?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Local vs Multiscale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Subtitle 2"/>
          <p:cNvSpPr/>
          <p:nvPr/>
        </p:nvSpPr>
        <p:spPr>
          <a:xfrm>
            <a:off x="1600200" y="2700360"/>
            <a:ext cx="620964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4200" indent="-214200"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Clr>
                <a:srgbClr val="276f8c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E.g. of algorithms (All uses at their basis the RW algorithm):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45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2625840" y="3200400"/>
            <a:ext cx="6410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DeepWalk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orbel"/>
                <a:ea typeface="DejaVu Sans"/>
              </a:rPr>
              <a:t>https://arxiv.org/pdf/1403.6652</a:t>
            </a:r>
            <a:endParaRPr b="0" lang="en-US" sz="11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Walklets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orbel"/>
                <a:ea typeface="DejaVu Sans"/>
              </a:rPr>
              <a:t>https://arxiv.org/pdf/1605.02115</a:t>
            </a:r>
            <a:endParaRPr b="0" lang="en-US" sz="11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Anonymous Walks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orbel"/>
                <a:ea typeface="DejaVu Sans"/>
              </a:rPr>
              <a:t>https://arxiv.org/pdf/1805.11921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02560" y="3655080"/>
            <a:ext cx="6823800" cy="11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orbel"/>
              </a:rPr>
              <a:t>Local community learning: </a:t>
            </a:r>
            <a:r>
              <a:rPr b="1" i="1" lang="en-US" sz="4000" spc="-1" strike="noStrike" u="sng">
                <a:solidFill>
                  <a:srgbClr val="000000"/>
                </a:solidFill>
                <a:uFillTx/>
                <a:latin typeface="Corbel"/>
              </a:rPr>
              <a:t>RandomWalks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2793240" cy="1827360"/>
          </a:xfrm>
          <a:prstGeom prst="rect">
            <a:avLst/>
          </a:prstGeom>
          <a:ln w="0">
            <a:noFill/>
          </a:ln>
        </p:spPr>
      </p:pic>
      <p:sp>
        <p:nvSpPr>
          <p:cNvPr id="74" name="TextBox 3"/>
          <p:cNvSpPr/>
          <p:nvPr/>
        </p:nvSpPr>
        <p:spPr>
          <a:xfrm>
            <a:off x="2787120" y="92160"/>
            <a:ext cx="3273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Walk length from a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Walk numbers from a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Box 8"/>
          <p:cNvSpPr/>
          <p:nvPr/>
        </p:nvSpPr>
        <p:spPr>
          <a:xfrm>
            <a:off x="6060600" y="92160"/>
            <a:ext cx="246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Corpus = “walks”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6" name="Picture 16" descr=""/>
          <p:cNvPicPr/>
          <p:nvPr/>
        </p:nvPicPr>
        <p:blipFill>
          <a:blip r:embed="rId2"/>
          <a:stretch/>
        </p:blipFill>
        <p:spPr>
          <a:xfrm>
            <a:off x="0" y="1828800"/>
            <a:ext cx="5614920" cy="1888200"/>
          </a:xfrm>
          <a:prstGeom prst="rect">
            <a:avLst/>
          </a:prstGeom>
          <a:ln w="0">
            <a:noFill/>
          </a:ln>
        </p:spPr>
      </p:pic>
      <p:sp>
        <p:nvSpPr>
          <p:cNvPr id="77" name="TextBox 17"/>
          <p:cNvSpPr/>
          <p:nvPr/>
        </p:nvSpPr>
        <p:spPr>
          <a:xfrm>
            <a:off x="473400" y="3885120"/>
            <a:ext cx="6514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Embedding Trainer Models: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Word2Vec(CBOW or SkipGram implementation)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Node2Vec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8" name="Picture 21" descr=""/>
          <p:cNvPicPr/>
          <p:nvPr/>
        </p:nvPicPr>
        <p:blipFill>
          <a:blip r:embed="rId3"/>
          <a:stretch/>
        </p:blipFill>
        <p:spPr>
          <a:xfrm>
            <a:off x="6060600" y="461520"/>
            <a:ext cx="3081960" cy="182412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23" descr=""/>
          <p:cNvPicPr/>
          <p:nvPr/>
        </p:nvPicPr>
        <p:blipFill>
          <a:blip r:embed="rId4"/>
          <a:stretch/>
        </p:blipFill>
        <p:spPr>
          <a:xfrm>
            <a:off x="2887920" y="4583880"/>
            <a:ext cx="6254640" cy="4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6576480" cy="503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653</TotalTime>
  <Application>LibreOffice/7.3.7.2$Linux_X86_64 LibreOffice_project/30$Build-2</Application>
  <AppVersion>15.0000</AppVersion>
  <Words>719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2025-05-13T14:35:05Z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24</vt:i4>
  </property>
</Properties>
</file>