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19.png" ContentType="image/png"/>
  <Override PartName="/ppt/media/image1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A4AC895-B042-45EF-AD33-0C2028FDDDB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5CDB4F3-19BE-4A0B-BB4C-12D25316C1D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D324545-7F9D-473D-BA06-8E5A62F956D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2EEF5B0-9997-48E3-BFF0-539C38452FC8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EA5995-C4EC-466F-B79A-6EA413143E7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F873F0-8543-4685-9225-4CF5936C0AE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6C3CA72-4560-4AC6-9E84-B757C95C65A1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DB6EB0-85D9-4EAE-95EB-C9FE6D2044A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70FA5A-4402-4886-AA61-BE39D9CAA76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823680" y="2053080"/>
            <a:ext cx="4586760" cy="53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9DE633-316B-4E9E-A136-9E5FE0968B08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23495C-528B-46BB-8B37-62558FFB2E48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F9D4F2-49CD-443A-A22B-83FD1FD67B77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F96C88-1061-46DE-AB84-56F2E6F331D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C8B83B7-2CD2-4B6D-B83F-8690DFDA70F3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A1DA65-1298-43D5-AF43-58DD32A93FBF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987269-E828-4B9F-9B66-4A8CFBFB22F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FB018DC-5EE8-4D79-A499-E4E0A18B881F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C4388C-0B80-41FC-893E-901827DA310B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927125-511B-4793-87DB-C5FD73665353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38E989-B631-4204-9201-73EAB79CB10D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AFC10D-A8B3-4F79-BD4D-4942166769A3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29D369-DBFD-4AA9-A74D-8F5BDBA5E94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EA8049-22EB-4E8C-A203-91786E7DC312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ubTitle"/>
          </p:nvPr>
        </p:nvSpPr>
        <p:spPr>
          <a:xfrm>
            <a:off x="823680" y="2053080"/>
            <a:ext cx="4586760" cy="53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3AD7AE-938B-449D-B6A8-821590DCD6FD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A51087-CDC4-4F40-B7F5-88099D36D150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59BE9E-78B6-402A-AA8F-53E6EBABE147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9A10FD-485C-438D-9844-1C9783F1DD37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E7680F-877C-402C-80AA-946974B0EE83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AEAA65-F8D5-49E6-AE45-190192D3BA72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3CA459-63DC-4A95-96A7-F28F035DBF9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D33F5FB-32F6-42CA-B76E-53E572CC551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008F18-4307-439E-8020-C2D15EDC8A6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823680" y="2053080"/>
            <a:ext cx="4586760" cy="532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5E8513D-7706-4667-BDC8-45B439B561E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0DA2335-2AEB-4BFB-9214-9E58949483C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89DB45-227B-4842-BB9B-71660CE0C3CD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8DB2C7-AF19-41E8-B385-6F9195C484B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Google Shape;11;p2"/>
          <p:cNvGrpSpPr/>
          <p:nvPr/>
        </p:nvGrpSpPr>
        <p:grpSpPr>
          <a:xfrm>
            <a:off x="5760" y="-8280"/>
            <a:ext cx="5138280" cy="5152320"/>
            <a:chOff x="5760" y="-8280"/>
            <a:chExt cx="5138280" cy="515232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360" y="360"/>
              <a:ext cx="5152320" cy="51346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Google Shape;13;p2"/>
            <p:cNvSpPr/>
            <p:nvPr/>
          </p:nvSpPr>
          <p:spPr>
            <a:xfrm rot="16200000">
              <a:off x="0" y="1142280"/>
              <a:ext cx="3996360" cy="39823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Google Shape;14;p2"/>
            <p:cNvSpPr/>
            <p:nvPr/>
          </p:nvSpPr>
          <p:spPr>
            <a:xfrm rot="16200000">
              <a:off x="1800" y="720"/>
              <a:ext cx="2299320" cy="2291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Google Shape;15;p2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46F3472-505F-4444-9F13-9B1803627A98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tlin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2;p4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46" name="Google Shape;43;p4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Google Shape;44;p4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8427A85-DF28-4B78-A072-3D8FF8A067F1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b21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20;p3"/>
          <p:cNvGrpSpPr/>
          <p:nvPr/>
        </p:nvGrpSpPr>
        <p:grpSpPr>
          <a:xfrm>
            <a:off x="4406760" y="0"/>
            <a:ext cx="4737240" cy="5142960"/>
            <a:chOff x="4406760" y="0"/>
            <a:chExt cx="4737240" cy="5142960"/>
          </a:xfrm>
        </p:grpSpPr>
        <p:sp>
          <p:nvSpPr>
            <p:cNvPr id="88" name="Google Shape;21;p3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Google Shape;22;p3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Google Shape;23;p3"/>
            <p:cNvSpPr/>
            <p:nvPr/>
          </p:nvSpPr>
          <p:spPr>
            <a:xfrm rot="16200000">
              <a:off x="5618520" y="1236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Google Shape;24;p3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25;p3"/>
            <p:cNvSpPr/>
            <p:nvPr/>
          </p:nvSpPr>
          <p:spPr>
            <a:xfrm rot="16200000">
              <a:off x="5987160" y="2469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3" name="Google Shape;26;p3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" name="Google Shape;27;p3"/>
            <p:cNvSpPr/>
            <p:nvPr/>
          </p:nvSpPr>
          <p:spPr>
            <a:xfrm rot="16200000">
              <a:off x="6675480" y="1862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28;p3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Google Shape;29;p3"/>
            <p:cNvSpPr/>
            <p:nvPr/>
          </p:nvSpPr>
          <p:spPr>
            <a:xfrm rot="16200000">
              <a:off x="6861240" y="2477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Google Shape;30;p3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31;p3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Google Shape;32;p3"/>
            <p:cNvSpPr/>
            <p:nvPr/>
          </p:nvSpPr>
          <p:spPr>
            <a:xfrm rot="16200000">
              <a:off x="7047720" y="3095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Google Shape;33;p3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Google Shape;34;p3"/>
            <p:cNvSpPr/>
            <p:nvPr/>
          </p:nvSpPr>
          <p:spPr>
            <a:xfrm rot="16200000">
              <a:off x="7227360" y="3710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Google Shape;35;p3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Google Shape;36;p3"/>
            <p:cNvSpPr/>
            <p:nvPr/>
          </p:nvSpPr>
          <p:spPr>
            <a:xfrm rot="16200000">
              <a:off x="8102520" y="3718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Google Shape;37;p3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5" name="Google Shape;38;p3"/>
            <p:cNvSpPr/>
            <p:nvPr/>
          </p:nvSpPr>
          <p:spPr>
            <a:xfrm rot="16200000">
              <a:off x="8288280" y="43344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ffffff"/>
                </a:solidFill>
                <a:latin typeface="Lato"/>
                <a:ea typeface="Lato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E394BA0-7B85-42FA-A92F-FA48FFA108C6}" type="slidenum">
              <a:rPr b="0" lang="en" sz="1000" spc="-1" strike="noStrike">
                <a:solidFill>
                  <a:srgbClr val="ffffff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650" spc="-1" strike="noStrike">
                <a:solidFill>
                  <a:srgbClr val="ffffff"/>
                </a:solidFill>
                <a:latin typeface="Montserrat"/>
                <a:ea typeface="Montserrat"/>
              </a:rPr>
              <a:t>FBNET: Feedback network for point completion</a:t>
            </a:r>
            <a:endParaRPr b="0" lang="en-US" sz="26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6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Montserrat"/>
                <a:ea typeface="Montserrat"/>
              </a:rPr>
              <a:t>Xuejun Yan, Hongyu Yan et 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5083920" y="3925080"/>
            <a:ext cx="3470400" cy="505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Presentation by Stroia Dacian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Architecture - FBAC Internals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The FBAC takes 2 point clouds as input: from the previous block and the previous timestep. </a:t>
            </a:r>
            <a:br>
              <a:rPr sz="1300"/>
            </a:b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=&gt; We need a layer to take into consideration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00ff00"/>
                </a:solidFill>
                <a:latin typeface="Lato"/>
                <a:ea typeface="Lato"/>
              </a:rPr>
              <a:t>Cross transformer 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- Computes attention weights using the positions  and features of the 2 point clouds.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The NodeShuffle is an upsampling module</a:t>
            </a:r>
            <a:br>
              <a:rPr sz="1300"/>
            </a:b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Inspired by PixelShuffle.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Google Shape;201;p22" descr=""/>
          <p:cNvPicPr/>
          <p:nvPr/>
        </p:nvPicPr>
        <p:blipFill>
          <a:blip r:embed="rId1"/>
          <a:stretch/>
        </p:blipFill>
        <p:spPr>
          <a:xfrm>
            <a:off x="4693320" y="2948040"/>
            <a:ext cx="4108320" cy="1839240"/>
          </a:xfrm>
          <a:prstGeom prst="rect">
            <a:avLst/>
          </a:prstGeom>
          <a:ln w="0">
            <a:noFill/>
          </a:ln>
        </p:spPr>
      </p:pic>
      <p:pic>
        <p:nvPicPr>
          <p:cNvPr id="177" name="Google Shape;202;p22" descr=""/>
          <p:cNvPicPr/>
          <p:nvPr/>
        </p:nvPicPr>
        <p:blipFill>
          <a:blip r:embed="rId2"/>
          <a:stretch/>
        </p:blipFill>
        <p:spPr>
          <a:xfrm>
            <a:off x="6575400" y="203760"/>
            <a:ext cx="1879920" cy="1363680"/>
          </a:xfrm>
          <a:prstGeom prst="rect">
            <a:avLst/>
          </a:prstGeom>
          <a:ln w="0">
            <a:noFill/>
          </a:ln>
        </p:spPr>
      </p:pic>
      <p:pic>
        <p:nvPicPr>
          <p:cNvPr id="178" name="Google Shape;203;p22" descr=""/>
          <p:cNvPicPr/>
          <p:nvPr/>
        </p:nvPicPr>
        <p:blipFill>
          <a:blip r:embed="rId3"/>
          <a:stretch/>
        </p:blipFill>
        <p:spPr>
          <a:xfrm>
            <a:off x="225720" y="3479760"/>
            <a:ext cx="3823920" cy="113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Training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Loss function: 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Chamfer Distance between point clouds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The total training loss takes into account </a:t>
            </a:r>
            <a:r>
              <a:rPr b="1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all timesteps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1" name="Google Shape;210;p23" descr=""/>
          <p:cNvPicPr/>
          <p:nvPr/>
        </p:nvPicPr>
        <p:blipFill>
          <a:blip r:embed="rId1"/>
          <a:stretch/>
        </p:blipFill>
        <p:spPr>
          <a:xfrm>
            <a:off x="1378800" y="1992960"/>
            <a:ext cx="5408280" cy="696600"/>
          </a:xfrm>
          <a:prstGeom prst="rect">
            <a:avLst/>
          </a:prstGeom>
          <a:ln w="0">
            <a:noFill/>
          </a:ln>
        </p:spPr>
      </p:pic>
      <p:pic>
        <p:nvPicPr>
          <p:cNvPr id="182" name="Google Shape;211;p23" descr=""/>
          <p:cNvPicPr/>
          <p:nvPr/>
        </p:nvPicPr>
        <p:blipFill>
          <a:blip r:embed="rId2"/>
          <a:stretch/>
        </p:blipFill>
        <p:spPr>
          <a:xfrm>
            <a:off x="1378800" y="3070800"/>
            <a:ext cx="3846240" cy="796320"/>
          </a:xfrm>
          <a:prstGeom prst="rect">
            <a:avLst/>
          </a:prstGeom>
          <a:ln w="0">
            <a:noFill/>
          </a:ln>
        </p:spPr>
      </p:pic>
      <p:pic>
        <p:nvPicPr>
          <p:cNvPr id="183" name="Google Shape;212;p23" descr=""/>
          <p:cNvPicPr/>
          <p:nvPr/>
        </p:nvPicPr>
        <p:blipFill>
          <a:blip r:embed="rId3"/>
          <a:stretch/>
        </p:blipFill>
        <p:spPr>
          <a:xfrm>
            <a:off x="5442840" y="3070800"/>
            <a:ext cx="3419280" cy="122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Results - Compared with other works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Google Shape;219;p24" descr=""/>
          <p:cNvPicPr/>
          <p:nvPr/>
        </p:nvPicPr>
        <p:blipFill>
          <a:blip r:embed="rId1"/>
          <a:stretch/>
        </p:blipFill>
        <p:spPr>
          <a:xfrm>
            <a:off x="271440" y="3267720"/>
            <a:ext cx="3895560" cy="1515240"/>
          </a:xfrm>
          <a:prstGeom prst="rect">
            <a:avLst/>
          </a:prstGeom>
          <a:ln w="0">
            <a:noFill/>
          </a:ln>
        </p:spPr>
      </p:pic>
      <p:pic>
        <p:nvPicPr>
          <p:cNvPr id="187" name="Google Shape;220;p24" descr=""/>
          <p:cNvPicPr/>
          <p:nvPr/>
        </p:nvPicPr>
        <p:blipFill>
          <a:blip r:embed="rId2"/>
          <a:stretch/>
        </p:blipFill>
        <p:spPr>
          <a:xfrm>
            <a:off x="4069800" y="1307880"/>
            <a:ext cx="4212360" cy="175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Demo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800" spc="-1" strike="noStrike">
                <a:solidFill>
                  <a:srgbClr val="ffffff"/>
                </a:solidFill>
                <a:latin typeface="Montserrat"/>
                <a:ea typeface="Montserrat"/>
              </a:rPr>
              <a:t>Thank you.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Problem and motivation: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564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3D sensors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 - A common way to perceive space, nowadays.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Problem: 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Due to the instability of sensors, the generated point clouds are </a:t>
            </a:r>
            <a:r>
              <a:rPr b="1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sparse, partial and noisy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Google Shape;142;p14" descr=""/>
          <p:cNvPicPr/>
          <p:nvPr/>
        </p:nvPicPr>
        <p:blipFill>
          <a:blip r:embed="rId1"/>
          <a:stretch/>
        </p:blipFill>
        <p:spPr>
          <a:xfrm>
            <a:off x="4862520" y="1567440"/>
            <a:ext cx="3473640" cy="291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Problem and motivation: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564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3D sensors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 - A common way to perceive space nowadays.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Problem: 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Due to the instability of sensors, the generated point clouds are </a:t>
            </a:r>
            <a:r>
              <a:rPr b="1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sparse, partial and noisy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Task: 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Recover the </a:t>
            </a:r>
            <a:r>
              <a:rPr b="1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complete 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shape from </a:t>
            </a:r>
            <a:r>
              <a:rPr b="1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partial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 observations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Google Shape;149;p15" descr=""/>
          <p:cNvPicPr/>
          <p:nvPr/>
        </p:nvPicPr>
        <p:blipFill>
          <a:blip r:embed="rId1"/>
          <a:stretch/>
        </p:blipFill>
        <p:spPr>
          <a:xfrm>
            <a:off x="6175440" y="634320"/>
            <a:ext cx="1717920" cy="403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Main Idea - Feedback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5" name="Google Shape;156;p16" descr=""/>
          <p:cNvPicPr/>
          <p:nvPr/>
        </p:nvPicPr>
        <p:blipFill>
          <a:blip r:embed="rId1"/>
          <a:stretch/>
        </p:blipFill>
        <p:spPr>
          <a:xfrm>
            <a:off x="1297440" y="1567440"/>
            <a:ext cx="1416960" cy="312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Main Idea - Feedback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Google Shape;163;p17" descr=""/>
          <p:cNvPicPr/>
          <p:nvPr/>
        </p:nvPicPr>
        <p:blipFill>
          <a:blip r:embed="rId1"/>
          <a:stretch/>
        </p:blipFill>
        <p:spPr>
          <a:xfrm>
            <a:off x="1297440" y="1567440"/>
            <a:ext cx="2747880" cy="312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Main Idea - Feedback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oogle Shape;170;p18" descr=""/>
          <p:cNvPicPr/>
          <p:nvPr/>
        </p:nvPicPr>
        <p:blipFill>
          <a:blip r:embed="rId1"/>
          <a:stretch/>
        </p:blipFill>
        <p:spPr>
          <a:xfrm>
            <a:off x="1297440" y="1567440"/>
            <a:ext cx="6758280" cy="312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Architecture - High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Input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: We start with a partial point cloud.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AutoNum type="arabicPeriod"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We pass the input to a preprocessing network, </a:t>
            </a:r>
            <a:r>
              <a:rPr b="0" lang="en" sz="1300" spc="-1" strike="noStrike">
                <a:solidFill>
                  <a:srgbClr val="00ff00"/>
                </a:solidFill>
                <a:latin typeface="Lato"/>
                <a:ea typeface="Lato"/>
              </a:rPr>
              <a:t>HGNet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, to extract features.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At timestep T, we sequentially preprocess the features using the </a:t>
            </a:r>
            <a:r>
              <a:rPr b="0" lang="en" sz="1300" spc="-1" strike="noStrike">
                <a:solidFill>
                  <a:srgbClr val="00ff00"/>
                </a:solidFill>
                <a:latin typeface="Lato"/>
                <a:ea typeface="Lato"/>
              </a:rPr>
              <a:t>Feedback blocks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: FBAC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At timestep T+1, we pass the output from timestep T, alongside the previous features.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Google Shape;177;p19" descr=""/>
          <p:cNvPicPr/>
          <p:nvPr/>
        </p:nvPicPr>
        <p:blipFill>
          <a:blip r:embed="rId1"/>
          <a:stretch/>
        </p:blipFill>
        <p:spPr>
          <a:xfrm>
            <a:off x="2270880" y="2769840"/>
            <a:ext cx="5709600" cy="203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Architecture - HGNet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Encoder-Decoder structure: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-"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EdgeConv for gathering features from neighbours.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-"/>
              <a:tabLst>
                <a:tab algn="l" pos="0"/>
              </a:tabLst>
            </a:pPr>
            <a:r>
              <a:rPr b="1" lang="en" sz="1300" spc="-1" strike="noStrike">
                <a:solidFill>
                  <a:srgbClr val="00ff00"/>
                </a:solidFill>
                <a:latin typeface="Lato"/>
                <a:ea typeface="Lato"/>
              </a:rPr>
              <a:t>AdaptGP 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= Farthest point sampling to subsample new PC + attention mechanism between new and old PC.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buClr>
                <a:srgbClr val="ffffff"/>
              </a:buClr>
              <a:buFont typeface="Lato"/>
              <a:buChar char="-"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Decode to a coarse point cloud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184;p20" descr=""/>
          <p:cNvPicPr/>
          <p:nvPr/>
        </p:nvPicPr>
        <p:blipFill>
          <a:blip r:embed="rId1"/>
          <a:stretch/>
        </p:blipFill>
        <p:spPr>
          <a:xfrm>
            <a:off x="3078720" y="3125880"/>
            <a:ext cx="5257440" cy="1733040"/>
          </a:xfrm>
          <a:prstGeom prst="rect">
            <a:avLst/>
          </a:prstGeom>
          <a:ln w="0">
            <a:noFill/>
          </a:ln>
        </p:spPr>
      </p:pic>
      <p:pic>
        <p:nvPicPr>
          <p:cNvPr id="168" name="Google Shape;185;p20" descr=""/>
          <p:cNvPicPr/>
          <p:nvPr/>
        </p:nvPicPr>
        <p:blipFill>
          <a:blip r:embed="rId2"/>
          <a:stretch/>
        </p:blipFill>
        <p:spPr>
          <a:xfrm>
            <a:off x="244800" y="3125880"/>
            <a:ext cx="2553840" cy="1016280"/>
          </a:xfrm>
          <a:prstGeom prst="rect">
            <a:avLst/>
          </a:prstGeom>
          <a:ln w="0">
            <a:noFill/>
          </a:ln>
        </p:spPr>
      </p:pic>
      <p:pic>
        <p:nvPicPr>
          <p:cNvPr id="169" name="Google Shape;186;p20" descr=""/>
          <p:cNvPicPr/>
          <p:nvPr/>
        </p:nvPicPr>
        <p:blipFill>
          <a:blip r:embed="rId3"/>
          <a:stretch/>
        </p:blipFill>
        <p:spPr>
          <a:xfrm>
            <a:off x="5237640" y="501120"/>
            <a:ext cx="3439800" cy="91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ffffff"/>
                </a:solidFill>
                <a:latin typeface="Montserrat"/>
                <a:ea typeface="Montserrat"/>
              </a:rPr>
              <a:t>Architecture - FBAC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FBAC = Feedback-Aware Completion Block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Input: 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Output of the previous block (or HGNet), its output at a previous timestep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1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Output: </a:t>
            </a:r>
            <a:r>
              <a:rPr b="0" lang="en" sz="1300" spc="-1" strike="noStrike">
                <a:solidFill>
                  <a:srgbClr val="ffffff"/>
                </a:solidFill>
                <a:latin typeface="Lato"/>
                <a:ea typeface="Lato"/>
              </a:rPr>
              <a:t>Refined (and upsampled) point cloud. 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2" name="Google Shape;193;p21" descr=""/>
          <p:cNvPicPr/>
          <p:nvPr/>
        </p:nvPicPr>
        <p:blipFill>
          <a:blip r:embed="rId1"/>
          <a:stretch/>
        </p:blipFill>
        <p:spPr>
          <a:xfrm>
            <a:off x="6372000" y="334800"/>
            <a:ext cx="1964160" cy="1232640"/>
          </a:xfrm>
          <a:prstGeom prst="rect">
            <a:avLst/>
          </a:prstGeom>
          <a:ln w="0">
            <a:noFill/>
          </a:ln>
        </p:spPr>
      </p:pic>
      <p:pic>
        <p:nvPicPr>
          <p:cNvPr id="173" name="Google Shape;194;p21" descr=""/>
          <p:cNvPicPr/>
          <p:nvPr/>
        </p:nvPicPr>
        <p:blipFill>
          <a:blip r:embed="rId2"/>
          <a:stretch/>
        </p:blipFill>
        <p:spPr>
          <a:xfrm>
            <a:off x="2972520" y="3274920"/>
            <a:ext cx="5363640" cy="158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