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3" r:id="rId17"/>
    <p:sldId id="271" r:id="rId18"/>
    <p:sldId id="274" r:id="rId19"/>
    <p:sldId id="277" r:id="rId20"/>
    <p:sldId id="276" r:id="rId21"/>
    <p:sldId id="275" r:id="rId22"/>
    <p:sldId id="278" r:id="rId23"/>
    <p:sldId id="280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5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1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125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49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50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259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9510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0519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497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4F9D4F2-49CD-443A-A22B-83FD1FD67B77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82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592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052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2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7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8F18-4307-439E-8020-C2D15EDC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8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64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6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9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1894115" y="2834001"/>
            <a:ext cx="5696857" cy="200115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pc="-1" dirty="0"/>
              <a:t>	Presentation 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pc="-1" dirty="0"/>
              <a:t>by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/>
              <a:t>	</a:t>
            </a:r>
            <a:r>
              <a:rPr lang="en-US" sz="2000" b="1" strike="noStrike" spc="-1" dirty="0" err="1"/>
              <a:t>Vesea</a:t>
            </a:r>
            <a:r>
              <a:rPr lang="en-US" sz="2000" b="1" strike="noStrike" spc="-1" dirty="0"/>
              <a:t> Eduard</a:t>
            </a: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12395" y="654871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strike="noStrike" spc="-1" dirty="0" err="1">
                <a:solidFill>
                  <a:srgbClr val="000000"/>
                </a:solidFill>
              </a:rPr>
              <a:t>Walklets</a:t>
            </a:r>
            <a:endParaRPr lang="en-US" sz="4800" b="1" strike="noStrike" spc="-1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26ACD-735B-12EF-4D4D-D99813958E50}"/>
              </a:ext>
            </a:extLst>
          </p:cNvPr>
          <p:cNvSpPr txBox="1"/>
          <p:nvPr/>
        </p:nvSpPr>
        <p:spPr>
          <a:xfrm>
            <a:off x="1814285" y="1444171"/>
            <a:ext cx="6099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i="1" dirty="0"/>
              <a:t>by</a:t>
            </a:r>
          </a:p>
          <a:p>
            <a:r>
              <a:rPr lang="sv-SE" i="1" dirty="0"/>
              <a:t>Bryan Perozzi, Vivek Kulkarni, Haochen Chen, and Steven Skiena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C5A2A-3B67-F7F6-500F-91CF06E370A3}"/>
              </a:ext>
            </a:extLst>
          </p:cNvPr>
          <p:cNvSpPr txBox="1"/>
          <p:nvPr/>
        </p:nvSpPr>
        <p:spPr>
          <a:xfrm>
            <a:off x="6233886" y="4866501"/>
            <a:ext cx="2910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  https://arxiv.org/pdf/1605.02115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35F261-4728-6F2A-EE46-1339F3037850}"/>
              </a:ext>
            </a:extLst>
          </p:cNvPr>
          <p:cNvSpPr txBox="1"/>
          <p:nvPr/>
        </p:nvSpPr>
        <p:spPr>
          <a:xfrm>
            <a:off x="1140551" y="175015"/>
            <a:ext cx="7507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Embeddings limited for capturing local communities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similarity on nodes that are in the same or </a:t>
            </a:r>
            <a:r>
              <a:rPr lang="en-US" dirty="0" err="1"/>
              <a:t>neighbour</a:t>
            </a:r>
            <a:r>
              <a:rPr lang="en-US" dirty="0"/>
              <a:t> communities </a:t>
            </a:r>
          </a:p>
          <a:p>
            <a:r>
              <a:rPr lang="en-US" dirty="0"/>
              <a:t>      of source node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 good for preserving longer relationships, best for small to </a:t>
            </a:r>
          </a:p>
          <a:p>
            <a:r>
              <a:rPr lang="en-US" b="1" dirty="0"/>
              <a:t>      medium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2AE72-7C96-0D68-1A40-F0EEB4EEB05A}"/>
              </a:ext>
            </a:extLst>
          </p:cNvPr>
          <p:cNvSpPr txBox="1"/>
          <p:nvPr/>
        </p:nvSpPr>
        <p:spPr>
          <a:xfrm>
            <a:off x="1140551" y="3043465"/>
            <a:ext cx="7229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the RW corpus at each walk by skipping over a number of nodes</a:t>
            </a:r>
          </a:p>
          <a:p>
            <a:r>
              <a:rPr lang="en-US" dirty="0"/>
              <a:t>from the original path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b="1" dirty="0">
                <a:sym typeface="Wingdings" panose="05000000000000000000" pitchFamily="2" charset="2"/>
              </a:rPr>
              <a:t>Multiscale Communities Learning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Good for predicting farther communities, reliable on large networks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07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717B-D83B-AE36-EE97-F7AB7F5E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4A294B-16E5-B276-9278-D1669CE6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31" y="3655051"/>
            <a:ext cx="6825349" cy="1148400"/>
          </a:xfrm>
        </p:spPr>
        <p:txBody>
          <a:bodyPr/>
          <a:lstStyle/>
          <a:p>
            <a:pPr algn="l"/>
            <a:r>
              <a:rPr lang="en-US" sz="3200" b="1" u="sng" dirty="0">
                <a:latin typeface="+mn-lt"/>
              </a:rPr>
              <a:t>Multiscale community learning: </a:t>
            </a:r>
            <a:r>
              <a:rPr lang="en-US" sz="4000" b="1" i="1" u="sng" dirty="0" err="1">
                <a:latin typeface="+mn-lt"/>
              </a:rPr>
              <a:t>Walklets</a:t>
            </a:r>
            <a:endParaRPr lang="en-US" sz="3200" b="1" i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08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F829A-D6BE-A4A3-EDA6-44CF9F541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9B45A-CD6C-9CFB-69DA-BD6ACAD05D44}"/>
              </a:ext>
            </a:extLst>
          </p:cNvPr>
          <p:cNvSpPr txBox="1"/>
          <p:nvPr/>
        </p:nvSpPr>
        <p:spPr>
          <a:xfrm>
            <a:off x="1175993" y="642848"/>
            <a:ext cx="7427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Motivation:</a:t>
            </a:r>
          </a:p>
          <a:p>
            <a:r>
              <a:rPr lang="en-US" i="1" dirty="0"/>
              <a:t>	On larger networks, like social ones, we often have the situation where a </a:t>
            </a:r>
          </a:p>
          <a:p>
            <a:r>
              <a:rPr lang="en-US" i="1" dirty="0"/>
              <a:t>	two nodes share the same community but they are not close to each other</a:t>
            </a:r>
          </a:p>
          <a:p>
            <a:r>
              <a:rPr lang="en-US" i="1" dirty="0"/>
              <a:t>	(not directly linked).</a:t>
            </a:r>
          </a:p>
          <a:p>
            <a:r>
              <a:rPr lang="en-US" i="1" dirty="0"/>
              <a:t>	</a:t>
            </a:r>
            <a:r>
              <a:rPr lang="en-US" i="1" dirty="0">
                <a:sym typeface="Wingdings" panose="05000000000000000000" pitchFamily="2" charset="2"/>
              </a:rPr>
              <a:t></a:t>
            </a:r>
            <a:r>
              <a:rPr lang="en-US" i="1" dirty="0"/>
              <a:t>we need an algorithm that preserves the information of k distanced</a:t>
            </a:r>
          </a:p>
          <a:p>
            <a:r>
              <a:rPr lang="en-US" i="1" dirty="0"/>
              <a:t>	     </a:t>
            </a:r>
            <a:r>
              <a:rPr lang="en-US" i="1" dirty="0" err="1"/>
              <a:t>neighbours</a:t>
            </a:r>
            <a:r>
              <a:rPr lang="en-US" i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513237-D83F-15E5-8538-DF75DE0094FA}"/>
              </a:ext>
            </a:extLst>
          </p:cNvPr>
          <p:cNvSpPr txBox="1"/>
          <p:nvPr/>
        </p:nvSpPr>
        <p:spPr>
          <a:xfrm>
            <a:off x="1175993" y="2685164"/>
            <a:ext cx="6562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Implementation</a:t>
            </a:r>
          </a:p>
          <a:p>
            <a:r>
              <a:rPr lang="en-US" i="1" dirty="0"/>
              <a:t>-</a:t>
            </a:r>
            <a:r>
              <a:rPr lang="en-US" dirty="0"/>
              <a:t>choose a scale to learn k</a:t>
            </a:r>
          </a:p>
          <a:p>
            <a:r>
              <a:rPr lang="en-US" dirty="0"/>
              <a:t>-create the corpus via RW, the modify by ignoring k=scale elements</a:t>
            </a:r>
          </a:p>
          <a:p>
            <a:r>
              <a:rPr lang="en-US" dirty="0"/>
              <a:t>-obtain the embeddings by training on the new corpus	</a:t>
            </a:r>
          </a:p>
          <a:p>
            <a:r>
              <a:rPr lang="en-US" dirty="0">
                <a:sym typeface="Wingdings" panose="05000000000000000000" pitchFamily="2" charset="2"/>
              </a:rPr>
              <a:t>	Multiscale Latent Representations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33CD0-5C0F-64A7-2E14-72E8B5D2A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10" y="4211962"/>
            <a:ext cx="2146669" cy="577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D14E99-82BA-C8B8-32EE-F6D8863998C3}"/>
              </a:ext>
            </a:extLst>
          </p:cNvPr>
          <p:cNvSpPr txBox="1"/>
          <p:nvPr/>
        </p:nvSpPr>
        <p:spPr>
          <a:xfrm>
            <a:off x="3942874" y="4349714"/>
            <a:ext cx="386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J seeks to maximize the log likelihood</a:t>
            </a:r>
          </a:p>
          <a:p>
            <a:r>
              <a:rPr lang="en-US" sz="1400" i="1" dirty="0"/>
              <a:t>of vi co-occurring with context node </a:t>
            </a:r>
            <a:r>
              <a:rPr lang="en-US" sz="1400" i="1" dirty="0" err="1"/>
              <a:t>vj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1632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4B0E38-BA2B-152C-931E-4E1FA0917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4" y="56940"/>
            <a:ext cx="7185838" cy="18727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8DCF01-4C51-EF20-5635-D33010B3F7F4}"/>
                  </a:ext>
                </a:extLst>
              </p:cNvPr>
              <p:cNvSpPr txBox="1"/>
              <p:nvPr/>
            </p:nvSpPr>
            <p:spPr>
              <a:xfrm>
                <a:off x="1677233" y="2197480"/>
                <a:ext cx="6805196" cy="70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en-US" dirty="0" err="1"/>
                  <a:t>adjency</a:t>
                </a:r>
                <a:r>
                  <a:rPr lang="en-US" dirty="0"/>
                  <a:t> matrix at scale k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=the number of paths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/>
                      <m:t>and</m:t>
                    </m:r>
                    <m:r>
                      <a:rPr lang="en-US" b="0" i="1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of k length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8DCF01-4C51-EF20-5635-D33010B3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233" y="2197480"/>
                <a:ext cx="6805196" cy="704808"/>
              </a:xfrm>
              <a:prstGeom prst="rect">
                <a:avLst/>
              </a:prstGeom>
              <a:blipFill>
                <a:blip r:embed="rId3"/>
                <a:stretch>
                  <a:fillRect t="-3448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99FFB1-5495-A48A-F09C-E17A805C4621}"/>
              </a:ext>
            </a:extLst>
          </p:cNvPr>
          <p:cNvSpPr txBox="1"/>
          <p:nvPr/>
        </p:nvSpPr>
        <p:spPr>
          <a:xfrm>
            <a:off x="1141228" y="317010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D806B-B87B-ACDA-ABAA-8D8EECFA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0" y="3579000"/>
            <a:ext cx="3358559" cy="456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7FEA0D-5870-6C14-07B2-AD7E3B243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34" y="4231356"/>
            <a:ext cx="3124642" cy="568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8F7E74-176F-C61C-F761-30BCC1D1E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91" y="4250953"/>
            <a:ext cx="4187297" cy="5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9BE821-8A71-1332-C692-50BD86BB8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20" y="0"/>
            <a:ext cx="7414437" cy="2006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16EF5-3B73-3D56-8F86-0BA7B2D7E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70" y="2696921"/>
            <a:ext cx="7234128" cy="24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8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44ADD-C352-72DF-3B48-0F7741752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4D1B303-FEC5-C00C-A7F5-A24AAF7A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31" y="3655051"/>
            <a:ext cx="6825349" cy="1148400"/>
          </a:xfrm>
        </p:spPr>
        <p:txBody>
          <a:bodyPr/>
          <a:lstStyle/>
          <a:p>
            <a:pPr algn="l"/>
            <a:r>
              <a:rPr lang="en-US" sz="3200" b="1" u="sng" dirty="0">
                <a:latin typeface="+mn-lt"/>
              </a:rPr>
              <a:t>Embeddings testing:</a:t>
            </a:r>
            <a:br>
              <a:rPr lang="en-US" sz="3200" b="1" u="sng" dirty="0">
                <a:latin typeface="+mn-lt"/>
              </a:rPr>
            </a:br>
            <a:r>
              <a:rPr lang="en-US" sz="4000" b="1" i="1" u="sng" dirty="0" err="1">
                <a:latin typeface="+mn-lt"/>
              </a:rPr>
              <a:t>Walklets</a:t>
            </a:r>
            <a:endParaRPr lang="en-US" sz="3200" b="1" i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80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490F3-6AFB-71B8-6936-48D1477CBD8C}"/>
              </a:ext>
            </a:extLst>
          </p:cNvPr>
          <p:cNvSpPr txBox="1"/>
          <p:nvPr/>
        </p:nvSpPr>
        <p:spPr>
          <a:xfrm>
            <a:off x="1360967" y="425302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Test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15248-2266-4754-FBD2-DB72378C58DA}"/>
              </a:ext>
            </a:extLst>
          </p:cNvPr>
          <p:cNvSpPr txBox="1"/>
          <p:nvPr/>
        </p:nvSpPr>
        <p:spPr>
          <a:xfrm>
            <a:off x="1105786" y="878958"/>
            <a:ext cx="770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-For testing the efficiency of the embeddings trained on the corpus generated</a:t>
            </a:r>
          </a:p>
          <a:p>
            <a:r>
              <a:rPr lang="en-US" dirty="0"/>
              <a:t>via </a:t>
            </a:r>
            <a:r>
              <a:rPr lang="en-US" dirty="0" err="1"/>
              <a:t>Walklets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0EE0D-DD44-901D-16ED-6FEE0F674A87}"/>
              </a:ext>
            </a:extLst>
          </p:cNvPr>
          <p:cNvSpPr txBox="1"/>
          <p:nvPr/>
        </p:nvSpPr>
        <p:spPr>
          <a:xfrm>
            <a:off x="1538176" y="1609613"/>
            <a:ext cx="7190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embeddings of </a:t>
            </a:r>
            <a:r>
              <a:rPr lang="en-US" dirty="0" err="1"/>
              <a:t>RandomWalks</a:t>
            </a:r>
            <a:r>
              <a:rPr lang="en-US" dirty="0"/>
              <a:t> and </a:t>
            </a:r>
            <a:r>
              <a:rPr lang="en-US" dirty="0" err="1"/>
              <a:t>Walklets</a:t>
            </a:r>
            <a:r>
              <a:rPr lang="en-US" dirty="0"/>
              <a:t> on different scales</a:t>
            </a:r>
          </a:p>
          <a:p>
            <a:r>
              <a:rPr lang="en-US" dirty="0"/>
              <a:t>      made on datasets, through 2 types of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71CEA-308E-80FC-38FD-5EFBBFC85ED1}"/>
              </a:ext>
            </a:extLst>
          </p:cNvPr>
          <p:cNvSpPr txBox="1"/>
          <p:nvPr/>
        </p:nvSpPr>
        <p:spPr>
          <a:xfrm>
            <a:off x="2459666" y="2340268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Community Learning Capability</a:t>
            </a:r>
          </a:p>
          <a:p>
            <a:r>
              <a:rPr lang="en-US" dirty="0"/>
              <a:t>			</a:t>
            </a:r>
            <a:r>
              <a:rPr lang="en-US" dirty="0">
                <a:sym typeface="Wingdings" panose="05000000000000000000" pitchFamily="2" charset="2"/>
              </a:rPr>
              <a:t>TSNE reduction/similarity based coloring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4913B-8E8A-79E2-56C4-598AE610E250}"/>
              </a:ext>
            </a:extLst>
          </p:cNvPr>
          <p:cNvSpPr txBox="1"/>
          <p:nvPr/>
        </p:nvSpPr>
        <p:spPr>
          <a:xfrm>
            <a:off x="2459666" y="3070923"/>
            <a:ext cx="6352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  Label Association Capability</a:t>
            </a:r>
          </a:p>
          <a:p>
            <a:r>
              <a:rPr lang="en-US" dirty="0"/>
              <a:t>			</a:t>
            </a:r>
            <a:r>
              <a:rPr lang="en-US" dirty="0">
                <a:sym typeface="Wingdings" panose="05000000000000000000" pitchFamily="2" charset="2"/>
              </a:rPr>
              <a:t>use an classifier on the embeddings, </a:t>
            </a:r>
          </a:p>
          <a:p>
            <a:r>
              <a:rPr lang="en-US" dirty="0">
                <a:sym typeface="Wingdings" panose="05000000000000000000" pitchFamily="2" charset="2"/>
              </a:rPr>
              <a:t>			     to print the micro-F1 accuracy and avg. train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9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545A0-18F0-3EA4-EF0A-E8964BDA89CD}"/>
              </a:ext>
            </a:extLst>
          </p:cNvPr>
          <p:cNvSpPr txBox="1"/>
          <p:nvPr/>
        </p:nvSpPr>
        <p:spPr>
          <a:xfrm>
            <a:off x="1282995" y="113414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1.CORA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B0025-D1ED-BF97-6E6A-B361AC1CAE14}"/>
              </a:ext>
            </a:extLst>
          </p:cNvPr>
          <p:cNvSpPr txBox="1"/>
          <p:nvPr/>
        </p:nvSpPr>
        <p:spPr>
          <a:xfrm>
            <a:off x="1743740" y="636634"/>
            <a:ext cx="765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-nodes	</a:t>
            </a:r>
            <a:r>
              <a:rPr lang="en-US" dirty="0">
                <a:sym typeface="Wingdings" panose="05000000000000000000" pitchFamily="2" charset="2"/>
              </a:rPr>
              <a:t>	research papers					-label		r. domain</a:t>
            </a:r>
          </a:p>
          <a:p>
            <a:r>
              <a:rPr lang="en-US" dirty="0">
                <a:sym typeface="Wingdings" panose="05000000000000000000" pitchFamily="2" charset="2"/>
              </a:rPr>
              <a:t>-edge		citation(bidirectional) between 2 papers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2DDC3-A564-02CC-317C-FBF9020D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966"/>
            <a:ext cx="3012558" cy="3860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4F0EC-89BE-E68D-27F1-015039964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87" y="1282966"/>
            <a:ext cx="3012557" cy="3860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FD9E53-BA59-3517-8253-AA8D4640D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03" y="1282965"/>
            <a:ext cx="2941677" cy="3860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34E85-D873-AE98-8A3E-056014A12C33}"/>
              </a:ext>
            </a:extLst>
          </p:cNvPr>
          <p:cNvSpPr txBox="1"/>
          <p:nvPr/>
        </p:nvSpPr>
        <p:spPr>
          <a:xfrm>
            <a:off x="-63058" y="4866500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RandomWalk</a:t>
            </a:r>
            <a:endParaRPr lang="en-US" sz="1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59F7B-92AD-1F67-EA11-9306C51433B5}"/>
              </a:ext>
            </a:extLst>
          </p:cNvPr>
          <p:cNvSpPr txBox="1"/>
          <p:nvPr/>
        </p:nvSpPr>
        <p:spPr>
          <a:xfrm>
            <a:off x="3116317" y="4866501"/>
            <a:ext cx="97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Walklets</a:t>
            </a:r>
            <a:r>
              <a:rPr lang="en-US" sz="1200" i="1" dirty="0"/>
              <a:t> k=2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948BA-38C2-AC60-5375-1F306E6FEA37}"/>
              </a:ext>
            </a:extLst>
          </p:cNvPr>
          <p:cNvSpPr txBox="1"/>
          <p:nvPr/>
        </p:nvSpPr>
        <p:spPr>
          <a:xfrm>
            <a:off x="6235203" y="4866499"/>
            <a:ext cx="97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Walklets</a:t>
            </a:r>
            <a:r>
              <a:rPr lang="en-US" sz="1200" i="1" dirty="0"/>
              <a:t> k=4</a:t>
            </a:r>
          </a:p>
        </p:txBody>
      </p:sp>
    </p:spTree>
    <p:extLst>
      <p:ext uri="{BB962C8B-B14F-4D97-AF65-F5344CB8AC3E}">
        <p14:creationId xmlns:p14="http://schemas.microsoft.com/office/powerpoint/2010/main" val="403146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2649E-8B8F-F46A-C494-70A26116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81" y="233457"/>
            <a:ext cx="4139238" cy="4279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BFA0F-5BB8-3DF6-1BC0-C0674EA8D045}"/>
              </a:ext>
            </a:extLst>
          </p:cNvPr>
          <p:cNvSpPr txBox="1"/>
          <p:nvPr/>
        </p:nvSpPr>
        <p:spPr>
          <a:xfrm>
            <a:off x="2502381" y="4235636"/>
            <a:ext cx="97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Walklets</a:t>
            </a:r>
            <a:r>
              <a:rPr lang="en-US" sz="1200" i="1" dirty="0"/>
              <a:t> k=8</a:t>
            </a:r>
          </a:p>
        </p:txBody>
      </p:sp>
    </p:spTree>
    <p:extLst>
      <p:ext uri="{BB962C8B-B14F-4D97-AF65-F5344CB8AC3E}">
        <p14:creationId xmlns:p14="http://schemas.microsoft.com/office/powerpoint/2010/main" val="87378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6C54DDE-B90D-0BB3-BD2E-5A4580731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16687"/>
              </p:ext>
            </p:extLst>
          </p:nvPr>
        </p:nvGraphicFramePr>
        <p:xfrm>
          <a:off x="887413" y="2217738"/>
          <a:ext cx="82550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873311" imgH="921886" progId="Excel.Sheet.12">
                  <p:embed/>
                </p:oleObj>
              </mc:Choice>
              <mc:Fallback>
                <p:oleObj name="Worksheet" r:id="rId2" imgW="6873311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7413" y="2217738"/>
                        <a:ext cx="8255000" cy="110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5E6AE7-0C6E-E62F-6756-20A3C206124C}"/>
              </a:ext>
            </a:extLst>
          </p:cNvPr>
          <p:cNvSpPr txBox="1"/>
          <p:nvPr/>
        </p:nvSpPr>
        <p:spPr>
          <a:xfrm>
            <a:off x="2942051" y="4713768"/>
            <a:ext cx="4148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*Homophily causes the difference between uF1’s</a:t>
            </a:r>
          </a:p>
        </p:txBody>
      </p:sp>
    </p:spTree>
    <p:extLst>
      <p:ext uri="{BB962C8B-B14F-4D97-AF65-F5344CB8AC3E}">
        <p14:creationId xmlns:p14="http://schemas.microsoft.com/office/powerpoint/2010/main" val="76269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CDCD-7040-90BB-500B-C6DDA05B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57891"/>
            <a:ext cx="4245429" cy="42052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cs typeface="Arial" panose="020B0604020202020204" pitchFamily="34" charset="0"/>
              </a:rPr>
              <a:t>RandomWalks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/</a:t>
            </a:r>
            <a:br>
              <a:rPr lang="en-US" sz="2000" dirty="0">
                <a:latin typeface="+mn-lt"/>
                <a:cs typeface="Arial" panose="020B0604020202020204" pitchFamily="34" charset="0"/>
              </a:rPr>
            </a:br>
            <a:r>
              <a:rPr lang="en-US" sz="2000" dirty="0">
                <a:latin typeface="+mn-lt"/>
                <a:cs typeface="Arial" panose="020B0604020202020204" pitchFamily="34" charset="0"/>
              </a:rPr>
              <a:t>What does it miss?</a:t>
            </a:r>
            <a:br>
              <a:rPr lang="en-US" sz="2400" dirty="0">
                <a:latin typeface="+mn-lt"/>
                <a:cs typeface="Arial" panose="020B0604020202020204" pitchFamily="34" charset="0"/>
              </a:rPr>
            </a:br>
            <a:endParaRPr lang="en-US" sz="2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B17D1-1543-E5B1-370C-0FA7A760A66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39372" y="485023"/>
            <a:ext cx="5776326" cy="966406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1" u="sng" dirty="0">
                <a:latin typeface="+mn-lt"/>
                <a:cs typeface="Arial" panose="020B0604020202020204" pitchFamily="34" charset="0"/>
              </a:rPr>
              <a:t>Content </a:t>
            </a:r>
            <a:r>
              <a:rPr lang="en-US" sz="2400" b="1" i="1" u="sng" dirty="0" err="1">
                <a:latin typeface="+mn-lt"/>
                <a:cs typeface="Arial" panose="020B0604020202020204" pitchFamily="34" charset="0"/>
              </a:rPr>
              <a:t>keypoints</a:t>
            </a:r>
            <a:endParaRPr lang="en-US" sz="2400" b="1" i="1" u="sng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0D03B-D892-B591-2C3C-8A366D832E72}"/>
              </a:ext>
            </a:extLst>
          </p:cNvPr>
          <p:cNvSpPr txBox="1">
            <a:spLocks/>
          </p:cNvSpPr>
          <p:nvPr/>
        </p:nvSpPr>
        <p:spPr>
          <a:xfrm>
            <a:off x="914399" y="3426333"/>
            <a:ext cx="4593772" cy="631372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Solving the far communities problem through </a:t>
            </a:r>
            <a:r>
              <a:rPr lang="en-US" sz="2000" dirty="0" err="1">
                <a:latin typeface="+mn-lt"/>
                <a:cs typeface="Arial" panose="020B0604020202020204" pitchFamily="34" charset="0"/>
              </a:rPr>
              <a:t>Walklets</a:t>
            </a:r>
            <a:br>
              <a:rPr lang="en-US" sz="2000" dirty="0">
                <a:latin typeface="+mn-lt"/>
                <a:cs typeface="Arial" panose="020B0604020202020204" pitchFamily="34" charset="0"/>
              </a:rPr>
            </a:b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4FF3BA-7D64-3502-0779-489624E65B2C}"/>
              </a:ext>
            </a:extLst>
          </p:cNvPr>
          <p:cNvSpPr txBox="1">
            <a:spLocks/>
          </p:cNvSpPr>
          <p:nvPr/>
        </p:nvSpPr>
        <p:spPr>
          <a:xfrm>
            <a:off x="914399" y="1848186"/>
            <a:ext cx="8055430" cy="420524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Introduction to embeddings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E62D81-6F56-5EA2-F1AF-F9F76FB9B51D}"/>
              </a:ext>
            </a:extLst>
          </p:cNvPr>
          <p:cNvSpPr txBox="1">
            <a:spLocks/>
          </p:cNvSpPr>
          <p:nvPr/>
        </p:nvSpPr>
        <p:spPr>
          <a:xfrm>
            <a:off x="914399" y="4088120"/>
            <a:ext cx="4593772" cy="631372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Tests on </a:t>
            </a:r>
            <a:r>
              <a:rPr lang="en-US" sz="2000" dirty="0" err="1">
                <a:latin typeface="+mn-lt"/>
                <a:cs typeface="Arial" panose="020B0604020202020204" pitchFamily="34" charset="0"/>
              </a:rPr>
              <a:t>Walklets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embeddings</a:t>
            </a:r>
            <a:br>
              <a:rPr lang="en-US" sz="2000" dirty="0">
                <a:latin typeface="+mn-lt"/>
                <a:cs typeface="Arial" panose="020B0604020202020204" pitchFamily="34" charset="0"/>
              </a:rPr>
            </a:b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8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AE7D-7465-FD1E-EA80-C472998F2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BF113-DAEE-5E13-B4AA-4A1667DC7B5B}"/>
              </a:ext>
            </a:extLst>
          </p:cNvPr>
          <p:cNvSpPr txBox="1"/>
          <p:nvPr/>
        </p:nvSpPr>
        <p:spPr>
          <a:xfrm>
            <a:off x="1282995" y="113414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2.KarateClub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5E9BF-8D65-B5FD-16AA-E89D89606E23}"/>
              </a:ext>
            </a:extLst>
          </p:cNvPr>
          <p:cNvSpPr txBox="1"/>
          <p:nvPr/>
        </p:nvSpPr>
        <p:spPr>
          <a:xfrm>
            <a:off x="1743740" y="63663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-nodes	</a:t>
            </a:r>
            <a:r>
              <a:rPr lang="en-US" dirty="0">
                <a:sym typeface="Wingdings" panose="05000000000000000000" pitchFamily="2" charset="2"/>
              </a:rPr>
              <a:t>	members of an Karate club		-labels		faction	</a:t>
            </a:r>
          </a:p>
          <a:p>
            <a:r>
              <a:rPr lang="en-US" dirty="0">
                <a:sym typeface="Wingdings" panose="05000000000000000000" pitchFamily="2" charset="2"/>
              </a:rPr>
              <a:t>-edge		two members have socials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5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F7FC1-D5D2-F018-3A02-A9C9C6CD6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52" y="0"/>
            <a:ext cx="4445148" cy="4558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04409-81E9-674B-1095-1D3601835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447" cy="4852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7DB766-5248-4ED6-CD04-7916D98DA924}"/>
              </a:ext>
            </a:extLst>
          </p:cNvPr>
          <p:cNvSpPr txBox="1"/>
          <p:nvPr/>
        </p:nvSpPr>
        <p:spPr>
          <a:xfrm>
            <a:off x="99237" y="4420295"/>
            <a:ext cx="1081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RandomWalks</a:t>
            </a:r>
            <a:endParaRPr 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9AC51-313A-D87D-0008-BD807DDB6845}"/>
              </a:ext>
            </a:extLst>
          </p:cNvPr>
          <p:cNvSpPr txBox="1"/>
          <p:nvPr/>
        </p:nvSpPr>
        <p:spPr>
          <a:xfrm>
            <a:off x="4802372" y="4143296"/>
            <a:ext cx="97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Walklets</a:t>
            </a:r>
            <a:r>
              <a:rPr lang="en-US" sz="1200" i="1" dirty="0"/>
              <a:t> k=2</a:t>
            </a:r>
          </a:p>
        </p:txBody>
      </p:sp>
    </p:spTree>
    <p:extLst>
      <p:ext uri="{BB962C8B-B14F-4D97-AF65-F5344CB8AC3E}">
        <p14:creationId xmlns:p14="http://schemas.microsoft.com/office/powerpoint/2010/main" val="319458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2F48D3-4D65-97E0-CCA7-E53146537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15277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4EF325-4BD8-04AE-7F86-9CAC8B9810B7}"/>
              </a:ext>
            </a:extLst>
          </p:cNvPr>
          <p:cNvSpPr txBox="1"/>
          <p:nvPr/>
        </p:nvSpPr>
        <p:spPr>
          <a:xfrm>
            <a:off x="141767" y="4703830"/>
            <a:ext cx="969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Walklets</a:t>
            </a:r>
            <a:r>
              <a:rPr lang="en-US" sz="1200" i="1" dirty="0"/>
              <a:t> k=3</a:t>
            </a:r>
          </a:p>
        </p:txBody>
      </p:sp>
    </p:spTree>
    <p:extLst>
      <p:ext uri="{BB962C8B-B14F-4D97-AF65-F5344CB8AC3E}">
        <p14:creationId xmlns:p14="http://schemas.microsoft.com/office/powerpoint/2010/main" val="4003226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39324-AAF1-82A6-2C24-D59D96818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C28D0B-B37B-734A-B712-69C4918CE9EA}"/>
              </a:ext>
            </a:extLst>
          </p:cNvPr>
          <p:cNvSpPr txBox="1"/>
          <p:nvPr/>
        </p:nvSpPr>
        <p:spPr>
          <a:xfrm>
            <a:off x="2942051" y="4713768"/>
            <a:ext cx="4148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*Homophily causes the difference between uF1’s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5C76690-C857-B82A-4224-461494BF1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061220"/>
              </p:ext>
            </p:extLst>
          </p:nvPr>
        </p:nvGraphicFramePr>
        <p:xfrm>
          <a:off x="1482836" y="2018506"/>
          <a:ext cx="67913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653969" imgH="921886" progId="Excel.Sheet.12">
                  <p:embed/>
                </p:oleObj>
              </mc:Choice>
              <mc:Fallback>
                <p:oleObj name="Worksheet" r:id="rId2" imgW="5653969" imgH="921886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6C54DDE-B90D-0BB3-BD2E-5A45807314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2836" y="2018506"/>
                        <a:ext cx="6791325" cy="110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011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D5736-5250-452A-D73D-6C0BA0CADD68}"/>
              </a:ext>
            </a:extLst>
          </p:cNvPr>
          <p:cNvSpPr txBox="1"/>
          <p:nvPr/>
        </p:nvSpPr>
        <p:spPr>
          <a:xfrm>
            <a:off x="1821711" y="4435614"/>
            <a:ext cx="2539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593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193-8130-F425-986B-EA19857C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6" y="3272279"/>
            <a:ext cx="6825349" cy="1148400"/>
          </a:xfrm>
        </p:spPr>
        <p:txBody>
          <a:bodyPr/>
          <a:lstStyle/>
          <a:p>
            <a:pPr algn="l"/>
            <a:r>
              <a:rPr lang="en-US" sz="3200" b="1" u="sng" dirty="0">
                <a:latin typeface="+mn-lt"/>
              </a:rPr>
              <a:t>What are </a:t>
            </a:r>
            <a:r>
              <a:rPr lang="en-US" sz="3200" b="1" u="sng" dirty="0">
                <a:latin typeface="+mn-lt"/>
                <a:cs typeface="Arial" panose="020B0604020202020204" pitchFamily="34" charset="0"/>
              </a:rPr>
              <a:t>Embeddings</a:t>
            </a:r>
            <a:r>
              <a:rPr lang="en-US" sz="3200" b="1" u="sng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994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ED8618-661B-2BD0-2240-7625FB75364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0864" y="561521"/>
            <a:ext cx="8229240" cy="2982960"/>
          </a:xfrm>
        </p:spPr>
        <p:txBody>
          <a:bodyPr/>
          <a:lstStyle/>
          <a:p>
            <a:r>
              <a:rPr lang="en-US" sz="1800" dirty="0">
                <a:cs typeface="Arial" panose="020B0604020202020204" pitchFamily="34" charset="0"/>
              </a:rPr>
              <a:t>Data type for storing relevant </a:t>
            </a:r>
            <a:r>
              <a:rPr lang="en-US" sz="1800" dirty="0" err="1">
                <a:cs typeface="Arial" panose="020B0604020202020204" pitchFamily="34" charset="0"/>
              </a:rPr>
              <a:t>informations</a:t>
            </a:r>
            <a:r>
              <a:rPr lang="en-US" sz="1800" dirty="0">
                <a:cs typeface="Arial" panose="020B0604020202020204" pitchFamily="34" charset="0"/>
              </a:rPr>
              <a:t> and used for different kind of tasks</a:t>
            </a:r>
          </a:p>
          <a:p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They are used in AI related fields in ways of: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95AD0A-4167-58EB-BB48-EB6675F8A5DC}"/>
              </a:ext>
            </a:extLst>
          </p:cNvPr>
          <p:cNvSpPr txBox="1">
            <a:spLocks/>
          </p:cNvSpPr>
          <p:nvPr/>
        </p:nvSpPr>
        <p:spPr>
          <a:xfrm>
            <a:off x="2916212" y="2447882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cs typeface="Arial" panose="020B0604020202020204" pitchFamily="34" charset="0"/>
              </a:rPr>
              <a:t>Simplifying the inputs for a model</a:t>
            </a:r>
          </a:p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	(in </a:t>
            </a:r>
            <a:r>
              <a:rPr lang="en-US" b="1" dirty="0" err="1">
                <a:cs typeface="Arial" panose="020B0604020202020204" pitchFamily="34" charset="0"/>
              </a:rPr>
              <a:t>e.g</a:t>
            </a:r>
            <a:r>
              <a:rPr lang="en-US" b="1" dirty="0">
                <a:cs typeface="Arial" panose="020B0604020202020204" pitchFamily="34" charset="0"/>
              </a:rPr>
              <a:t> to work with valid data)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CC352C-0DC0-531C-95D9-41DD8406BBD0}"/>
              </a:ext>
            </a:extLst>
          </p:cNvPr>
          <p:cNvSpPr txBox="1">
            <a:spLocks/>
          </p:cNvSpPr>
          <p:nvPr/>
        </p:nvSpPr>
        <p:spPr>
          <a:xfrm>
            <a:off x="2916212" y="3085836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Preserve structural relationships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95335DE-E1B9-97A7-5C5B-CE4A5214A905}"/>
              </a:ext>
            </a:extLst>
          </p:cNvPr>
          <p:cNvSpPr txBox="1">
            <a:spLocks/>
          </p:cNvSpPr>
          <p:nvPr/>
        </p:nvSpPr>
        <p:spPr>
          <a:xfrm>
            <a:off x="2916212" y="3794674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Reduce dimensionality of features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C1CD5-B84D-98F0-969D-2117A5810D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6" y="0"/>
            <a:ext cx="4593266" cy="15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59D8C-2CFA-F895-7439-15A7AEEA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8605D-807C-55ED-FF8B-25ACFC65DFB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74921" y="140892"/>
            <a:ext cx="4742121" cy="1458105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Types of embeddings…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847258-24BF-178E-286D-2DBCC420C66A}"/>
              </a:ext>
            </a:extLst>
          </p:cNvPr>
          <p:cNvSpPr txBox="1">
            <a:spLocks/>
          </p:cNvSpPr>
          <p:nvPr/>
        </p:nvSpPr>
        <p:spPr>
          <a:xfrm>
            <a:off x="1115765" y="1410881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Depending on the input type(the dataset of origin) we will have: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8628C3-6947-8239-B175-D9D233814328}"/>
              </a:ext>
            </a:extLst>
          </p:cNvPr>
          <p:cNvSpPr txBox="1">
            <a:spLocks/>
          </p:cNvSpPr>
          <p:nvPr/>
        </p:nvSpPr>
        <p:spPr>
          <a:xfrm>
            <a:off x="1704100" y="1973466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For networks(represented as graphs)--&gt; embeddings of nodes will preserve the information about network structure                               or labels or features of other nodes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8655F96-3E22-BAEC-9B35-2F17D2567F11}"/>
              </a:ext>
            </a:extLst>
          </p:cNvPr>
          <p:cNvSpPr txBox="1">
            <a:spLocks/>
          </p:cNvSpPr>
          <p:nvPr/>
        </p:nvSpPr>
        <p:spPr>
          <a:xfrm>
            <a:off x="1704100" y="2890658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For real-world datasets(</a:t>
            </a:r>
            <a:r>
              <a:rPr lang="en-US" b="1" dirty="0" err="1"/>
              <a:t>e.g</a:t>
            </a:r>
            <a:r>
              <a:rPr lang="en-US" b="1" dirty="0"/>
              <a:t> images) --&gt; embeddings of inputs will preserve their features info                                                                               and use them after for further classification tasks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CFEC-C781-8AB4-E7EB-D5A659063CCD}"/>
              </a:ext>
            </a:extLst>
          </p:cNvPr>
          <p:cNvSpPr txBox="1"/>
          <p:nvPr/>
        </p:nvSpPr>
        <p:spPr>
          <a:xfrm>
            <a:off x="771393" y="3987257"/>
            <a:ext cx="855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 used for networks: </a:t>
            </a:r>
            <a:r>
              <a:rPr lang="en-US" dirty="0" err="1"/>
              <a:t>RandomWalk</a:t>
            </a:r>
            <a:r>
              <a:rPr lang="en-US" dirty="0"/>
              <a:t> based,  Matrix Factorization, </a:t>
            </a:r>
            <a:r>
              <a:rPr lang="en-US" dirty="0" err="1"/>
              <a:t>DeepLearning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03C8F-13B4-D617-8FBC-556BBBE10283}"/>
              </a:ext>
            </a:extLst>
          </p:cNvPr>
          <p:cNvSpPr txBox="1"/>
          <p:nvPr/>
        </p:nvSpPr>
        <p:spPr>
          <a:xfrm>
            <a:off x="1399300" y="4416746"/>
            <a:ext cx="8605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</a:t>
            </a:r>
            <a:r>
              <a:rPr lang="en-US" dirty="0" err="1"/>
              <a:t>arhitectures</a:t>
            </a:r>
            <a:r>
              <a:rPr lang="en-US" dirty="0"/>
              <a:t> used for feature embedding: CNN, RNN, Autoencoders</a:t>
            </a:r>
          </a:p>
        </p:txBody>
      </p:sp>
    </p:spTree>
    <p:extLst>
      <p:ext uri="{BB962C8B-B14F-4D97-AF65-F5344CB8AC3E}">
        <p14:creationId xmlns:p14="http://schemas.microsoft.com/office/powerpoint/2010/main" val="275367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EC366-3FEE-B5EB-26AC-18DF0C424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C1013F-3532-0B98-6D40-3A73190C3CC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1393" y="146029"/>
            <a:ext cx="4742121" cy="1458105"/>
          </a:xfrm>
        </p:spPr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RandomWalk</a:t>
            </a:r>
            <a:r>
              <a:rPr lang="en-US" dirty="0">
                <a:cs typeface="Arial" panose="020B0604020202020204" pitchFamily="34" charset="0"/>
              </a:rPr>
              <a:t> Algorithms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EA30F3-2E6B-2E8C-9810-2ADF384A3C5A}"/>
              </a:ext>
            </a:extLst>
          </p:cNvPr>
          <p:cNvSpPr txBox="1">
            <a:spLocks/>
          </p:cNvSpPr>
          <p:nvPr/>
        </p:nvSpPr>
        <p:spPr>
          <a:xfrm>
            <a:off x="1122853" y="966571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Used for community learning, by preserving the </a:t>
            </a:r>
            <a:r>
              <a:rPr lang="en-US" dirty="0" err="1">
                <a:cs typeface="Arial" panose="020B0604020202020204" pitchFamily="34" charset="0"/>
              </a:rPr>
              <a:t>neighbours</a:t>
            </a:r>
            <a:r>
              <a:rPr lang="en-US" dirty="0">
                <a:cs typeface="Arial" panose="020B0604020202020204" pitchFamily="34" charset="0"/>
              </a:rPr>
              <a:t> at different scales(distances) in an embedding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2498286-C845-9EA4-872A-C711218F2FA7}"/>
              </a:ext>
            </a:extLst>
          </p:cNvPr>
          <p:cNvSpPr txBox="1">
            <a:spLocks/>
          </p:cNvSpPr>
          <p:nvPr/>
        </p:nvSpPr>
        <p:spPr>
          <a:xfrm>
            <a:off x="1122853" y="1604134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differences? </a:t>
            </a:r>
            <a:r>
              <a:rPr lang="en-US" b="1" dirty="0"/>
              <a:t>Local vs Multiscale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F00AB8-F05D-3BAA-101F-30C4987279F1}"/>
              </a:ext>
            </a:extLst>
          </p:cNvPr>
          <p:cNvSpPr txBox="1">
            <a:spLocks/>
          </p:cNvSpPr>
          <p:nvPr/>
        </p:nvSpPr>
        <p:spPr>
          <a:xfrm>
            <a:off x="1122853" y="2532031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E.g. of algorithms (All uses at their basis the RW algorithm):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3FB8F-E091-43B0-073B-4B2F351135A7}"/>
              </a:ext>
            </a:extLst>
          </p:cNvPr>
          <p:cNvSpPr txBox="1"/>
          <p:nvPr/>
        </p:nvSpPr>
        <p:spPr>
          <a:xfrm>
            <a:off x="2562333" y="3166965"/>
            <a:ext cx="4312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DeepWalk</a:t>
            </a:r>
            <a:r>
              <a:rPr lang="en-US" dirty="0"/>
              <a:t>			</a:t>
            </a:r>
            <a:r>
              <a:rPr lang="en-US" sz="1100" i="1" dirty="0"/>
              <a:t>https://arxiv.org/pdf/1403.6652</a:t>
            </a:r>
            <a:endParaRPr lang="en-US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Walklets</a:t>
            </a:r>
            <a:r>
              <a:rPr lang="en-US" dirty="0"/>
              <a:t>			</a:t>
            </a:r>
            <a:r>
              <a:rPr lang="en-US" sz="1100" i="1" dirty="0"/>
              <a:t>https://arxiv.org/pdf/1605.02115</a:t>
            </a:r>
            <a:endParaRPr lang="en-US" sz="1200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Anonymous Walks	</a:t>
            </a:r>
            <a:r>
              <a:rPr lang="en-US" sz="1100" i="1" dirty="0"/>
              <a:t>https://arxiv.org/pdf/1805.11921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820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3C213B-0339-FD56-FE4A-BA55C946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31" y="3655051"/>
            <a:ext cx="6825349" cy="1148400"/>
          </a:xfrm>
        </p:spPr>
        <p:txBody>
          <a:bodyPr/>
          <a:lstStyle/>
          <a:p>
            <a:pPr algn="l"/>
            <a:r>
              <a:rPr lang="en-US" sz="3200" b="1" u="sng" dirty="0">
                <a:latin typeface="+mn-lt"/>
              </a:rPr>
              <a:t>Local community learning: </a:t>
            </a:r>
            <a:r>
              <a:rPr lang="en-US" sz="4000" b="1" i="1" u="sng" dirty="0" err="1">
                <a:latin typeface="+mn-lt"/>
              </a:rPr>
              <a:t>RandomWalks</a:t>
            </a:r>
            <a:endParaRPr lang="en-US" sz="3200" b="1" i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971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13548-243A-DC7E-8DE0-D3FE4EF0C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4660" cy="1828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C8DE9-C754-473F-D218-EA2090F2B592}"/>
              </a:ext>
            </a:extLst>
          </p:cNvPr>
          <p:cNvSpPr txBox="1"/>
          <p:nvPr/>
        </p:nvSpPr>
        <p:spPr>
          <a:xfrm>
            <a:off x="2794660" y="0"/>
            <a:ext cx="2757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Walk length from a node</a:t>
            </a:r>
          </a:p>
          <a:p>
            <a:endParaRPr lang="en-US" u="sng" dirty="0"/>
          </a:p>
          <a:p>
            <a:r>
              <a:rPr lang="en-US" u="sng" dirty="0"/>
              <a:t>Walk numbers from a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2549B-1C48-87E2-426B-D0AD0FD5AD23}"/>
              </a:ext>
            </a:extLst>
          </p:cNvPr>
          <p:cNvSpPr txBox="1"/>
          <p:nvPr/>
        </p:nvSpPr>
        <p:spPr>
          <a:xfrm>
            <a:off x="5996503" y="9233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Corpus = “walks”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19C0CB-5BC6-ECFD-D412-41C211D14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9"/>
            <a:ext cx="5616202" cy="1889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B58784-2CC6-E5BF-43CE-150537030342}"/>
              </a:ext>
            </a:extLst>
          </p:cNvPr>
          <p:cNvSpPr txBox="1"/>
          <p:nvPr/>
        </p:nvSpPr>
        <p:spPr>
          <a:xfrm>
            <a:off x="1122632" y="3885153"/>
            <a:ext cx="5216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Trainer Models:</a:t>
            </a:r>
          </a:p>
          <a:p>
            <a:r>
              <a:rPr lang="en-US" dirty="0"/>
              <a:t>	Word2Vec(CBOW or </a:t>
            </a:r>
            <a:r>
              <a:rPr lang="en-US" dirty="0" err="1"/>
              <a:t>SkipGram</a:t>
            </a:r>
            <a:r>
              <a:rPr lang="en-US" dirty="0"/>
              <a:t> implementation)</a:t>
            </a:r>
          </a:p>
          <a:p>
            <a:r>
              <a:rPr lang="en-US" dirty="0"/>
              <a:t>	Node2Vec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B04A43-D6E0-87C4-CF8E-9D8E5F370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9" y="461665"/>
            <a:ext cx="3083441" cy="18254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601911-D8FD-C4D5-7F53-2A23D3FE5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54" y="4583990"/>
            <a:ext cx="6256146" cy="4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B6B66-1F2B-0254-0BDB-9D235181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8010" cy="50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3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584</TotalTime>
  <Words>719</Words>
  <Application>Microsoft Office PowerPoint</Application>
  <PresentationFormat>On-screen Show (16:9)</PresentationFormat>
  <Paragraphs>98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Cambria Math</vt:lpstr>
      <vt:lpstr>Corbel</vt:lpstr>
      <vt:lpstr>Lato</vt:lpstr>
      <vt:lpstr>Times New Roman</vt:lpstr>
      <vt:lpstr>Wingdings</vt:lpstr>
      <vt:lpstr>Parallax</vt:lpstr>
      <vt:lpstr>Microsoft Excel Worksheet</vt:lpstr>
      <vt:lpstr>Walklets</vt:lpstr>
      <vt:lpstr>RandomWalks/ What does it miss? </vt:lpstr>
      <vt:lpstr>What are Embeddings?</vt:lpstr>
      <vt:lpstr>PowerPoint Presentation</vt:lpstr>
      <vt:lpstr>PowerPoint Presentation</vt:lpstr>
      <vt:lpstr>PowerPoint Presentation</vt:lpstr>
      <vt:lpstr>Local community learning: RandomWalks</vt:lpstr>
      <vt:lpstr>PowerPoint Presentation</vt:lpstr>
      <vt:lpstr>PowerPoint Presentation</vt:lpstr>
      <vt:lpstr>PowerPoint Presentation</vt:lpstr>
      <vt:lpstr>Multiscale community learning: Walklets</vt:lpstr>
      <vt:lpstr>PowerPoint Presentation</vt:lpstr>
      <vt:lpstr>PowerPoint Presentation</vt:lpstr>
      <vt:lpstr>PowerPoint Presentation</vt:lpstr>
      <vt:lpstr>Embeddings testing: Walklets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Edw Gamer99</cp:lastModifiedBy>
  <cp:revision>8</cp:revision>
  <dcterms:modified xsi:type="dcterms:W3CDTF">2025-05-07T19:59:23Z</dcterms:modified>
  <dc:language>en-US</dc:language>
</cp:coreProperties>
</file>