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>
        <p:scale>
          <a:sx n="160" d="100"/>
          <a:sy n="160" d="100"/>
        </p:scale>
        <p:origin x="34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9884D-66E2-493A-8756-49C24026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05C254-4390-41ED-A937-F413623FC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3B5703-8D17-4351-AE04-32441149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011CCA-FDA9-4A4B-83BE-CF4D98FB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FE8F92-145A-4642-8C7B-BE1454B5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04B45-FEEE-4DBC-8A45-EC178AC7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0044C8-7B2C-4A22-9D6E-2B697448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5B4432-55D1-43A9-9694-C5D3831B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B6571-BB0B-4B8C-9428-5359C848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E270F3-688F-4486-9C1E-C6EDBBB2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77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52D0C0-95D5-4E06-8433-A563E787D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6BD464-9C1A-42EF-99A5-91F593FB1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9A3A7-D126-4F0A-B134-826929C2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26DCCB-5B39-4648-9F4D-AF9C9F62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EA03E9-0783-4176-9DAF-FD3E6CBA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39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2E7A8-01D7-4239-A00B-11E0164E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48C34C-197C-4971-A30B-120F59F4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0BC23-4500-47F7-99CB-B6F63ABE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35E20-92F0-4755-97E0-95FE68CD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864EC7-749F-498E-998E-E3252AEA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6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E9234-9245-4DF9-AE56-C13D3D0F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271663-669C-45D1-9C3F-ECBA058A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9FDC8B-8EA6-44BB-AC5D-6DC1EB1D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A8DDD-4378-4A5E-AD41-BF1C79EF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FA67E-254B-49A1-B4B9-48693B7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3C003-257D-40A5-816D-189D55A4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F43FD0-AB81-457E-B2D0-294EFD88B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32DD80-CC97-44B0-9ED0-B6E6BABF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1987D3-C49D-409A-B500-DF03D656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DB0060-E603-4795-9D29-95210ED6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CA39BF-9DE0-4327-AD2B-5B713A9E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04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91172-32EC-4DEB-AA6C-72B7392B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9E60FB-388E-4F6C-95F6-FBB66D20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E8B7CA-9E78-4B7B-ACF8-B161C4687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18BA47-2665-4800-8E63-2568667A7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0E817C-6887-4735-A228-27B3621EA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C9994B-82C3-4A0A-8E59-C1D76458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85DD75-DE81-41E1-BE52-A543188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086537-B0AA-4C6F-B711-B6117B1F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25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EC71F-7924-4E44-966D-473EB818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7DD204-8C4D-40FB-B0B5-8A76BBB7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6FF45F-769B-41BB-BC6C-BEFC24E3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903BE3-5E1E-4179-8D0B-9F099201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05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E6F4FB-9283-437C-BB1A-F5838FAD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E64B1E-21AE-4679-9D3D-BFDEFF63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A9AC5F-F9DB-41EE-BDC5-D645E11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5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C10DC-114C-4DF1-ACD2-6DD1DBA8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24B0F-FBF3-43D1-B2D2-4D3E8890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249DF4-CFB8-4ABE-AD08-A975E83C2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84B9AA-5882-4DD4-A523-630E9DA3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A12656-492E-470A-9C8B-81522205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147CD-89B6-439E-8ED4-159BA238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2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44954-1B1D-4A43-83C7-1480DFC5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F15108-C17B-4180-B803-3AF9F90DD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5CF5E7-14BA-4ECE-9D02-08D1F4D0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8F8758-43F2-4892-A6B0-FEC143A5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11D92C-BCA4-416F-8C78-DEE3B59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E27DC5-038C-41AA-AE57-37C0A016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9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2F7E26-32AB-4A6F-B279-7221B186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07CDB1-49FB-4A5A-9A24-49039B6F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C8FEE-DA7A-4BB3-A65D-796E7A31D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0D75-4755-4AF3-B24F-121E5C7278CC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E96E3-84CD-4CF1-83FB-ABC27F39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B12689-4675-4842-BA59-C91F56BB3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91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ckiptagg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3E08E-2419-4404-B30F-7FAAEE56C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931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洗錢防制（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b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金融新聞焦點人物偵測</a:t>
            </a:r>
            <a:b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（模型訓練想法）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75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534FB-7351-4B1D-9B2B-B3C1AE5E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0192-696D-48BE-846F-AFE357E6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若能透過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技術在金融新聞中找出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AML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焦點人物名單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A39733-5583-4ACE-A0C1-058AC5BD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06" y="2483195"/>
            <a:ext cx="4896110" cy="51113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484553-8A22-440B-84CC-637F1AF97862}"/>
              </a:ext>
            </a:extLst>
          </p:cNvPr>
          <p:cNvSpPr/>
          <p:nvPr/>
        </p:nvSpPr>
        <p:spPr>
          <a:xfrm>
            <a:off x="2785145" y="6215834"/>
            <a:ext cx="360727" cy="27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BB5D46-6FEE-40C1-85EF-82ADBECAB852}"/>
              </a:ext>
            </a:extLst>
          </p:cNvPr>
          <p:cNvSpPr txBox="1"/>
          <p:nvPr/>
        </p:nvSpPr>
        <p:spPr>
          <a:xfrm>
            <a:off x="8408983" y="3534797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[“</a:t>
            </a: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王派宏</a:t>
            </a:r>
            <a:r>
              <a:rPr lang="en-US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”]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F5B29C-AD07-4A03-82FE-166691CDCA72}"/>
              </a:ext>
            </a:extLst>
          </p:cNvPr>
          <p:cNvSpPr txBox="1"/>
          <p:nvPr/>
        </p:nvSpPr>
        <p:spPr>
          <a:xfrm>
            <a:off x="710351" y="2726422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E380D3-C627-4912-816D-F08E570BE466}"/>
              </a:ext>
            </a:extLst>
          </p:cNvPr>
          <p:cNvSpPr txBox="1"/>
          <p:nvPr/>
        </p:nvSpPr>
        <p:spPr>
          <a:xfrm>
            <a:off x="7215040" y="2884600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39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534FB-7351-4B1D-9B2B-B3C1AE5E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資料集格式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3E54B6-734D-4F80-B431-82982A80521B}"/>
              </a:ext>
            </a:extLst>
          </p:cNvPr>
          <p:cNvSpPr txBox="1"/>
          <p:nvPr/>
        </p:nvSpPr>
        <p:spPr>
          <a:xfrm>
            <a:off x="838200" y="1576859"/>
            <a:ext cx="38795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(int)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文章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link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(str)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文章連結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(str)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新聞標題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(str)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新聞內文</a:t>
            </a:r>
            <a:b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焦點人物人名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5B08ED-AD60-47FA-86C9-CA9597CC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7171"/>
            <a:ext cx="10395964" cy="371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9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B8ACA-73E1-4686-BFE5-B9EB4BA3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模型訓練想法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4AA4DF-083B-4A25-8E14-6DF14C17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33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先訓練一個犯罪新聞分類器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載透過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NER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模型萃取出文章中的人名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流程圖: 多重文件 3">
            <a:extLst>
              <a:ext uri="{FF2B5EF4-FFF2-40B4-BE49-F238E27FC236}">
                <a16:creationId xmlns:a16="http://schemas.microsoft.com/office/drawing/2014/main" id="{7F490C77-3F73-48A4-B5C5-2866B30B0681}"/>
              </a:ext>
            </a:extLst>
          </p:cNvPr>
          <p:cNvSpPr/>
          <p:nvPr/>
        </p:nvSpPr>
        <p:spPr>
          <a:xfrm>
            <a:off x="1623645" y="3837170"/>
            <a:ext cx="1160585" cy="1158449"/>
          </a:xfrm>
          <a:prstGeom prst="flowChartMultidocumen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磁碟 4">
            <a:extLst>
              <a:ext uri="{FF2B5EF4-FFF2-40B4-BE49-F238E27FC236}">
                <a16:creationId xmlns:a16="http://schemas.microsoft.com/office/drawing/2014/main" id="{13ED40AC-EA8D-4E92-ADC2-E5E98BA004F1}"/>
              </a:ext>
            </a:extLst>
          </p:cNvPr>
          <p:cNvSpPr/>
          <p:nvPr/>
        </p:nvSpPr>
        <p:spPr>
          <a:xfrm>
            <a:off x="4466492" y="3777761"/>
            <a:ext cx="867507" cy="1213339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8373F73-C254-4056-9325-E7F265894D2C}"/>
              </a:ext>
            </a:extLst>
          </p:cNvPr>
          <p:cNvSpPr/>
          <p:nvPr/>
        </p:nvSpPr>
        <p:spPr>
          <a:xfrm>
            <a:off x="3346938" y="4220308"/>
            <a:ext cx="433754" cy="32824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FE96B5-192E-4788-B9A6-DD358B89E2AE}"/>
              </a:ext>
            </a:extLst>
          </p:cNvPr>
          <p:cNvSpPr txBox="1"/>
          <p:nvPr/>
        </p:nvSpPr>
        <p:spPr>
          <a:xfrm>
            <a:off x="1573642" y="51305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新聞文章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807FF8-1631-4680-A5E8-5C57C155C046}"/>
              </a:ext>
            </a:extLst>
          </p:cNvPr>
          <p:cNvSpPr txBox="1"/>
          <p:nvPr/>
        </p:nvSpPr>
        <p:spPr>
          <a:xfrm>
            <a:off x="3999997" y="51305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犯罪新聞分類器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09D6114-29ED-45F9-9196-AC272B96E139}"/>
              </a:ext>
            </a:extLst>
          </p:cNvPr>
          <p:cNvSpPr/>
          <p:nvPr/>
        </p:nvSpPr>
        <p:spPr>
          <a:xfrm>
            <a:off x="5978768" y="4252271"/>
            <a:ext cx="433754" cy="32824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磁碟 10">
            <a:extLst>
              <a:ext uri="{FF2B5EF4-FFF2-40B4-BE49-F238E27FC236}">
                <a16:creationId xmlns:a16="http://schemas.microsoft.com/office/drawing/2014/main" id="{C403B63A-7A4C-41EF-904C-33A967CF234B}"/>
              </a:ext>
            </a:extLst>
          </p:cNvPr>
          <p:cNvSpPr/>
          <p:nvPr/>
        </p:nvSpPr>
        <p:spPr>
          <a:xfrm>
            <a:off x="7051431" y="3777761"/>
            <a:ext cx="867507" cy="1213339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E88254-88E0-4C63-AE40-BE14485A635A}"/>
              </a:ext>
            </a:extLst>
          </p:cNvPr>
          <p:cNvSpPr/>
          <p:nvPr/>
        </p:nvSpPr>
        <p:spPr>
          <a:xfrm>
            <a:off x="6929583" y="5199310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NER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FAAE337-DCE3-4127-9AEE-1888B26EFEED}"/>
              </a:ext>
            </a:extLst>
          </p:cNvPr>
          <p:cNvSpPr/>
          <p:nvPr/>
        </p:nvSpPr>
        <p:spPr>
          <a:xfrm>
            <a:off x="8557847" y="4255048"/>
            <a:ext cx="433754" cy="32824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44CCEE-613C-479F-844B-4C3FDA190728}"/>
              </a:ext>
            </a:extLst>
          </p:cNvPr>
          <p:cNvSpPr/>
          <p:nvPr/>
        </p:nvSpPr>
        <p:spPr>
          <a:xfrm>
            <a:off x="9213524" y="425227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“王曉明”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“張小美”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94C530-A1D9-4905-AD35-8820C002AC6B}"/>
              </a:ext>
            </a:extLst>
          </p:cNvPr>
          <p:cNvSpPr/>
          <p:nvPr/>
        </p:nvSpPr>
        <p:spPr>
          <a:xfrm>
            <a:off x="6794767" y="5681021"/>
            <a:ext cx="4228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CKIP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https://pypi.org/project/ckiptagger/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B63360-1470-4135-9181-FE0F090BF03E}"/>
              </a:ext>
            </a:extLst>
          </p:cNvPr>
          <p:cNvSpPr/>
          <p:nvPr/>
        </p:nvSpPr>
        <p:spPr>
          <a:xfrm>
            <a:off x="3910230" y="3429000"/>
            <a:ext cx="1980029" cy="240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6E024E-ABD4-401C-B31F-8238FD07C7B4}"/>
              </a:ext>
            </a:extLst>
          </p:cNvPr>
          <p:cNvSpPr/>
          <p:nvPr/>
        </p:nvSpPr>
        <p:spPr>
          <a:xfrm>
            <a:off x="5968324" y="454855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4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B8ACA-73E1-4686-BFE5-B9EB4BA3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犯罪新聞分類器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4AA4DF-083B-4A25-8E14-6DF14C17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3339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BERT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chinese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的預訓練模型訓練</a:t>
            </a:r>
          </a:p>
        </p:txBody>
      </p:sp>
      <p:sp>
        <p:nvSpPr>
          <p:cNvPr id="16" name="圓角矩形 67">
            <a:extLst>
              <a:ext uri="{FF2B5EF4-FFF2-40B4-BE49-F238E27FC236}">
                <a16:creationId xmlns:a16="http://schemas.microsoft.com/office/drawing/2014/main" id="{31378951-4A17-437E-ABBB-C476BE3D659F}"/>
              </a:ext>
            </a:extLst>
          </p:cNvPr>
          <p:cNvSpPr/>
          <p:nvPr/>
        </p:nvSpPr>
        <p:spPr>
          <a:xfrm>
            <a:off x="1192196" y="4263505"/>
            <a:ext cx="4640002" cy="8818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spc="200" dirty="0">
              <a:solidFill>
                <a:schemeClr val="bg1"/>
              </a:solidFill>
              <a:ea typeface="PingFang TC" panose="020B0400000000000000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C65136-9D91-46F9-B780-94E6C02D2ABB}"/>
              </a:ext>
            </a:extLst>
          </p:cNvPr>
          <p:cNvSpPr/>
          <p:nvPr/>
        </p:nvSpPr>
        <p:spPr>
          <a:xfrm>
            <a:off x="1192195" y="3624770"/>
            <a:ext cx="472272" cy="2920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[CLS]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6EB7205-EF2B-43A7-A9FC-F5F249093982}"/>
                  </a:ext>
                </a:extLst>
              </p:cNvPr>
              <p:cNvSpPr/>
              <p:nvPr/>
            </p:nvSpPr>
            <p:spPr>
              <a:xfrm>
                <a:off x="1786722" y="3624770"/>
                <a:ext cx="472272" cy="2920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6EB7205-EF2B-43A7-A9FC-F5F249093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22" y="3624770"/>
                <a:ext cx="472272" cy="292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D75B6FDC-23D9-49A0-A98B-616483F13505}"/>
              </a:ext>
            </a:extLst>
          </p:cNvPr>
          <p:cNvSpPr/>
          <p:nvPr/>
        </p:nvSpPr>
        <p:spPr>
          <a:xfrm>
            <a:off x="2387290" y="3624770"/>
            <a:ext cx="472272" cy="2920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…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DD1D646-B382-4D19-9BDE-51BA46EAA3D0}"/>
                  </a:ext>
                </a:extLst>
              </p:cNvPr>
              <p:cNvSpPr/>
              <p:nvPr/>
            </p:nvSpPr>
            <p:spPr>
              <a:xfrm>
                <a:off x="2981817" y="3624770"/>
                <a:ext cx="472272" cy="2920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DD1D646-B382-4D19-9BDE-51BA46EAA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17" y="3624770"/>
                <a:ext cx="472272" cy="292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860DC0C3-F0EC-4001-B559-FD22B89EBA36}"/>
              </a:ext>
            </a:extLst>
          </p:cNvPr>
          <p:cNvSpPr/>
          <p:nvPr/>
        </p:nvSpPr>
        <p:spPr>
          <a:xfrm>
            <a:off x="3576344" y="3624770"/>
            <a:ext cx="472272" cy="2920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[SEP]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3204761-69D3-4D8B-A1F3-0276353B336E}"/>
                  </a:ext>
                </a:extLst>
              </p:cNvPr>
              <p:cNvSpPr/>
              <p:nvPr/>
            </p:nvSpPr>
            <p:spPr>
              <a:xfrm>
                <a:off x="4170871" y="3624770"/>
                <a:ext cx="472272" cy="2920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3204761-69D3-4D8B-A1F3-0276353B3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871" y="3624770"/>
                <a:ext cx="472272" cy="2920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5EFAD04F-4862-4EE7-AF07-66001E84CA40}"/>
              </a:ext>
            </a:extLst>
          </p:cNvPr>
          <p:cNvSpPr/>
          <p:nvPr/>
        </p:nvSpPr>
        <p:spPr>
          <a:xfrm>
            <a:off x="4765398" y="3624770"/>
            <a:ext cx="472272" cy="2920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…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5D070C-4F44-4D87-BABC-6A8F0029E1DB}"/>
                  </a:ext>
                </a:extLst>
              </p:cNvPr>
              <p:cNvSpPr/>
              <p:nvPr/>
            </p:nvSpPr>
            <p:spPr>
              <a:xfrm>
                <a:off x="5359925" y="3624770"/>
                <a:ext cx="472272" cy="2920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5D070C-4F44-4D87-BABC-6A8F0029E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25" y="3624770"/>
                <a:ext cx="472272" cy="2920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向下箭號 85">
            <a:extLst>
              <a:ext uri="{FF2B5EF4-FFF2-40B4-BE49-F238E27FC236}">
                <a16:creationId xmlns:a16="http://schemas.microsoft.com/office/drawing/2014/main" id="{8272EB35-9CAB-4494-8271-106C8328CA93}"/>
              </a:ext>
            </a:extLst>
          </p:cNvPr>
          <p:cNvSpPr/>
          <p:nvPr/>
        </p:nvSpPr>
        <p:spPr>
          <a:xfrm>
            <a:off x="1308415" y="3994514"/>
            <a:ext cx="239832" cy="19292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向下箭號 86">
            <a:extLst>
              <a:ext uri="{FF2B5EF4-FFF2-40B4-BE49-F238E27FC236}">
                <a16:creationId xmlns:a16="http://schemas.microsoft.com/office/drawing/2014/main" id="{D9D72713-8A91-44C6-9224-62CF6A72E248}"/>
              </a:ext>
            </a:extLst>
          </p:cNvPr>
          <p:cNvSpPr/>
          <p:nvPr/>
        </p:nvSpPr>
        <p:spPr>
          <a:xfrm>
            <a:off x="1902942" y="3994514"/>
            <a:ext cx="239832" cy="19292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向下箭號 87">
            <a:extLst>
              <a:ext uri="{FF2B5EF4-FFF2-40B4-BE49-F238E27FC236}">
                <a16:creationId xmlns:a16="http://schemas.microsoft.com/office/drawing/2014/main" id="{87832D3A-F943-4F63-82A4-1FC277D0583F}"/>
              </a:ext>
            </a:extLst>
          </p:cNvPr>
          <p:cNvSpPr/>
          <p:nvPr/>
        </p:nvSpPr>
        <p:spPr>
          <a:xfrm>
            <a:off x="2503510" y="3994514"/>
            <a:ext cx="239832" cy="19292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向下箭號 88">
            <a:extLst>
              <a:ext uri="{FF2B5EF4-FFF2-40B4-BE49-F238E27FC236}">
                <a16:creationId xmlns:a16="http://schemas.microsoft.com/office/drawing/2014/main" id="{D8CE7C3F-C75F-4591-B43F-0B103A66E5DB}"/>
              </a:ext>
            </a:extLst>
          </p:cNvPr>
          <p:cNvSpPr/>
          <p:nvPr/>
        </p:nvSpPr>
        <p:spPr>
          <a:xfrm>
            <a:off x="3692564" y="3994514"/>
            <a:ext cx="239832" cy="19292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向下箭號 89">
            <a:extLst>
              <a:ext uri="{FF2B5EF4-FFF2-40B4-BE49-F238E27FC236}">
                <a16:creationId xmlns:a16="http://schemas.microsoft.com/office/drawing/2014/main" id="{DD082908-4E52-4B01-AACD-0CE52650B6CF}"/>
              </a:ext>
            </a:extLst>
          </p:cNvPr>
          <p:cNvSpPr/>
          <p:nvPr/>
        </p:nvSpPr>
        <p:spPr>
          <a:xfrm>
            <a:off x="3098037" y="3994514"/>
            <a:ext cx="239832" cy="19292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向下箭號 90">
            <a:extLst>
              <a:ext uri="{FF2B5EF4-FFF2-40B4-BE49-F238E27FC236}">
                <a16:creationId xmlns:a16="http://schemas.microsoft.com/office/drawing/2014/main" id="{7313843E-8A0E-4FF2-9A94-C05EA5466D4A}"/>
              </a:ext>
            </a:extLst>
          </p:cNvPr>
          <p:cNvSpPr/>
          <p:nvPr/>
        </p:nvSpPr>
        <p:spPr>
          <a:xfrm>
            <a:off x="4287091" y="3994514"/>
            <a:ext cx="239832" cy="19292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向下箭號 91">
            <a:extLst>
              <a:ext uri="{FF2B5EF4-FFF2-40B4-BE49-F238E27FC236}">
                <a16:creationId xmlns:a16="http://schemas.microsoft.com/office/drawing/2014/main" id="{E45B8D91-7C03-4A12-A801-3A4447546CB1}"/>
              </a:ext>
            </a:extLst>
          </p:cNvPr>
          <p:cNvSpPr/>
          <p:nvPr/>
        </p:nvSpPr>
        <p:spPr>
          <a:xfrm>
            <a:off x="4881618" y="3994514"/>
            <a:ext cx="239832" cy="19292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向下箭號 92">
            <a:extLst>
              <a:ext uri="{FF2B5EF4-FFF2-40B4-BE49-F238E27FC236}">
                <a16:creationId xmlns:a16="http://schemas.microsoft.com/office/drawing/2014/main" id="{B222463C-65A9-49F0-9E1F-ACD46BFF3813}"/>
              </a:ext>
            </a:extLst>
          </p:cNvPr>
          <p:cNvSpPr/>
          <p:nvPr/>
        </p:nvSpPr>
        <p:spPr>
          <a:xfrm>
            <a:off x="5476145" y="3994514"/>
            <a:ext cx="239832" cy="19292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1864FDE-DF38-4F63-B1C5-188EEEFBC57A}"/>
              </a:ext>
            </a:extLst>
          </p:cNvPr>
          <p:cNvSpPr txBox="1"/>
          <p:nvPr/>
        </p:nvSpPr>
        <p:spPr>
          <a:xfrm>
            <a:off x="2946177" y="4413685"/>
            <a:ext cx="1148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pc="200" dirty="0">
                <a:solidFill>
                  <a:schemeClr val="bg1"/>
                </a:solidFill>
                <a:ea typeface="PingFang TC" panose="020B0400000000000000" pitchFamily="34" charset="-120"/>
              </a:rPr>
              <a:t>BERT</a:t>
            </a:r>
            <a:endParaRPr lang="zh-TW" altLang="en-US" sz="3200" b="1" spc="200" dirty="0">
              <a:solidFill>
                <a:schemeClr val="bg1"/>
              </a:solidFill>
              <a:ea typeface="PingFang TC" panose="020B0400000000000000" pitchFamily="34" charset="-120"/>
            </a:endParaRPr>
          </a:p>
        </p:txBody>
      </p:sp>
      <p:cxnSp>
        <p:nvCxnSpPr>
          <p:cNvPr id="34" name="肘形接點 94">
            <a:extLst>
              <a:ext uri="{FF2B5EF4-FFF2-40B4-BE49-F238E27FC236}">
                <a16:creationId xmlns:a16="http://schemas.microsoft.com/office/drawing/2014/main" id="{A4D6D352-0137-45F8-8C2E-C53369E26AAB}"/>
              </a:ext>
            </a:extLst>
          </p:cNvPr>
          <p:cNvCxnSpPr/>
          <p:nvPr/>
        </p:nvCxnSpPr>
        <p:spPr>
          <a:xfrm rot="5400000" flipH="1" flipV="1">
            <a:off x="2672441" y="3027223"/>
            <a:ext cx="12700" cy="119509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95">
            <a:extLst>
              <a:ext uri="{FF2B5EF4-FFF2-40B4-BE49-F238E27FC236}">
                <a16:creationId xmlns:a16="http://schemas.microsoft.com/office/drawing/2014/main" id="{D1487AA1-2BEA-4B77-B324-36FF348A8493}"/>
              </a:ext>
            </a:extLst>
          </p:cNvPr>
          <p:cNvCxnSpPr/>
          <p:nvPr/>
        </p:nvCxnSpPr>
        <p:spPr>
          <a:xfrm rot="5400000" flipH="1" flipV="1">
            <a:off x="5034954" y="3030243"/>
            <a:ext cx="12700" cy="118905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A7480ED-8CC3-4CD4-A9A2-1A01C6BECA6E}"/>
                  </a:ext>
                </a:extLst>
              </p:cNvPr>
              <p:cNvSpPr/>
              <p:nvPr/>
            </p:nvSpPr>
            <p:spPr>
              <a:xfrm>
                <a:off x="1924578" y="3038964"/>
                <a:ext cx="15084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600" spc="200">
                          <a:latin typeface="Cambria Math" panose="02040503050406030204" pitchFamily="18" charset="0"/>
                          <a:ea typeface="PingFang TC" panose="020B0400000000000000" pitchFamily="34" charset="-120"/>
                        </a:rPr>
                        <m:t>𝑆𝑒𝑛𝑡𝑒𝑛𝑐𝑒</m:t>
                      </m:r>
                      <m:r>
                        <a:rPr lang="en-US" altLang="zh-TW" sz="1600" spc="200">
                          <a:latin typeface="Cambria Math" panose="02040503050406030204" pitchFamily="18" charset="0"/>
                          <a:ea typeface="PingFang TC" panose="020B0400000000000000" pitchFamily="34" charset="-120"/>
                        </a:rPr>
                        <m:t> 1</m:t>
                      </m:r>
                    </m:oMath>
                  </m:oMathPara>
                </a14:m>
                <a:endParaRPr lang="zh-TW" altLang="en-US" sz="1600" spc="200" dirty="0">
                  <a:ea typeface="PingFang TC" panose="020B0400000000000000" pitchFamily="34" charset="-120"/>
                </a:endParaRPr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A7480ED-8CC3-4CD4-A9A2-1A01C6BEC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78" y="3038964"/>
                <a:ext cx="150842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F45B0FB-A46C-463C-9ADA-28E8DFE02594}"/>
                  </a:ext>
                </a:extLst>
              </p:cNvPr>
              <p:cNvSpPr/>
              <p:nvPr/>
            </p:nvSpPr>
            <p:spPr>
              <a:xfrm>
                <a:off x="4287091" y="3038964"/>
                <a:ext cx="15084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600" spc="200">
                          <a:latin typeface="Cambria Math" panose="02040503050406030204" pitchFamily="18" charset="0"/>
                          <a:ea typeface="PingFang TC" panose="020B0400000000000000" pitchFamily="34" charset="-120"/>
                        </a:rPr>
                        <m:t>𝑆𝑒𝑛𝑡𝑒𝑛𝑐𝑒</m:t>
                      </m:r>
                      <m:r>
                        <a:rPr lang="en-US" altLang="zh-TW" sz="1600" spc="200">
                          <a:latin typeface="Cambria Math" panose="02040503050406030204" pitchFamily="18" charset="0"/>
                          <a:ea typeface="PingFang TC" panose="020B0400000000000000" pitchFamily="34" charset="-120"/>
                        </a:rPr>
                        <m:t> 2</m:t>
                      </m:r>
                    </m:oMath>
                  </m:oMathPara>
                </a14:m>
                <a:endParaRPr lang="zh-TW" altLang="en-US" sz="1600" spc="200" dirty="0">
                  <a:ea typeface="PingFang TC" panose="020B0400000000000000" pitchFamily="34" charset="-120"/>
                </a:endParaRPr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F45B0FB-A46C-463C-9ADA-28E8DFE02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91" y="3038964"/>
                <a:ext cx="150842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9D3AE57-52C9-4163-A4B8-5C98C18B4ED6}"/>
                  </a:ext>
                </a:extLst>
              </p:cNvPr>
              <p:cNvSpPr/>
              <p:nvPr/>
            </p:nvSpPr>
            <p:spPr>
              <a:xfrm>
                <a:off x="1192195" y="5495327"/>
                <a:ext cx="472272" cy="2920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𝐶𝐿𝑆</m:t>
                          </m:r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9D3AE57-52C9-4163-A4B8-5C98C18B4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95" y="5495327"/>
                <a:ext cx="472272" cy="29204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向下箭號 99">
            <a:extLst>
              <a:ext uri="{FF2B5EF4-FFF2-40B4-BE49-F238E27FC236}">
                <a16:creationId xmlns:a16="http://schemas.microsoft.com/office/drawing/2014/main" id="{EA4839E4-0B37-4430-B4E6-447FC087EA2E}"/>
              </a:ext>
            </a:extLst>
          </p:cNvPr>
          <p:cNvSpPr/>
          <p:nvPr/>
        </p:nvSpPr>
        <p:spPr>
          <a:xfrm>
            <a:off x="1302964" y="5224707"/>
            <a:ext cx="239832" cy="192922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AC966EA-7821-47B8-B63E-09D1FBDD1354}"/>
              </a:ext>
            </a:extLst>
          </p:cNvPr>
          <p:cNvSpPr txBox="1"/>
          <p:nvPr/>
        </p:nvSpPr>
        <p:spPr>
          <a:xfrm>
            <a:off x="7427136" y="3631120"/>
            <a:ext cx="2377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新聞文章全部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只放標題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放新聞開頭與結尾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???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39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B8ACA-73E1-4686-BFE5-B9EB4BA3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評分方式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4AA4DF-083B-4A25-8E14-6DF14C17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333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F1 score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86C66E-857D-4F75-8D81-D0CA2E41F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7" t="2955" r="3598" b="3868"/>
          <a:stretch/>
        </p:blipFill>
        <p:spPr>
          <a:xfrm>
            <a:off x="1145523" y="2432294"/>
            <a:ext cx="4835575" cy="40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177</Words>
  <Application>Microsoft Office PowerPoint</Application>
  <PresentationFormat>寬螢幕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YaHei</vt:lpstr>
      <vt:lpstr>PingFang TC</vt:lpstr>
      <vt:lpstr>新細明體</vt:lpstr>
      <vt:lpstr>Arial</vt:lpstr>
      <vt:lpstr>Calibri</vt:lpstr>
      <vt:lpstr>Calibri Light</vt:lpstr>
      <vt:lpstr>Cambria Math</vt:lpstr>
      <vt:lpstr>Office 佈景主題</vt:lpstr>
      <vt:lpstr>洗錢防制（AML） 金融新聞焦點人物偵測 （模型訓練想法）</vt:lpstr>
      <vt:lpstr>目標</vt:lpstr>
      <vt:lpstr>資料集格式</vt:lpstr>
      <vt:lpstr>模型訓練想法</vt:lpstr>
      <vt:lpstr>犯罪新聞分類器</vt:lpstr>
      <vt:lpstr>評分方式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洗錢防制（AML） 金融新聞焦點人物偵測</dc:title>
  <dc:creator>harry</dc:creator>
  <cp:lastModifiedBy>harry</cp:lastModifiedBy>
  <cp:revision>45</cp:revision>
  <dcterms:created xsi:type="dcterms:W3CDTF">2020-07-09T10:21:03Z</dcterms:created>
  <dcterms:modified xsi:type="dcterms:W3CDTF">2020-07-16T11:29:49Z</dcterms:modified>
</cp:coreProperties>
</file>