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1" r:id="rId5"/>
    <p:sldId id="2562" r:id="rId6"/>
    <p:sldId id="2563" r:id="rId7"/>
    <p:sldId id="2564" r:id="rId8"/>
    <p:sldId id="2565" r:id="rId9"/>
    <p:sldId id="2566" r:id="rId10"/>
    <p:sldId id="2567" r:id="rId11"/>
    <p:sldId id="2568" r:id="rId12"/>
    <p:sldId id="2569" r:id="rId13"/>
    <p:sldId id="2570" r:id="rId14"/>
    <p:sldId id="2571" r:id="rId15"/>
    <p:sldId id="2572" r:id="rId16"/>
    <p:sldId id="2573" r:id="rId17"/>
    <p:sldId id="2574" r:id="rId18"/>
    <p:sldId id="2575" r:id="rId19"/>
    <p:sldId id="2576" r:id="rId20"/>
    <p:sldId id="2577" r:id="rId21"/>
    <p:sldId id="2578" r:id="rId22"/>
    <p:sldId id="2579" r:id="rId23"/>
    <p:sldId id="2580" r:id="rId24"/>
    <p:sldId id="2581" r:id="rId25"/>
    <p:sldId id="2582" r:id="rId26"/>
    <p:sldId id="25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去中心化论文评分平台：基于Web3理念的开放学术评估体系" id="{BA54206A-1284-4504-A8D0-6DF76C3429B6}">
          <p14:sldIdLst>
            <p14:sldId id="2561"/>
            <p14:sldId id="2562"/>
          </p14:sldIdLst>
        </p14:section>
        <p14:section name="学术同行评审制度的挑战和弊端" id="{43797C56-428A-4592-A60A-DE3B91648FC2}">
          <p14:sldIdLst>
            <p14:sldId id="2563"/>
            <p14:sldId id="2564"/>
            <p14:sldId id="2565"/>
            <p14:sldId id="2566"/>
          </p14:sldIdLst>
        </p14:section>
        <p14:section name="去中心化论文评分平台的基础构想" id="{79A00710-15EA-45E4-9AAB-D97905E10895}">
          <p14:sldIdLst>
            <p14:sldId id="2567"/>
            <p14:sldId id="2568"/>
            <p14:sldId id="2569"/>
            <p14:sldId id="2570"/>
          </p14:sldIdLst>
        </p14:section>
        <p14:section name="平台的主要功能和用户体验" id="{1299B9E1-926D-43AB-B5F6-D1CA360D11AF}">
          <p14:sldIdLst>
            <p14:sldId id="2571"/>
            <p14:sldId id="2572"/>
            <p14:sldId id="2573"/>
            <p14:sldId id="2574"/>
          </p14:sldIdLst>
        </p14:section>
        <p14:section name="当前进展和实现功能" id="{29881E12-1DF5-4CEC-9546-202386AE17D1}">
          <p14:sldIdLst>
            <p14:sldId id="2575"/>
            <p14:sldId id="2576"/>
            <p14:sldId id="2577"/>
            <p14:sldId id="2578"/>
          </p14:sldIdLst>
        </p14:section>
        <p14:section name="平台的目标和愿景" id="{FA17C993-6126-4035-B959-16826BE8332E}">
          <p14:sldIdLst>
            <p14:sldId id="2579"/>
            <p14:sldId id="2580"/>
            <p14:sldId id="2581"/>
            <p14:sldId id="2582"/>
          </p14:sldIdLst>
        </p14:section>
        <p14:section name="结论" id="{9B17A82A-300A-48FE-AFA0-DFDA7664F2FC}">
          <p14:sldIdLst>
            <p14:sldId id="25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D1688-1DE7-442B-A781-A7B95664491B}" v="737" dt="2025-06-21T08:05:49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9CC52-2785-4B18-9D71-6D23822FC7EB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48E746-D3FB-4F5D-A709-98E0515E6C8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/>
            <a:t>新评估方式</a:t>
          </a:r>
          <a:endParaRPr lang="en-US"/>
        </a:p>
      </dgm:t>
    </dgm:pt>
    <dgm:pt modelId="{F9662854-57B4-498C-A6DD-6AFBF87AD992}" type="parTrans" cxnId="{2353B281-3C3D-45A9-AE80-377E002B536F}">
      <dgm:prSet/>
      <dgm:spPr/>
      <dgm:t>
        <a:bodyPr/>
        <a:lstStyle/>
        <a:p>
          <a:endParaRPr lang="en-US"/>
        </a:p>
      </dgm:t>
    </dgm:pt>
    <dgm:pt modelId="{5EAE00F8-FFBA-41E8-805C-B1686B4D3558}" type="sibTrans" cxnId="{2353B281-3C3D-45A9-AE80-377E002B536F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58E016B7-B30B-4957-900F-79B9049DEBF8}">
      <dgm:prSet/>
      <dgm:spPr/>
      <dgm:t>
        <a:bodyPr/>
        <a:lstStyle/>
        <a:p>
          <a:pPr>
            <a:lnSpc>
              <a:spcPct val="100000"/>
            </a:lnSpc>
          </a:pPr>
          <a:r>
            <a:rPr lang="zh-CN" dirty="0"/>
            <a:t>去中心化论文评分平台提供了一种创新的评估方式，以解决传统评审制度的问题。</a:t>
          </a:r>
          <a:endParaRPr lang="en-US" dirty="0"/>
        </a:p>
      </dgm:t>
    </dgm:pt>
    <dgm:pt modelId="{79AC03EA-23CB-4836-891F-D23146A41194}" type="parTrans" cxnId="{6937B62E-9624-4195-BFF6-88E9FCB7C616}">
      <dgm:prSet/>
      <dgm:spPr/>
      <dgm:t>
        <a:bodyPr/>
        <a:lstStyle/>
        <a:p>
          <a:endParaRPr lang="en-US"/>
        </a:p>
      </dgm:t>
    </dgm:pt>
    <dgm:pt modelId="{218D728F-F178-4CBF-974D-42F65640F18A}" type="sibTrans" cxnId="{6937B62E-9624-4195-BFF6-88E9FCB7C616}">
      <dgm:prSet/>
      <dgm:spPr/>
      <dgm:t>
        <a:bodyPr/>
        <a:lstStyle/>
        <a:p>
          <a:endParaRPr lang="en-US"/>
        </a:p>
      </dgm:t>
    </dgm:pt>
    <dgm:pt modelId="{53564511-A430-4F74-97E0-78A4DDC771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/>
            <a:t>开放性与透明性</a:t>
          </a:r>
          <a:endParaRPr lang="en-US"/>
        </a:p>
      </dgm:t>
    </dgm:pt>
    <dgm:pt modelId="{8F57A149-4982-4109-944E-91F70936A223}" type="parTrans" cxnId="{C1E83D10-6BB8-493A-823B-8A98679C8FFD}">
      <dgm:prSet/>
      <dgm:spPr/>
      <dgm:t>
        <a:bodyPr/>
        <a:lstStyle/>
        <a:p>
          <a:endParaRPr lang="en-US"/>
        </a:p>
      </dgm:t>
    </dgm:pt>
    <dgm:pt modelId="{E30A44F9-D376-4A9B-A5EF-BD580BD55231}" type="sibTrans" cxnId="{C1E83D10-6BB8-493A-823B-8A98679C8FFD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FE3E7554-16C4-439A-AA02-062B3896E8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Web3</a:t>
          </a:r>
          <a:r>
            <a:rPr lang="zh-CN"/>
            <a:t>理念旨在提高学术交流的开放性与透明性，促进信息共享和信任。</a:t>
          </a:r>
          <a:endParaRPr lang="en-US"/>
        </a:p>
      </dgm:t>
    </dgm:pt>
    <dgm:pt modelId="{0A90B93D-6C76-4416-B435-30F58B8CE31B}" type="parTrans" cxnId="{EAA77753-0664-4BA2-A6AB-70658EAE1473}">
      <dgm:prSet/>
      <dgm:spPr/>
      <dgm:t>
        <a:bodyPr/>
        <a:lstStyle/>
        <a:p>
          <a:endParaRPr lang="en-US"/>
        </a:p>
      </dgm:t>
    </dgm:pt>
    <dgm:pt modelId="{FFB49A27-9692-4F89-977E-43BB900AED9A}" type="sibTrans" cxnId="{EAA77753-0664-4BA2-A6AB-70658EAE1473}">
      <dgm:prSet/>
      <dgm:spPr/>
      <dgm:t>
        <a:bodyPr/>
        <a:lstStyle/>
        <a:p>
          <a:endParaRPr lang="en-US"/>
        </a:p>
      </dgm:t>
    </dgm:pt>
    <dgm:pt modelId="{1D985211-13C3-4697-BE3C-F047D38118F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zh-CN"/>
            <a:t>学术参与</a:t>
          </a:r>
          <a:endParaRPr lang="en-US"/>
        </a:p>
      </dgm:t>
    </dgm:pt>
    <dgm:pt modelId="{02CD7412-E60C-4A9E-9BB9-B99CA3CE0152}" type="parTrans" cxnId="{62DA5276-B465-4BFD-B4F4-24F2B7C23D85}">
      <dgm:prSet/>
      <dgm:spPr/>
      <dgm:t>
        <a:bodyPr/>
        <a:lstStyle/>
        <a:p>
          <a:endParaRPr lang="en-US"/>
        </a:p>
      </dgm:t>
    </dgm:pt>
    <dgm:pt modelId="{A72A89D8-8217-4E45-A63B-3C9C245809ED}" type="sibTrans" cxnId="{62DA5276-B465-4BFD-B4F4-24F2B7C23D85}">
      <dgm:prSet/>
      <dgm:spPr/>
      <dgm:t>
        <a:bodyPr/>
        <a:lstStyle/>
        <a:p>
          <a:endParaRPr lang="en-US"/>
        </a:p>
      </dgm:t>
    </dgm:pt>
    <dgm:pt modelId="{9F9EF7B7-2AC5-4952-B189-4CAE76AB9E27}">
      <dgm:prSet/>
      <dgm:spPr/>
      <dgm:t>
        <a:bodyPr/>
        <a:lstStyle/>
        <a:p>
          <a:pPr>
            <a:lnSpc>
              <a:spcPct val="100000"/>
            </a:lnSpc>
          </a:pPr>
          <a:r>
            <a:rPr lang="zh-CN"/>
            <a:t>通过去中心化平台，我们推动更广泛的学术参与与反馈，促进多元视角的汇集。</a:t>
          </a:r>
          <a:endParaRPr lang="en-US"/>
        </a:p>
      </dgm:t>
    </dgm:pt>
    <dgm:pt modelId="{AC2B2EF8-B62E-4A44-B9E8-53E8E1B2DF63}" type="parTrans" cxnId="{D59B75A9-CEDE-4414-AEEE-6E0F5F4A65D1}">
      <dgm:prSet/>
      <dgm:spPr/>
      <dgm:t>
        <a:bodyPr/>
        <a:lstStyle/>
        <a:p>
          <a:endParaRPr lang="en-US"/>
        </a:p>
      </dgm:t>
    </dgm:pt>
    <dgm:pt modelId="{43857105-CF31-44D6-8F11-B8F3A149E4D6}" type="sibTrans" cxnId="{D59B75A9-CEDE-4414-AEEE-6E0F5F4A65D1}">
      <dgm:prSet/>
      <dgm:spPr/>
      <dgm:t>
        <a:bodyPr/>
        <a:lstStyle/>
        <a:p>
          <a:endParaRPr lang="en-US"/>
        </a:p>
      </dgm:t>
    </dgm:pt>
    <dgm:pt modelId="{8FCD1836-8478-4C58-BBFD-25B0AE25D114}" type="pres">
      <dgm:prSet presAssocID="{C809CC52-2785-4B18-9D71-6D23822FC7EB}" presName="Name0" presStyleCnt="0">
        <dgm:presLayoutVars>
          <dgm:dir/>
          <dgm:resizeHandles val="exact"/>
        </dgm:presLayoutVars>
      </dgm:prSet>
      <dgm:spPr/>
    </dgm:pt>
    <dgm:pt modelId="{EA8744FF-755E-485C-86C3-057E0CEAC3B4}" type="pres">
      <dgm:prSet presAssocID="{0D48E746-D3FB-4F5D-A709-98E0515E6C87}" presName="compNode" presStyleCnt="0"/>
      <dgm:spPr/>
    </dgm:pt>
    <dgm:pt modelId="{5E607558-984F-4C94-B257-5EDBA535DFE4}" type="pres">
      <dgm:prSet presAssocID="{0D48E746-D3FB-4F5D-A709-98E0515E6C87}" presName="pictRect" presStyleLbl="revTx" presStyleIdx="0" presStyleCnt="6">
        <dgm:presLayoutVars>
          <dgm:chMax val="0"/>
          <dgm:bulletEnabled/>
        </dgm:presLayoutVars>
      </dgm:prSet>
      <dgm:spPr/>
    </dgm:pt>
    <dgm:pt modelId="{17D5D268-8B05-4C07-8791-EE4B207A4CD2}" type="pres">
      <dgm:prSet presAssocID="{0D48E746-D3FB-4F5D-A709-98E0515E6C87}" presName="textRect" presStyleLbl="revTx" presStyleIdx="1" presStyleCnt="6">
        <dgm:presLayoutVars>
          <dgm:bulletEnabled/>
        </dgm:presLayoutVars>
      </dgm:prSet>
      <dgm:spPr/>
    </dgm:pt>
    <dgm:pt modelId="{7CFE0622-D7B9-4C11-8D51-22D613426602}" type="pres">
      <dgm:prSet presAssocID="{5EAE00F8-FFBA-41E8-805C-B1686B4D3558}" presName="sibTrans" presStyleLbl="sibTrans2D1" presStyleIdx="0" presStyleCnt="0"/>
      <dgm:spPr/>
    </dgm:pt>
    <dgm:pt modelId="{FF07F961-D21A-45BF-BC3B-315C32984DF0}" type="pres">
      <dgm:prSet presAssocID="{53564511-A430-4F74-97E0-78A4DDC7713C}" presName="compNode" presStyleCnt="0"/>
      <dgm:spPr/>
    </dgm:pt>
    <dgm:pt modelId="{8E7A1613-870B-4978-AEF8-682AC2898340}" type="pres">
      <dgm:prSet presAssocID="{53564511-A430-4F74-97E0-78A4DDC7713C}" presName="pictRect" presStyleLbl="revTx" presStyleIdx="2" presStyleCnt="6">
        <dgm:presLayoutVars>
          <dgm:chMax val="0"/>
          <dgm:bulletEnabled/>
        </dgm:presLayoutVars>
      </dgm:prSet>
      <dgm:spPr/>
    </dgm:pt>
    <dgm:pt modelId="{F0AC7D27-5904-478B-94F9-32DCB012ACAF}" type="pres">
      <dgm:prSet presAssocID="{53564511-A430-4F74-97E0-78A4DDC7713C}" presName="textRect" presStyleLbl="revTx" presStyleIdx="3" presStyleCnt="6">
        <dgm:presLayoutVars>
          <dgm:bulletEnabled/>
        </dgm:presLayoutVars>
      </dgm:prSet>
      <dgm:spPr/>
    </dgm:pt>
    <dgm:pt modelId="{94C2F029-9715-4021-9A4D-67557D207DBB}" type="pres">
      <dgm:prSet presAssocID="{E30A44F9-D376-4A9B-A5EF-BD580BD55231}" presName="sibTrans" presStyleLbl="sibTrans2D1" presStyleIdx="0" presStyleCnt="0"/>
      <dgm:spPr/>
    </dgm:pt>
    <dgm:pt modelId="{D4ED5353-BEDB-451E-9434-AD4A6BAAC6A8}" type="pres">
      <dgm:prSet presAssocID="{1D985211-13C3-4697-BE3C-F047D38118F2}" presName="compNode" presStyleCnt="0"/>
      <dgm:spPr/>
    </dgm:pt>
    <dgm:pt modelId="{6167719E-D4FB-4ED7-BFAC-0F797F0DC7AD}" type="pres">
      <dgm:prSet presAssocID="{1D985211-13C3-4697-BE3C-F047D38118F2}" presName="pictRect" presStyleLbl="revTx" presStyleIdx="4" presStyleCnt="6">
        <dgm:presLayoutVars>
          <dgm:chMax val="0"/>
          <dgm:bulletEnabled/>
        </dgm:presLayoutVars>
      </dgm:prSet>
      <dgm:spPr/>
    </dgm:pt>
    <dgm:pt modelId="{B3006131-6044-42B9-8068-911D71E52C79}" type="pres">
      <dgm:prSet presAssocID="{1D985211-13C3-4697-BE3C-F047D38118F2}" presName="textRect" presStyleLbl="revTx" presStyleIdx="5" presStyleCnt="6">
        <dgm:presLayoutVars>
          <dgm:bulletEnabled/>
        </dgm:presLayoutVars>
      </dgm:prSet>
      <dgm:spPr/>
    </dgm:pt>
  </dgm:ptLst>
  <dgm:cxnLst>
    <dgm:cxn modelId="{F68BA901-2330-4D93-9931-3FCA16A28DC1}" type="presOf" srcId="{1D985211-13C3-4697-BE3C-F047D38118F2}" destId="{6167719E-D4FB-4ED7-BFAC-0F797F0DC7AD}" srcOrd="0" destOrd="0" presId="urn:microsoft.com/office/officeart/2024/3/layout/hArchList1"/>
    <dgm:cxn modelId="{C1E83D10-6BB8-493A-823B-8A98679C8FFD}" srcId="{C809CC52-2785-4B18-9D71-6D23822FC7EB}" destId="{53564511-A430-4F74-97E0-78A4DDC7713C}" srcOrd="1" destOrd="0" parTransId="{8F57A149-4982-4109-944E-91F70936A223}" sibTransId="{E30A44F9-D376-4A9B-A5EF-BD580BD55231}"/>
    <dgm:cxn modelId="{3FCA0E12-0304-423D-88FC-070E7019E0BF}" type="presOf" srcId="{53564511-A430-4F74-97E0-78A4DDC7713C}" destId="{8E7A1613-870B-4978-AEF8-682AC2898340}" srcOrd="0" destOrd="0" presId="urn:microsoft.com/office/officeart/2024/3/layout/hArchList1"/>
    <dgm:cxn modelId="{1968BA15-5A75-4E91-B1EA-EE22F8E219DC}" type="presOf" srcId="{C809CC52-2785-4B18-9D71-6D23822FC7EB}" destId="{8FCD1836-8478-4C58-BBFD-25B0AE25D114}" srcOrd="0" destOrd="0" presId="urn:microsoft.com/office/officeart/2024/3/layout/hArchList1"/>
    <dgm:cxn modelId="{6937B62E-9624-4195-BFF6-88E9FCB7C616}" srcId="{0D48E746-D3FB-4F5D-A709-98E0515E6C87}" destId="{58E016B7-B30B-4957-900F-79B9049DEBF8}" srcOrd="0" destOrd="0" parTransId="{79AC03EA-23CB-4836-891F-D23146A41194}" sibTransId="{218D728F-F178-4CBF-974D-42F65640F18A}"/>
    <dgm:cxn modelId="{C20C4473-0279-4861-9F04-0AC7ED784E6E}" type="presOf" srcId="{E30A44F9-D376-4A9B-A5EF-BD580BD55231}" destId="{94C2F029-9715-4021-9A4D-67557D207DBB}" srcOrd="0" destOrd="0" presId="urn:microsoft.com/office/officeart/2024/3/layout/hArchList1"/>
    <dgm:cxn modelId="{EAA77753-0664-4BA2-A6AB-70658EAE1473}" srcId="{53564511-A430-4F74-97E0-78A4DDC7713C}" destId="{FE3E7554-16C4-439A-AA02-062B3896E880}" srcOrd="0" destOrd="0" parTransId="{0A90B93D-6C76-4416-B435-30F58B8CE31B}" sibTransId="{FFB49A27-9692-4F89-977E-43BB900AED9A}"/>
    <dgm:cxn modelId="{62DA5276-B465-4BFD-B4F4-24F2B7C23D85}" srcId="{C809CC52-2785-4B18-9D71-6D23822FC7EB}" destId="{1D985211-13C3-4697-BE3C-F047D38118F2}" srcOrd="2" destOrd="0" parTransId="{02CD7412-E60C-4A9E-9BB9-B99CA3CE0152}" sibTransId="{A72A89D8-8217-4E45-A63B-3C9C245809ED}"/>
    <dgm:cxn modelId="{2353B281-3C3D-45A9-AE80-377E002B536F}" srcId="{C809CC52-2785-4B18-9D71-6D23822FC7EB}" destId="{0D48E746-D3FB-4F5D-A709-98E0515E6C87}" srcOrd="0" destOrd="0" parTransId="{F9662854-57B4-498C-A6DD-6AFBF87AD992}" sibTransId="{5EAE00F8-FFBA-41E8-805C-B1686B4D3558}"/>
    <dgm:cxn modelId="{51E0AB84-1063-4C4A-8ED7-ABE6A49C703F}" type="presOf" srcId="{0D48E746-D3FB-4F5D-A709-98E0515E6C87}" destId="{5E607558-984F-4C94-B257-5EDBA535DFE4}" srcOrd="0" destOrd="0" presId="urn:microsoft.com/office/officeart/2024/3/layout/hArchList1"/>
    <dgm:cxn modelId="{B1A6D48A-C889-476D-8882-FD0FC927AFC9}" type="presOf" srcId="{9F9EF7B7-2AC5-4952-B189-4CAE76AB9E27}" destId="{B3006131-6044-42B9-8068-911D71E52C79}" srcOrd="0" destOrd="0" presId="urn:microsoft.com/office/officeart/2024/3/layout/hArchList1"/>
    <dgm:cxn modelId="{AABA5BA5-730F-4A0D-9F06-791FEFCA1595}" type="presOf" srcId="{5EAE00F8-FFBA-41E8-805C-B1686B4D3558}" destId="{7CFE0622-D7B9-4C11-8D51-22D613426602}" srcOrd="0" destOrd="0" presId="urn:microsoft.com/office/officeart/2024/3/layout/hArchList1"/>
    <dgm:cxn modelId="{D59B75A9-CEDE-4414-AEEE-6E0F5F4A65D1}" srcId="{1D985211-13C3-4697-BE3C-F047D38118F2}" destId="{9F9EF7B7-2AC5-4952-B189-4CAE76AB9E27}" srcOrd="0" destOrd="0" parTransId="{AC2B2EF8-B62E-4A44-B9E8-53E8E1B2DF63}" sibTransId="{43857105-CF31-44D6-8F11-B8F3A149E4D6}"/>
    <dgm:cxn modelId="{AD4892AE-C98A-4D60-A09F-89833EE250EB}" type="presOf" srcId="{FE3E7554-16C4-439A-AA02-062B3896E880}" destId="{F0AC7D27-5904-478B-94F9-32DCB012ACAF}" srcOrd="0" destOrd="0" presId="urn:microsoft.com/office/officeart/2024/3/layout/hArchList1"/>
    <dgm:cxn modelId="{57959FFA-8099-4B0D-8FF0-B359F542C61B}" type="presOf" srcId="{58E016B7-B30B-4957-900F-79B9049DEBF8}" destId="{17D5D268-8B05-4C07-8791-EE4B207A4CD2}" srcOrd="0" destOrd="0" presId="urn:microsoft.com/office/officeart/2024/3/layout/hArchList1"/>
    <dgm:cxn modelId="{F91C51B7-34E9-4328-9AC5-7AE8E830FFEF}" type="presParOf" srcId="{8FCD1836-8478-4C58-BBFD-25B0AE25D114}" destId="{EA8744FF-755E-485C-86C3-057E0CEAC3B4}" srcOrd="0" destOrd="0" presId="urn:microsoft.com/office/officeart/2024/3/layout/hArchList1"/>
    <dgm:cxn modelId="{9B5B97A9-6CDB-4F54-BA6E-7A002304CD9A}" type="presParOf" srcId="{EA8744FF-755E-485C-86C3-057E0CEAC3B4}" destId="{5E607558-984F-4C94-B257-5EDBA535DFE4}" srcOrd="0" destOrd="0" presId="urn:microsoft.com/office/officeart/2024/3/layout/hArchList1"/>
    <dgm:cxn modelId="{AC2E7CA4-F3D4-4115-9267-3744BF172CA9}" type="presParOf" srcId="{EA8744FF-755E-485C-86C3-057E0CEAC3B4}" destId="{17D5D268-8B05-4C07-8791-EE4B207A4CD2}" srcOrd="1" destOrd="0" presId="urn:microsoft.com/office/officeart/2024/3/layout/hArchList1"/>
    <dgm:cxn modelId="{D368FDDD-2915-40DC-9CB7-6C908F9C771B}" type="presParOf" srcId="{8FCD1836-8478-4C58-BBFD-25B0AE25D114}" destId="{7CFE0622-D7B9-4C11-8D51-22D613426602}" srcOrd="1" destOrd="0" presId="urn:microsoft.com/office/officeart/2024/3/layout/hArchList1"/>
    <dgm:cxn modelId="{6C45613D-3162-498B-A4B8-3EEA55590F0B}" type="presParOf" srcId="{8FCD1836-8478-4C58-BBFD-25B0AE25D114}" destId="{FF07F961-D21A-45BF-BC3B-315C32984DF0}" srcOrd="2" destOrd="0" presId="urn:microsoft.com/office/officeart/2024/3/layout/hArchList1"/>
    <dgm:cxn modelId="{095F4382-15A8-446E-BF3D-2FEFFBF28495}" type="presParOf" srcId="{FF07F961-D21A-45BF-BC3B-315C32984DF0}" destId="{8E7A1613-870B-4978-AEF8-682AC2898340}" srcOrd="0" destOrd="0" presId="urn:microsoft.com/office/officeart/2024/3/layout/hArchList1"/>
    <dgm:cxn modelId="{BD8B407E-E4A9-4D8D-A188-CDE669A32A64}" type="presParOf" srcId="{FF07F961-D21A-45BF-BC3B-315C32984DF0}" destId="{F0AC7D27-5904-478B-94F9-32DCB012ACAF}" srcOrd="1" destOrd="0" presId="urn:microsoft.com/office/officeart/2024/3/layout/hArchList1"/>
    <dgm:cxn modelId="{11FBBC87-3E8D-46DF-9A6E-BEA7313D3DE6}" type="presParOf" srcId="{8FCD1836-8478-4C58-BBFD-25B0AE25D114}" destId="{94C2F029-9715-4021-9A4D-67557D207DBB}" srcOrd="3" destOrd="0" presId="urn:microsoft.com/office/officeart/2024/3/layout/hArchList1"/>
    <dgm:cxn modelId="{BD9E7FB6-DCB1-4F41-90F8-653894E7E07A}" type="presParOf" srcId="{8FCD1836-8478-4C58-BBFD-25B0AE25D114}" destId="{D4ED5353-BEDB-451E-9434-AD4A6BAAC6A8}" srcOrd="4" destOrd="0" presId="urn:microsoft.com/office/officeart/2024/3/layout/hArchList1"/>
    <dgm:cxn modelId="{A03D8857-982F-429B-832D-8CBA740CD220}" type="presParOf" srcId="{D4ED5353-BEDB-451E-9434-AD4A6BAAC6A8}" destId="{6167719E-D4FB-4ED7-BFAC-0F797F0DC7AD}" srcOrd="0" destOrd="0" presId="urn:microsoft.com/office/officeart/2024/3/layout/hArchList1"/>
    <dgm:cxn modelId="{8895EE7D-761D-451C-89C9-5BB0CC6320BD}" type="presParOf" srcId="{D4ED5353-BEDB-451E-9434-AD4A6BAAC6A8}" destId="{B3006131-6044-42B9-8068-911D71E52C79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07558-984F-4C94-B257-5EDBA535DFE4}">
      <dsp:nvSpPr>
        <dsp:cNvPr id="0" name=""/>
        <dsp:cNvSpPr/>
      </dsp:nvSpPr>
      <dsp:spPr>
        <a:xfrm>
          <a:off x="0" y="0"/>
          <a:ext cx="3377565" cy="457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1800" kern="1200"/>
            <a:t>新评估方式</a:t>
          </a:r>
          <a:endParaRPr lang="en-US" sz="1800" kern="1200"/>
        </a:p>
      </dsp:txBody>
      <dsp:txXfrm>
        <a:off x="0" y="0"/>
        <a:ext cx="3377565" cy="457628"/>
      </dsp:txXfrm>
    </dsp:sp>
    <dsp:sp modelId="{17D5D268-8B05-4C07-8791-EE4B207A4CD2}">
      <dsp:nvSpPr>
        <dsp:cNvPr id="0" name=""/>
        <dsp:cNvSpPr/>
      </dsp:nvSpPr>
      <dsp:spPr>
        <a:xfrm>
          <a:off x="0" y="457628"/>
          <a:ext cx="3377565" cy="200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去中心化论文评分平台提供了一种创新的评估方式，以解决传统评审制度的问题。</a:t>
          </a:r>
          <a:endParaRPr lang="en-US" sz="1400" kern="1200" dirty="0"/>
        </a:p>
      </dsp:txBody>
      <dsp:txXfrm>
        <a:off x="0" y="457628"/>
        <a:ext cx="3377565" cy="2008651"/>
      </dsp:txXfrm>
    </dsp:sp>
    <dsp:sp modelId="{8E7A1613-870B-4978-AEF8-682AC2898340}">
      <dsp:nvSpPr>
        <dsp:cNvPr id="0" name=""/>
        <dsp:cNvSpPr/>
      </dsp:nvSpPr>
      <dsp:spPr>
        <a:xfrm>
          <a:off x="3715321" y="0"/>
          <a:ext cx="3377565" cy="457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1800" kern="1200"/>
            <a:t>开放性与透明性</a:t>
          </a:r>
          <a:endParaRPr lang="en-US" sz="1800" kern="1200"/>
        </a:p>
      </dsp:txBody>
      <dsp:txXfrm>
        <a:off x="3715321" y="0"/>
        <a:ext cx="3377565" cy="457628"/>
      </dsp:txXfrm>
    </dsp:sp>
    <dsp:sp modelId="{F0AC7D27-5904-478B-94F9-32DCB012ACAF}">
      <dsp:nvSpPr>
        <dsp:cNvPr id="0" name=""/>
        <dsp:cNvSpPr/>
      </dsp:nvSpPr>
      <dsp:spPr>
        <a:xfrm>
          <a:off x="3715321" y="457628"/>
          <a:ext cx="3377565" cy="200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Web3</a:t>
          </a:r>
          <a:r>
            <a:rPr lang="zh-CN" sz="1400" kern="1200"/>
            <a:t>理念旨在提高学术交流的开放性与透明性，促进信息共享和信任。</a:t>
          </a:r>
          <a:endParaRPr lang="en-US" sz="1400" kern="1200"/>
        </a:p>
      </dsp:txBody>
      <dsp:txXfrm>
        <a:off x="3715321" y="457628"/>
        <a:ext cx="3377565" cy="2008651"/>
      </dsp:txXfrm>
    </dsp:sp>
    <dsp:sp modelId="{6167719E-D4FB-4ED7-BFAC-0F797F0DC7AD}">
      <dsp:nvSpPr>
        <dsp:cNvPr id="0" name=""/>
        <dsp:cNvSpPr/>
      </dsp:nvSpPr>
      <dsp:spPr>
        <a:xfrm>
          <a:off x="7430643" y="0"/>
          <a:ext cx="3377565" cy="457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zh-CN" sz="1800" kern="1200"/>
            <a:t>学术参与</a:t>
          </a:r>
          <a:endParaRPr lang="en-US" sz="1800" kern="1200"/>
        </a:p>
      </dsp:txBody>
      <dsp:txXfrm>
        <a:off x="7430643" y="0"/>
        <a:ext cx="3377565" cy="457628"/>
      </dsp:txXfrm>
    </dsp:sp>
    <dsp:sp modelId="{B3006131-6044-42B9-8068-911D71E52C79}">
      <dsp:nvSpPr>
        <dsp:cNvPr id="0" name=""/>
        <dsp:cNvSpPr/>
      </dsp:nvSpPr>
      <dsp:spPr>
        <a:xfrm>
          <a:off x="7430643" y="457628"/>
          <a:ext cx="3377565" cy="2008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通过去中心化平台，我们推动更广泛的学术参与与反馈，促进多元视角的汇集。</a:t>
          </a:r>
          <a:endParaRPr lang="en-US" sz="1400" kern="1200"/>
        </a:p>
      </dsp:txBody>
      <dsp:txXfrm>
        <a:off x="7430643" y="457628"/>
        <a:ext cx="3377565" cy="2008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D52EB-91F2-4C2D-ADB6-B2CBF642D30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9B080-9450-4EFA-AACB-C59B879F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AI 生成的内容可能不正确。
---
在当前的学术界，传统的同行评审制度面临着许多挑战。通过去中心化的论文评分平台，我们引入Web3理念，旨在创建一个开放且透明的学术评估体系。接下来，我们将深入探讨这一构想的各个方面。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2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我们将致力于提供一个用户友好的界面，确保用户可以轻松地进行论文评分、评论和搜索。平台的功能设计将确保高效和直观的用户体验。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03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平台的核心功能将围绕用户体验展开，保证用户能够流畅地浏览文献、参与评分与评论。接下来，我们将详细介绍这些主要功能。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2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用户可以通过输入arXiv ID快速找到并查看相关论文，节省了搜索时间。这一功能将大大提升用户的便利性和效率。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67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平台将采用简单而直观的评分系统，用户可使用1至5星等级进行评分，或根据特定类别进行评估。这种多样化的评分方式能够更好地反映论文的质量和影响。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13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用户可以在平台上发布公开评论，分享自己的见解和看法。同时，他们可以浏览平均评分和热门评论，获取其他用户的反馈，增强社区互动。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0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目前，我们已实现平台的基础网站功能，并开始整合论文元信息。接下来将介绍我们在实现用户评分与评论功能方面的最新进展。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64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我们已完成网站的基础架构建设，包括用户注册、登录和论文浏览功能。这为后续的评分和评论功能奠定了良好的基础。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平台将展示每篇论文的详细元信息，包括标题、作者、发布时间等。这些信息将帮助用户更好地理解和评估论文。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用户目前可以在平台上进行评分和评论，所有的反馈都将被展示出来，以便其他用户参考。这增强了平台的互动性和透明度。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07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我们的平台旨在推动学术交流的民主化，创建一个以反馈为驱动的评估体系。接下来，我们将探讨这个平台的长远目标和愿景。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1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本次演讲将分为几个部分：首先，我们将讨论当前学术同行评审制度的挑战和弊端。接着，阐述去中心化论文评分平台的基础构想。随后，我们将介绍平台的主要功能和用户体验。最后，我们将分享当前进展和实现功能，以及平台的目标和愿景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86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我们希望通过去中心化的交流平台，赋予更多学者参与评审的机会，从而实现更公平的学术交流环境，让所有研究者的声音都能被听到。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5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平台将建立一个基于用户反馈的动态评估体系，鼓励研究人员不断优化和改进他们的工作，以适应快速发展的学术界。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2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通过去中心化的评估体系，我们将推动开放与透明的学术文化，使得研究成果能够在平等的基础上获得认可与传播。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18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去中心化论文评分平台为学术界提供了一种新的评估方式，能够有效应对传统同行评审制度的弊端。通过Web3理念，我们希望为学术交流的开放性与透明性做出贡献，并推动更广泛的学术参与与反馈。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当前的学术同行评审制度存在许多问题，这些问题影响了研究的质量和传播效率。我们将讨论评审过程的不透明性、长周期对学术传播速度的影响，以及少数人对评审权力的集中所带来的挑战。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6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许多学术期刊的评审过程缺乏透明度，导致研究者难以了解评审的标准和结果。这种不透明性不仅影响了作者对反馈的接受，也削弱了对评审系统的信任。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3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传统评审过程通常耗时数月甚至数年，这延缓了研究成果的传播，影响了科学的进步。快速变化的学术环境亟需更高效的评审机制，以加速知识的分享。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评审权力的集中在少数评审者手中，可能导致偏见和不公正。这种现象限制了多样化观点的表达，使一些有潜力的研究工作难以获得应有的认可。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8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我们的去中心化论文评分平台旨在解决上述问题，利用Web3理念实现众包化评分与评论，增强透明度和公平性。接下来，我们将详细探讨这一构想的关键要素。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3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通过去中心化的评分系统，任何人都可以对论文进行评分和评论，从而增加评审过程的透明度和公正性。这种众包化的方式能够集思广益，提升学术评估的质量。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4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平台将与arXiv预印本数据库整合，方便用户访问和评估最新的研究论文。通过连接到已有的预印本，用户能够轻松找到相关文献并进行评价。
图像源: Microsoft 365 内容库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E6B9-081A-4D53-A8F6-86BD4C23EE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8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5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3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71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2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2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7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9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摘要 技术背景">
            <a:extLst>
              <a:ext uri="{FF2B5EF4-FFF2-40B4-BE49-F238E27FC236}">
                <a16:creationId xmlns:a16="http://schemas.microsoft.com/office/drawing/2014/main" id="{E71569FE-DD31-43B0-8989-66AF22AE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493" r="9091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E284DE-AB43-1296-3166-892F44A3A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3726D-BFF1-2BA9-8DA0-A02328350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5" y="701964"/>
            <a:ext cx="5370950" cy="3640303"/>
          </a:xfrm>
        </p:spPr>
        <p:txBody>
          <a:bodyPr anchor="t"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去中心化论文评分平台：基于Web3理念的开放学术评估体系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CB0C9-8622-FB83-41D6-6129BA062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90" y="5253050"/>
            <a:ext cx="3888419" cy="969264"/>
          </a:xfrm>
        </p:spPr>
        <p:txBody>
          <a:bodyPr anchor="t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实现透明与开放的学术评估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3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AD784-7357-5E68-2A05-6EB1A085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306824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平台的功能和用户界面设计</a:t>
            </a:r>
          </a:p>
        </p:txBody>
      </p:sp>
      <p:pic>
        <p:nvPicPr>
          <p:cNvPr id="5" name="Content Placeholder 4" descr="一个女人，她在万圣节用可怕的女巫蒙上面具。">
            <a:extLst>
              <a:ext uri="{FF2B5EF4-FFF2-40B4-BE49-F238E27FC236}">
                <a16:creationId xmlns:a16="http://schemas.microsoft.com/office/drawing/2014/main" id="{7AC5DE36-5367-434C-A5F9-ADF39C2BF7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10499" b="1"/>
          <a:stretch>
            <a:fillRect/>
          </a:stretch>
        </p:blipFill>
        <p:spPr>
          <a:xfrm>
            <a:off x="1" y="2613892"/>
            <a:ext cx="4946906" cy="36893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732EE-10E8-3B19-6761-128E37ACEA6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641848" y="1014984"/>
            <a:ext cx="5889161" cy="528826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用户友好的界面</a:t>
            </a:r>
          </a:p>
          <a:p>
            <a:pPr marL="0" lvl="1" indent="0">
              <a:buNone/>
            </a:pPr>
            <a:r>
              <a:rPr lang="zh-CN" altLang="en-US" sz="1400"/>
              <a:t>我们将设计一个直观且易于使用的界面，使用户可以轻松进行各种操作。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论文评分功能</a:t>
            </a:r>
          </a:p>
          <a:p>
            <a:pPr marL="0" lvl="1" indent="0">
              <a:buNone/>
            </a:pPr>
            <a:r>
              <a:rPr lang="zh-CN" altLang="en-US" sz="1400"/>
              <a:t>该平台将提供有效的论文评分工具，确保评分过程高效且准确。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评论与反馈</a:t>
            </a:r>
          </a:p>
          <a:p>
            <a:pPr marL="0" lvl="1" indent="0">
              <a:buNone/>
            </a:pPr>
            <a:r>
              <a:rPr lang="zh-CN" altLang="en-US" sz="1400"/>
              <a:t>用户可以在平台上方便地进行评论和反馈，以促进交流和改进。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高效搜索功能</a:t>
            </a:r>
          </a:p>
          <a:p>
            <a:pPr marL="0" lvl="1" indent="0">
              <a:buNone/>
            </a:pPr>
            <a:r>
              <a:rPr lang="zh-CN" altLang="en-US" sz="1400"/>
              <a:t>平台将具备强大的搜索功能，用户可以快速找到所需的信息和资源。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96943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E2B63-8695-FE89-E4E3-EC15E7869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en-US" sz="6500"/>
              <a:t>平台的主要功能和用户体验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181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56EDC-FEF1-00F7-C84B-7FC0D472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通过arXiv ID搜索和查看论文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241FB-E36E-205E-2B7D-007208706AA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快速访问论文</a:t>
            </a:r>
          </a:p>
          <a:p>
            <a:pPr marL="0" lvl="1" indent="0">
              <a:buNone/>
            </a:pPr>
            <a:r>
              <a:rPr lang="zh-CN" altLang="en-US" sz="1400" dirty="0"/>
              <a:t>用户只需输入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ID</a:t>
            </a:r>
            <a:r>
              <a:rPr lang="zh-CN" altLang="en-US" sz="1400" dirty="0"/>
              <a:t>即可快速找到相关论文，节省了大量搜索时间。</a:t>
            </a:r>
            <a:endParaRPr lang="en-US" altLang="zh-CN" sz="1400" dirty="0"/>
          </a:p>
          <a:p>
            <a:pPr marL="0" lvl="1" indent="0">
              <a:buNone/>
            </a:pPr>
            <a:endParaRPr lang="en-US" altLang="zh-CN" sz="1400" dirty="0"/>
          </a:p>
          <a:p>
            <a:pPr marL="0" lvl="1" indent="0">
              <a:buNone/>
            </a:pPr>
            <a:endParaRPr lang="zh-CN" altLang="en-US" sz="1400" dirty="0"/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论文上链</a:t>
            </a:r>
          </a:p>
          <a:p>
            <a:pPr marL="0" lvl="1" indent="0">
              <a:buNone/>
            </a:pPr>
            <a:r>
              <a:rPr lang="zh-CN" altLang="en-US" sz="1400" dirty="0"/>
              <a:t>通过此功能，确保论文的不可更改性。</a:t>
            </a:r>
            <a:endParaRPr lang="en-US" sz="1400" dirty="0"/>
          </a:p>
        </p:txBody>
      </p:sp>
      <p:pic>
        <p:nvPicPr>
          <p:cNvPr id="5" name="Content Placeholder 4" descr="在笔记本电脑上打字的人">
            <a:extLst>
              <a:ext uri="{FF2B5EF4-FFF2-40B4-BE49-F238E27FC236}">
                <a16:creationId xmlns:a16="http://schemas.microsoft.com/office/drawing/2014/main" id="{0EB73DAC-BF3E-443B-B974-9C8EE14CD1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6582" r="24901" b="-2"/>
          <a:stretch>
            <a:fillRect/>
          </a:stretch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219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1A20D-D83B-887A-9DDC-214A5121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评分系统（1–5星）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3EE4E-08A4-0E8B-4C5D-876717C6924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论文评论上链</a:t>
            </a:r>
          </a:p>
          <a:p>
            <a:pPr marL="0" lvl="1" indent="0">
              <a:buNone/>
            </a:pPr>
            <a:r>
              <a:rPr lang="zh-CN" altLang="en-US" sz="1400" dirty="0"/>
              <a:t>该平台支持用户一次性评分</a:t>
            </a:r>
            <a:r>
              <a:rPr lang="en-US" altLang="zh-CN" sz="1400" dirty="0"/>
              <a:t>+</a:t>
            </a:r>
            <a:r>
              <a:rPr lang="zh-CN" altLang="en-US" sz="1400" dirty="0"/>
              <a:t>评论，评论上链，确保评价真实性，用户数据私有性。</a:t>
            </a:r>
            <a:endParaRPr lang="en-US" altLang="zh-CN" sz="1400" dirty="0"/>
          </a:p>
          <a:p>
            <a:pPr marL="0" lvl="1" indent="0">
              <a:buNone/>
            </a:pPr>
            <a:endParaRPr lang="en-US" altLang="zh-CN" sz="1400" dirty="0"/>
          </a:p>
          <a:p>
            <a:pPr marL="0" lvl="1" indent="0">
              <a:buNone/>
            </a:pPr>
            <a:endParaRPr lang="en-US" altLang="zh-CN" sz="1400" dirty="0"/>
          </a:p>
          <a:p>
            <a:pPr marL="0" lvl="1" indent="0">
              <a:buNone/>
            </a:pPr>
            <a:endParaRPr lang="zh-CN" altLang="en-US" sz="1400" dirty="0"/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星级评分</a:t>
            </a:r>
          </a:p>
          <a:p>
            <a:pPr marL="0" lvl="1" indent="0">
              <a:buNone/>
            </a:pPr>
            <a:r>
              <a:rPr lang="zh-CN" altLang="en-US" sz="1400" dirty="0"/>
              <a:t>用户可以使用</a:t>
            </a:r>
            <a:r>
              <a:rPr lang="en-US" altLang="zh-CN" sz="1400" dirty="0"/>
              <a:t>1</a:t>
            </a:r>
            <a:r>
              <a:rPr lang="zh-CN" altLang="en-US" sz="1400" dirty="0"/>
              <a:t>至</a:t>
            </a:r>
            <a:r>
              <a:rPr lang="en-US" altLang="zh-CN" sz="1400" dirty="0"/>
              <a:t>5</a:t>
            </a:r>
            <a:r>
              <a:rPr lang="zh-CN" altLang="en-US" sz="1400" dirty="0"/>
              <a:t>星的等级进行评分，以便快速反映作品的质量。</a:t>
            </a:r>
          </a:p>
        </p:txBody>
      </p:sp>
      <p:pic>
        <p:nvPicPr>
          <p:cNvPr id="5" name="Content Placeholder 4" descr="3D 五星评级符号">
            <a:extLst>
              <a:ext uri="{FF2B5EF4-FFF2-40B4-BE49-F238E27FC236}">
                <a16:creationId xmlns:a16="http://schemas.microsoft.com/office/drawing/2014/main" id="{EC322A41-A29C-451F-8C91-B75D25193F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8858" r="9839" b="2"/>
          <a:stretch>
            <a:fillRect/>
          </a:stretch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3DF6C-07DD-95FC-9EDD-EF23E356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浏览平均评分和热门评论</a:t>
            </a:r>
            <a:endParaRPr lang="en-US" sz="3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008E4-5789-C0C5-69BC-0E87FB1784D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浏览平均评分</a:t>
            </a:r>
          </a:p>
          <a:p>
            <a:pPr marL="0" lvl="1" indent="0">
              <a:buNone/>
            </a:pPr>
            <a:r>
              <a:rPr lang="zh-CN" altLang="en-US" sz="1400" dirty="0"/>
              <a:t>用户能够查看产品或服务的平均评分，以便于了解其他人的整体反馈。</a:t>
            </a:r>
            <a:endParaRPr lang="en-US" altLang="zh-CN" sz="1400" dirty="0"/>
          </a:p>
          <a:p>
            <a:pPr marL="0" lvl="1" indent="0">
              <a:buNone/>
            </a:pPr>
            <a:endParaRPr lang="en-US" altLang="zh-CN" sz="1400" dirty="0"/>
          </a:p>
          <a:p>
            <a:pPr marL="0" lvl="1" indent="0">
              <a:buNone/>
            </a:pPr>
            <a:endParaRPr lang="en-US" altLang="zh-CN" sz="1400" dirty="0"/>
          </a:p>
          <a:p>
            <a:pPr marL="0" lvl="1" indent="0">
              <a:buNone/>
            </a:pPr>
            <a:endParaRPr lang="en-US" altLang="zh-CN" sz="1400" dirty="0"/>
          </a:p>
          <a:p>
            <a:pPr marL="0" lvl="1" indent="0">
              <a:buNone/>
            </a:pPr>
            <a:endParaRPr lang="en-US" altLang="zh-CN" sz="1400" dirty="0"/>
          </a:p>
          <a:p>
            <a:pPr marL="0" lvl="1" indent="0">
              <a:buNone/>
            </a:pPr>
            <a:endParaRPr lang="zh-CN" altLang="en-US" sz="1400" dirty="0"/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查看热门评论</a:t>
            </a:r>
          </a:p>
          <a:p>
            <a:pPr marL="0" lvl="1" indent="0">
              <a:buNone/>
            </a:pPr>
            <a:r>
              <a:rPr lang="zh-CN" altLang="en-US" sz="1400" dirty="0"/>
              <a:t>用户可以查看最受欢迎的评论，获取对产品或服务的深入见解和真实体验。</a:t>
            </a:r>
            <a:endParaRPr lang="en-US" sz="1400" dirty="0"/>
          </a:p>
        </p:txBody>
      </p:sp>
      <p:pic>
        <p:nvPicPr>
          <p:cNvPr id="5" name="Content Placeholder 4" descr="绿色对话框">
            <a:extLst>
              <a:ext uri="{FF2B5EF4-FFF2-40B4-BE49-F238E27FC236}">
                <a16:creationId xmlns:a16="http://schemas.microsoft.com/office/drawing/2014/main" id="{E516ECCB-5FD2-409B-A57D-3C0DC19159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3597" r="17798" b="-3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24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C3B34-7576-10FB-15D7-8234ECD59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en-US" sz="6500"/>
              <a:t>当前进展和实现功能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335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31C6C-853D-0439-E499-21D85052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基础网站功能的实现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2B5DA-5133-E795-4FE8-4A0B1710033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029200" y="2736115"/>
            <a:ext cx="6501810" cy="4121885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用户注册功能</a:t>
            </a:r>
          </a:p>
          <a:p>
            <a:pPr marL="0" lvl="1" indent="0">
              <a:buNone/>
            </a:pPr>
            <a:r>
              <a:rPr lang="zh-CN" altLang="en-US" sz="1400" dirty="0"/>
              <a:t>我们已经实现了用户注册功能，用户可以方便地创建个人账户以访问网站。</a:t>
            </a:r>
            <a:endParaRPr lang="en-US" altLang="zh-CN" sz="1400" dirty="0"/>
          </a:p>
          <a:p>
            <a:pPr marL="0" lvl="1" indent="0">
              <a:buNone/>
            </a:pPr>
            <a:r>
              <a:rPr lang="zh-CN" altLang="en-US" sz="1400" dirty="0"/>
              <a:t>暂时采用谷歌账户登录。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78FD8A-9A27-9989-D7E2-C0EE032ED6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0" y="1934274"/>
            <a:ext cx="4730442" cy="2635004"/>
          </a:xfrm>
        </p:spPr>
      </p:pic>
    </p:spTree>
    <p:extLst>
      <p:ext uri="{BB962C8B-B14F-4D97-AF65-F5344CB8AC3E}">
        <p14:creationId xmlns:p14="http://schemas.microsoft.com/office/powerpoint/2010/main" val="183718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019B5-4C6A-6F8C-2117-9DA6F112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3600" dirty="0"/>
              <a:t>论文查询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324F3-062B-9CAA-E255-E2DE1E6F0C0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79" y="2011680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论文查找</a:t>
            </a:r>
          </a:p>
          <a:p>
            <a:pPr marL="0" lvl="1" indent="0">
              <a:buNone/>
            </a:pPr>
            <a:r>
              <a:rPr lang="zh-CN" altLang="en-US" sz="1400" dirty="0"/>
              <a:t>用户通过论文标题，</a:t>
            </a:r>
            <a:r>
              <a:rPr lang="en-US" altLang="zh-CN" sz="1400" dirty="0" err="1"/>
              <a:t>arvix</a:t>
            </a:r>
            <a:r>
              <a:rPr lang="zh-CN" altLang="en-US" sz="1400" dirty="0"/>
              <a:t>的</a:t>
            </a:r>
            <a:r>
              <a:rPr lang="en-US" altLang="zh-CN" sz="1400" dirty="0"/>
              <a:t>id</a:t>
            </a:r>
            <a:r>
              <a:rPr lang="zh-CN" altLang="en-US" sz="1400" dirty="0"/>
              <a:t>或者链接进行论文搜索。</a:t>
            </a:r>
            <a:endParaRPr lang="en-US" altLang="zh-CN" sz="1400" dirty="0"/>
          </a:p>
          <a:p>
            <a:pPr marL="0" lvl="1" indent="0">
              <a:buNone/>
            </a:pPr>
            <a:endParaRPr lang="en-US" altLang="zh-CN" sz="1400" dirty="0"/>
          </a:p>
          <a:p>
            <a:pPr marL="0" lvl="1" indent="0">
              <a:buNone/>
            </a:pPr>
            <a:endParaRPr lang="en-US" altLang="zh-CN" sz="1400" dirty="0"/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论文上链</a:t>
            </a:r>
          </a:p>
          <a:p>
            <a:pPr marL="0" lvl="1" indent="0">
              <a:buNone/>
            </a:pPr>
            <a:r>
              <a:rPr lang="zh-CN" altLang="en-US" sz="1400" dirty="0"/>
              <a:t>目前通过轮询</a:t>
            </a:r>
            <a:r>
              <a:rPr lang="en-US" altLang="zh-CN" sz="1400" dirty="0" err="1"/>
              <a:t>arxiv</a:t>
            </a:r>
            <a:r>
              <a:rPr lang="zh-CN" altLang="en-US" sz="1400" dirty="0"/>
              <a:t>网站，调用接口实现论文上链。</a:t>
            </a:r>
          </a:p>
          <a:p>
            <a:pPr marL="0" lvl="1" indent="0">
              <a:buNone/>
            </a:pPr>
            <a:endParaRPr lang="zh-CN" altLang="en-US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59AEA7-EF0D-9042-B006-2CDA46A92B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710" y="1854094"/>
            <a:ext cx="5211762" cy="2932125"/>
          </a:xfrm>
        </p:spPr>
      </p:pic>
    </p:spTree>
    <p:extLst>
      <p:ext uri="{BB962C8B-B14F-4D97-AF65-F5344CB8AC3E}">
        <p14:creationId xmlns:p14="http://schemas.microsoft.com/office/powerpoint/2010/main" val="4583752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C862D-AF8A-E3E5-C93C-982C7BC1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支持用户评分与评论，并展示内容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3E0C1-E18E-1468-1897-28DAD87804A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532120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评分与评论功能</a:t>
            </a:r>
          </a:p>
          <a:p>
            <a:pPr marL="0" lvl="1" indent="0">
              <a:buNone/>
            </a:pPr>
            <a:r>
              <a:rPr lang="zh-CN" altLang="en-US" sz="1400" dirty="0"/>
              <a:t>用户可以对内容进行一次性评分和评价，系统对此评分和评价上链，确保数据不可更改，提供反馈以帮助其他用户做出决策。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展示反馈</a:t>
            </a:r>
          </a:p>
          <a:p>
            <a:pPr marL="0" lvl="1" indent="0">
              <a:buNone/>
            </a:pPr>
            <a:r>
              <a:rPr lang="zh-CN" altLang="en-US" sz="1400" dirty="0"/>
              <a:t>所有用户的反馈都将被展示出来，确保其他用户能参考这些信息，增加透明度。</a:t>
            </a:r>
            <a:endParaRPr lang="en-US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631A23-1F59-CA07-F97B-B99E807FA0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34" y="1769599"/>
            <a:ext cx="5211762" cy="2946492"/>
          </a:xfrm>
        </p:spPr>
      </p:pic>
    </p:spTree>
    <p:extLst>
      <p:ext uri="{BB962C8B-B14F-4D97-AF65-F5344CB8AC3E}">
        <p14:creationId xmlns:p14="http://schemas.microsoft.com/office/powerpoint/2010/main" val="3963960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8F96E-A939-761D-64EF-B776C7350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en-US" sz="6500"/>
              <a:t>平台的目标和愿景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373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5369-FA6D-AF29-C279-4813C8D1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66" y="404155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/>
              <a:t>议程安排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5DED1-3596-8D72-B1F4-AB060F13D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79" y="1501435"/>
            <a:ext cx="7074223" cy="4698197"/>
          </a:xfrm>
        </p:spPr>
        <p:txBody>
          <a:bodyPr/>
          <a:lstStyle/>
          <a:p>
            <a:r>
              <a:rPr lang="zh-CN" altLang="en-US" dirty="0"/>
              <a:t>学术同行评审制度的挑战和弊端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去中心化论文评分平台的基础构想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平台的主要功能和用户体验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当前进展和实现功能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平台的目标和愿景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1852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8214-CBE3-41C0-73B6-7D14F83B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推动学术交流民主化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9CC1C-C30E-4B6A-A2DD-2204DDB7D1B7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去中心化平台</a:t>
            </a:r>
          </a:p>
          <a:p>
            <a:pPr marL="0" lvl="1" indent="0">
              <a:buNone/>
            </a:pPr>
            <a:r>
              <a:rPr lang="zh-CN" altLang="en-US" sz="1400" dirty="0"/>
              <a:t>去中心化的交流平台可以为更多学者提供平等参与评审的机会，打破传统限制。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公平的学术环境</a:t>
            </a:r>
          </a:p>
          <a:p>
            <a:pPr marL="0" lvl="1" indent="0">
              <a:buNone/>
            </a:pPr>
            <a:r>
              <a:rPr lang="zh-CN" altLang="en-US" sz="1400" dirty="0"/>
              <a:t>建立一个公平的学术交流环境，有助于确保不同背景研究者的声音被听到。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增强声音听取</a:t>
            </a:r>
          </a:p>
          <a:p>
            <a:pPr marL="0" lvl="1" indent="0">
              <a:buNone/>
            </a:pPr>
            <a:r>
              <a:rPr lang="zh-CN" altLang="en-US" sz="1400" dirty="0"/>
              <a:t>通过去中心化平台，所有研究者的意见和建议都能得到重视，促进创新和进步。</a:t>
            </a:r>
            <a:endParaRPr lang="en-US" sz="1400" dirty="0"/>
          </a:p>
        </p:txBody>
      </p:sp>
      <p:pic>
        <p:nvPicPr>
          <p:cNvPr id="5" name="Content Placeholder 4" descr="洪都拉斯国旗与满书架背景">
            <a:extLst>
              <a:ext uri="{FF2B5EF4-FFF2-40B4-BE49-F238E27FC236}">
                <a16:creationId xmlns:a16="http://schemas.microsoft.com/office/drawing/2014/main" id="{B21A325E-CC7C-47C4-80EA-51AFED9555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6978" r="29141" b="1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81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2AB7E-8660-9C28-3FD2-36BEB1F9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创建反馈驱动的评估体系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CB879-62E4-5C6C-2D63-5AB2417AFBF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用户反馈的重要性</a:t>
            </a:r>
          </a:p>
          <a:p>
            <a:pPr marL="0" lvl="1" indent="0">
              <a:buNone/>
            </a:pPr>
            <a:r>
              <a:rPr lang="zh-CN" altLang="en-US" sz="1400"/>
              <a:t>用户反馈是评估体系的核心，能够为研究提供真实的改进方向和建议。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动态评估体系</a:t>
            </a:r>
          </a:p>
          <a:p>
            <a:pPr marL="0" lvl="1" indent="0">
              <a:buNone/>
            </a:pPr>
            <a:r>
              <a:rPr lang="zh-CN" altLang="en-US" sz="1400"/>
              <a:t>建立动态评估体系，确保评估过程能够适应学术界的快速变化和需求。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持续优化和改进</a:t>
            </a:r>
          </a:p>
          <a:p>
            <a:pPr marL="0" lvl="1" indent="0">
              <a:buNone/>
            </a:pPr>
            <a:r>
              <a:rPr lang="zh-CN" altLang="en-US" sz="1400"/>
              <a:t>该体系鼓励研究人员不断优化和改进他们的工作，以提升研究质量和影响力。</a:t>
            </a:r>
            <a:endParaRPr lang="en-US" sz="1400"/>
          </a:p>
        </p:txBody>
      </p:sp>
      <p:pic>
        <p:nvPicPr>
          <p:cNvPr id="5" name="Content Placeholder 4" descr="反馈概念">
            <a:extLst>
              <a:ext uri="{FF2B5EF4-FFF2-40B4-BE49-F238E27FC236}">
                <a16:creationId xmlns:a16="http://schemas.microsoft.com/office/drawing/2014/main" id="{CDA5C472-B5E2-4321-A0C1-0C826E3A23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2732" r="32262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857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DF08C-C0AC-059A-1D5F-983D1A1A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倡导开放、透明与去中心化的学术评估</a:t>
            </a:r>
          </a:p>
        </p:txBody>
      </p:sp>
      <p:pic>
        <p:nvPicPr>
          <p:cNvPr id="5" name="Content Placeholder 4" descr="摘要 无线 5G wifi 技术">
            <a:extLst>
              <a:ext uri="{FF2B5EF4-FFF2-40B4-BE49-F238E27FC236}">
                <a16:creationId xmlns:a16="http://schemas.microsoft.com/office/drawing/2014/main" id="{3E8C6B60-7AD8-4C8E-BA56-58E8A0173B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5034" r="-2" b="-2"/>
          <a:stretch>
            <a:fillRect/>
          </a:stretch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0E88C-65B1-2D48-C1F3-5779C778A3B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029200" y="2176036"/>
            <a:ext cx="6501810" cy="4121885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去中心化评估体系</a:t>
            </a:r>
          </a:p>
          <a:p>
            <a:pPr marL="0" lvl="1" indent="0">
              <a:buNone/>
            </a:pPr>
            <a:r>
              <a:rPr lang="zh-CN" altLang="en-US" sz="1400" dirty="0"/>
              <a:t>去中心化的评估体系能够消除传统评估中的偏见，确保学术成果得到公平的认可。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开放与透明</a:t>
            </a:r>
          </a:p>
          <a:p>
            <a:pPr marL="0" lvl="1" indent="0">
              <a:buNone/>
            </a:pPr>
            <a:r>
              <a:rPr lang="zh-CN" altLang="en-US" sz="1400" dirty="0"/>
              <a:t>推动开放和透明的学术文化，使得所有研究成果都能够被广泛传播和共享。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平等的基础</a:t>
            </a:r>
          </a:p>
          <a:p>
            <a:pPr marL="0" lvl="1" indent="0">
              <a:buNone/>
            </a:pPr>
            <a:r>
              <a:rPr lang="zh-CN" altLang="en-US" sz="1400" dirty="0"/>
              <a:t>在平等的基础上，研究人员的贡献将被公平认可，推动学术界的多样性和创新。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3527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36392-07A6-5528-0EC6-C998A071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572768"/>
            <a:ext cx="8162176" cy="1406993"/>
          </a:xfrm>
        </p:spPr>
        <p:txBody>
          <a:bodyPr anchor="b">
            <a:normAutofit/>
          </a:bodyPr>
          <a:lstStyle/>
          <a:p>
            <a:r>
              <a:rPr lang="en-US" sz="6000"/>
              <a:t>结论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03318EF-B036-92DB-08A3-00A3EE566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630092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640078" y="3593592"/>
          <a:ext cx="10808208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1FC8CC-145C-8745-889B-6521F9CCB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3256965"/>
            <a:ext cx="9788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730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2A654-332F-D892-8703-9146D69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en-US" sz="6500"/>
              <a:t>学术同行评审制度的挑战和弊端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210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71939-D055-9315-6661-A02FF662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不透明的评审过程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EE83C-601A-EA67-8F4C-DA00930A472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缺乏透明度</a:t>
            </a:r>
          </a:p>
          <a:p>
            <a:pPr marL="0" lvl="1" indent="0">
              <a:buNone/>
            </a:pPr>
            <a:r>
              <a:rPr lang="zh-CN" altLang="en-US" sz="1400" dirty="0"/>
              <a:t>许多学术期刊的评审过程缺乏透明度，使研究人员难以获得有关标准的信息。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影响作者反馈</a:t>
            </a:r>
          </a:p>
          <a:p>
            <a:pPr marL="0" lvl="1" indent="0">
              <a:buNone/>
            </a:pPr>
            <a:r>
              <a:rPr lang="zh-CN" altLang="en-US" sz="1400" dirty="0"/>
              <a:t>评审的不透明性影响了作者对反馈的接受，阻碍了他们的研究改进。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 dirty="0"/>
              <a:t>信任问题</a:t>
            </a:r>
          </a:p>
          <a:p>
            <a:pPr marL="0" lvl="1" indent="0">
              <a:buNone/>
            </a:pPr>
            <a:r>
              <a:rPr lang="zh-CN" altLang="en-US" sz="1400" dirty="0"/>
              <a:t>缺乏透明度削弱了研究人员对评审系统的信任，影响学术交流。</a:t>
            </a:r>
            <a:endParaRPr lang="en-US" sz="1400" dirty="0"/>
          </a:p>
        </p:txBody>
      </p:sp>
      <p:pic>
        <p:nvPicPr>
          <p:cNvPr id="5" name="Content Placeholder 4" descr="鬼脸;白色窗帘后面的幽灵。">
            <a:extLst>
              <a:ext uri="{FF2B5EF4-FFF2-40B4-BE49-F238E27FC236}">
                <a16:creationId xmlns:a16="http://schemas.microsoft.com/office/drawing/2014/main" id="{1B651A20-CDB9-4F68-86B2-382D12899B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4938" r="30055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198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F671D-9E25-2734-0BA0-94965B38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周期长影响学术传播速度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9964-B722-A3FB-B00E-F3BCC7CC7D0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传统评审过程</a:t>
            </a:r>
          </a:p>
          <a:p>
            <a:pPr marL="0" lvl="1" indent="0">
              <a:buNone/>
            </a:pPr>
            <a:r>
              <a:rPr lang="zh-CN" altLang="en-US" sz="1400"/>
              <a:t>传统的评审过程通常需要数月到数年的时间，严重延缓了研究成果的传播。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科学的进步</a:t>
            </a:r>
          </a:p>
          <a:p>
            <a:pPr marL="0" lvl="1" indent="0">
              <a:buNone/>
            </a:pPr>
            <a:r>
              <a:rPr lang="zh-CN" altLang="en-US" sz="1400"/>
              <a:t>长时间的评审周期影响了科学的进步，阻碍了新的研究成果被广泛应用。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高效评审机制</a:t>
            </a:r>
          </a:p>
          <a:p>
            <a:pPr marL="0" lvl="1" indent="0">
              <a:buNone/>
            </a:pPr>
            <a:r>
              <a:rPr lang="zh-CN" altLang="en-US" sz="1400"/>
              <a:t>学术环境需要更高效的评审机制，以加速知识的分享和传播，为科学进步提供支持。</a:t>
            </a:r>
            <a:endParaRPr lang="en-US" sz="1400"/>
          </a:p>
        </p:txBody>
      </p:sp>
      <p:pic>
        <p:nvPicPr>
          <p:cNvPr id="5" name="Content Placeholder 4" descr="位于蓝色背景上的白色闹钟旁边的感叹号。具有复制空间的水平排版。">
            <a:extLst>
              <a:ext uri="{FF2B5EF4-FFF2-40B4-BE49-F238E27FC236}">
                <a16:creationId xmlns:a16="http://schemas.microsoft.com/office/drawing/2014/main" id="{2F4EAC91-8F9C-4000-ACFB-98B47E7049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4383" r="18344" b="-1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49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9CB5B-D738-CF40-7D39-19075E7E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少数人掌控的评审权力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AB5DA-B7F1-F12F-1BDC-F480CC8A401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权力集中</a:t>
            </a:r>
          </a:p>
          <a:p>
            <a:pPr marL="0" lvl="1" indent="0">
              <a:buNone/>
            </a:pPr>
            <a:r>
              <a:rPr lang="zh-CN" altLang="en-US" sz="1400"/>
              <a:t>评审权力集中在少数评审者手中，可能导致评审过程中的偏见和不公正。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观点多样性</a:t>
            </a:r>
          </a:p>
          <a:p>
            <a:pPr marL="0" lvl="1" indent="0">
              <a:buNone/>
            </a:pPr>
            <a:r>
              <a:rPr lang="zh-CN" altLang="en-US" sz="1400"/>
              <a:t>这种权力集中限制了多样化观点的表达，影响了学术研究的全面性。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研究认可</a:t>
            </a:r>
          </a:p>
          <a:p>
            <a:pPr marL="0" lvl="1" indent="0">
              <a:buNone/>
            </a:pPr>
            <a:r>
              <a:rPr lang="zh-CN" altLang="en-US" sz="1400"/>
              <a:t>一些有潜力的研究工作可能因缺乏认可而未能取得应有的重视。</a:t>
            </a:r>
            <a:endParaRPr lang="en-US" sz="1400"/>
          </a:p>
        </p:txBody>
      </p:sp>
      <p:pic>
        <p:nvPicPr>
          <p:cNvPr id="5" name="Content Placeholder 4" descr="在会议室中交流想法">
            <a:extLst>
              <a:ext uri="{FF2B5EF4-FFF2-40B4-BE49-F238E27FC236}">
                <a16:creationId xmlns:a16="http://schemas.microsoft.com/office/drawing/2014/main" id="{16EBA925-50E6-43E0-84C2-9185E9B3C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9844" r="35150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30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D7AD2-515C-39E6-F96D-A00218787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en-US" sz="6500"/>
              <a:t>去中心化论文评分平台的基础构想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6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E9187-3CBE-49F3-0989-D518D17B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基于Web3理念的众包化评分与评论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D2192-8EA5-FB2F-11E8-EE48CAA8574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去中心化评分系统</a:t>
            </a:r>
          </a:p>
          <a:p>
            <a:pPr marL="0" lvl="1" indent="0">
              <a:buNone/>
            </a:pPr>
            <a:r>
              <a:rPr lang="zh-CN" altLang="en-US" sz="1400"/>
              <a:t>去中心化的评分系统使得任何人都可以参与论文的评分和评论，促进透明度和公正性。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增强透明度</a:t>
            </a:r>
          </a:p>
          <a:p>
            <a:pPr marL="0" lvl="1" indent="0">
              <a:buNone/>
            </a:pPr>
            <a:r>
              <a:rPr lang="zh-CN" altLang="en-US" sz="1400"/>
              <a:t>此系统增加审查过程的透明度，使评审结果更加开放和可信。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众包智慧</a:t>
            </a:r>
          </a:p>
          <a:p>
            <a:pPr marL="0" lvl="1" indent="0">
              <a:buNone/>
            </a:pPr>
            <a:r>
              <a:rPr lang="zh-CN" altLang="en-US" sz="1400"/>
              <a:t>通过集思广益，众包化的方式提升了学术评估的质量，使更多观点得到重视。</a:t>
            </a:r>
            <a:endParaRPr lang="en-US" sz="1400"/>
          </a:p>
        </p:txBody>
      </p:sp>
      <p:pic>
        <p:nvPicPr>
          <p:cNvPr id="5" name="Content Placeholder 4" descr="3D illustration.">
            <a:extLst>
              <a:ext uri="{FF2B5EF4-FFF2-40B4-BE49-F238E27FC236}">
                <a16:creationId xmlns:a16="http://schemas.microsoft.com/office/drawing/2014/main" id="{A329E28F-F9F3-4DF9-AAE0-721530E735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38195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236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616C4-EFF0-65B7-C343-A3282D77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利用arXiv预印本数据库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2A59A-9CDD-BC9D-AA97-3BFE2B3C893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整合</a:t>
            </a:r>
            <a:r>
              <a:rPr lang="en-US" altLang="zh-CN" sz="1400" b="1"/>
              <a:t>arXiv</a:t>
            </a:r>
            <a:r>
              <a:rPr lang="zh-CN" altLang="en-US" sz="1400" b="1"/>
              <a:t>数据库</a:t>
            </a:r>
          </a:p>
          <a:p>
            <a:pPr marL="0" lvl="1" indent="0">
              <a:buNone/>
            </a:pPr>
            <a:r>
              <a:rPr lang="zh-CN" altLang="en-US" sz="1400"/>
              <a:t>平台将整合</a:t>
            </a:r>
            <a:r>
              <a:rPr lang="en-US" altLang="zh-CN" sz="1400"/>
              <a:t>arXiv</a:t>
            </a:r>
            <a:r>
              <a:rPr lang="zh-CN" altLang="en-US" sz="1400"/>
              <a:t>预印本数据库，使用户能够方便地访问研究论文。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评估最新研究</a:t>
            </a:r>
          </a:p>
          <a:p>
            <a:pPr marL="0" lvl="1" indent="0">
              <a:buNone/>
            </a:pPr>
            <a:r>
              <a:rPr lang="zh-CN" altLang="en-US" sz="1400"/>
              <a:t>用户可以快速评估最新的研究论文，提高科研效率和获取信息的便利性。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zh-CN" altLang="en-US" sz="1400" b="1"/>
              <a:t>文献查找</a:t>
            </a:r>
          </a:p>
          <a:p>
            <a:pPr marL="0" lvl="1" indent="0">
              <a:buNone/>
            </a:pPr>
            <a:r>
              <a:rPr lang="zh-CN" altLang="en-US" sz="1400"/>
              <a:t>通过连接已有的预印本，用户能够轻松找到相关文献并进行深入研究。</a:t>
            </a:r>
            <a:endParaRPr lang="en-US" sz="1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42BEEC-F52E-4D99-94F8-CF0A6BE467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3351" r="30295" b="-2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61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7902EC703EBF4791F0A5702B63444B" ma:contentTypeVersion="18" ma:contentTypeDescription="Create a new document." ma:contentTypeScope="" ma:versionID="a0a22eebe5bb48f68b63aa6fab894a8b">
  <xsd:schema xmlns:xsd="http://www.w3.org/2001/XMLSchema" xmlns:xs="http://www.w3.org/2001/XMLSchema" xmlns:p="http://schemas.microsoft.com/office/2006/metadata/properties" xmlns:ns1="http://schemas.microsoft.com/sharepoint/v3" xmlns:ns3="198a40d3-1cf4-4c86-88a1-1b44bf06a397" xmlns:ns4="20aeb424-d92f-464a-8475-9312c58278c4" targetNamespace="http://schemas.microsoft.com/office/2006/metadata/properties" ma:root="true" ma:fieldsID="e4762e9ed9d75ee33ca9ddf9be5da527" ns1:_="" ns3:_="" ns4:_="">
    <xsd:import namespace="http://schemas.microsoft.com/sharepoint/v3"/>
    <xsd:import namespace="198a40d3-1cf4-4c86-88a1-1b44bf06a397"/>
    <xsd:import namespace="20aeb424-d92f-464a-8475-9312c58278c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1:_ip_UnifiedCompliancePolicyProperties" minOccurs="0"/>
                <xsd:element ref="ns1:_ip_UnifiedCompliancePolicyUIActio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8a40d3-1cf4-4c86-88a1-1b44bf06a39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eb424-d92f-464a-8475-9312c58278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20aeb424-d92f-464a-8475-9312c58278c4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79B750-C235-4935-9B75-367C8C7ED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8a40d3-1cf4-4c86-88a1-1b44bf06a397"/>
    <ds:schemaRef ds:uri="20aeb424-d92f-464a-8475-9312c58278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FB458C-B88C-48D8-97AA-E3E4ED20A094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20aeb424-d92f-464a-8475-9312c58278c4"/>
    <ds:schemaRef ds:uri="http://schemas.microsoft.com/sharepoint/v3"/>
    <ds:schemaRef ds:uri="http://schemas.openxmlformats.org/package/2006/metadata/core-properties"/>
    <ds:schemaRef ds:uri="198a40d3-1cf4-4c86-88a1-1b44bf06a39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2620B8-2A22-41CA-A9D9-B960F18128A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2148</Words>
  <Application>Microsoft Office PowerPoint</Application>
  <PresentationFormat>Widescreen</PresentationFormat>
  <Paragraphs>176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Grandview Display</vt:lpstr>
      <vt:lpstr>Neue Haas Grotesk Text Pro</vt:lpstr>
      <vt:lpstr>DashVTI</vt:lpstr>
      <vt:lpstr>去中心化论文评分平台：基于Web3理念的开放学术评估体系</vt:lpstr>
      <vt:lpstr>议程安排</vt:lpstr>
      <vt:lpstr>学术同行评审制度的挑战和弊端</vt:lpstr>
      <vt:lpstr>不透明的评审过程</vt:lpstr>
      <vt:lpstr>周期长影响学术传播速度</vt:lpstr>
      <vt:lpstr>少数人掌控的评审权力</vt:lpstr>
      <vt:lpstr>去中心化论文评分平台的基础构想</vt:lpstr>
      <vt:lpstr>基于Web3理念的众包化评分与评论</vt:lpstr>
      <vt:lpstr>利用arXiv预印本数据库</vt:lpstr>
      <vt:lpstr>平台的功能和用户界面设计</vt:lpstr>
      <vt:lpstr>平台的主要功能和用户体验</vt:lpstr>
      <vt:lpstr>通过arXiv ID搜索和查看论文</vt:lpstr>
      <vt:lpstr>评分系统（1–5星）</vt:lpstr>
      <vt:lpstr>浏览平均评分和热门评论</vt:lpstr>
      <vt:lpstr>当前进展和实现功能</vt:lpstr>
      <vt:lpstr>基础网站功能的实现</vt:lpstr>
      <vt:lpstr>论文查询</vt:lpstr>
      <vt:lpstr>支持用户评分与评论，并展示内容</vt:lpstr>
      <vt:lpstr>平台的目标和愿景</vt:lpstr>
      <vt:lpstr>推动学术交流民主化</vt:lpstr>
      <vt:lpstr>创建反馈驱动的评估体系</vt:lpstr>
      <vt:lpstr>倡导开放、透明与去中心化的学术评估</vt:lpstr>
      <vt:lpstr>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Yifan Zou</dc:creator>
  <cp:lastModifiedBy>Yifan Zou</cp:lastModifiedBy>
  <cp:revision>2</cp:revision>
  <dcterms:created xsi:type="dcterms:W3CDTF">2025-06-21T06:42:41Z</dcterms:created>
  <dcterms:modified xsi:type="dcterms:W3CDTF">2025-06-21T08:21:44Z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0x010100057902EC703EBF4791F0A5702B63444B</vt:lpwstr>
  </property>
</Properties>
</file>