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67" r:id="rId6"/>
    <p:sldId id="266" r:id="rId7"/>
    <p:sldId id="269" r:id="rId8"/>
    <p:sldId id="271" r:id="rId9"/>
    <p:sldId id="276" r:id="rId10"/>
    <p:sldId id="257" r:id="rId11"/>
    <p:sldId id="277" r:id="rId12"/>
    <p:sldId id="259" r:id="rId13"/>
    <p:sldId id="262" r:id="rId14"/>
    <p:sldId id="275" r:id="rId15"/>
    <p:sldId id="273" r:id="rId16"/>
    <p:sldId id="268" r:id="rId17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jpe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4405313"/>
            <a:ext cx="7429500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zh-CN" altLang="en-US" sz="1050" dirty="0">
                <a:solidFill>
                  <a:schemeClr val="bg1"/>
                </a:solidFill>
              </a:rPr>
              <a:t>麒鸣，大大黄，心成，</a:t>
            </a:r>
            <a:r>
              <a:rPr lang="en-US" altLang="zh-CN" sz="1050" dirty="0">
                <a:solidFill>
                  <a:schemeClr val="bg1"/>
                </a:solidFill>
              </a:rPr>
              <a:t>solo lev</a:t>
            </a:r>
            <a:endParaRPr lang="en-US" altLang="zh-CN" sz="1050" dirty="0">
              <a:solidFill>
                <a:schemeClr val="bg1"/>
              </a:solidFill>
            </a:endParaRPr>
          </a:p>
        </p:txBody>
      </p:sp>
      <p:sp>
        <p:nvSpPr>
          <p:cNvPr id="4" name="Text 1"/>
          <p:cNvSpPr/>
          <p:nvPr/>
        </p:nvSpPr>
        <p:spPr>
          <a:xfrm>
            <a:off x="714375" y="1038225"/>
            <a:ext cx="7429500" cy="200025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7875"/>
              </a:lnSpc>
              <a:buNone/>
            </a:pPr>
            <a:r>
              <a:rPr lang="zh-CN" altLang="en-US" sz="562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水浒战纪</a:t>
            </a:r>
            <a:r>
              <a:rPr lang="en-US" altLang="zh-CN" sz="562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-</a:t>
            </a:r>
            <a:r>
              <a:rPr lang="en-US" sz="562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基于游戏互动的数字藏品平台</a:t>
            </a:r>
            <a:endParaRPr lang="en-US" sz="5625" dirty="0"/>
          </a:p>
        </p:txBody>
      </p:sp>
      <p:sp>
        <p:nvSpPr>
          <p:cNvPr id="5" name="Text 2"/>
          <p:cNvSpPr/>
          <p:nvPr/>
        </p:nvSpPr>
        <p:spPr>
          <a:xfrm>
            <a:off x="714375" y="3586163"/>
            <a:ext cx="742950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400"/>
              </a:lnSpc>
              <a:buNone/>
            </a:pPr>
            <a:endParaRPr lang="en-US" sz="1800" dirty="0"/>
          </a:p>
        </p:txBody>
      </p:sp>
      <p:pic>
        <p:nvPicPr>
          <p:cNvPr id="9" name="图片 8" descr="jimeng-2025-05-17-687-设计一款名为_水浒战记_的水浒题材卡牌对战游戏logo，计与中国古典水墨风的结合，体现出水浒豪情与武侠氛围。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4000" y="2802255"/>
            <a:ext cx="2043430" cy="204343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 1"/>
          <p:cNvSpPr/>
          <p:nvPr/>
        </p:nvSpPr>
        <p:spPr>
          <a:xfrm>
            <a:off x="1524000" y="1724025"/>
            <a:ext cx="6096000" cy="762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6000"/>
              </a:lnSpc>
              <a:buNone/>
            </a:pPr>
            <a:endParaRPr lang="en-US" sz="4875" dirty="0"/>
          </a:p>
        </p:txBody>
      </p:sp>
      <p:sp>
        <p:nvSpPr>
          <p:cNvPr id="4" name="Text 2"/>
          <p:cNvSpPr/>
          <p:nvPr/>
        </p:nvSpPr>
        <p:spPr>
          <a:xfrm>
            <a:off x="1524000" y="2724150"/>
            <a:ext cx="6096000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800"/>
              </a:lnSpc>
              <a:buNone/>
            </a:pPr>
            <a:endParaRPr lang="en-US" sz="105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3300" y="515620"/>
            <a:ext cx="7809230" cy="4131310"/>
          </a:xfrm>
          <a:prstGeom prst="rect">
            <a:avLst/>
          </a:prstGeom>
        </p:spPr>
      </p:pic>
      <p:pic>
        <p:nvPicPr>
          <p:cNvPr id="6" name="图片 5" descr="天暗星-青面兽-杨志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5355" y="2119630"/>
            <a:ext cx="1090930" cy="1061085"/>
          </a:xfrm>
          <a:prstGeom prst="rect">
            <a:avLst/>
          </a:prstGeom>
        </p:spPr>
      </p:pic>
      <p:pic>
        <p:nvPicPr>
          <p:cNvPr id="7" name="图片 6" descr="天剑星-地太岁-阮小二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70" y="659130"/>
            <a:ext cx="976630" cy="9956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 1"/>
          <p:cNvSpPr/>
          <p:nvPr/>
        </p:nvSpPr>
        <p:spPr>
          <a:xfrm>
            <a:off x="714375" y="1704975"/>
            <a:ext cx="3381375" cy="762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000"/>
              </a:lnSpc>
              <a:buNone/>
            </a:pP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未来</a:t>
            </a: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规划</a:t>
            </a:r>
            <a:endParaRPr lang="zh-CN" altLang="en-US" sz="4875" b="1" dirty="0">
              <a:gradFill>
                <a:gsLst>
                  <a:gs pos="0">
                    <a:srgbClr val="99ADB9"/>
                  </a:gs>
                  <a:gs pos="63000">
                    <a:srgbClr val="FFFFFF"/>
                  </a:gs>
                </a:gsLst>
                <a:lin ang="16200000" scaled="1"/>
              </a:gra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4375" y="2705100"/>
            <a:ext cx="3381375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确保平台运营符合当地法律法规，定期进行合规性审查.</a:t>
            </a:r>
            <a:endParaRPr lang="en-US" sz="10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7713" y="3205163"/>
            <a:ext cx="200025" cy="2000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2038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数据加密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76525" y="3205163"/>
            <a:ext cx="200025" cy="20002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990850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风险评估</a:t>
            </a:r>
            <a:endParaRPr lang="en-US" sz="10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0" y="2943225"/>
            <a:ext cx="2965450" cy="22002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5025" y="913130"/>
            <a:ext cx="7473950" cy="331724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 1.</a:t>
            </a:r>
            <a:r>
              <a:rPr lang="zh-CN" altLang="en-US" sz="1800" dirty="0">
                <a:solidFill>
                  <a:schemeClr val="bg1"/>
                </a:solidFill>
              </a:rPr>
              <a:t>继续扩展</a:t>
            </a:r>
            <a:r>
              <a:rPr lang="en-US" altLang="zh-CN" sz="1800" dirty="0">
                <a:solidFill>
                  <a:schemeClr val="bg1"/>
                </a:solidFill>
              </a:rPr>
              <a:t>IP</a:t>
            </a:r>
            <a:r>
              <a:rPr lang="zh-CN" altLang="en-US" sz="1800" dirty="0">
                <a:solidFill>
                  <a:schemeClr val="bg1"/>
                </a:solidFill>
              </a:rPr>
              <a:t>边界，引入更多中国传统文化元素，并探索元宇宙场景应用。</a:t>
            </a:r>
            <a:br>
              <a:rPr lang="zh-CN" altLang="en-US" sz="1800" dirty="0">
                <a:solidFill>
                  <a:schemeClr val="bg1"/>
                </a:solidFill>
              </a:rPr>
            </a:br>
            <a:endParaRPr lang="zh-CN" altLang="en-US" sz="18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400"/>
              </a:lnSpc>
              <a:buNone/>
            </a:pPr>
            <a:r>
              <a:rPr lang="en-US" altLang="zh-CN" sz="1800" dirty="0">
                <a:solidFill>
                  <a:schemeClr val="bg1"/>
                </a:solidFill>
              </a:rPr>
              <a:t>2.</a:t>
            </a:r>
            <a:r>
              <a:rPr lang="zh-CN" altLang="en-US" sz="1800" dirty="0">
                <a:solidFill>
                  <a:schemeClr val="bg1"/>
                </a:solidFill>
              </a:rPr>
              <a:t>同时，我们计划推出创作者工具包，让社区参与内容创作，打造一个真正由用户共建共享的</a:t>
            </a:r>
            <a:r>
              <a:rPr lang="en-US" altLang="zh-CN" sz="1800" dirty="0">
                <a:solidFill>
                  <a:schemeClr val="bg1"/>
                </a:solidFill>
              </a:rPr>
              <a:t>Web3</a:t>
            </a:r>
            <a:r>
              <a:rPr lang="zh-CN" altLang="en-US" sz="1800" dirty="0">
                <a:solidFill>
                  <a:schemeClr val="bg1"/>
                </a:solidFill>
              </a:rPr>
              <a:t>生态系统。</a:t>
            </a:r>
            <a:endParaRPr lang="zh-CN" altLang="en-US" sz="18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400"/>
              </a:lnSpc>
              <a:buNone/>
            </a:pPr>
            <a:endParaRPr lang="zh-CN" altLang="en-US" sz="1800" dirty="0">
              <a:solidFill>
                <a:schemeClr val="bg1"/>
              </a:solidFill>
            </a:endParaRPr>
          </a:p>
          <a:p>
            <a:pPr marL="0" indent="0" algn="ctr">
              <a:lnSpc>
                <a:spcPts val="2400"/>
              </a:lnSpc>
              <a:buNone/>
            </a:pPr>
            <a:r>
              <a:rPr lang="zh-CN" altLang="en-US" sz="1800" dirty="0">
                <a:solidFill>
                  <a:schemeClr val="bg1"/>
                </a:solidFill>
              </a:rPr>
              <a:t>我们相信，通过区块链技术与游戏互动的结合，将为数字藏品市场开辟全新赛道，也为中国传统文化的传承与创新探索出一条可持续发展的路径。</a:t>
            </a:r>
            <a:endParaRPr lang="zh-CN" altLang="en-US" sz="1800" dirty="0">
              <a:solidFill>
                <a:schemeClr val="bg1"/>
              </a:solidFill>
            </a:endParaRPr>
          </a:p>
        </p:txBody>
      </p:sp>
      <p:sp>
        <p:nvSpPr>
          <p:cNvPr id="5" name="Text 2"/>
          <p:cNvSpPr/>
          <p:nvPr/>
        </p:nvSpPr>
        <p:spPr>
          <a:xfrm>
            <a:off x="28575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3089275" y="2943225"/>
            <a:ext cx="2965450" cy="22002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75025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75025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6178550" y="2943225"/>
            <a:ext cx="2965450" cy="22002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6430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46430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14375" y="4686300"/>
            <a:ext cx="7429500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800"/>
              </a:lnSpc>
              <a:buNone/>
            </a:pPr>
            <a:endParaRPr lang="en-US" sz="1050" dirty="0"/>
          </a:p>
        </p:txBody>
      </p:sp>
      <p:sp>
        <p:nvSpPr>
          <p:cNvPr id="4" name="Text 1"/>
          <p:cNvSpPr/>
          <p:nvPr/>
        </p:nvSpPr>
        <p:spPr>
          <a:xfrm>
            <a:off x="714375" y="1466850"/>
            <a:ext cx="7429500" cy="100012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7875"/>
              </a:lnSpc>
              <a:buNone/>
            </a:pPr>
            <a:r>
              <a:rPr lang="en-US" sz="562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THANKS</a:t>
            </a:r>
            <a:endParaRPr lang="en-US" sz="5625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  <p:txBody>
          <a:bodyPr/>
          <a:p>
            <a:endParaRPr lang="zh-CN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0" y="2943225"/>
            <a:ext cx="2965450" cy="22002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331470" y="345376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3089275" y="2943225"/>
            <a:ext cx="2965450" cy="22002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75025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75025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6178550" y="2943225"/>
            <a:ext cx="2965450" cy="22002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6430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46430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sp>
        <p:nvSpPr>
          <p:cNvPr id="12" name="Text 1"/>
          <p:cNvSpPr/>
          <p:nvPr/>
        </p:nvSpPr>
        <p:spPr>
          <a:xfrm>
            <a:off x="902970" y="1200150"/>
            <a:ext cx="7186295" cy="197294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p>
            <a:pPr marL="0" indent="0" algn="l">
              <a:lnSpc>
                <a:spcPts val="2400"/>
              </a:lnSpc>
              <a:buNone/>
            </a:pPr>
            <a:r>
              <a:rPr 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1.</a:t>
            </a:r>
            <a: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市场洞察</a:t>
            </a:r>
            <a:b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</a:br>
            <a:b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</a:br>
            <a:r>
              <a:rPr lang="en-US" altLang="zh-CN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2.efc</a:t>
            </a:r>
            <a: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数字藏品的现状和痛点</a:t>
            </a:r>
            <a:b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</a:br>
            <a:b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</a:br>
            <a:r>
              <a:rPr lang="en-US" altLang="zh-CN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3.</a:t>
            </a:r>
            <a: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解决方案</a:t>
            </a:r>
            <a:b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</a:br>
            <a:b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</a:br>
            <a:r>
              <a:rPr lang="en-US" altLang="zh-CN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4.</a:t>
            </a:r>
            <a:r>
              <a:rPr lang="zh-CN" altLang="en-US" sz="24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未来规划</a:t>
            </a:r>
            <a:endParaRPr lang="zh-CN" altLang="en-US" sz="2400" b="1" dirty="0">
              <a:gradFill>
                <a:gsLst>
                  <a:gs pos="0">
                    <a:srgbClr val="99ADB9"/>
                  </a:gs>
                  <a:gs pos="63000">
                    <a:srgbClr val="FFFFFF"/>
                  </a:gs>
                </a:gsLst>
                <a:lin ang="16200000" scaled="1"/>
              </a:gra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 1"/>
          <p:cNvSpPr/>
          <p:nvPr/>
        </p:nvSpPr>
        <p:spPr>
          <a:xfrm>
            <a:off x="714375" y="1704975"/>
            <a:ext cx="3381375" cy="762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000"/>
              </a:lnSpc>
              <a:buNone/>
            </a:pP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市场</a:t>
            </a: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洞察</a:t>
            </a:r>
            <a:endParaRPr lang="zh-CN" altLang="en-US" sz="4875" b="1" dirty="0">
              <a:gradFill>
                <a:gsLst>
                  <a:gs pos="0">
                    <a:srgbClr val="99ADB9"/>
                  </a:gs>
                  <a:gs pos="63000">
                    <a:srgbClr val="FFFFFF"/>
                  </a:gs>
                </a:gsLst>
                <a:lin ang="16200000" scaled="1"/>
              </a:gra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4375" y="2705100"/>
            <a:ext cx="3381375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确保平台运营符合当地法律法规，定期进行合规性审查.</a:t>
            </a:r>
            <a:endParaRPr lang="en-US" sz="10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7713" y="3205163"/>
            <a:ext cx="200025" cy="2000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2038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数据加密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76525" y="3205163"/>
            <a:ext cx="200025" cy="20002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990850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风险评估</a:t>
            </a:r>
            <a:endParaRPr lang="en-US" sz="10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 1"/>
          <p:cNvSpPr/>
          <p:nvPr/>
        </p:nvSpPr>
        <p:spPr>
          <a:xfrm>
            <a:off x="28575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3089275" y="2943225"/>
            <a:ext cx="2965450" cy="22002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75025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75025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6178550" y="2943225"/>
            <a:ext cx="2965450" cy="22002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6430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46430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15" name="图片 14" descr="v2-cce675baa5b19810c3b11996b7ac4296_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" y="0"/>
            <a:ext cx="913892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4" name="Text 1"/>
          <p:cNvSpPr/>
          <p:nvPr/>
        </p:nvSpPr>
        <p:spPr>
          <a:xfrm>
            <a:off x="28575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3089275" y="2943225"/>
            <a:ext cx="2965450" cy="22002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75025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75025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6178550" y="2943225"/>
            <a:ext cx="2965450" cy="22002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6430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46430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endParaRPr lang="en-US" sz="1350" dirty="0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" y="-635"/>
            <a:ext cx="9229725" cy="514413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 1"/>
          <p:cNvSpPr/>
          <p:nvPr/>
        </p:nvSpPr>
        <p:spPr>
          <a:xfrm>
            <a:off x="714375" y="1704975"/>
            <a:ext cx="7874000" cy="97599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000"/>
              </a:lnSpc>
              <a:buNone/>
            </a:pPr>
            <a:r>
              <a:rPr lang="en-US" altLang="zh-CN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efc</a:t>
            </a: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数字藏品的现状和</a:t>
            </a: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痛点</a:t>
            </a:r>
            <a:endParaRPr lang="zh-CN" altLang="en-US" sz="4875" b="1" dirty="0">
              <a:gradFill>
                <a:gsLst>
                  <a:gs pos="0">
                    <a:srgbClr val="99ADB9"/>
                  </a:gs>
                  <a:gs pos="63000">
                    <a:srgbClr val="FFFFFF"/>
                  </a:gs>
                </a:gsLst>
                <a:lin ang="16200000" scaled="1"/>
              </a:gra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4375" y="2705100"/>
            <a:ext cx="3381375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确保平台运营符合当地法律法规，定期进行合规性审查.</a:t>
            </a:r>
            <a:endParaRPr lang="en-US" sz="10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7713" y="3205163"/>
            <a:ext cx="200025" cy="2000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2038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数据加密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76525" y="3205163"/>
            <a:ext cx="200025" cy="20002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990850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风险评估</a:t>
            </a:r>
            <a:endParaRPr lang="en-US" sz="10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0" y="2943225"/>
            <a:ext cx="2965450" cy="220027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8575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8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游戏资产困境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28575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玩家投入时间金钱，但游戏资产归开发商所有.</a:t>
            </a:r>
            <a:endParaRPr lang="en-US" sz="13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3089275" y="2943225"/>
            <a:ext cx="2965450" cy="220027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3375025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8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区块链技术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3375025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利用区块链确保资产唯一性，实现真正所有权.</a:t>
            </a:r>
            <a:endParaRPr lang="en-US" sz="13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1"/>
          <a:srcRect t="668" b="668"/>
          <a:stretch>
            <a:fillRect/>
          </a:stretch>
        </p:blipFill>
        <p:spPr>
          <a:xfrm>
            <a:off x="6178550" y="2943225"/>
            <a:ext cx="2965450" cy="220027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6464300" y="3590925"/>
            <a:ext cx="2393950" cy="3048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800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数字藏品平台</a:t>
            </a:r>
            <a:endParaRPr lang="en-US" sz="1800" dirty="0"/>
          </a:p>
        </p:txBody>
      </p:sp>
      <p:sp>
        <p:nvSpPr>
          <p:cNvPr id="11" name="Text 6"/>
          <p:cNvSpPr/>
          <p:nvPr/>
        </p:nvSpPr>
        <p:spPr>
          <a:xfrm>
            <a:off x="6464300" y="3962400"/>
            <a:ext cx="2393950" cy="5334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2100"/>
              </a:lnSpc>
              <a:buNone/>
            </a:pPr>
            <a:r>
              <a:rPr lang="en-US" sz="13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创建游戏资产交易市场，提升玩家参与感和价值回收.</a:t>
            </a:r>
            <a:endParaRPr lang="en-US" sz="1350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970" y="425450"/>
            <a:ext cx="7845425" cy="2730500"/>
          </a:xfrm>
          <a:prstGeom prst="rect">
            <a:avLst/>
          </a:prstGeom>
        </p:spPr>
      </p:pic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245" y="425450"/>
            <a:ext cx="7845425" cy="2730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 1"/>
          <p:cNvSpPr/>
          <p:nvPr/>
        </p:nvSpPr>
        <p:spPr>
          <a:xfrm>
            <a:off x="714375" y="1704975"/>
            <a:ext cx="7874000" cy="975995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000"/>
              </a:lnSpc>
              <a:buNone/>
            </a:pP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解决</a:t>
            </a:r>
            <a:r>
              <a:rPr lang="zh-CN" altLang="en-US" sz="4875" b="1" dirty="0">
                <a:gradFill>
                  <a:gsLst>
                    <a:gs pos="0">
                      <a:srgbClr val="99ADB9"/>
                    </a:gs>
                    <a:gs pos="63000">
                      <a:srgbClr val="FFFFFF"/>
                    </a:gs>
                  </a:gsLst>
                  <a:lin ang="16200000" scaled="1"/>
                </a:gra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方案</a:t>
            </a:r>
            <a:endParaRPr lang="zh-CN" altLang="en-US" sz="4875" b="1" dirty="0">
              <a:gradFill>
                <a:gsLst>
                  <a:gs pos="0">
                    <a:srgbClr val="99ADB9"/>
                  </a:gs>
                  <a:gs pos="63000">
                    <a:srgbClr val="FFFFFF"/>
                  </a:gs>
                </a:gsLst>
                <a:lin ang="16200000" scaled="1"/>
              </a:gradFill>
              <a:latin typeface="微软雅黑" pitchFamily="34" charset="0"/>
              <a:ea typeface="微软雅黑" pitchFamily="34" charset="-122"/>
              <a:cs typeface="微软雅黑" pitchFamily="34" charset="-120"/>
            </a:endParaRPr>
          </a:p>
        </p:txBody>
      </p:sp>
      <p:sp>
        <p:nvSpPr>
          <p:cNvPr id="4" name="Text 2"/>
          <p:cNvSpPr/>
          <p:nvPr/>
        </p:nvSpPr>
        <p:spPr>
          <a:xfrm>
            <a:off x="714375" y="2705100"/>
            <a:ext cx="3381375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确保平台运营符合当地法律法规，定期进行合规性审查.</a:t>
            </a:r>
            <a:endParaRPr lang="en-US" sz="10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7713" y="3205163"/>
            <a:ext cx="200025" cy="2000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2038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数据加密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76525" y="3205163"/>
            <a:ext cx="200025" cy="20002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990850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风险评估</a:t>
            </a:r>
            <a:endParaRPr lang="en-US" sz="10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</p:spPr>
      </p:sp>
      <p:sp>
        <p:nvSpPr>
          <p:cNvPr id="3" name="Text 1"/>
          <p:cNvSpPr/>
          <p:nvPr/>
        </p:nvSpPr>
        <p:spPr>
          <a:xfrm>
            <a:off x="714375" y="1704975"/>
            <a:ext cx="3381375" cy="7620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6000"/>
              </a:lnSpc>
              <a:buNone/>
            </a:pPr>
            <a:endParaRPr lang="en-US" sz="4875" dirty="0"/>
          </a:p>
        </p:txBody>
      </p:sp>
      <p:sp>
        <p:nvSpPr>
          <p:cNvPr id="4" name="Text 2"/>
          <p:cNvSpPr/>
          <p:nvPr/>
        </p:nvSpPr>
        <p:spPr>
          <a:xfrm>
            <a:off x="824865" y="2667635"/>
            <a:ext cx="3381375" cy="2286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支持多种加密货币钱包，提升用户接入便利性。</a:t>
            </a:r>
            <a:endParaRPr lang="en-US" sz="10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47713" y="3205163"/>
            <a:ext cx="200025" cy="20002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62038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安全登录</a:t>
            </a:r>
            <a:endParaRPr lang="en-US" sz="10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2676525" y="3205163"/>
            <a:ext cx="200025" cy="20002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990850" y="3171825"/>
            <a:ext cx="1138238" cy="266700"/>
          </a:xfrm>
          <a:prstGeom prst="rect">
            <a:avLst/>
          </a:prstGeom>
          <a:noFill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050" dirty="0">
                <a:solidFill>
                  <a:srgbClr val="FFFFFF"/>
                </a:solidFill>
                <a:latin typeface="微软雅黑" pitchFamily="34" charset="0"/>
                <a:ea typeface="微软雅黑" pitchFamily="34" charset="-122"/>
                <a:cs typeface="微软雅黑" pitchFamily="34" charset="-120"/>
              </a:rPr>
              <a:t>无缝切换</a:t>
            </a:r>
            <a:endParaRPr lang="en-US" sz="105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980" y="428625"/>
            <a:ext cx="2992755" cy="443928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055" y="732790"/>
            <a:ext cx="2402840" cy="172212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502</Words>
  <Application>WPS 文字</Application>
  <PresentationFormat>On-screen Show (16:9)</PresentationFormat>
  <Paragraphs>63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34" baseType="lpstr">
      <vt:lpstr>Arial</vt:lpstr>
      <vt:lpstr>宋体</vt:lpstr>
      <vt:lpstr>Wingdings</vt:lpstr>
      <vt:lpstr>微软雅黑</vt:lpstr>
      <vt:lpstr>汉仪旗黑</vt:lpstr>
      <vt:lpstr>微软雅黑</vt:lpstr>
      <vt:lpstr>微软雅黑</vt:lpstr>
      <vt:lpstr>Calibri</vt:lpstr>
      <vt:lpstr>Helvetica Neue</vt:lpstr>
      <vt:lpstr>宋体</vt:lpstr>
      <vt:lpstr>Arial Unicode MS</vt:lpstr>
      <vt:lpstr>等线</vt:lpstr>
      <vt:lpstr>汉仪中等线KW</vt:lpstr>
      <vt:lpstr>汉仪书宋二KW</vt:lpstr>
      <vt:lpstr>优设标题黑</vt:lpstr>
      <vt:lpstr>Wingdings</vt:lpstr>
      <vt:lpstr>等线 Light</vt:lpstr>
      <vt:lpstr>Calibri Light</vt:lpstr>
      <vt:lpstr>汉仪中黑KW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冯麒鸣</cp:lastModifiedBy>
  <cp:revision>10</cp:revision>
  <dcterms:created xsi:type="dcterms:W3CDTF">2025-05-17T07:59:23Z</dcterms:created>
  <dcterms:modified xsi:type="dcterms:W3CDTF">2025-05-17T07:59:23Z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9EC035EB49F1A34DE1322868558C408F_42</vt:lpwstr>
  </property>
  <property fmtid="{D5CDD505-2E9C-101B-9397-08002B2CF9AE}" pid="3" name="KSOProductBuildVer">
    <vt:lpwstr>2052-6.15.2.8936</vt:lpwstr>
  </property>
</Properties>
</file>