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4" r:id="rId5"/>
    <p:sldId id="275" r:id="rId6"/>
    <p:sldId id="269" r:id="rId7"/>
    <p:sldId id="258" r:id="rId8"/>
    <p:sldId id="259" r:id="rId9"/>
    <p:sldId id="260" r:id="rId10"/>
    <p:sldId id="261" r:id="rId11"/>
    <p:sldId id="276" r:id="rId12"/>
    <p:sldId id="277" r:id="rId13"/>
    <p:sldId id="265" r:id="rId14"/>
    <p:sldId id="270" r:id="rId15"/>
    <p:sldId id="278" r:id="rId16"/>
    <p:sldId id="263" r:id="rId17"/>
    <p:sldId id="264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78FA8"/>
    <a:srgbClr val="2A185C"/>
    <a:srgbClr val="616D94"/>
    <a:srgbClr val="62BA71"/>
    <a:srgbClr val="367B42"/>
    <a:srgbClr val="396A3D"/>
    <a:srgbClr val="8B9C7C"/>
    <a:srgbClr val="C9BCAC"/>
    <a:srgbClr val="0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0E3B8-2502-4324-96F8-BB8424D5E66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A713-B524-4946-8F52-28231529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Phishing: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the fraudulent practice of sending emails purporting to be from reputable companies in order to induce individuals to reveal personal information, such as passwords and credit card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1A713-B524-4946-8F52-28231529C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E128-E5F2-4F21-A788-6B21B3DD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6E67-5C1B-4135-8DEE-2E3C489A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2BCD-764B-4A7F-AF16-7960763D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9732-827F-46DE-A459-8E7ABA79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D940-AD88-46EE-A79F-167CA9C3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4661-2749-4118-B9C1-60E3B487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EB14-A148-4EFF-8D5E-0982A9E7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C4DA-2783-4AEC-A0AF-95940F35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EDEB-14B2-4E1D-B01D-D362965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191-0570-4451-8FD7-FCB2813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23F6B-8F06-4ED6-BB33-82E55B8E1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A287-A45A-4FC1-8A2C-6013C68F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04E-4921-4996-9890-CAF4A3A0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892-2780-490D-9E0F-4E978BA2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5FBA-EAC1-49AF-AC15-ED632F60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E15F-4F31-4C25-B2B4-2E17EEF2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D60E-4000-45C2-B9B6-C8FDCE1B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EF85-360A-4577-8E4E-153EF491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328A-2E2D-4BAA-886B-E85D34EC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C505-A08F-45ED-9DFA-1D0357B5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136A-8CDB-4B5F-8354-EFF15A30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27FB-1A70-43CC-8132-D074B861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4F4F-26E1-4DE6-9FEB-72D93F21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B182-B7B6-4FC8-8D01-AD56B07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CCD1-0AE5-4935-BAC1-2F6165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EAC3-A101-4A2E-B733-DFBA8569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07BD-A89C-4671-8BC2-E3D84B4F0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C31F-0627-46E8-B423-06BF9779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35DF-8686-431F-BF55-AE11DA8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9C60-B670-45E2-ADDC-3B71283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94DA-0E96-48E3-952B-9AB751F9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650-761C-489C-95C8-AB143EB6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12B5-AF86-4172-91A3-229AEDDB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04912-178A-4909-A146-1C8BC9BD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1D136-9452-4081-AEE5-ADE81AEAF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903F-8BA6-424F-9513-701B4C380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83E84-ACDD-48E4-9726-F304D4F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1E726-CFD1-41AA-89EA-7B09FA89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9696-2523-4CD0-8BC3-6CFA6D59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815F-7B85-4EC4-9443-CCB9E08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013AE-DF31-478A-A3BA-FDC1E829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26A15-ED4D-454D-995A-0C00C9F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BD277-C9F7-4780-900B-69B0B31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46CA3-95B5-401A-B387-2A8988E7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A71D9-C37E-44D7-9ABC-7C14BAE1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86E5A-581A-4052-8A24-89922A39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701-BDBA-49C7-9374-9A6673BA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433-BF69-4965-9B6D-F980BC0B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BD2D-DFF5-438E-A5C6-441BD384F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29B84-2A87-4832-A848-89B733EA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BB2D-7829-4F2D-B4AA-2401BB21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06A5A-FCDB-4791-A6A0-55FBC427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728A-B380-4EF9-AD9F-87BE24FF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2A05F-C321-4E98-ABC4-818F0F8C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9287-53F5-4DD2-9345-F4D682AC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E9D7-6B26-4013-B836-B7A3488F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48B0-21FC-45DB-B54C-7F82E922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40C4-FDBC-4970-AC54-35669558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192E3-7CB9-4F6B-8CC0-2956A2A7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6623-C420-49AB-BD25-E15E3697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0D6B-310D-492B-8C0E-2D6B1FBCA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14FC-B3FF-490C-ADC3-FC21B5CA433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A66E-A206-4089-9BA0-44FEBB6EF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9021-EA01-4700-90BD-E65F1256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4754-C05B-4013-9E0A-70175075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6F99A5-3371-4F3B-98A7-8DA6BED9431F}"/>
              </a:ext>
            </a:extLst>
          </p:cNvPr>
          <p:cNvSpPr/>
          <p:nvPr/>
        </p:nvSpPr>
        <p:spPr>
          <a:xfrm>
            <a:off x="55984" y="3419672"/>
            <a:ext cx="12092473" cy="338545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E2801F7-8A6F-4E5C-BDB0-A40B3391A1EE}"/>
              </a:ext>
            </a:extLst>
          </p:cNvPr>
          <p:cNvSpPr/>
          <p:nvPr/>
        </p:nvSpPr>
        <p:spPr>
          <a:xfrm>
            <a:off x="3115502" y="1736270"/>
            <a:ext cx="5960995" cy="3385456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ACF7813E-126A-4BAA-B87D-71DCEC7DA2D6}"/>
              </a:ext>
            </a:extLst>
          </p:cNvPr>
          <p:cNvSpPr/>
          <p:nvPr/>
        </p:nvSpPr>
        <p:spPr>
          <a:xfrm>
            <a:off x="3403535" y="1943099"/>
            <a:ext cx="5384928" cy="2971798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5757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D21DC497-BC52-4A69-9E77-D0E7F347F432}"/>
              </a:ext>
            </a:extLst>
          </p:cNvPr>
          <p:cNvSpPr/>
          <p:nvPr/>
        </p:nvSpPr>
        <p:spPr>
          <a:xfrm>
            <a:off x="200606" y="211491"/>
            <a:ext cx="3730692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3D0E7435-F6A5-4F3A-9B54-3FC424A79A1B}"/>
              </a:ext>
            </a:extLst>
          </p:cNvPr>
          <p:cNvSpPr/>
          <p:nvPr/>
        </p:nvSpPr>
        <p:spPr>
          <a:xfrm>
            <a:off x="332790" y="323150"/>
            <a:ext cx="3486541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6F1ED-DC7C-4A9E-86B9-96D0EA7589BE}"/>
              </a:ext>
            </a:extLst>
          </p:cNvPr>
          <p:cNvSpPr/>
          <p:nvPr/>
        </p:nvSpPr>
        <p:spPr>
          <a:xfrm>
            <a:off x="200606" y="2028160"/>
            <a:ext cx="11811002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4CEFF-73C7-42BD-8B75-491CF72BCE87}"/>
              </a:ext>
            </a:extLst>
          </p:cNvPr>
          <p:cNvSpPr txBox="1"/>
          <p:nvPr/>
        </p:nvSpPr>
        <p:spPr>
          <a:xfrm>
            <a:off x="384886" y="2235073"/>
            <a:ext cx="460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Classifiers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1BBF5-5F2D-4624-8B1C-396E1556A5B6}"/>
              </a:ext>
            </a:extLst>
          </p:cNvPr>
          <p:cNvSpPr txBox="1"/>
          <p:nvPr/>
        </p:nvSpPr>
        <p:spPr>
          <a:xfrm>
            <a:off x="599880" y="3087635"/>
            <a:ext cx="6662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with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entropy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 and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oob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on and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leaf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root and log maximum features</a:t>
            </a:r>
          </a:p>
        </p:txBody>
      </p:sp>
    </p:spTree>
    <p:extLst>
      <p:ext uri="{BB962C8B-B14F-4D97-AF65-F5344CB8AC3E}">
        <p14:creationId xmlns:p14="http://schemas.microsoft.com/office/powerpoint/2010/main" val="116324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D21DC497-BC52-4A69-9E77-D0E7F347F432}"/>
              </a:ext>
            </a:extLst>
          </p:cNvPr>
          <p:cNvSpPr/>
          <p:nvPr/>
        </p:nvSpPr>
        <p:spPr>
          <a:xfrm>
            <a:off x="200606" y="211491"/>
            <a:ext cx="3730692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3D0E7435-F6A5-4F3A-9B54-3FC424A79A1B}"/>
              </a:ext>
            </a:extLst>
          </p:cNvPr>
          <p:cNvSpPr/>
          <p:nvPr/>
        </p:nvSpPr>
        <p:spPr>
          <a:xfrm>
            <a:off x="332790" y="323150"/>
            <a:ext cx="3486541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6F1ED-DC7C-4A9E-86B9-96D0EA7589BE}"/>
              </a:ext>
            </a:extLst>
          </p:cNvPr>
          <p:cNvSpPr/>
          <p:nvPr/>
        </p:nvSpPr>
        <p:spPr>
          <a:xfrm>
            <a:off x="200606" y="2028160"/>
            <a:ext cx="11811002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79A6A-0BA8-4158-9DDC-1F36400F0B50}"/>
              </a:ext>
            </a:extLst>
          </p:cNvPr>
          <p:cNvSpPr txBox="1"/>
          <p:nvPr/>
        </p:nvSpPr>
        <p:spPr>
          <a:xfrm>
            <a:off x="429208" y="2511790"/>
            <a:ext cx="11078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Ridge Classifier – 6 solvers for a range of alpha between 0 and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– 5 solvers with each of I1, I2, elastic net, or no penalty, an exponential set of C value and an I1 ratio of between 0 and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Aggressive Classifier – similar range of C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 – compute expensive, so reduced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parms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Boost – varied the learning rate between .01 and 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 Gradient Descent – similar to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7908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D21DC497-BC52-4A69-9E77-D0E7F347F432}"/>
              </a:ext>
            </a:extLst>
          </p:cNvPr>
          <p:cNvSpPr/>
          <p:nvPr/>
        </p:nvSpPr>
        <p:spPr>
          <a:xfrm>
            <a:off x="200606" y="211491"/>
            <a:ext cx="3730692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3D0E7435-F6A5-4F3A-9B54-3FC424A79A1B}"/>
              </a:ext>
            </a:extLst>
          </p:cNvPr>
          <p:cNvSpPr/>
          <p:nvPr/>
        </p:nvSpPr>
        <p:spPr>
          <a:xfrm>
            <a:off x="332790" y="323150"/>
            <a:ext cx="3486541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6F1ED-DC7C-4A9E-86B9-96D0EA7589BE}"/>
              </a:ext>
            </a:extLst>
          </p:cNvPr>
          <p:cNvSpPr/>
          <p:nvPr/>
        </p:nvSpPr>
        <p:spPr>
          <a:xfrm>
            <a:off x="200606" y="2028160"/>
            <a:ext cx="11811002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C8798-02D0-4DFB-B63A-247A5DAE080E}"/>
              </a:ext>
            </a:extLst>
          </p:cNvPr>
          <p:cNvSpPr txBox="1"/>
          <p:nvPr/>
        </p:nvSpPr>
        <p:spPr>
          <a:xfrm>
            <a:off x="332790" y="2251788"/>
            <a:ext cx="674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Exotic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BC6B6-BA26-4847-8057-7552AAA3B721}"/>
              </a:ext>
            </a:extLst>
          </p:cNvPr>
          <p:cNvSpPr txBox="1"/>
          <p:nvPr/>
        </p:nvSpPr>
        <p:spPr>
          <a:xfrm>
            <a:off x="398106" y="2998636"/>
            <a:ext cx="11252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 boosting methods with depths between 2 and 10 and learning rates between .05 and 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–same depths and learning rates, varying numbers of estimators between 60 and 220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 Perceptron – 4 activations, 3 common solvers, 3 learning rates, 5 increasing alphas</a:t>
            </a:r>
          </a:p>
        </p:txBody>
      </p:sp>
    </p:spTree>
    <p:extLst>
      <p:ext uri="{BB962C8B-B14F-4D97-AF65-F5344CB8AC3E}">
        <p14:creationId xmlns:p14="http://schemas.microsoft.com/office/powerpoint/2010/main" val="271304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2D08CA0F-0B52-4680-8320-9E35F3BCDFB2}"/>
              </a:ext>
            </a:extLst>
          </p:cNvPr>
          <p:cNvSpPr/>
          <p:nvPr/>
        </p:nvSpPr>
        <p:spPr>
          <a:xfrm>
            <a:off x="200605" y="211491"/>
            <a:ext cx="11779901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C4BE4F05-7682-4141-9F40-02583A4358BE}"/>
              </a:ext>
            </a:extLst>
          </p:cNvPr>
          <p:cNvSpPr/>
          <p:nvPr/>
        </p:nvSpPr>
        <p:spPr>
          <a:xfrm>
            <a:off x="323462" y="323150"/>
            <a:ext cx="11551297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Indicators of Causality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ACEA9-BD2E-4593-9EAF-26C7CB87CF11}"/>
              </a:ext>
            </a:extLst>
          </p:cNvPr>
          <p:cNvSpPr/>
          <p:nvPr/>
        </p:nvSpPr>
        <p:spPr>
          <a:xfrm>
            <a:off x="6197600" y="2139820"/>
            <a:ext cx="5801565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581E78-1429-4EBF-9D57-9F1C491E5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12" y="4668266"/>
            <a:ext cx="1511900" cy="151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791292-1BD0-4018-9052-D1E2E3A5ECBD}"/>
              </a:ext>
            </a:extLst>
          </p:cNvPr>
          <p:cNvSpPr txBox="1"/>
          <p:nvPr/>
        </p:nvSpPr>
        <p:spPr>
          <a:xfrm>
            <a:off x="6575968" y="2606163"/>
            <a:ext cx="4970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Team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07C716-5891-4FFE-BA7F-E6B9BA31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" y="2247900"/>
            <a:ext cx="55340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6F99A5-3371-4F3B-98A7-8DA6BED9431F}"/>
              </a:ext>
            </a:extLst>
          </p:cNvPr>
          <p:cNvSpPr/>
          <p:nvPr/>
        </p:nvSpPr>
        <p:spPr>
          <a:xfrm>
            <a:off x="55984" y="3419672"/>
            <a:ext cx="12092473" cy="338545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E2801F7-8A6F-4E5C-BDB0-A40B3391A1EE}"/>
              </a:ext>
            </a:extLst>
          </p:cNvPr>
          <p:cNvSpPr/>
          <p:nvPr/>
        </p:nvSpPr>
        <p:spPr>
          <a:xfrm>
            <a:off x="3115502" y="1736270"/>
            <a:ext cx="5960995" cy="3385456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ACF7813E-126A-4BAA-B87D-71DCEC7DA2D6}"/>
              </a:ext>
            </a:extLst>
          </p:cNvPr>
          <p:cNvSpPr/>
          <p:nvPr/>
        </p:nvSpPr>
        <p:spPr>
          <a:xfrm>
            <a:off x="3403535" y="1943099"/>
            <a:ext cx="5384928" cy="2971798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0068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2E0335C2-BC3B-43D6-8716-9B9A11F3C103}"/>
              </a:ext>
            </a:extLst>
          </p:cNvPr>
          <p:cNvSpPr/>
          <p:nvPr/>
        </p:nvSpPr>
        <p:spPr>
          <a:xfrm>
            <a:off x="200606" y="211491"/>
            <a:ext cx="3774236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6E2FCF7-4B8F-478A-9AC9-3909BCCFB59E}"/>
              </a:ext>
            </a:extLst>
          </p:cNvPr>
          <p:cNvSpPr/>
          <p:nvPr/>
        </p:nvSpPr>
        <p:spPr>
          <a:xfrm>
            <a:off x="332791" y="323150"/>
            <a:ext cx="3511422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Top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1D109-F20B-4EED-B6BC-4E8432451B06}"/>
              </a:ext>
            </a:extLst>
          </p:cNvPr>
          <p:cNvSpPr txBox="1"/>
          <p:nvPr/>
        </p:nvSpPr>
        <p:spPr>
          <a:xfrm>
            <a:off x="332791" y="2270449"/>
            <a:ext cx="4145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Regressive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4CE02-B7CB-4ACC-AEBF-9A35447B2BEA}"/>
              </a:ext>
            </a:extLst>
          </p:cNvPr>
          <p:cNvSpPr/>
          <p:nvPr/>
        </p:nvSpPr>
        <p:spPr>
          <a:xfrm>
            <a:off x="200607" y="5225142"/>
            <a:ext cx="11817222" cy="142136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BF3DB-E736-4446-BD8F-3FA8424BA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8" y="5574505"/>
            <a:ext cx="749120" cy="749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70DD3F-F591-4180-B653-9C9AC1292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16" y="5563103"/>
            <a:ext cx="708157" cy="708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C410C-CD76-4E08-A500-03E8624AF337}"/>
              </a:ext>
            </a:extLst>
          </p:cNvPr>
          <p:cNvSpPr txBox="1"/>
          <p:nvPr/>
        </p:nvSpPr>
        <p:spPr>
          <a:xfrm>
            <a:off x="174171" y="5655572"/>
            <a:ext cx="194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BE943-0FC1-42B0-AABA-DBE4928D73DC}"/>
              </a:ext>
            </a:extLst>
          </p:cNvPr>
          <p:cNvSpPr txBox="1"/>
          <p:nvPr/>
        </p:nvSpPr>
        <p:spPr>
          <a:xfrm>
            <a:off x="3858209" y="5458181"/>
            <a:ext cx="1677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+ 5 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F1DCB0-1517-46E8-B325-2A0CD4D8B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51" y="5559227"/>
            <a:ext cx="749120" cy="74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2B037-4F05-4002-9BAB-BFF4F49F8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20" y="5390564"/>
            <a:ext cx="1086446" cy="108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7925-DF8F-4044-9369-15D40EF6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18" y="0"/>
            <a:ext cx="5375948" cy="64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4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C4CE02-B7CB-4ACC-AEBF-9A35447B2BEA}"/>
              </a:ext>
            </a:extLst>
          </p:cNvPr>
          <p:cNvSpPr/>
          <p:nvPr/>
        </p:nvSpPr>
        <p:spPr>
          <a:xfrm>
            <a:off x="200607" y="5225142"/>
            <a:ext cx="11817222" cy="142136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4FF2D-D331-4057-B9D3-22C07F48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5" y="122383"/>
            <a:ext cx="10393225" cy="6106377"/>
          </a:xfrm>
          <a:prstGeom prst="rect">
            <a:avLst/>
          </a:prstGeom>
        </p:spPr>
      </p:pic>
      <p:sp>
        <p:nvSpPr>
          <p:cNvPr id="4" name="Octagon 3">
            <a:extLst>
              <a:ext uri="{FF2B5EF4-FFF2-40B4-BE49-F238E27FC236}">
                <a16:creationId xmlns:a16="http://schemas.microsoft.com/office/drawing/2014/main" id="{2E0335C2-BC3B-43D6-8716-9B9A11F3C103}"/>
              </a:ext>
            </a:extLst>
          </p:cNvPr>
          <p:cNvSpPr/>
          <p:nvPr/>
        </p:nvSpPr>
        <p:spPr>
          <a:xfrm>
            <a:off x="200606" y="211491"/>
            <a:ext cx="3774236" cy="1548882"/>
          </a:xfrm>
          <a:prstGeom prst="octagon">
            <a:avLst/>
          </a:prstGeom>
          <a:solidFill>
            <a:schemeClr val="bg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56E2FCF7-4B8F-478A-9AC9-3909BCCFB59E}"/>
              </a:ext>
            </a:extLst>
          </p:cNvPr>
          <p:cNvSpPr/>
          <p:nvPr/>
        </p:nvSpPr>
        <p:spPr>
          <a:xfrm>
            <a:off x="332791" y="323150"/>
            <a:ext cx="3511422" cy="1325563"/>
          </a:xfrm>
          <a:prstGeom prst="octagon">
            <a:avLst/>
          </a:prstGeom>
          <a:solidFill>
            <a:srgbClr val="2F5597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Top Models</a:t>
            </a:r>
          </a:p>
        </p:txBody>
      </p:sp>
    </p:spTree>
    <p:extLst>
      <p:ext uri="{BB962C8B-B14F-4D97-AF65-F5344CB8AC3E}">
        <p14:creationId xmlns:p14="http://schemas.microsoft.com/office/powerpoint/2010/main" val="330699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9D99617-4274-47D5-8F5A-4F0CA93B679F}"/>
              </a:ext>
            </a:extLst>
          </p:cNvPr>
          <p:cNvSpPr/>
          <p:nvPr/>
        </p:nvSpPr>
        <p:spPr>
          <a:xfrm>
            <a:off x="5241253" y="156783"/>
            <a:ext cx="6863443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A200747A-1062-4FEF-9EA1-E772603A89D1}"/>
              </a:ext>
            </a:extLst>
          </p:cNvPr>
          <p:cNvSpPr/>
          <p:nvPr/>
        </p:nvSpPr>
        <p:spPr>
          <a:xfrm>
            <a:off x="5365661" y="268442"/>
            <a:ext cx="6610739" cy="1325563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Relative 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3F3C35-AEE0-4B6D-94A4-B6FE8644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0" y="1356702"/>
            <a:ext cx="10524605" cy="51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0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53F7AB4-AC3A-451E-BC5F-09246418B5F2}"/>
              </a:ext>
            </a:extLst>
          </p:cNvPr>
          <p:cNvSpPr/>
          <p:nvPr/>
        </p:nvSpPr>
        <p:spPr>
          <a:xfrm>
            <a:off x="200605" y="211490"/>
            <a:ext cx="5584375" cy="1642191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722B482-0571-4070-99B3-EFEDF9214794}"/>
              </a:ext>
            </a:extLst>
          </p:cNvPr>
          <p:cNvSpPr/>
          <p:nvPr/>
        </p:nvSpPr>
        <p:spPr>
          <a:xfrm>
            <a:off x="328901" y="329679"/>
            <a:ext cx="5327781" cy="1405811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375BE-D8C9-453D-BFE7-32CE8AD73C77}"/>
              </a:ext>
            </a:extLst>
          </p:cNvPr>
          <p:cNvSpPr/>
          <p:nvPr/>
        </p:nvSpPr>
        <p:spPr>
          <a:xfrm>
            <a:off x="200605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0131C-7AE3-4C8B-A8BB-5D8EA6F99392}"/>
              </a:ext>
            </a:extLst>
          </p:cNvPr>
          <p:cNvSpPr txBox="1"/>
          <p:nvPr/>
        </p:nvSpPr>
        <p:spPr>
          <a:xfrm>
            <a:off x="492369" y="2587690"/>
            <a:ext cx="1111347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model was Ada Boost.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Neural Network was poor and not recommended.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team evaluation had the strongest correlation to phishing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 is deployed but has a bug – apply holdout dataset when fixed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deeper look at red team for additional features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0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6F99A5-3371-4F3B-98A7-8DA6BED9431F}"/>
              </a:ext>
            </a:extLst>
          </p:cNvPr>
          <p:cNvSpPr/>
          <p:nvPr/>
        </p:nvSpPr>
        <p:spPr>
          <a:xfrm>
            <a:off x="55984" y="3419672"/>
            <a:ext cx="12092473" cy="338545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E2801F7-8A6F-4E5C-BDB0-A40B3391A1EE}"/>
              </a:ext>
            </a:extLst>
          </p:cNvPr>
          <p:cNvSpPr/>
          <p:nvPr/>
        </p:nvSpPr>
        <p:spPr>
          <a:xfrm>
            <a:off x="3115502" y="1736270"/>
            <a:ext cx="5960995" cy="3385456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ACF7813E-126A-4BAA-B87D-71DCEC7DA2D6}"/>
              </a:ext>
            </a:extLst>
          </p:cNvPr>
          <p:cNvSpPr/>
          <p:nvPr/>
        </p:nvSpPr>
        <p:spPr>
          <a:xfrm>
            <a:off x="3403535" y="1943099"/>
            <a:ext cx="5384928" cy="2971798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53F7AB4-AC3A-451E-BC5F-09246418B5F2}"/>
              </a:ext>
            </a:extLst>
          </p:cNvPr>
          <p:cNvSpPr/>
          <p:nvPr/>
        </p:nvSpPr>
        <p:spPr>
          <a:xfrm>
            <a:off x="200605" y="211490"/>
            <a:ext cx="5584375" cy="1642191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722B482-0571-4070-99B3-EFEDF9214794}"/>
              </a:ext>
            </a:extLst>
          </p:cNvPr>
          <p:cNvSpPr/>
          <p:nvPr/>
        </p:nvSpPr>
        <p:spPr>
          <a:xfrm>
            <a:off x="328901" y="329679"/>
            <a:ext cx="5327781" cy="1405811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375BE-D8C9-453D-BFE7-32CE8AD73C77}"/>
              </a:ext>
            </a:extLst>
          </p:cNvPr>
          <p:cNvSpPr/>
          <p:nvPr/>
        </p:nvSpPr>
        <p:spPr>
          <a:xfrm>
            <a:off x="200605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92446-D067-4365-8180-21F981B0BCB7}"/>
              </a:ext>
            </a:extLst>
          </p:cNvPr>
          <p:cNvSpPr txBox="1"/>
          <p:nvPr/>
        </p:nvSpPr>
        <p:spPr>
          <a:xfrm>
            <a:off x="523290" y="2351314"/>
            <a:ext cx="5723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Considerations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CF997-CB4E-4D7B-BE7A-7987A19E641E}"/>
              </a:ext>
            </a:extLst>
          </p:cNvPr>
          <p:cNvSpPr txBox="1"/>
          <p:nvPr/>
        </p:nvSpPr>
        <p:spPr>
          <a:xfrm>
            <a:off x="6401576" y="2351314"/>
            <a:ext cx="5267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a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they a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53F7AB4-AC3A-451E-BC5F-09246418B5F2}"/>
              </a:ext>
            </a:extLst>
          </p:cNvPr>
          <p:cNvSpPr/>
          <p:nvPr/>
        </p:nvSpPr>
        <p:spPr>
          <a:xfrm>
            <a:off x="200605" y="211490"/>
            <a:ext cx="11798561" cy="1617309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722B482-0571-4070-99B3-EFEDF9214794}"/>
              </a:ext>
            </a:extLst>
          </p:cNvPr>
          <p:cNvSpPr/>
          <p:nvPr/>
        </p:nvSpPr>
        <p:spPr>
          <a:xfrm>
            <a:off x="325015" y="317238"/>
            <a:ext cx="11541969" cy="1405811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66068-7ED0-47A1-B9DC-D43644ABA888}"/>
              </a:ext>
            </a:extLst>
          </p:cNvPr>
          <p:cNvSpPr/>
          <p:nvPr/>
        </p:nvSpPr>
        <p:spPr>
          <a:xfrm>
            <a:off x="200605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12E7A-7FF6-4E9B-A58F-F57F833CB0FB}"/>
              </a:ext>
            </a:extLst>
          </p:cNvPr>
          <p:cNvSpPr txBox="1"/>
          <p:nvPr/>
        </p:nvSpPr>
        <p:spPr>
          <a:xfrm>
            <a:off x="559839" y="2351314"/>
            <a:ext cx="29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Costs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E9165-C8F1-4259-A5C3-34F38D0F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24" y="3708099"/>
            <a:ext cx="1370132" cy="1370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0403FA-12BD-4859-9C9C-7090455C2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29" y="3810708"/>
            <a:ext cx="1162795" cy="13235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5EA6E2-0A7C-40AC-BC60-9E0FA344D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97" y="3687323"/>
            <a:ext cx="1690031" cy="13701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091798-67D2-4F7D-B1A6-05C6A199E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6" y="3687323"/>
            <a:ext cx="2973930" cy="13701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8891B5-AC99-4A3B-A859-BC739165F4DB}"/>
              </a:ext>
            </a:extLst>
          </p:cNvPr>
          <p:cNvSpPr txBox="1"/>
          <p:nvPr/>
        </p:nvSpPr>
        <p:spPr>
          <a:xfrm>
            <a:off x="559839" y="5480909"/>
            <a:ext cx="9965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a likely target and why?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actions will decrease the amount of phishing attacks?</a:t>
            </a:r>
          </a:p>
        </p:txBody>
      </p:sp>
    </p:spTree>
    <p:extLst>
      <p:ext uri="{BB962C8B-B14F-4D97-AF65-F5344CB8AC3E}">
        <p14:creationId xmlns:p14="http://schemas.microsoft.com/office/powerpoint/2010/main" val="23616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53F7AB4-AC3A-451E-BC5F-09246418B5F2}"/>
              </a:ext>
            </a:extLst>
          </p:cNvPr>
          <p:cNvSpPr/>
          <p:nvPr/>
        </p:nvSpPr>
        <p:spPr>
          <a:xfrm>
            <a:off x="200605" y="211490"/>
            <a:ext cx="11798561" cy="1617309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722B482-0571-4070-99B3-EFEDF9214794}"/>
              </a:ext>
            </a:extLst>
          </p:cNvPr>
          <p:cNvSpPr/>
          <p:nvPr/>
        </p:nvSpPr>
        <p:spPr>
          <a:xfrm>
            <a:off x="325015" y="317238"/>
            <a:ext cx="11541969" cy="1405811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66068-7ED0-47A1-B9DC-D43644ABA888}"/>
              </a:ext>
            </a:extLst>
          </p:cNvPr>
          <p:cNvSpPr/>
          <p:nvPr/>
        </p:nvSpPr>
        <p:spPr>
          <a:xfrm>
            <a:off x="181942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12E7A-7FF6-4E9B-A58F-F57F833CB0FB}"/>
              </a:ext>
            </a:extLst>
          </p:cNvPr>
          <p:cNvSpPr txBox="1"/>
          <p:nvPr/>
        </p:nvSpPr>
        <p:spPr>
          <a:xfrm>
            <a:off x="559839" y="2351314"/>
            <a:ext cx="435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11C27-BE4F-446B-B32C-97A76FBE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2" y="2994908"/>
            <a:ext cx="2425655" cy="2641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C4179-CD48-49FA-A0E0-5CD9FAC7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85" y="2351314"/>
            <a:ext cx="1648625" cy="149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F5343-1083-47D1-B115-EDEE2DE2E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36" y="3432098"/>
            <a:ext cx="1328424" cy="1328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C12A07-05C3-4C2E-A7EE-5C90838D3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98" y="4589881"/>
            <a:ext cx="994997" cy="1314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EBC489-DCEF-43B4-AD99-2EF919ED76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68" y="3020660"/>
            <a:ext cx="1517763" cy="1517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FB5FAD-69A4-4DB5-A9CA-BF0049B25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3091" y="2304810"/>
            <a:ext cx="4291936" cy="429193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695ABC-4017-4339-BAC5-43482942A4E3}"/>
              </a:ext>
            </a:extLst>
          </p:cNvPr>
          <p:cNvCxnSpPr/>
          <p:nvPr/>
        </p:nvCxnSpPr>
        <p:spPr>
          <a:xfrm>
            <a:off x="6090554" y="2612924"/>
            <a:ext cx="0" cy="342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53F7AB4-AC3A-451E-BC5F-09246418B5F2}"/>
              </a:ext>
            </a:extLst>
          </p:cNvPr>
          <p:cNvSpPr/>
          <p:nvPr/>
        </p:nvSpPr>
        <p:spPr>
          <a:xfrm>
            <a:off x="200605" y="211490"/>
            <a:ext cx="11798561" cy="1617309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722B482-0571-4070-99B3-EFEDF9214794}"/>
              </a:ext>
            </a:extLst>
          </p:cNvPr>
          <p:cNvSpPr/>
          <p:nvPr/>
        </p:nvSpPr>
        <p:spPr>
          <a:xfrm>
            <a:off x="325015" y="317238"/>
            <a:ext cx="11541969" cy="1405811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66068-7ED0-47A1-B9DC-D43644ABA888}"/>
              </a:ext>
            </a:extLst>
          </p:cNvPr>
          <p:cNvSpPr/>
          <p:nvPr/>
        </p:nvSpPr>
        <p:spPr>
          <a:xfrm>
            <a:off x="181942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12E7A-7FF6-4E9B-A58F-F57F833CB0FB}"/>
              </a:ext>
            </a:extLst>
          </p:cNvPr>
          <p:cNvSpPr txBox="1"/>
          <p:nvPr/>
        </p:nvSpPr>
        <p:spPr>
          <a:xfrm>
            <a:off x="559839" y="2351314"/>
            <a:ext cx="435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3F9FF-BCE6-4D81-873C-98B3673276B2}"/>
              </a:ext>
            </a:extLst>
          </p:cNvPr>
          <p:cNvSpPr txBox="1"/>
          <p:nvPr/>
        </p:nvSpPr>
        <p:spPr>
          <a:xfrm>
            <a:off x="398108" y="2351314"/>
            <a:ext cx="378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Classifications: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F98EF7-DC1F-4CEB-9336-B045361C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7" y="3632261"/>
            <a:ext cx="1064600" cy="106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18179-23B7-48C8-83A0-63B7B904F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6" y="4968232"/>
            <a:ext cx="1064601" cy="1064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EE5A64-DF22-4273-AB53-0BAB6023A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15" y="3632261"/>
            <a:ext cx="1054359" cy="1054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A1686E-1458-4FA6-97B7-EAC1773F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8" y="4669870"/>
            <a:ext cx="1617585" cy="16175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BFCE7C-5A7E-4566-88AC-549F20D5C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42" y="4134067"/>
            <a:ext cx="1115348" cy="1115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DA485C-B048-4AB0-9320-96A94B1B0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30" y="4112196"/>
            <a:ext cx="1115348" cy="11153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752F08-E316-4F87-82F2-A9C5325A3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5" y="4142691"/>
            <a:ext cx="1054359" cy="10543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78F61D-C630-477A-AC42-2850BE011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86" y="3891572"/>
            <a:ext cx="1617585" cy="16175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7D5760-E21C-45DD-BC48-AC22AA33DFFA}"/>
              </a:ext>
            </a:extLst>
          </p:cNvPr>
          <p:cNvSpPr txBox="1"/>
          <p:nvPr/>
        </p:nvSpPr>
        <p:spPr>
          <a:xfrm>
            <a:off x="1067328" y="3102667"/>
            <a:ext cx="349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605A43-AE10-4910-9D87-EBB2E523BD76}"/>
              </a:ext>
            </a:extLst>
          </p:cNvPr>
          <p:cNvSpPr txBox="1"/>
          <p:nvPr/>
        </p:nvSpPr>
        <p:spPr>
          <a:xfrm>
            <a:off x="5056942" y="3102676"/>
            <a:ext cx="268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Desirable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E14B64-0DD3-48A5-AE0A-495F3170F221}"/>
              </a:ext>
            </a:extLst>
          </p:cNvPr>
          <p:cNvSpPr txBox="1"/>
          <p:nvPr/>
        </p:nvSpPr>
        <p:spPr>
          <a:xfrm>
            <a:off x="8589759" y="3102667"/>
            <a:ext cx="263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Desirable</a:t>
            </a:r>
          </a:p>
        </p:txBody>
      </p:sp>
    </p:spTree>
    <p:extLst>
      <p:ext uri="{BB962C8B-B14F-4D97-AF65-F5344CB8AC3E}">
        <p14:creationId xmlns:p14="http://schemas.microsoft.com/office/powerpoint/2010/main" val="64027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6F99A5-3371-4F3B-98A7-8DA6BED9431F}"/>
              </a:ext>
            </a:extLst>
          </p:cNvPr>
          <p:cNvSpPr/>
          <p:nvPr/>
        </p:nvSpPr>
        <p:spPr>
          <a:xfrm>
            <a:off x="55984" y="3419672"/>
            <a:ext cx="12092473" cy="3385456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4E2801F7-8A6F-4E5C-BDB0-A40B3391A1EE}"/>
              </a:ext>
            </a:extLst>
          </p:cNvPr>
          <p:cNvSpPr/>
          <p:nvPr/>
        </p:nvSpPr>
        <p:spPr>
          <a:xfrm>
            <a:off x="3115502" y="1736270"/>
            <a:ext cx="5960995" cy="3385456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ACF7813E-126A-4BAA-B87D-71DCEC7DA2D6}"/>
              </a:ext>
            </a:extLst>
          </p:cNvPr>
          <p:cNvSpPr/>
          <p:nvPr/>
        </p:nvSpPr>
        <p:spPr>
          <a:xfrm>
            <a:off x="3403535" y="1943099"/>
            <a:ext cx="5384928" cy="2971798"/>
          </a:xfrm>
          <a:prstGeom prst="oc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8768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30415A2B-CCAD-4580-B92D-B3E446F525C3}"/>
              </a:ext>
            </a:extLst>
          </p:cNvPr>
          <p:cNvSpPr/>
          <p:nvPr/>
        </p:nvSpPr>
        <p:spPr>
          <a:xfrm>
            <a:off x="6686939" y="205270"/>
            <a:ext cx="5308341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94CB5D9-4F03-487B-85C1-A43ABDDF7F2A}"/>
              </a:ext>
            </a:extLst>
          </p:cNvPr>
          <p:cNvSpPr/>
          <p:nvPr/>
        </p:nvSpPr>
        <p:spPr>
          <a:xfrm>
            <a:off x="6809403" y="318792"/>
            <a:ext cx="5063412" cy="1321838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512F9-B606-4ACE-97B2-AD006CCE3CA4}"/>
              </a:ext>
            </a:extLst>
          </p:cNvPr>
          <p:cNvSpPr txBox="1"/>
          <p:nvPr/>
        </p:nvSpPr>
        <p:spPr>
          <a:xfrm>
            <a:off x="367003" y="1880614"/>
            <a:ext cx="9865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14k rows in length – 11k for training, 3k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extraneous characters, obvious errors, or crazy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columns were categorical and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columns were 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Converted to lowercase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62D6D-FD29-4B38-96FF-37C28A0B7A06}"/>
              </a:ext>
            </a:extLst>
          </p:cNvPr>
          <p:cNvSpPr/>
          <p:nvPr/>
        </p:nvSpPr>
        <p:spPr>
          <a:xfrm>
            <a:off x="181942" y="3937518"/>
            <a:ext cx="11817224" cy="27089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99CD2-3025-4961-BB48-D1BC86A0C7EA}"/>
              </a:ext>
            </a:extLst>
          </p:cNvPr>
          <p:cNvSpPr txBox="1"/>
          <p:nvPr/>
        </p:nvSpPr>
        <p:spPr>
          <a:xfrm>
            <a:off x="367003" y="4069478"/>
            <a:ext cx="247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9401B-A499-497B-A3EC-C2DB76CB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241" y="4649055"/>
            <a:ext cx="1763486" cy="1763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BFD44-8615-4092-A587-69472EA2D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95" y="4649055"/>
            <a:ext cx="1156728" cy="1527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382731-AE77-4D9F-BE14-54525484F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2" y="4413231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B02BB63A-A9CC-441C-B11E-8A9A42579DB2}"/>
              </a:ext>
            </a:extLst>
          </p:cNvPr>
          <p:cNvSpPr/>
          <p:nvPr/>
        </p:nvSpPr>
        <p:spPr>
          <a:xfrm>
            <a:off x="200605" y="211491"/>
            <a:ext cx="4458481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0A409028-3D65-4CEE-A357-73E0AD9AF30E}"/>
              </a:ext>
            </a:extLst>
          </p:cNvPr>
          <p:cNvSpPr/>
          <p:nvPr/>
        </p:nvSpPr>
        <p:spPr>
          <a:xfrm>
            <a:off x="319570" y="315682"/>
            <a:ext cx="4220549" cy="1340500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CC985-0842-4442-980B-66D1B5DE592D}"/>
              </a:ext>
            </a:extLst>
          </p:cNvPr>
          <p:cNvSpPr/>
          <p:nvPr/>
        </p:nvSpPr>
        <p:spPr>
          <a:xfrm>
            <a:off x="200605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F3342-AB3B-4346-971F-7EAA6F740CD3}"/>
              </a:ext>
            </a:extLst>
          </p:cNvPr>
          <p:cNvSpPr txBox="1"/>
          <p:nvPr/>
        </p:nvSpPr>
        <p:spPr>
          <a:xfrm>
            <a:off x="422989" y="2457061"/>
            <a:ext cx="6948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 of potential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combinations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out test set used to compute relative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Exhaustive Grid Search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4C0F9-A640-4FA7-B31A-27D30637933F}"/>
              </a:ext>
            </a:extLst>
          </p:cNvPr>
          <p:cNvCxnSpPr/>
          <p:nvPr/>
        </p:nvCxnSpPr>
        <p:spPr>
          <a:xfrm>
            <a:off x="2133600" y="4267200"/>
            <a:ext cx="77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166B3-70FD-40F3-8E33-80185E4599A9}"/>
              </a:ext>
            </a:extLst>
          </p:cNvPr>
          <p:cNvSpPr txBox="1"/>
          <p:nvPr/>
        </p:nvSpPr>
        <p:spPr>
          <a:xfrm>
            <a:off x="478973" y="4393165"/>
            <a:ext cx="5878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Cross-Validation: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fold cross-validation scheme proved too time 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fold cross-validation allowed for an adequate amount and equated to 20% data hold out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378998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10881EDB-72C8-4E89-95B5-BD2BC2CA2DB7}"/>
              </a:ext>
            </a:extLst>
          </p:cNvPr>
          <p:cNvSpPr/>
          <p:nvPr/>
        </p:nvSpPr>
        <p:spPr>
          <a:xfrm>
            <a:off x="8509518" y="211491"/>
            <a:ext cx="3489648" cy="1548882"/>
          </a:xfrm>
          <a:prstGeom prst="oc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FDD6ECF4-B905-4B33-A88F-A4BB9638A761}"/>
              </a:ext>
            </a:extLst>
          </p:cNvPr>
          <p:cNvSpPr/>
          <p:nvPr/>
        </p:nvSpPr>
        <p:spPr>
          <a:xfrm>
            <a:off x="8599713" y="306351"/>
            <a:ext cx="3309257" cy="1359162"/>
          </a:xfrm>
          <a:prstGeom prst="oct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FE93E-124C-4705-8D0B-77981E072E66}"/>
              </a:ext>
            </a:extLst>
          </p:cNvPr>
          <p:cNvSpPr/>
          <p:nvPr/>
        </p:nvSpPr>
        <p:spPr>
          <a:xfrm>
            <a:off x="181942" y="2139820"/>
            <a:ext cx="11817224" cy="450669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7839C-AE4E-4B9E-A1B9-79AE3F03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8" y="3036579"/>
            <a:ext cx="749120" cy="749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C2E25-1292-4ED2-BA1B-0A206B3F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7" y="3954362"/>
            <a:ext cx="749120" cy="749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31770-D9BD-42C8-ADF3-ACF4D370F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36" y="3025177"/>
            <a:ext cx="708157" cy="708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19141-ADA3-49C8-B0EE-27485802A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26" y="3785699"/>
            <a:ext cx="1086446" cy="10864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0A0F3B-53AC-4779-B4D4-9E57FF3D7EF1}"/>
              </a:ext>
            </a:extLst>
          </p:cNvPr>
          <p:cNvSpPr txBox="1"/>
          <p:nvPr/>
        </p:nvSpPr>
        <p:spPr>
          <a:xfrm>
            <a:off x="777302" y="235753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Minimizing the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B06E6-1146-41BC-BEA2-041749E56C79}"/>
              </a:ext>
            </a:extLst>
          </p:cNvPr>
          <p:cNvSpPr txBox="1"/>
          <p:nvPr/>
        </p:nvSpPr>
        <p:spPr>
          <a:xfrm>
            <a:off x="3017018" y="3167389"/>
            <a:ext cx="61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986BE-B264-489B-84E6-14EE73B2554E}"/>
              </a:ext>
            </a:extLst>
          </p:cNvPr>
          <p:cNvSpPr txBox="1"/>
          <p:nvPr/>
        </p:nvSpPr>
        <p:spPr>
          <a:xfrm>
            <a:off x="3889589" y="3198167"/>
            <a:ext cx="336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Maximizing precision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EBB13F-AF7D-48DD-987D-6862AFEC2794}"/>
              </a:ext>
            </a:extLst>
          </p:cNvPr>
          <p:cNvSpPr txBox="1"/>
          <p:nvPr/>
        </p:nvSpPr>
        <p:spPr>
          <a:xfrm>
            <a:off x="2998357" y="4022744"/>
            <a:ext cx="52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5F88B0-F2E3-460F-83AF-E635D9847BC1}"/>
              </a:ext>
            </a:extLst>
          </p:cNvPr>
          <p:cNvSpPr txBox="1"/>
          <p:nvPr/>
        </p:nvSpPr>
        <p:spPr>
          <a:xfrm>
            <a:off x="3870928" y="4022743"/>
            <a:ext cx="301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Maximizing recall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9C841A-434C-4A1F-9D9E-A07062895994}"/>
              </a:ext>
            </a:extLst>
          </p:cNvPr>
          <p:cNvSpPr txBox="1"/>
          <p:nvPr/>
        </p:nvSpPr>
        <p:spPr>
          <a:xfrm>
            <a:off x="777301" y="5026090"/>
            <a:ext cx="527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Appropriate Weighting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7FC4E-2A5B-4F11-8BDC-3EE69C8A5AB7}"/>
              </a:ext>
            </a:extLst>
          </p:cNvPr>
          <p:cNvSpPr txBox="1"/>
          <p:nvPr/>
        </p:nvSpPr>
        <p:spPr>
          <a:xfrm>
            <a:off x="8558339" y="2413337"/>
            <a:ext cx="307910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Harmonic Mean of Precision and Recall = F1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EF3DD1-DACB-4128-93B0-78975F382065}"/>
              </a:ext>
            </a:extLst>
          </p:cNvPr>
          <p:cNvSpPr txBox="1"/>
          <p:nvPr/>
        </p:nvSpPr>
        <p:spPr>
          <a:xfrm>
            <a:off x="1040517" y="5524744"/>
            <a:ext cx="634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variant for F1 = f-beta</a:t>
            </a:r>
          </a:p>
        </p:txBody>
      </p:sp>
    </p:spTree>
    <p:extLst>
      <p:ext uri="{BB962C8B-B14F-4D97-AF65-F5344CB8AC3E}">
        <p14:creationId xmlns:p14="http://schemas.microsoft.com/office/powerpoint/2010/main" val="143490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491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Fry</dc:creator>
  <cp:lastModifiedBy>Edward Fry</cp:lastModifiedBy>
  <cp:revision>44</cp:revision>
  <dcterms:created xsi:type="dcterms:W3CDTF">2021-04-13T17:11:46Z</dcterms:created>
  <dcterms:modified xsi:type="dcterms:W3CDTF">2021-04-14T13:32:58Z</dcterms:modified>
</cp:coreProperties>
</file>