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embeddedFontLst>
    <p:embeddedFont>
      <p:font typeface="IQLHKJ+Raleway-Regular"/>
      <p:regular r:id="rId18"/>
    </p:embeddedFont>
    <p:embeddedFont>
      <p:font typeface="NGDOLQ+Assistant-Regular"/>
      <p:regular r:id="rId19"/>
    </p:embeddedFont>
    <p:embeddedFont>
      <p:font typeface="DEACUS+Raleway-Bold"/>
      <p:regular r:id="rId20"/>
    </p:embeddedFont>
    <p:embeddedFont>
      <p:font typeface="NWOFAC+OpenSans-Light"/>
      <p:regular r:id="rId21"/>
    </p:embeddedFont>
    <p:embeddedFont>
      <p:font typeface="WWIMHV+DMSans-Bold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tableStyles" Target="tableStyles.xml" /><Relationship Id="rId20" Type="http://schemas.openxmlformats.org/officeDocument/2006/relationships/font" Target="fonts/font3.fntdata" /><Relationship Id="rId21" Type="http://schemas.openxmlformats.org/officeDocument/2006/relationships/font" Target="fonts/font4.fntdata" /><Relationship Id="rId22" Type="http://schemas.openxmlformats.org/officeDocument/2006/relationships/font" Target="fonts/font5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78692" y="2164445"/>
            <a:ext cx="8880926" cy="30758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70866" marR="0">
              <a:lnSpc>
                <a:spcPts val="5763"/>
              </a:lnSpc>
              <a:spcBef>
                <a:spcPts val="0"/>
              </a:spcBef>
              <a:spcAft>
                <a:spcPts val="0"/>
              </a:spcAft>
            </a:pPr>
            <a:r>
              <a:rPr dirty="0" sz="4900">
                <a:solidFill>
                  <a:srgbClr val="000000"/>
                </a:solidFill>
                <a:latin typeface="IQLHKJ+Raleway-Regular"/>
                <a:cs typeface="IQLHKJ+Raleway-Regular"/>
              </a:rPr>
              <a:t>EL</a:t>
            </a:r>
            <a:r>
              <a:rPr dirty="0" sz="49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900" spc="10">
                <a:solidFill>
                  <a:srgbClr val="000000"/>
                </a:solidFill>
                <a:latin typeface="IQLHKJ+Raleway-Regular"/>
                <a:cs typeface="IQLHKJ+Raleway-Regular"/>
              </a:rPr>
              <a:t>MERCADO</a:t>
            </a:r>
            <a:r>
              <a:rPr dirty="0" sz="49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900" spc="10">
                <a:solidFill>
                  <a:srgbClr val="000000"/>
                </a:solidFill>
                <a:latin typeface="IQLHKJ+Raleway-Regular"/>
                <a:cs typeface="IQLHKJ+Raleway-Regular"/>
              </a:rPr>
              <a:t>DE</a:t>
            </a:r>
          </a:p>
          <a:p>
            <a:pPr marL="0" marR="0">
              <a:lnSpc>
                <a:spcPts val="5763"/>
              </a:lnSpc>
              <a:spcBef>
                <a:spcPts val="960"/>
              </a:spcBef>
              <a:spcAft>
                <a:spcPts val="0"/>
              </a:spcAft>
            </a:pPr>
            <a:r>
              <a:rPr dirty="0" sz="4900">
                <a:solidFill>
                  <a:srgbClr val="000000"/>
                </a:solidFill>
                <a:latin typeface="IQLHKJ+Raleway-Regular"/>
                <a:cs typeface="IQLHKJ+Raleway-Regular"/>
              </a:rPr>
              <a:t>FICHAJES</a:t>
            </a:r>
            <a:r>
              <a:rPr dirty="0" sz="49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900">
                <a:solidFill>
                  <a:srgbClr val="000000"/>
                </a:solidFill>
                <a:latin typeface="IQLHKJ+Raleway-Regular"/>
                <a:cs typeface="IQLHKJ+Raleway-Regular"/>
              </a:rPr>
              <a:t>EN</a:t>
            </a:r>
            <a:r>
              <a:rPr dirty="0" sz="49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900">
                <a:solidFill>
                  <a:srgbClr val="000000"/>
                </a:solidFill>
                <a:latin typeface="IQLHKJ+Raleway-Regular"/>
                <a:cs typeface="IQLHKJ+Raleway-Regular"/>
              </a:rPr>
              <a:t>EL</a:t>
            </a:r>
            <a:r>
              <a:rPr dirty="0" sz="49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900" spc="10">
                <a:solidFill>
                  <a:srgbClr val="000000"/>
                </a:solidFill>
                <a:latin typeface="IQLHKJ+Raleway-Regular"/>
                <a:cs typeface="IQLHKJ+Raleway-Regular"/>
              </a:rPr>
              <a:t>FUTBOL</a:t>
            </a:r>
            <a:r>
              <a:rPr dirty="0" sz="49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900">
                <a:solidFill>
                  <a:srgbClr val="000000"/>
                </a:solidFill>
                <a:latin typeface="IQLHKJ+Raleway-Regular"/>
                <a:cs typeface="IQLHKJ+Raleway-Regular"/>
              </a:rPr>
              <a:t>:</a:t>
            </a:r>
          </a:p>
          <a:p>
            <a:pPr marL="92914" marR="0">
              <a:lnSpc>
                <a:spcPts val="4701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spc="315">
                <a:solidFill>
                  <a:srgbClr val="ffffff"/>
                </a:solidFill>
                <a:latin typeface="IQLHKJ+Raleway-Regular"/>
                <a:cs typeface="IQLHKJ+Raleway-Regular"/>
              </a:rPr>
              <a:t>DEL</a:t>
            </a:r>
            <a:r>
              <a:rPr dirty="0" sz="4400" spc="316">
                <a:solidFill>
                  <a:srgbClr val="ffffff"/>
                </a:solidFill>
                <a:latin typeface="IQLHKJ+Raleway-Regular"/>
                <a:cs typeface="IQLHKJ+Raleway-Regular"/>
              </a:rPr>
              <a:t> </a:t>
            </a:r>
            <a:r>
              <a:rPr dirty="0" sz="4400" spc="315">
                <a:solidFill>
                  <a:srgbClr val="ffffff"/>
                </a:solidFill>
                <a:latin typeface="IQLHKJ+Raleway-Regular"/>
                <a:cs typeface="IQLHKJ+Raleway-Regular"/>
              </a:rPr>
              <a:t>REPRESENTANTE</a:t>
            </a:r>
            <a:r>
              <a:rPr dirty="0" sz="4400" spc="316">
                <a:solidFill>
                  <a:srgbClr val="ffffff"/>
                </a:solidFill>
                <a:latin typeface="IQLHKJ+Raleway-Regular"/>
                <a:cs typeface="IQLHKJ+Raleway-Regular"/>
              </a:rPr>
              <a:t> </a:t>
            </a:r>
            <a:r>
              <a:rPr dirty="0" sz="4400" spc="315">
                <a:solidFill>
                  <a:srgbClr val="ffffff"/>
                </a:solidFill>
                <a:latin typeface="IQLHKJ+Raleway-Regular"/>
                <a:cs typeface="IQLHKJ+Raleway-Regular"/>
              </a:rPr>
              <a:t>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7143" y="4464914"/>
            <a:ext cx="3667790" cy="1494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6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spc="316">
                <a:solidFill>
                  <a:srgbClr val="ffffff"/>
                </a:solidFill>
                <a:latin typeface="IQLHKJ+Raleway-Regular"/>
                <a:cs typeface="IQLHKJ+Raleway-Regular"/>
              </a:rPr>
              <a:t>BIG</a:t>
            </a:r>
            <a:r>
              <a:rPr dirty="0" sz="4400" spc="315">
                <a:solidFill>
                  <a:srgbClr val="ffffff"/>
                </a:solidFill>
                <a:latin typeface="IQLHKJ+Raleway-Regular"/>
                <a:cs typeface="IQLHKJ+Raleway-Regular"/>
              </a:rPr>
              <a:t> </a:t>
            </a:r>
            <a:r>
              <a:rPr dirty="0" sz="4400" spc="315">
                <a:solidFill>
                  <a:srgbClr val="ffffff"/>
                </a:solidFill>
                <a:latin typeface="IQLHKJ+Raleway-Regular"/>
                <a:cs typeface="IQLHKJ+Raleway-Regular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80940" y="5446654"/>
            <a:ext cx="6599219" cy="12751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15"/>
              </a:lnSpc>
              <a:spcBef>
                <a:spcPts val="0"/>
              </a:spcBef>
              <a:spcAft>
                <a:spcPts val="0"/>
              </a:spcAft>
            </a:pPr>
            <a:r>
              <a:rPr dirty="0" sz="3750">
                <a:solidFill>
                  <a:srgbClr val="000000"/>
                </a:solidFill>
                <a:latin typeface="IQLHKJ+Raleway-Regular"/>
                <a:cs typeface="IQLHKJ+Raleway-Regular"/>
              </a:rPr>
              <a:t>Armenta</a:t>
            </a:r>
            <a:r>
              <a:rPr dirty="0" sz="375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3750">
                <a:solidFill>
                  <a:srgbClr val="000000"/>
                </a:solidFill>
                <a:latin typeface="IQLHKJ+Raleway-Regular"/>
                <a:cs typeface="IQLHKJ+Raleway-Regular"/>
              </a:rPr>
              <a:t>Sanchez</a:t>
            </a:r>
            <a:r>
              <a:rPr dirty="0" sz="375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3750">
                <a:solidFill>
                  <a:srgbClr val="000000"/>
                </a:solidFill>
                <a:latin typeface="IQLHKJ+Raleway-Regular"/>
                <a:cs typeface="IQLHKJ+Raleway-Regular"/>
              </a:rPr>
              <a:t>Edward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7409" y="317841"/>
            <a:ext cx="8030339" cy="2464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1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-11">
                <a:solidFill>
                  <a:srgbClr val="000000"/>
                </a:solidFill>
                <a:latin typeface="IQLHKJ+Raleway-Regular"/>
                <a:cs typeface="IQLHKJ+Raleway-Regular"/>
              </a:rPr>
              <a:t>¿COMO</a:t>
            </a:r>
            <a:r>
              <a:rPr dirty="0" sz="48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800" spc="-10">
                <a:solidFill>
                  <a:srgbClr val="000000"/>
                </a:solidFill>
                <a:latin typeface="IQLHKJ+Raleway-Regular"/>
                <a:cs typeface="IQLHKJ+Raleway-Regular"/>
              </a:rPr>
              <a:t>LOGRARON</a:t>
            </a:r>
            <a:r>
              <a:rPr dirty="0" sz="48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800">
                <a:solidFill>
                  <a:srgbClr val="000000"/>
                </a:solidFill>
                <a:latin typeface="IQLHKJ+Raleway-Regular"/>
                <a:cs typeface="IQLHKJ+Raleway-Regular"/>
              </a:rPr>
              <a:t>ESA</a:t>
            </a:r>
          </a:p>
          <a:p>
            <a:pPr marL="300849" marR="0">
              <a:lnSpc>
                <a:spcPts val="5610"/>
              </a:lnSpc>
              <a:spcBef>
                <a:spcPts val="984"/>
              </a:spcBef>
              <a:spcAft>
                <a:spcPts val="0"/>
              </a:spcAft>
            </a:pPr>
            <a:r>
              <a:rPr dirty="0" sz="4800" spc="-11">
                <a:solidFill>
                  <a:srgbClr val="000000"/>
                </a:solidFill>
                <a:latin typeface="IQLHKJ+Raleway-Regular"/>
                <a:cs typeface="IQLHKJ+Raleway-Regular"/>
              </a:rPr>
              <a:t>TREMENDA</a:t>
            </a:r>
            <a:r>
              <a:rPr dirty="0" sz="48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800" spc="-11">
                <a:solidFill>
                  <a:srgbClr val="000000"/>
                </a:solidFill>
                <a:latin typeface="IQLHKJ+Raleway-Regular"/>
                <a:cs typeface="IQLHKJ+Raleway-Regular"/>
              </a:rPr>
              <a:t>HAZAÑA?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16351" y="2056890"/>
            <a:ext cx="2473970" cy="977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68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NORDBORD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0860" y="2085212"/>
            <a:ext cx="676921" cy="675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000000"/>
                </a:solidFill>
                <a:latin typeface="WWIMHV+DMSans-Bold"/>
                <a:cs typeface="WWIMHV+DMSans-Bold"/>
              </a:rPr>
              <a:t>03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16351" y="2672944"/>
            <a:ext cx="5704180" cy="15267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Leicester</a:t>
            </a:r>
            <a:r>
              <a:rPr dirty="0" sz="2150" spc="102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City</a:t>
            </a:r>
            <a:r>
              <a:rPr dirty="0" sz="2150" spc="115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fue</a:t>
            </a:r>
            <a:r>
              <a:rPr dirty="0" sz="2150" spc="115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uno</a:t>
            </a:r>
            <a:r>
              <a:rPr dirty="0" sz="2150" spc="1145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150" spc="116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150" spc="114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equipos</a:t>
            </a:r>
          </a:p>
          <a:p>
            <a:pPr marL="0" marR="0">
              <a:lnSpc>
                <a:spcPts val="280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pioneros</a:t>
            </a:r>
            <a:r>
              <a:rPr dirty="0" sz="2150" spc="251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150" spc="255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utilizar</a:t>
            </a:r>
            <a:r>
              <a:rPr dirty="0" sz="2150" spc="249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  <a:r>
              <a:rPr dirty="0" sz="2150" spc="256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tecnologia</a:t>
            </a:r>
          </a:p>
          <a:p>
            <a:pPr marL="0" marR="0">
              <a:lnSpc>
                <a:spcPts val="280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NORDBORD.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6573" y="4163699"/>
            <a:ext cx="6157977" cy="977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6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 baseline="30004" b="1">
                <a:solidFill>
                  <a:srgbClr val="000000"/>
                </a:solidFill>
                <a:latin typeface="WWIMHV+DMSans-Bold"/>
                <a:cs typeface="WWIMHV+DMSans-Bold"/>
              </a:rPr>
              <a:t>04</a:t>
            </a:r>
            <a:r>
              <a:rPr dirty="0" sz="2850" baseline="30004" spc="1548" b="1">
                <a:solidFill>
                  <a:srgbClr val="000000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Sensores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GPS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y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La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BIG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6351" y="4672176"/>
            <a:ext cx="6970062" cy="27020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 spc="12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150" spc="268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</a:t>
            </a:r>
            <a:r>
              <a:rPr dirty="0" sz="2150" spc="28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se</a:t>
            </a:r>
            <a:r>
              <a:rPr dirty="0" sz="2150" spc="27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1">
                <a:solidFill>
                  <a:srgbClr val="281c22"/>
                </a:solidFill>
                <a:latin typeface="NGDOLQ+Assistant-Regular"/>
                <a:cs typeface="NGDOLQ+Assistant-Regular"/>
              </a:rPr>
              <a:t>apoyo</a:t>
            </a:r>
            <a:r>
              <a:rPr dirty="0" sz="2150" spc="27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2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150" spc="27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0">
                <a:solidFill>
                  <a:srgbClr val="281c22"/>
                </a:solidFill>
                <a:latin typeface="NGDOLQ+Assistant-Regular"/>
                <a:cs typeface="NGDOLQ+Assistant-Regular"/>
              </a:rPr>
              <a:t>sensores</a:t>
            </a:r>
            <a:r>
              <a:rPr dirty="0" sz="2150" spc="23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3">
                <a:solidFill>
                  <a:srgbClr val="281c22"/>
                </a:solidFill>
                <a:latin typeface="NGDOLQ+Assistant-Regular"/>
                <a:cs typeface="NGDOLQ+Assistant-Regular"/>
              </a:rPr>
              <a:t>GPS</a:t>
            </a:r>
            <a:r>
              <a:rPr dirty="0" sz="2150" spc="26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0">
                <a:solidFill>
                  <a:srgbClr val="281c22"/>
                </a:solidFill>
                <a:latin typeface="NGDOLQ+Assistant-Regular"/>
                <a:cs typeface="NGDOLQ+Assistant-Regular"/>
              </a:rPr>
              <a:t>para</a:t>
            </a:r>
            <a:r>
              <a:rPr dirty="0" sz="2150" spc="2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2">
                <a:solidFill>
                  <a:srgbClr val="281c22"/>
                </a:solidFill>
                <a:latin typeface="NGDOLQ+Assistant-Regular"/>
                <a:cs typeface="NGDOLQ+Assistant-Regular"/>
              </a:rPr>
              <a:t>medir</a:t>
            </a:r>
            <a:r>
              <a:rPr dirty="0" sz="2150" spc="265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las</a:t>
            </a:r>
          </a:p>
          <a:p>
            <a:pPr marL="0" marR="0">
              <a:lnSpc>
                <a:spcPts val="2840"/>
              </a:lnSpc>
              <a:spcBef>
                <a:spcPts val="251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distancias</a:t>
            </a:r>
            <a:r>
              <a:rPr dirty="0" sz="2150" spc="678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recorridas,</a:t>
            </a:r>
            <a:r>
              <a:rPr dirty="0" sz="2150" spc="67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0">
                <a:solidFill>
                  <a:srgbClr val="281c22"/>
                </a:solidFill>
                <a:latin typeface="NGDOLQ+Assistant-Regular"/>
                <a:cs typeface="NGDOLQ+Assistant-Regular"/>
              </a:rPr>
              <a:t>velocidades</a:t>
            </a:r>
            <a:r>
              <a:rPr dirty="0" sz="2150" spc="73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2">
                <a:solidFill>
                  <a:srgbClr val="281c22"/>
                </a:solidFill>
                <a:latin typeface="NGDOLQ+Assistant-Regular"/>
                <a:cs typeface="NGDOLQ+Assistant-Regular"/>
              </a:rPr>
              <a:t>máximas,</a:t>
            </a:r>
            <a:r>
              <a:rPr dirty="0" sz="2150" spc="73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0">
                <a:solidFill>
                  <a:srgbClr val="281c22"/>
                </a:solidFill>
                <a:latin typeface="NGDOLQ+Assistant-Regular"/>
                <a:cs typeface="NGDOLQ+Assistant-Regular"/>
              </a:rPr>
              <a:t>ritmo</a:t>
            </a:r>
          </a:p>
          <a:p>
            <a:pPr marL="0" marR="0">
              <a:lnSpc>
                <a:spcPts val="284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2150" spc="10">
                <a:solidFill>
                  <a:srgbClr val="281c22"/>
                </a:solidFill>
                <a:latin typeface="NGDOLQ+Assistant-Regular"/>
                <a:cs typeface="NGDOLQ+Assistant-Regular"/>
              </a:rPr>
              <a:t>cardiaco,</a:t>
            </a:r>
            <a:r>
              <a:rPr dirty="0" sz="2150" spc="1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1">
                <a:solidFill>
                  <a:srgbClr val="281c22"/>
                </a:solidFill>
                <a:latin typeface="NGDOLQ+Assistant-Regular"/>
                <a:cs typeface="NGDOLQ+Assistant-Regular"/>
              </a:rPr>
              <a:t>zona</a:t>
            </a:r>
            <a:r>
              <a:rPr dirty="0" sz="2150" spc="10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1">
                <a:solidFill>
                  <a:srgbClr val="281c22"/>
                </a:solidFill>
                <a:latin typeface="NGDOLQ+Assistant-Regular"/>
                <a:cs typeface="NGDOLQ+Assistant-Regular"/>
              </a:rPr>
              <a:t>del</a:t>
            </a:r>
            <a:r>
              <a:rPr dirty="0" sz="2150" spc="11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3">
                <a:solidFill>
                  <a:srgbClr val="281c22"/>
                </a:solidFill>
                <a:latin typeface="NGDOLQ+Assistant-Regular"/>
                <a:cs typeface="NGDOLQ+Assistant-Regular"/>
              </a:rPr>
              <a:t>campo</a:t>
            </a:r>
            <a:r>
              <a:rPr dirty="0" sz="2150" spc="10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2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150" spc="12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1">
                <a:solidFill>
                  <a:srgbClr val="281c22"/>
                </a:solidFill>
                <a:latin typeface="NGDOLQ+Assistant-Regular"/>
                <a:cs typeface="NGDOLQ+Assistant-Regular"/>
              </a:rPr>
              <a:t>cada</a:t>
            </a:r>
            <a:r>
              <a:rPr dirty="0" sz="2150" spc="10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1">
                <a:solidFill>
                  <a:srgbClr val="281c22"/>
                </a:solidFill>
                <a:latin typeface="NGDOLQ+Assistant-Regular"/>
                <a:cs typeface="NGDOLQ+Assistant-Regular"/>
              </a:rPr>
              <a:t>jugador</a:t>
            </a:r>
            <a:r>
              <a:rPr dirty="0" sz="2150" spc="9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  <a:r>
              <a:rPr dirty="0" sz="2150" spc="14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3">
                <a:solidFill>
                  <a:srgbClr val="281c22"/>
                </a:solidFill>
                <a:latin typeface="NGDOLQ+Assistant-Regular"/>
                <a:cs typeface="NGDOLQ+Assistant-Regular"/>
              </a:rPr>
              <a:t>además</a:t>
            </a:r>
          </a:p>
          <a:p>
            <a:pPr marL="0" marR="0">
              <a:lnSpc>
                <a:spcPts val="2840"/>
              </a:lnSpc>
              <a:spcBef>
                <a:spcPts val="251"/>
              </a:spcBef>
              <a:spcAft>
                <a:spcPts val="0"/>
              </a:spcAft>
            </a:pPr>
            <a:r>
              <a:rPr dirty="0" sz="2150" spc="11">
                <a:solidFill>
                  <a:srgbClr val="281c22"/>
                </a:solidFill>
                <a:latin typeface="NGDOLQ+Assistant-Regular"/>
                <a:cs typeface="NGDOLQ+Assistant-Regular"/>
              </a:rPr>
              <a:t>emplearon</a:t>
            </a:r>
            <a:r>
              <a:rPr dirty="0" sz="2150" spc="5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  <a:r>
              <a:rPr dirty="0" sz="2150" spc="12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  <a:r>
              <a:rPr dirty="0" sz="2150" spc="14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2">
                <a:solidFill>
                  <a:srgbClr val="281c22"/>
                </a:solidFill>
                <a:latin typeface="NGDOLQ+Assistant-Regular"/>
                <a:cs typeface="NGDOLQ+Assistant-Regular"/>
              </a:rPr>
              <a:t>DATA,</a:t>
            </a:r>
            <a:r>
              <a:rPr dirty="0" sz="2150" spc="-8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0">
                <a:solidFill>
                  <a:srgbClr val="281c22"/>
                </a:solidFill>
                <a:latin typeface="NGDOLQ+Assistant-Regular"/>
                <a:cs typeface="NGDOLQ+Assistant-Regular"/>
              </a:rPr>
              <a:t>para</a:t>
            </a:r>
            <a:r>
              <a:rPr dirty="0" sz="2150" spc="4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analizar</a:t>
            </a:r>
            <a:r>
              <a:rPr dirty="0" sz="2150" spc="6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150" spc="11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0">
                <a:solidFill>
                  <a:srgbClr val="281c22"/>
                </a:solidFill>
                <a:latin typeface="NGDOLQ+Assistant-Regular"/>
                <a:cs typeface="NGDOLQ+Assistant-Regular"/>
              </a:rPr>
              <a:t>partidos</a:t>
            </a:r>
            <a:r>
              <a:rPr dirty="0" sz="2150" spc="98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2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</a:p>
          <a:p>
            <a:pPr marL="0" marR="0">
              <a:lnSpc>
                <a:spcPts val="284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2150" spc="11">
                <a:solidFill>
                  <a:srgbClr val="281c22"/>
                </a:solidFill>
                <a:latin typeface="NGDOLQ+Assistant-Regular"/>
                <a:cs typeface="NGDOLQ+Assistant-Regular"/>
              </a:rPr>
              <a:t>sus</a:t>
            </a:r>
            <a:r>
              <a:rPr dirty="0" sz="2150" spc="129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1">
                <a:solidFill>
                  <a:srgbClr val="281c22"/>
                </a:solidFill>
                <a:latin typeface="NGDOLQ+Assistant-Regular"/>
                <a:cs typeface="NGDOLQ+Assistant-Regular"/>
              </a:rPr>
              <a:t>equipos</a:t>
            </a:r>
            <a:r>
              <a:rPr dirty="0" sz="2150" spc="1288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rivales,</a:t>
            </a:r>
            <a:r>
              <a:rPr dirty="0" sz="2150" spc="123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  <a:r>
              <a:rPr dirty="0" sz="2150" spc="131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0">
                <a:solidFill>
                  <a:srgbClr val="281c22"/>
                </a:solidFill>
                <a:latin typeface="NGDOLQ+Assistant-Regular"/>
                <a:cs typeface="NGDOLQ+Assistant-Regular"/>
              </a:rPr>
              <a:t>asi</a:t>
            </a:r>
            <a:r>
              <a:rPr dirty="0" sz="2150" spc="1288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2">
                <a:solidFill>
                  <a:srgbClr val="281c22"/>
                </a:solidFill>
                <a:latin typeface="NGDOLQ+Assistant-Regular"/>
                <a:cs typeface="NGDOLQ+Assistant-Regular"/>
              </a:rPr>
              <a:t>poder</a:t>
            </a:r>
            <a:r>
              <a:rPr dirty="0" sz="2150" spc="129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1">
                <a:solidFill>
                  <a:srgbClr val="281c22"/>
                </a:solidFill>
                <a:latin typeface="NGDOLQ+Assistant-Regular"/>
                <a:cs typeface="NGDOLQ+Assistant-Regular"/>
              </a:rPr>
              <a:t>conocer</a:t>
            </a:r>
            <a:r>
              <a:rPr dirty="0" sz="2150" spc="120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1">
                <a:solidFill>
                  <a:srgbClr val="281c22"/>
                </a:solidFill>
                <a:latin typeface="NGDOLQ+Assistant-Regular"/>
                <a:cs typeface="NGDOLQ+Assistant-Regular"/>
              </a:rPr>
              <a:t>sus</a:t>
            </a:r>
          </a:p>
          <a:p>
            <a:pPr marL="0" marR="0">
              <a:lnSpc>
                <a:spcPts val="2840"/>
              </a:lnSpc>
              <a:spcBef>
                <a:spcPts val="251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principales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 spc="10">
                <a:solidFill>
                  <a:srgbClr val="281c22"/>
                </a:solidFill>
                <a:latin typeface="NGDOLQ+Assistant-Regular"/>
                <a:cs typeface="NGDOLQ+Assistant-Regular"/>
              </a:rPr>
              <a:t>debilidades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  <a:r>
              <a:rPr dirty="0" sz="2150" spc="1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fortalezas.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9984" y="621358"/>
            <a:ext cx="12427859" cy="5011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4996" marR="0">
              <a:lnSpc>
                <a:spcPts val="1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700" spc="16">
                <a:solidFill>
                  <a:srgbClr val="000000"/>
                </a:solidFill>
                <a:latin typeface="IQLHKJ+Raleway-Regular"/>
                <a:cs typeface="IQLHKJ+Raleway-Regular"/>
              </a:rPr>
              <a:t>INTRODUCCIÓN</a:t>
            </a:r>
          </a:p>
          <a:p>
            <a:pPr marL="89741" marR="0">
              <a:lnSpc>
                <a:spcPts val="4006"/>
              </a:lnSpc>
              <a:spcBef>
                <a:spcPts val="656"/>
              </a:spcBef>
              <a:spcAft>
                <a:spcPts val="0"/>
              </a:spcAft>
            </a:pP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futbol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tiene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su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origen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antigua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china,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aunque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se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popularizo</a:t>
            </a:r>
          </a:p>
          <a:p>
            <a:pPr marL="711196" marR="0">
              <a:lnSpc>
                <a:spcPts val="4006"/>
              </a:lnSpc>
              <a:spcBef>
                <a:spcPts val="282"/>
              </a:spcBef>
              <a:spcAft>
                <a:spcPts val="0"/>
              </a:spcAft>
            </a:pP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inglaterra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siglo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XIX.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3050" spc="1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partir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ese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momento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se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ha</a:t>
            </a:r>
          </a:p>
          <a:p>
            <a:pPr marL="80687" marR="0">
              <a:lnSpc>
                <a:spcPts val="4006"/>
              </a:lnSpc>
              <a:spcBef>
                <a:spcPts val="232"/>
              </a:spcBef>
              <a:spcAft>
                <a:spcPts val="0"/>
              </a:spcAft>
            </a:pP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expandido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por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toda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europa,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america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latina,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africa,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asia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oceania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</a:p>
          <a:p>
            <a:pPr marL="0" marR="0">
              <a:lnSpc>
                <a:spcPts val="4006"/>
              </a:lnSpc>
              <a:spcBef>
                <a:spcPts val="282"/>
              </a:spcBef>
              <a:spcAft>
                <a:spcPts val="0"/>
              </a:spcAft>
            </a:pP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es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un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gran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generador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riqueza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través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ligas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competiciones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</a:p>
          <a:p>
            <a:pPr marL="2432025" marR="0">
              <a:lnSpc>
                <a:spcPts val="4006"/>
              </a:lnSpc>
              <a:spcBef>
                <a:spcPts val="282"/>
              </a:spcBef>
              <a:spcAft>
                <a:spcPts val="0"/>
              </a:spcAft>
            </a:pP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niveles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nacionales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e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3050">
                <a:solidFill>
                  <a:srgbClr val="281c22"/>
                </a:solidFill>
                <a:latin typeface="NGDOLQ+Assistant-Regular"/>
                <a:cs typeface="NGDOLQ+Assistant-Regular"/>
              </a:rPr>
              <a:t>internacionales.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55189" y="634824"/>
            <a:ext cx="9677240" cy="3295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700" spc="16">
                <a:solidFill>
                  <a:srgbClr val="000000"/>
                </a:solidFill>
                <a:latin typeface="IQLHKJ+Raleway-Regular"/>
                <a:cs typeface="IQLHKJ+Raleway-Regular"/>
              </a:rPr>
              <a:t>ACTUALIDAD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8486" y="2375083"/>
            <a:ext cx="9534875" cy="6730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3530" marR="0">
              <a:lnSpc>
                <a:spcPts val="3807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Futbol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Profesional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constituye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hoy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día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un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gran</a:t>
            </a:r>
          </a:p>
          <a:p>
            <a:pPr marL="119048" marR="0">
              <a:lnSpc>
                <a:spcPts val="3807"/>
              </a:lnSpc>
              <a:spcBef>
                <a:spcPts val="268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sector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económico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muchos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países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del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mundo,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su</a:t>
            </a:r>
          </a:p>
          <a:p>
            <a:pPr marL="578567" marR="0">
              <a:lnSpc>
                <a:spcPts val="3807"/>
              </a:lnSpc>
              <a:spcBef>
                <a:spcPts val="268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funcionamiento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parecido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al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un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mercado.</a:t>
            </a:r>
          </a:p>
          <a:p>
            <a:pPr marL="109356" marR="0">
              <a:lnSpc>
                <a:spcPts val="3807"/>
              </a:lnSpc>
              <a:spcBef>
                <a:spcPts val="218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mundo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del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fútbol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está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constante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evolución,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</a:p>
          <a:p>
            <a:pPr marL="961998" marR="0">
              <a:lnSpc>
                <a:spcPts val="3807"/>
              </a:lnSpc>
              <a:spcBef>
                <a:spcPts val="268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mercado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fichajes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no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una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excepción.</a:t>
            </a:r>
          </a:p>
          <a:p>
            <a:pPr marL="394081" marR="0">
              <a:lnSpc>
                <a:spcPts val="3807"/>
              </a:lnSpc>
              <a:spcBef>
                <a:spcPts val="268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últimos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años,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Data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ha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irrumpido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con</a:t>
            </a:r>
          </a:p>
          <a:p>
            <a:pPr marL="21137" marR="0">
              <a:lnSpc>
                <a:spcPts val="3807"/>
              </a:lnSpc>
              <a:spcBef>
                <a:spcPts val="268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fuerza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este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ámbito,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transformando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forma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que</a:t>
            </a:r>
          </a:p>
          <a:p>
            <a:pPr marL="233994" marR="0">
              <a:lnSpc>
                <a:spcPts val="3807"/>
              </a:lnSpc>
              <a:spcBef>
                <a:spcPts val="218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identifican,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evalúan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fichan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jugadores.</a:t>
            </a:r>
          </a:p>
          <a:p>
            <a:pPr marL="0" marR="0">
              <a:lnSpc>
                <a:spcPts val="3807"/>
              </a:lnSpc>
              <a:spcBef>
                <a:spcPts val="268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esta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presentación,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exploraremos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impacto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del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</a:p>
          <a:p>
            <a:pPr marL="575366" marR="0">
              <a:lnSpc>
                <a:spcPts val="3807"/>
              </a:lnSpc>
              <a:spcBef>
                <a:spcPts val="268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Data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mercado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fichajes,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analizando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sus</a:t>
            </a:r>
          </a:p>
          <a:p>
            <a:pPr marL="22798" marR="0">
              <a:lnSpc>
                <a:spcPts val="3807"/>
              </a:lnSpc>
              <a:spcBef>
                <a:spcPts val="268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beneficios,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que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ya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lo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están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utilizando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las</a:t>
            </a:r>
          </a:p>
          <a:p>
            <a:pPr marL="1452705" marR="0">
              <a:lnSpc>
                <a:spcPts val="3807"/>
              </a:lnSpc>
              <a:spcBef>
                <a:spcPts val="218"/>
              </a:spcBef>
              <a:spcAft>
                <a:spcPts val="0"/>
              </a:spcAft>
            </a:pP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tendencias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que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marcarán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900">
                <a:solidFill>
                  <a:srgbClr val="281c22"/>
                </a:solidFill>
                <a:latin typeface="NGDOLQ+Assistant-Regular"/>
                <a:cs typeface="NGDOLQ+Assistant-Regular"/>
              </a:rPr>
              <a:t>futuro.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019" y="1018055"/>
            <a:ext cx="5897372" cy="2580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22"/>
              </a:lnSpc>
              <a:spcBef>
                <a:spcPts val="0"/>
              </a:spcBef>
              <a:spcAft>
                <a:spcPts val="0"/>
              </a:spcAft>
            </a:pPr>
            <a:r>
              <a:rPr dirty="0" sz="7600" b="1">
                <a:solidFill>
                  <a:srgbClr val="000000"/>
                </a:solidFill>
                <a:latin typeface="DEACUS+Raleway-Bold"/>
                <a:cs typeface="DEACUS+Raleway-Bold"/>
              </a:rPr>
              <a:t>BIG</a:t>
            </a:r>
            <a:r>
              <a:rPr dirty="0" sz="76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7600" b="1">
                <a:solidFill>
                  <a:srgbClr val="000000"/>
                </a:solidFill>
                <a:latin typeface="DEACUS+Raleway-Bold"/>
                <a:cs typeface="DEACUS+Raleway-Bold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15695" y="6081360"/>
            <a:ext cx="3794962" cy="20620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¿EN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QUE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OTROS</a:t>
            </a:r>
          </a:p>
          <a:p>
            <a:pPr marL="248373" marR="0">
              <a:lnSpc>
                <a:spcPts val="3756"/>
              </a:lnSpc>
              <a:spcBef>
                <a:spcPts val="33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SECTORES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SE</a:t>
            </a:r>
          </a:p>
          <a:p>
            <a:pPr marL="679513" marR="0">
              <a:lnSpc>
                <a:spcPts val="3756"/>
              </a:lnSpc>
              <a:spcBef>
                <a:spcPts val="33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EMPLEA?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32186" y="6201895"/>
            <a:ext cx="4362703" cy="15743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RELEVANCIA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EN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EL</a:t>
            </a:r>
          </a:p>
          <a:p>
            <a:pPr marL="1057506" marR="0">
              <a:lnSpc>
                <a:spcPts val="3756"/>
              </a:lnSpc>
              <a:spcBef>
                <a:spcPts val="33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FUTBOL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84003" y="6287620"/>
            <a:ext cx="2448559" cy="10867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¿QUE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3200" b="1">
                <a:solidFill>
                  <a:srgbClr val="000000"/>
                </a:solidFill>
                <a:latin typeface="DEACUS+Raleway-Bold"/>
                <a:cs typeface="DEACUS+Raleway-Bold"/>
              </a:rPr>
              <a:t>ES?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90533" y="7220630"/>
            <a:ext cx="5041704" cy="18914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394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BIG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DATA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es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el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termino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utilizado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para</a:t>
            </a:r>
          </a:p>
          <a:p>
            <a:pPr marL="187800" marR="0">
              <a:lnSpc>
                <a:spcPts val="2113"/>
              </a:lnSpc>
              <a:spcBef>
                <a:spcPts val="40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describir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el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proceso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de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recopilación,</a:t>
            </a:r>
          </a:p>
          <a:p>
            <a:pPr marL="0" marR="0">
              <a:lnSpc>
                <a:spcPts val="2113"/>
              </a:lnSpc>
              <a:spcBef>
                <a:spcPts val="45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almacenamiento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y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análisis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de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conjuntos</a:t>
            </a:r>
          </a:p>
          <a:p>
            <a:pPr marL="147520" marR="0">
              <a:lnSpc>
                <a:spcPts val="2113"/>
              </a:lnSpc>
              <a:spcBef>
                <a:spcPts val="40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de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datos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extremadamente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grandes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y</a:t>
            </a:r>
          </a:p>
          <a:p>
            <a:pPr marL="1528893" marR="0">
              <a:lnSpc>
                <a:spcPts val="2113"/>
              </a:lnSpc>
              <a:spcBef>
                <a:spcPts val="40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complejos.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47142" y="7620680"/>
            <a:ext cx="5182087" cy="18914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El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Big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Data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está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transformando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el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mundo</a:t>
            </a:r>
          </a:p>
          <a:p>
            <a:pPr marL="212725" marR="0">
              <a:lnSpc>
                <a:spcPts val="2113"/>
              </a:lnSpc>
              <a:spcBef>
                <a:spcPts val="40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del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fútbol,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incluyendo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el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mercado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de</a:t>
            </a:r>
          </a:p>
          <a:p>
            <a:pPr marL="79375" marR="0">
              <a:lnSpc>
                <a:spcPts val="2113"/>
              </a:lnSpc>
              <a:spcBef>
                <a:spcPts val="45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fichajes,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el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análisis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de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oponentes,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como</a:t>
            </a:r>
          </a:p>
          <a:p>
            <a:pPr marL="378618" marR="0">
              <a:lnSpc>
                <a:spcPts val="2113"/>
              </a:lnSpc>
              <a:spcBef>
                <a:spcPts val="40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evaluar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habilidades,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debilidades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y</a:t>
            </a:r>
          </a:p>
          <a:p>
            <a:pPr marL="1234281" marR="0">
              <a:lnSpc>
                <a:spcPts val="2113"/>
              </a:lnSpc>
              <a:spcBef>
                <a:spcPts val="40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tácticas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utilizadas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619406" y="7746895"/>
            <a:ext cx="4790119" cy="1571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818" marR="0">
              <a:lnSpc>
                <a:spcPts val="21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El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BIG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DATA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se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emplea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en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muchas</a:t>
            </a:r>
          </a:p>
          <a:p>
            <a:pPr marL="5556" marR="0">
              <a:lnSpc>
                <a:spcPts val="2113"/>
              </a:lnSpc>
              <a:spcBef>
                <a:spcPts val="40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industrias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como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puede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ser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la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salud,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la</a:t>
            </a:r>
          </a:p>
          <a:p>
            <a:pPr marL="0" marR="0">
              <a:lnSpc>
                <a:spcPts val="2113"/>
              </a:lnSpc>
              <a:spcBef>
                <a:spcPts val="45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banca,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la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publicidad,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el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deporte,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entre</a:t>
            </a:r>
          </a:p>
          <a:p>
            <a:pPr marL="1695450" marR="0">
              <a:lnSpc>
                <a:spcPts val="2113"/>
              </a:lnSpc>
              <a:spcBef>
                <a:spcPts val="40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DEACUS+Raleway-Bold"/>
                <a:cs typeface="DEACUS+Raleway-Bold"/>
              </a:rPr>
              <a:t>otras.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50884" y="1883857"/>
            <a:ext cx="13722093" cy="23262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41"/>
              </a:lnSpc>
              <a:spcBef>
                <a:spcPts val="0"/>
              </a:spcBef>
              <a:spcAft>
                <a:spcPts val="0"/>
              </a:spcAft>
            </a:pPr>
            <a:r>
              <a:rPr dirty="0" sz="6850">
                <a:solidFill>
                  <a:srgbClr val="000000"/>
                </a:solidFill>
                <a:latin typeface="IQLHKJ+Raleway-Regular"/>
                <a:cs typeface="IQLHKJ+Raleway-Regular"/>
              </a:rPr>
              <a:t>BENEFICIOS</a:t>
            </a:r>
            <a:r>
              <a:rPr dirty="0" sz="685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6850">
                <a:solidFill>
                  <a:srgbClr val="000000"/>
                </a:solidFill>
                <a:latin typeface="IQLHKJ+Raleway-Regular"/>
                <a:cs typeface="IQLHKJ+Raleway-Regular"/>
              </a:rPr>
              <a:t>DE</a:t>
            </a:r>
            <a:r>
              <a:rPr dirty="0" sz="685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6850">
                <a:solidFill>
                  <a:srgbClr val="000000"/>
                </a:solidFill>
                <a:latin typeface="IQLHKJ+Raleway-Regular"/>
                <a:cs typeface="IQLHKJ+Raleway-Regular"/>
              </a:rPr>
              <a:t>LA</a:t>
            </a:r>
            <a:r>
              <a:rPr dirty="0" sz="685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6850">
                <a:solidFill>
                  <a:srgbClr val="000000"/>
                </a:solidFill>
                <a:latin typeface="IQLHKJ+Raleway-Regular"/>
                <a:cs typeface="IQLHKJ+Raleway-Regular"/>
              </a:rPr>
              <a:t>BIG</a:t>
            </a:r>
            <a:r>
              <a:rPr dirty="0" sz="685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6850">
                <a:solidFill>
                  <a:srgbClr val="000000"/>
                </a:solidFill>
                <a:latin typeface="IQLHKJ+Raleway-Regular"/>
                <a:cs typeface="IQLHKJ+Raleway-Regular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1446" y="3220568"/>
            <a:ext cx="2102633" cy="8392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0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ffffff"/>
                </a:solidFill>
                <a:latin typeface="NWOFAC+OpenSans-Light"/>
                <a:cs typeface="NWOFAC+OpenSans-Light"/>
              </a:rPr>
              <a:t>SCOUTING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55513" y="3220568"/>
            <a:ext cx="2245428" cy="8392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0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ffffff"/>
                </a:solidFill>
                <a:latin typeface="NWOFAC+OpenSans-Light"/>
                <a:cs typeface="NWOFAC+OpenSans-Light"/>
              </a:rPr>
              <a:t>TRASPASOS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22547" y="3998359"/>
            <a:ext cx="5274786" cy="1605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puede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ayudar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equipos</a:t>
            </a:r>
          </a:p>
          <a:p>
            <a:pPr marL="40897" marR="0">
              <a:lnSpc>
                <a:spcPts val="2950"/>
              </a:lnSpc>
              <a:spcBef>
                <a:spcPts val="158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encontrar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jugadores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que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antes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no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se</a:t>
            </a:r>
          </a:p>
          <a:p>
            <a:pPr marL="1096166" marR="0">
              <a:lnSpc>
                <a:spcPts val="2950"/>
              </a:lnSpc>
              <a:spcBef>
                <a:spcPts val="208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hubieran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detectado.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7129" y="3998359"/>
            <a:ext cx="5274787" cy="1605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puede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ayudar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equipos</a:t>
            </a:r>
          </a:p>
          <a:p>
            <a:pPr marL="559520" marR="0">
              <a:lnSpc>
                <a:spcPts val="2950"/>
              </a:lnSpc>
              <a:spcBef>
                <a:spcPts val="158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evitar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pagar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demasiado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por</a:t>
            </a:r>
          </a:p>
          <a:p>
            <a:pPr marL="1671641" marR="0">
              <a:lnSpc>
                <a:spcPts val="2950"/>
              </a:lnSpc>
              <a:spcBef>
                <a:spcPts val="208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jugadores.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45878" y="6293223"/>
            <a:ext cx="2313925" cy="8392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0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ffffff"/>
                </a:solidFill>
                <a:latin typeface="NWOFAC+OpenSans-Light"/>
                <a:cs typeface="NWOFAC+OpenSans-Light"/>
              </a:rPr>
              <a:t>DECISIONES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57869" y="6293223"/>
            <a:ext cx="2641097" cy="8392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0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ffffff"/>
                </a:solidFill>
                <a:latin typeface="NWOFAC+OpenSans-Light"/>
                <a:cs typeface="NWOFAC+OpenSans-Light"/>
              </a:rPr>
              <a:t>RENDIMIENTO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22547" y="7071014"/>
            <a:ext cx="5274786" cy="16057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puede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ayudar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equipos</a:t>
            </a:r>
          </a:p>
          <a:p>
            <a:pPr marL="59428" marR="0">
              <a:lnSpc>
                <a:spcPts val="2950"/>
              </a:lnSpc>
              <a:spcBef>
                <a:spcPts val="158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tomar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decisiones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más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rápidas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sobre</a:t>
            </a:r>
          </a:p>
          <a:p>
            <a:pPr marL="1805006" marR="0">
              <a:lnSpc>
                <a:spcPts val="2950"/>
              </a:lnSpc>
              <a:spcBef>
                <a:spcPts val="208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fichajes.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93650" y="7071014"/>
            <a:ext cx="5292907" cy="16057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0250" marR="0">
              <a:lnSpc>
                <a:spcPts val="29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también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ayuda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</a:p>
          <a:p>
            <a:pPr marL="0" marR="0">
              <a:lnSpc>
                <a:spcPts val="2950"/>
              </a:lnSpc>
              <a:spcBef>
                <a:spcPts val="158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entrenadores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analizar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rendimiento</a:t>
            </a:r>
          </a:p>
          <a:p>
            <a:pPr marL="127800" marR="0">
              <a:lnSpc>
                <a:spcPts val="2950"/>
              </a:lnSpc>
              <a:spcBef>
                <a:spcPts val="208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todo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durante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partido.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44666" y="733857"/>
            <a:ext cx="10278526" cy="191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30"/>
              </a:lnSpc>
              <a:spcBef>
                <a:spcPts val="0"/>
              </a:spcBef>
              <a:spcAft>
                <a:spcPts val="0"/>
              </a:spcAft>
            </a:pPr>
            <a:r>
              <a:rPr dirty="0" sz="5650">
                <a:solidFill>
                  <a:srgbClr val="000000"/>
                </a:solidFill>
                <a:latin typeface="IQLHKJ+Raleway-Regular"/>
                <a:cs typeface="IQLHKJ+Raleway-Regular"/>
              </a:rPr>
              <a:t>HISTORIA</a:t>
            </a:r>
            <a:r>
              <a:rPr dirty="0" sz="565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5650">
                <a:solidFill>
                  <a:srgbClr val="000000"/>
                </a:solidFill>
                <a:latin typeface="IQLHKJ+Raleway-Regular"/>
                <a:cs typeface="IQLHKJ+Raleway-Regular"/>
              </a:rPr>
              <a:t>DE</a:t>
            </a:r>
            <a:r>
              <a:rPr dirty="0" sz="565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5650">
                <a:solidFill>
                  <a:srgbClr val="000000"/>
                </a:solidFill>
                <a:latin typeface="IQLHKJ+Raleway-Regular"/>
                <a:cs typeface="IQLHKJ+Raleway-Regular"/>
              </a:rPr>
              <a:t>LA</a:t>
            </a:r>
            <a:r>
              <a:rPr dirty="0" sz="565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5650">
                <a:solidFill>
                  <a:srgbClr val="000000"/>
                </a:solidFill>
                <a:latin typeface="IQLHKJ+Raleway-Regular"/>
                <a:cs typeface="IQLHKJ+Raleway-Regular"/>
              </a:rPr>
              <a:t>BIG</a:t>
            </a:r>
            <a:r>
              <a:rPr dirty="0" sz="565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5650">
                <a:solidFill>
                  <a:srgbClr val="000000"/>
                </a:solidFill>
                <a:latin typeface="IQLHKJ+Raleway-Regular"/>
                <a:cs typeface="IQLHKJ+Raleway-Regular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52136" y="1697341"/>
            <a:ext cx="3669010" cy="11994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Machine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Learning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(ML):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</a:p>
          <a:p>
            <a:pPr marL="652070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utilizan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08470" y="1942871"/>
            <a:ext cx="3491615" cy="31920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58843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Aumento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</a:p>
          <a:p>
            <a:pPr marL="12093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recopilación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datos,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</a:p>
          <a:p>
            <a:pPr marL="213946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implementan</a:t>
            </a:r>
          </a:p>
          <a:p>
            <a:pPr marL="56207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sistemas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seguimiento</a:t>
            </a:r>
          </a:p>
          <a:p>
            <a:pPr marL="455477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jugadores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para</a:t>
            </a:r>
          </a:p>
          <a:p>
            <a:pPr marL="0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recopilar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tiempo</a:t>
            </a:r>
          </a:p>
          <a:p>
            <a:pPr marL="1253171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real.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94201" y="2494393"/>
            <a:ext cx="3579003" cy="2394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9107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algoritmos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ML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para</a:t>
            </a:r>
          </a:p>
          <a:p>
            <a:pPr marL="509354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predecir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lesiones,</a:t>
            </a:r>
          </a:p>
          <a:p>
            <a:pPr marL="0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optimizar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rendimiento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</a:p>
          <a:p>
            <a:pPr marL="55860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desarrollar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estrategias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</a:p>
          <a:p>
            <a:pPr marL="1185083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juego.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6592" y="3015727"/>
            <a:ext cx="3414046" cy="15979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comienzan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</a:p>
          <a:p>
            <a:pPr marL="102835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usar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para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evaluar</a:t>
            </a:r>
          </a:p>
          <a:p>
            <a:pPr marL="410683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jugadores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tomar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05937" y="3035706"/>
            <a:ext cx="3584240" cy="19964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Se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comienza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utilizar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IA</a:t>
            </a:r>
          </a:p>
          <a:p>
            <a:pPr marL="57632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para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automatizar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tareas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</a:p>
          <a:p>
            <a:pPr marL="62565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obtener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información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más</a:t>
            </a:r>
          </a:p>
          <a:p>
            <a:pPr marL="232216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profunda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datos.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4523" y="4211305"/>
            <a:ext cx="3450048" cy="8008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decisiones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sobre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fichajes.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47558" y="5637672"/>
            <a:ext cx="1571381" cy="99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WWIMHV+DMSans-Bold"/>
                <a:cs typeface="WWIMHV+DMSans-Bold"/>
              </a:rPr>
              <a:t>1990S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80343" y="5737312"/>
            <a:ext cx="1705750" cy="99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WWIMHV+DMSans-Bold"/>
                <a:cs typeface="WWIMHV+DMSans-Bold"/>
              </a:rPr>
              <a:t>2000S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29673" y="5737312"/>
            <a:ext cx="1576002" cy="99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WWIMHV+DMSans-Bold"/>
                <a:cs typeface="WWIMHV+DMSans-Bold"/>
              </a:rPr>
              <a:t>2010S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780263" y="5737312"/>
            <a:ext cx="1656339" cy="99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WWIMHV+DMSans-Bold"/>
                <a:cs typeface="WWIMHV+DMSans-Bold"/>
              </a:rPr>
              <a:t>2020S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638782" y="7428204"/>
            <a:ext cx="2538131" cy="8008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se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vuelve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74148" y="7534686"/>
            <a:ext cx="3410445" cy="8008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Liverpool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FC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utiliza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datos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936793" y="7637754"/>
            <a:ext cx="3307674" cy="8008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FC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Barcelona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utiliza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158982" y="7826730"/>
            <a:ext cx="3563294" cy="27935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8049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Mainstream,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equipos</a:t>
            </a:r>
          </a:p>
          <a:p>
            <a:pPr marL="355496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comienzan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utilizar</a:t>
            </a:r>
          </a:p>
          <a:p>
            <a:pPr marL="0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herramientas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DATA</a:t>
            </a:r>
          </a:p>
          <a:p>
            <a:pPr marL="269051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para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analizar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grandes</a:t>
            </a:r>
          </a:p>
          <a:p>
            <a:pPr marL="409725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conjuntos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datos</a:t>
            </a:r>
          </a:p>
          <a:p>
            <a:pPr marL="1004258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diversos.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61841" y="7933212"/>
            <a:ext cx="3669338" cy="1597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8524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rendimiento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para</a:t>
            </a:r>
          </a:p>
          <a:p>
            <a:pPr marL="0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identificar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talentos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jóvenes</a:t>
            </a:r>
          </a:p>
          <a:p>
            <a:pPr marL="362571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como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MIchael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Owen.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30628" y="8036280"/>
            <a:ext cx="3101937" cy="1597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417" marR="0">
              <a:lnSpc>
                <a:spcPts val="2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análisis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datos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para</a:t>
            </a:r>
          </a:p>
          <a:p>
            <a:pPr marL="0" marR="0">
              <a:lnSpc>
                <a:spcPts val="2931"/>
              </a:lnSpc>
              <a:spcBef>
                <a:spcPts val="25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desarrollar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su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estilo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</a:p>
          <a:p>
            <a:pPr marL="497065" marR="0">
              <a:lnSpc>
                <a:spcPts val="2931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juego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250">
                <a:solidFill>
                  <a:srgbClr val="281c22"/>
                </a:solidFill>
                <a:latin typeface="NGDOLQ+Assistant-Regular"/>
                <a:cs typeface="NGDOLQ+Assistant-Regular"/>
              </a:rPr>
              <a:t>tiki-taka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8617" y="359341"/>
            <a:ext cx="15603438" cy="47541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7093" marR="0">
              <a:lnSpc>
                <a:spcPts val="8696"/>
              </a:lnSpc>
              <a:spcBef>
                <a:spcPts val="0"/>
              </a:spcBef>
              <a:spcAft>
                <a:spcPts val="0"/>
              </a:spcAft>
            </a:pPr>
            <a:r>
              <a:rPr dirty="0" sz="7400" spc="12">
                <a:solidFill>
                  <a:srgbClr val="000000"/>
                </a:solidFill>
                <a:latin typeface="IQLHKJ+Raleway-Regular"/>
                <a:cs typeface="IQLHKJ+Raleway-Regular"/>
              </a:rPr>
              <a:t>CASO</a:t>
            </a:r>
            <a:r>
              <a:rPr dirty="0" sz="7400" spc="1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7400" spc="12">
                <a:solidFill>
                  <a:srgbClr val="000000"/>
                </a:solidFill>
                <a:latin typeface="IQLHKJ+Raleway-Regular"/>
                <a:cs typeface="IQLHKJ+Raleway-Regular"/>
              </a:rPr>
              <a:t>REAL</a:t>
            </a:r>
            <a:r>
              <a:rPr dirty="0" sz="74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7400" spc="12">
                <a:solidFill>
                  <a:srgbClr val="000000"/>
                </a:solidFill>
                <a:latin typeface="IQLHKJ+Raleway-Regular"/>
                <a:cs typeface="IQLHKJ+Raleway-Regular"/>
              </a:rPr>
              <a:t>DEL</a:t>
            </a:r>
            <a:r>
              <a:rPr dirty="0" sz="74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7400" spc="12">
                <a:solidFill>
                  <a:srgbClr val="000000"/>
                </a:solidFill>
                <a:latin typeface="IQLHKJ+Raleway-Regular"/>
                <a:cs typeface="IQLHKJ+Raleway-Regular"/>
              </a:rPr>
              <a:t>USO</a:t>
            </a:r>
            <a:r>
              <a:rPr dirty="0" sz="7400" spc="1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7400" spc="13">
                <a:solidFill>
                  <a:srgbClr val="000000"/>
                </a:solidFill>
                <a:latin typeface="IQLHKJ+Raleway-Regular"/>
                <a:cs typeface="IQLHKJ+Raleway-Regular"/>
              </a:rPr>
              <a:t>DE</a:t>
            </a:r>
            <a:r>
              <a:rPr dirty="0" sz="74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7400" spc="11">
                <a:solidFill>
                  <a:srgbClr val="000000"/>
                </a:solidFill>
                <a:latin typeface="IQLHKJ+Raleway-Regular"/>
                <a:cs typeface="IQLHKJ+Raleway-Regular"/>
              </a:rPr>
              <a:t>BIG</a:t>
            </a:r>
          </a:p>
          <a:p>
            <a:pPr marL="5275829" marR="0">
              <a:lnSpc>
                <a:spcPts val="8696"/>
              </a:lnSpc>
              <a:spcBef>
                <a:spcPts val="1526"/>
              </a:spcBef>
              <a:spcAft>
                <a:spcPts val="0"/>
              </a:spcAft>
            </a:pPr>
            <a:r>
              <a:rPr dirty="0" sz="7400" spc="12">
                <a:solidFill>
                  <a:srgbClr val="000000"/>
                </a:solidFill>
                <a:latin typeface="IQLHKJ+Raleway-Regular"/>
                <a:cs typeface="IQLHKJ+Raleway-Regular"/>
              </a:rPr>
              <a:t>DATA</a:t>
            </a:r>
          </a:p>
          <a:p>
            <a:pPr marL="0" marR="0">
              <a:lnSpc>
                <a:spcPts val="3454"/>
              </a:lnSpc>
              <a:spcBef>
                <a:spcPts val="838"/>
              </a:spcBef>
              <a:spcAft>
                <a:spcPts val="0"/>
              </a:spcAft>
            </a:pP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650" spc="15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uso</a:t>
            </a:r>
            <a:r>
              <a:rPr dirty="0" sz="2650" spc="14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650" spc="1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  <a:r>
              <a:rPr dirty="0" sz="2650" spc="14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  <a:r>
              <a:rPr dirty="0" sz="2650" spc="14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DATA</a:t>
            </a:r>
            <a:r>
              <a:rPr dirty="0" sz="2650" spc="-11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ha</a:t>
            </a:r>
            <a:r>
              <a:rPr dirty="0" sz="2650" spc="145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transformado</a:t>
            </a:r>
            <a:r>
              <a:rPr dirty="0" sz="2650" spc="68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650" spc="14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mundo</a:t>
            </a:r>
            <a:r>
              <a:rPr dirty="0" sz="2650" spc="14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del</a:t>
            </a:r>
            <a:r>
              <a:rPr dirty="0" sz="2650" spc="15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fútbol,</a:t>
            </a:r>
            <a:r>
              <a:rPr dirty="0" sz="2650" spc="14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proporcionando</a:t>
            </a:r>
            <a:r>
              <a:rPr dirty="0" sz="2650" spc="11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información</a:t>
            </a:r>
            <a:r>
              <a:rPr dirty="0" sz="2650" spc="12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valiosa</a:t>
            </a:r>
          </a:p>
          <a:p>
            <a:pPr marL="0" marR="0">
              <a:lnSpc>
                <a:spcPts val="3454"/>
              </a:lnSpc>
              <a:spcBef>
                <a:spcPts val="243"/>
              </a:spcBef>
              <a:spcAft>
                <a:spcPts val="0"/>
              </a:spcAft>
            </a:pP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para</a:t>
            </a:r>
            <a:r>
              <a:rPr dirty="0" sz="2650" spc="17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mejorar</a:t>
            </a:r>
            <a:r>
              <a:rPr dirty="0" sz="2650" spc="208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650" spc="27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rendimiento</a:t>
            </a:r>
            <a:r>
              <a:rPr dirty="0" sz="2650" spc="21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650" spc="27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650" spc="26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jugadores,</a:t>
            </a:r>
            <a:r>
              <a:rPr dirty="0" sz="2650" spc="20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asi</a:t>
            </a:r>
            <a:r>
              <a:rPr dirty="0" sz="2650" spc="27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como</a:t>
            </a:r>
            <a:r>
              <a:rPr dirty="0" sz="2650" spc="20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comprendiendo</a:t>
            </a:r>
            <a:r>
              <a:rPr dirty="0" sz="2650" spc="205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mejor</a:t>
            </a:r>
            <a:r>
              <a:rPr dirty="0" sz="2650" spc="26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sus</a:t>
            </a:r>
            <a:r>
              <a:rPr dirty="0" sz="2650" spc="268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seguidores</a:t>
            </a:r>
            <a:r>
              <a:rPr dirty="0" sz="2650" spc="25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</a:p>
          <a:p>
            <a:pPr marL="0" marR="0">
              <a:lnSpc>
                <a:spcPts val="3454"/>
              </a:lnSpc>
              <a:spcBef>
                <a:spcPts val="243"/>
              </a:spcBef>
              <a:spcAft>
                <a:spcPts val="0"/>
              </a:spcAft>
            </a:pP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proporcionando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una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experiencia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mejorada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dentro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fuera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del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campo.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8617" y="4729523"/>
            <a:ext cx="15595212" cy="1882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54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Uno</a:t>
            </a:r>
            <a:r>
              <a:rPr dirty="0" sz="2650" spc="18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650" spc="19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los</a:t>
            </a:r>
            <a:r>
              <a:rPr dirty="0" sz="2650" spc="18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casos</a:t>
            </a:r>
            <a:r>
              <a:rPr dirty="0" sz="2650" spc="158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mas</a:t>
            </a:r>
            <a:r>
              <a:rPr dirty="0" sz="2650" spc="18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sonados</a:t>
            </a:r>
            <a:r>
              <a:rPr dirty="0" sz="2650" spc="19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650" spc="19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conseguir</a:t>
            </a:r>
            <a:r>
              <a:rPr dirty="0" sz="2650" spc="14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650" spc="18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éxito</a:t>
            </a:r>
            <a:r>
              <a:rPr dirty="0" sz="2650" spc="13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por</a:t>
            </a:r>
            <a:r>
              <a:rPr dirty="0" sz="2650" spc="19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medio</a:t>
            </a:r>
            <a:r>
              <a:rPr dirty="0" sz="2650" spc="18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del</a:t>
            </a:r>
            <a:r>
              <a:rPr dirty="0" sz="2650" spc="19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uso</a:t>
            </a:r>
            <a:r>
              <a:rPr dirty="0" sz="2650" spc="18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650" spc="19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  <a:r>
              <a:rPr dirty="0" sz="2650" spc="18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  <a:r>
              <a:rPr dirty="0" sz="2650" spc="18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DATA</a:t>
            </a:r>
            <a:r>
              <a:rPr dirty="0" sz="2650" spc="-7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fue</a:t>
            </a:r>
            <a:r>
              <a:rPr dirty="0" sz="2650" spc="18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650" spc="18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del</a:t>
            </a:r>
          </a:p>
          <a:p>
            <a:pPr marL="0" marR="0">
              <a:lnSpc>
                <a:spcPts val="3454"/>
              </a:lnSpc>
              <a:spcBef>
                <a:spcPts val="243"/>
              </a:spcBef>
              <a:spcAft>
                <a:spcPts val="0"/>
              </a:spcAft>
            </a:pP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leicester</a:t>
            </a:r>
            <a:r>
              <a:rPr dirty="0" sz="2650" spc="62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city</a:t>
            </a:r>
            <a:r>
              <a:rPr dirty="0" sz="2650" spc="72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que</a:t>
            </a:r>
            <a:r>
              <a:rPr dirty="0" sz="2650" spc="73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consiguio</a:t>
            </a:r>
            <a:r>
              <a:rPr dirty="0" sz="2650" spc="68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650" spc="735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titulo</a:t>
            </a:r>
            <a:r>
              <a:rPr dirty="0" sz="2650" spc="728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650" spc="73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  <a:r>
              <a:rPr dirty="0" sz="2650" spc="73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Premier</a:t>
            </a:r>
            <a:r>
              <a:rPr dirty="0" sz="2650" spc="71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League</a:t>
            </a:r>
            <a:r>
              <a:rPr dirty="0" sz="2650" spc="67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(Primera</a:t>
            </a:r>
            <a:r>
              <a:rPr dirty="0" sz="2650" spc="67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Division</a:t>
            </a:r>
            <a:r>
              <a:rPr dirty="0" sz="2650" spc="73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Inglesa),</a:t>
            </a:r>
            <a:r>
              <a:rPr dirty="0" sz="2650" spc="74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650" spc="73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</a:p>
          <a:p>
            <a:pPr marL="0" marR="0">
              <a:lnSpc>
                <a:spcPts val="3454"/>
              </a:lnSpc>
              <a:spcBef>
                <a:spcPts val="243"/>
              </a:spcBef>
              <a:spcAft>
                <a:spcPts val="0"/>
              </a:spcAft>
            </a:pP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temporada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650">
                <a:solidFill>
                  <a:srgbClr val="281c22"/>
                </a:solidFill>
                <a:latin typeface="NGDOLQ+Assistant-Regular"/>
                <a:cs typeface="NGDOLQ+Assistant-Regular"/>
              </a:rPr>
              <a:t>2015/2016.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7409" y="423371"/>
            <a:ext cx="8030339" cy="32274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610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spc="-11">
                <a:solidFill>
                  <a:srgbClr val="000000"/>
                </a:solidFill>
                <a:latin typeface="IQLHKJ+Raleway-Regular"/>
                <a:cs typeface="IQLHKJ+Raleway-Regular"/>
              </a:rPr>
              <a:t>¿COMO</a:t>
            </a:r>
            <a:r>
              <a:rPr dirty="0" sz="48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800" spc="-10">
                <a:solidFill>
                  <a:srgbClr val="000000"/>
                </a:solidFill>
                <a:latin typeface="IQLHKJ+Raleway-Regular"/>
                <a:cs typeface="IQLHKJ+Raleway-Regular"/>
              </a:rPr>
              <a:t>LOGRARON</a:t>
            </a:r>
            <a:r>
              <a:rPr dirty="0" sz="48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800">
                <a:solidFill>
                  <a:srgbClr val="000000"/>
                </a:solidFill>
                <a:latin typeface="IQLHKJ+Raleway-Regular"/>
                <a:cs typeface="IQLHKJ+Raleway-Regular"/>
              </a:rPr>
              <a:t>ESA</a:t>
            </a:r>
          </a:p>
          <a:p>
            <a:pPr marL="300849" marR="0">
              <a:lnSpc>
                <a:spcPts val="5610"/>
              </a:lnSpc>
              <a:spcBef>
                <a:spcPts val="984"/>
              </a:spcBef>
              <a:spcAft>
                <a:spcPts val="0"/>
              </a:spcAft>
            </a:pPr>
            <a:r>
              <a:rPr dirty="0" sz="4800" spc="-11">
                <a:solidFill>
                  <a:srgbClr val="000000"/>
                </a:solidFill>
                <a:latin typeface="IQLHKJ+Raleway-Regular"/>
                <a:cs typeface="IQLHKJ+Raleway-Regular"/>
              </a:rPr>
              <a:t>TREMENDA</a:t>
            </a:r>
            <a:r>
              <a:rPr dirty="0" sz="4800">
                <a:solidFill>
                  <a:srgbClr val="000000"/>
                </a:solidFill>
                <a:latin typeface="IQLHKJ+Raleway-Regular"/>
                <a:cs typeface="IQLHKJ+Raleway-Regular"/>
              </a:rPr>
              <a:t> </a:t>
            </a:r>
            <a:r>
              <a:rPr dirty="0" sz="4800" spc="-11">
                <a:solidFill>
                  <a:srgbClr val="000000"/>
                </a:solidFill>
                <a:latin typeface="IQLHKJ+Raleway-Regular"/>
                <a:cs typeface="IQLHKJ+Raleway-Regular"/>
              </a:rPr>
              <a:t>HAZAÑA?</a:t>
            </a:r>
          </a:p>
          <a:p>
            <a:pPr marL="1116913" marR="0">
              <a:lnSpc>
                <a:spcPts val="3568"/>
              </a:lnSpc>
              <a:spcBef>
                <a:spcPts val="3413"/>
              </a:spcBef>
              <a:spcAft>
                <a:spcPts val="0"/>
              </a:spcAft>
            </a:pP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Empleo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De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Análisis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De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Datos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9789" y="2457625"/>
            <a:ext cx="616387" cy="675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000000"/>
                </a:solidFill>
                <a:latin typeface="WWIMHV+DMSans-Bold"/>
                <a:cs typeface="WWIMHV+DMSans-Bold"/>
              </a:rPr>
              <a:t>01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14323" y="2832563"/>
            <a:ext cx="6097454" cy="19074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Poco</a:t>
            </a:r>
            <a:r>
              <a:rPr dirty="0" sz="2150" spc="28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presupuesto</a:t>
            </a:r>
            <a:r>
              <a:rPr dirty="0" sz="2150" spc="29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para</a:t>
            </a:r>
            <a:r>
              <a:rPr dirty="0" sz="2150" spc="31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reforzar</a:t>
            </a:r>
            <a:r>
              <a:rPr dirty="0" sz="2150" spc="27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  <a:r>
              <a:rPr dirty="0" sz="2150" spc="39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plantilla,</a:t>
            </a:r>
            <a:r>
              <a:rPr dirty="0" sz="2150" spc="39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y</a:t>
            </a:r>
          </a:p>
          <a:p>
            <a:pPr marL="0" marR="0">
              <a:lnSpc>
                <a:spcPts val="280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por</a:t>
            </a:r>
            <a:r>
              <a:rPr dirty="0" sz="2150" spc="-6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medio</a:t>
            </a:r>
            <a:r>
              <a:rPr dirty="0" sz="2150" spc="-7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150" spc="-5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  <a:r>
              <a:rPr dirty="0" sz="2150" spc="-5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BIG</a:t>
            </a:r>
            <a:r>
              <a:rPr dirty="0" sz="2150" spc="-6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DATA,consiguieron</a:t>
            </a:r>
            <a:r>
              <a:rPr dirty="0" sz="2150" spc="-16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hacerse</a:t>
            </a:r>
          </a:p>
          <a:p>
            <a:pPr marL="0" marR="0">
              <a:lnSpc>
                <a:spcPts val="280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con</a:t>
            </a:r>
            <a:r>
              <a:rPr dirty="0" sz="2150" spc="-7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150" spc="-2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servicio</a:t>
            </a:r>
            <a:r>
              <a:rPr dirty="0" sz="2150" spc="-4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150" spc="-2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grandes</a:t>
            </a:r>
            <a:r>
              <a:rPr dirty="0" sz="2150" spc="-6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futbolistas</a:t>
            </a:r>
            <a:r>
              <a:rPr dirty="0" sz="2150" spc="-10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150" spc="-2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un</a:t>
            </a:r>
            <a:r>
              <a:rPr dirty="0" sz="2150" spc="-3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coste</a:t>
            </a:r>
          </a:p>
          <a:p>
            <a:pPr marL="0" marR="0">
              <a:lnSpc>
                <a:spcPts val="280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muy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bajo.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14323" y="4552434"/>
            <a:ext cx="4289062" cy="977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68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Número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De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 </a:t>
            </a:r>
            <a:r>
              <a:rPr dirty="0" sz="2750" b="1">
                <a:solidFill>
                  <a:srgbClr val="281c22"/>
                </a:solidFill>
                <a:latin typeface="WWIMHV+DMSans-Bold"/>
                <a:cs typeface="WWIMHV+DMSans-Bold"/>
              </a:rPr>
              <a:t>Jugadores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52625" y="4580755"/>
            <a:ext cx="670892" cy="675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000000"/>
                </a:solidFill>
                <a:latin typeface="WWIMHV+DMSans-Bold"/>
                <a:cs typeface="WWIMHV+DMSans-Bold"/>
              </a:rPr>
              <a:t>02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4323" y="4955695"/>
            <a:ext cx="5708889" cy="22882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150" spc="77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director</a:t>
            </a:r>
            <a:r>
              <a:rPr dirty="0" sz="2150" spc="9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tecnico</a:t>
            </a:r>
            <a:r>
              <a:rPr dirty="0" sz="2150" spc="95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150" spc="16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esa</a:t>
            </a:r>
            <a:r>
              <a:rPr dirty="0" sz="2150" spc="16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temporada,</a:t>
            </a:r>
            <a:r>
              <a:rPr dirty="0" sz="2150" spc="9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opto</a:t>
            </a:r>
          </a:p>
          <a:p>
            <a:pPr marL="0" marR="0">
              <a:lnSpc>
                <a:spcPts val="280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por</a:t>
            </a:r>
            <a:r>
              <a:rPr dirty="0" sz="2150" spc="60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solamente</a:t>
            </a:r>
            <a:r>
              <a:rPr dirty="0" sz="2150" spc="57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tener</a:t>
            </a:r>
            <a:r>
              <a:rPr dirty="0" sz="2150" spc="577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23</a:t>
            </a:r>
            <a:r>
              <a:rPr dirty="0" sz="2150" spc="60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futbolistas</a:t>
            </a:r>
            <a:r>
              <a:rPr dirty="0" sz="2150" spc="53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en</a:t>
            </a:r>
            <a:r>
              <a:rPr dirty="0" sz="2150" spc="605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su</a:t>
            </a:r>
          </a:p>
          <a:p>
            <a:pPr marL="0" marR="0">
              <a:lnSpc>
                <a:spcPts val="280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plantilla,</a:t>
            </a:r>
            <a:r>
              <a:rPr dirty="0" sz="2150" spc="150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gracias</a:t>
            </a:r>
            <a:r>
              <a:rPr dirty="0" sz="2150" spc="1441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al</a:t>
            </a:r>
            <a:r>
              <a:rPr dirty="0" sz="2150" spc="149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staff</a:t>
            </a:r>
            <a:r>
              <a:rPr dirty="0" sz="2150" spc="1436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tecnico</a:t>
            </a:r>
            <a:r>
              <a:rPr dirty="0" sz="2150" spc="1413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que</a:t>
            </a:r>
          </a:p>
          <a:p>
            <a:pPr marL="0" marR="0">
              <a:lnSpc>
                <a:spcPts val="280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consiguió</a:t>
            </a:r>
            <a:r>
              <a:rPr dirty="0" sz="2150" spc="264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reducir</a:t>
            </a:r>
            <a:r>
              <a:rPr dirty="0" sz="2150" spc="29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al</a:t>
            </a:r>
            <a:r>
              <a:rPr dirty="0" sz="2150" spc="338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maximo</a:t>
            </a:r>
            <a:r>
              <a:rPr dirty="0" sz="2150" spc="31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el</a:t>
            </a:r>
            <a:r>
              <a:rPr dirty="0" sz="2150" spc="332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numero</a:t>
            </a:r>
            <a:r>
              <a:rPr dirty="0" sz="2150" spc="289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</a:p>
          <a:p>
            <a:pPr marL="0" marR="0">
              <a:lnSpc>
                <a:spcPts val="2800"/>
              </a:lnSpc>
              <a:spcBef>
                <a:spcPts val="197"/>
              </a:spcBef>
              <a:spcAft>
                <a:spcPts val="0"/>
              </a:spcAft>
            </a:pP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lesiones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a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lo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largo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de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la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 </a:t>
            </a:r>
            <a:r>
              <a:rPr dirty="0" sz="2150">
                <a:solidFill>
                  <a:srgbClr val="281c22"/>
                </a:solidFill>
                <a:latin typeface="NGDOLQ+Assistant-Regular"/>
                <a:cs typeface="NGDOLQ+Assistant-Regular"/>
              </a:rPr>
              <a:t>temporada.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pdfcandle</dc:creator>
  <cp:lastModifiedBy>pdfcandle</cp:lastModifiedBy>
  <cp:revision>1</cp:revision>
  <dcterms:modified xsi:type="dcterms:W3CDTF">2024-05-22T19:53:23-07:00</dcterms:modified>
</cp:coreProperties>
</file>