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Lst>
  <p:notesMasterIdLst>
    <p:notesMasterId r:id="rId16"/>
  </p:notesMasterIdLst>
  <p:handoutMasterIdLst>
    <p:handoutMasterId r:id="rId17"/>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8" autoAdjust="0"/>
    <p:restoredTop sz="94660"/>
  </p:normalViewPr>
  <p:slideViewPr>
    <p:cSldViewPr snapToGrid="0">
      <p:cViewPr varScale="1">
        <p:scale>
          <a:sx n="87" d="100"/>
          <a:sy n="87" d="100"/>
        </p:scale>
        <p:origin x="22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E737A703-8BC1-438C-B8B5-3DCDDC960154}"/>
              </a:ext>
            </a:extLst>
          </p:cNvPr>
          <p:cNvSpPr>
            <a:spLocks noGrp="1"/>
          </p:cNvSpPr>
          <p:nvPr>
            <p:ph type="hdr" sz="quarter"/>
            <p:custDataLst>
              <p:tags r:id="rId2"/>
            </p:custDataLst>
          </p:nvPr>
        </p:nvSpPr>
        <p:spPr>
          <a:xfrm>
            <a:off x="0" y="0"/>
            <a:ext cx="6858000" cy="458788"/>
          </a:xfrm>
          <a:prstGeom prst="rect">
            <a:avLst/>
          </a:prstGeom>
        </p:spPr>
        <p:txBody>
          <a:bodyPr vert="horz" lIns="91440" tIns="45720" rIns="91440" bIns="45720" rtlCol="0"/>
          <a:lstStyle>
            <a:lvl1pPr algn="l">
              <a:defRPr sz="1200"/>
            </a:lvl1pPr>
          </a:lstStyle>
          <a:p>
            <a:r>
              <a:rPr lang="ko-KR" altLang="en-US" sz="100" b="1">
                <a:solidFill>
                  <a:srgbClr val="FFFFFF"/>
                </a:solidFill>
                <a:latin typeface="Times New Roman" panose="02020603050405020304" pitchFamily="18" charset="0"/>
              </a:rPr>
              <a:t> </a:t>
            </a:r>
          </a:p>
        </p:txBody>
      </p:sp>
      <p:sp>
        <p:nvSpPr>
          <p:cNvPr id="3" name="날짜 개체 틀 2">
            <a:extLst>
              <a:ext uri="{FF2B5EF4-FFF2-40B4-BE49-F238E27FC236}">
                <a16:creationId xmlns:a16="http://schemas.microsoft.com/office/drawing/2014/main" id="{82802A72-0B95-4ACD-B1C1-91868DE24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387D7-2EEC-463C-B7AD-233C72A2C560}" type="datetimeFigureOut">
              <a:rPr lang="ko-KR" altLang="en-US" smtClean="0"/>
              <a:t>2020-09-13</a:t>
            </a:fld>
            <a:endParaRPr lang="ko-KR" altLang="en-US"/>
          </a:p>
        </p:txBody>
      </p:sp>
      <p:sp>
        <p:nvSpPr>
          <p:cNvPr id="4" name="바닥글 개체 틀 3">
            <a:extLst>
              <a:ext uri="{FF2B5EF4-FFF2-40B4-BE49-F238E27FC236}">
                <a16:creationId xmlns:a16="http://schemas.microsoft.com/office/drawing/2014/main" id="{CC3EAAC5-0A84-4080-BB5D-1534355FA3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0752E399-213B-400E-9471-CBE272EBA78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E47514-49B8-4DDC-8034-B38EBCB65B80}" type="slidenum">
              <a:rPr lang="ko-KR" altLang="en-US" smtClean="0"/>
              <a:t>‹#›</a:t>
            </a:fld>
            <a:endParaRPr lang="ko-KR" altLang="en-US"/>
          </a:p>
        </p:txBody>
      </p:sp>
    </p:spTree>
    <p:extLst>
      <p:ext uri="{BB962C8B-B14F-4D97-AF65-F5344CB8AC3E}">
        <p14:creationId xmlns:p14="http://schemas.microsoft.com/office/powerpoint/2010/main" val="375490093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custDataLst>
              <p:tags r:id="rId2"/>
            </p:custDataLst>
          </p:nvPr>
        </p:nvSpPr>
        <p:spPr>
          <a:xfrm>
            <a:off x="0" y="0"/>
            <a:ext cx="6858000" cy="458788"/>
          </a:xfrm>
          <a:prstGeom prst="rect">
            <a:avLst/>
          </a:prstGeom>
        </p:spPr>
        <p:txBody>
          <a:bodyPr vert="horz" lIns="91440" tIns="45720" rIns="91440" bIns="45720" rtlCol="0"/>
          <a:lstStyle>
            <a:lvl1pPr algn="l">
              <a:defRPr lang="ko-KR" altLang="en-US" sz="100" b="1" i="0" u="none">
                <a:solidFill>
                  <a:srgbClr val="FFFFFF"/>
                </a:solidFill>
                <a:latin typeface="Times New Roman" panose="02020603050405020304" pitchFamily="18" charset="0"/>
              </a:defRPr>
            </a:lvl1pPr>
          </a:lstStyle>
          <a:p>
            <a:r>
              <a:rPr lang="ko-KR" altLang="en-US"/>
              <a:t> </a:t>
            </a:r>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2133EE-5288-484E-8B17-07D6A221174E}" type="datetimeFigureOut">
              <a:rPr lang="ko-KR" altLang="en-US" smtClean="0"/>
              <a:t>2020-09-13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7B5615-2CC7-4D99-9E0C-33EB91F250E7}" type="slidenum">
              <a:rPr lang="ko-KR" altLang="en-US" smtClean="0"/>
              <a:t>‹#›</a:t>
            </a:fld>
            <a:endParaRPr lang="ko-KR" altLang="en-US"/>
          </a:p>
        </p:txBody>
      </p:sp>
    </p:spTree>
    <p:extLst>
      <p:ext uri="{BB962C8B-B14F-4D97-AF65-F5344CB8AC3E}">
        <p14:creationId xmlns:p14="http://schemas.microsoft.com/office/powerpoint/2010/main" val="389380575"/>
      </p:ext>
    </p:extLst>
  </p:cSld>
  <p:clrMap bg1="lt1" tx1="dk1" bg2="lt2" tx2="dk2" accent1="accent1" accent2="accent2" accent3="accent3" accent4="accent4" accent5="accent5" accent6="accent6" hlink="hlink" folHlink="folHlink"/>
  <p:hf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9.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머리글 개체 틀 3"/>
          <p:cNvSpPr>
            <a:spLocks noGrp="1"/>
          </p:cNvSpPr>
          <p:nvPr>
            <p:ph type="hdr" sz="quarter"/>
            <p:custDataLst>
              <p:tags r:id="rId1"/>
            </p:custDataLst>
          </p:nvPr>
        </p:nvSpPr>
        <p:spPr/>
        <p:txBody>
          <a:bodyPr/>
          <a:lstStyle/>
          <a:p>
            <a:r>
              <a:rPr lang="ko-KR" altLang="en-US"/>
              <a:t> </a:t>
            </a:r>
          </a:p>
        </p:txBody>
      </p:sp>
      <p:sp>
        <p:nvSpPr>
          <p:cNvPr id="5" name="바닥글 개체 틀 4"/>
          <p:cNvSpPr>
            <a:spLocks noGrp="1"/>
          </p:cNvSpPr>
          <p:nvPr>
            <p:ph type="ftr" sz="quarter" idx="4"/>
          </p:nvPr>
        </p:nvSpPr>
        <p:spPr/>
        <p:txBody>
          <a:bodyPr/>
          <a:lstStyle/>
          <a:p>
            <a:endParaRPr lang="ko-KR" altLang="en-US"/>
          </a:p>
        </p:txBody>
      </p:sp>
      <p:sp>
        <p:nvSpPr>
          <p:cNvPr id="6" name="슬라이드 번호 개체 틀 5"/>
          <p:cNvSpPr>
            <a:spLocks noGrp="1"/>
          </p:cNvSpPr>
          <p:nvPr>
            <p:ph type="sldNum" sz="quarter" idx="5"/>
          </p:nvPr>
        </p:nvSpPr>
        <p:spPr/>
        <p:txBody>
          <a:bodyPr/>
          <a:lstStyle/>
          <a:p>
            <a:fld id="{DC7B5615-2CC7-4D99-9E0C-33EB91F250E7}" type="slidenum">
              <a:rPr lang="ko-KR" altLang="en-US" smtClean="0"/>
              <a:t>1</a:t>
            </a:fld>
            <a:endParaRPr lang="ko-KR" altLang="en-US"/>
          </a:p>
        </p:txBody>
      </p:sp>
    </p:spTree>
    <p:extLst>
      <p:ext uri="{BB962C8B-B14F-4D97-AF65-F5344CB8AC3E}">
        <p14:creationId xmlns:p14="http://schemas.microsoft.com/office/powerpoint/2010/main" val="59305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머리글 개체 틀 3"/>
          <p:cNvSpPr>
            <a:spLocks noGrp="1"/>
          </p:cNvSpPr>
          <p:nvPr>
            <p:ph type="hdr" sz="quarter"/>
            <p:custDataLst>
              <p:tags r:id="rId1"/>
            </p:custDataLst>
          </p:nvPr>
        </p:nvSpPr>
        <p:spPr/>
        <p:txBody>
          <a:bodyPr/>
          <a:lstStyle/>
          <a:p>
            <a:r>
              <a:rPr lang="ko-KR" altLang="en-US"/>
              <a:t> </a:t>
            </a:r>
          </a:p>
        </p:txBody>
      </p:sp>
      <p:sp>
        <p:nvSpPr>
          <p:cNvPr id="5" name="바닥글 개체 틀 4"/>
          <p:cNvSpPr>
            <a:spLocks noGrp="1"/>
          </p:cNvSpPr>
          <p:nvPr>
            <p:ph type="ftr" sz="quarter" idx="4"/>
          </p:nvPr>
        </p:nvSpPr>
        <p:spPr/>
        <p:txBody>
          <a:bodyPr/>
          <a:lstStyle/>
          <a:p>
            <a:endParaRPr lang="ko-KR" altLang="en-US"/>
          </a:p>
        </p:txBody>
      </p:sp>
      <p:sp>
        <p:nvSpPr>
          <p:cNvPr id="6" name="슬라이드 번호 개체 틀 5"/>
          <p:cNvSpPr>
            <a:spLocks noGrp="1"/>
          </p:cNvSpPr>
          <p:nvPr>
            <p:ph type="sldNum" sz="quarter" idx="5"/>
          </p:nvPr>
        </p:nvSpPr>
        <p:spPr/>
        <p:txBody>
          <a:bodyPr/>
          <a:lstStyle/>
          <a:p>
            <a:fld id="{DC7B5615-2CC7-4D99-9E0C-33EB91F250E7}" type="slidenum">
              <a:rPr lang="ko-KR" altLang="en-US" smtClean="0"/>
              <a:t>10</a:t>
            </a:fld>
            <a:endParaRPr lang="ko-KR" altLang="en-US"/>
          </a:p>
        </p:txBody>
      </p:sp>
    </p:spTree>
    <p:extLst>
      <p:ext uri="{BB962C8B-B14F-4D97-AF65-F5344CB8AC3E}">
        <p14:creationId xmlns:p14="http://schemas.microsoft.com/office/powerpoint/2010/main" val="2464421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머리글 개체 틀 3"/>
          <p:cNvSpPr>
            <a:spLocks noGrp="1"/>
          </p:cNvSpPr>
          <p:nvPr>
            <p:ph type="hdr" sz="quarter"/>
            <p:custDataLst>
              <p:tags r:id="rId1"/>
            </p:custDataLst>
          </p:nvPr>
        </p:nvSpPr>
        <p:spPr/>
        <p:txBody>
          <a:bodyPr/>
          <a:lstStyle/>
          <a:p>
            <a:r>
              <a:rPr lang="ko-KR" altLang="en-US"/>
              <a:t> </a:t>
            </a:r>
          </a:p>
        </p:txBody>
      </p:sp>
      <p:sp>
        <p:nvSpPr>
          <p:cNvPr id="5" name="바닥글 개체 틀 4"/>
          <p:cNvSpPr>
            <a:spLocks noGrp="1"/>
          </p:cNvSpPr>
          <p:nvPr>
            <p:ph type="ftr" sz="quarter" idx="4"/>
          </p:nvPr>
        </p:nvSpPr>
        <p:spPr/>
        <p:txBody>
          <a:bodyPr/>
          <a:lstStyle/>
          <a:p>
            <a:endParaRPr lang="ko-KR" altLang="en-US"/>
          </a:p>
        </p:txBody>
      </p:sp>
      <p:sp>
        <p:nvSpPr>
          <p:cNvPr id="6" name="슬라이드 번호 개체 틀 5"/>
          <p:cNvSpPr>
            <a:spLocks noGrp="1"/>
          </p:cNvSpPr>
          <p:nvPr>
            <p:ph type="sldNum" sz="quarter" idx="5"/>
          </p:nvPr>
        </p:nvSpPr>
        <p:spPr/>
        <p:txBody>
          <a:bodyPr/>
          <a:lstStyle/>
          <a:p>
            <a:fld id="{DC7B5615-2CC7-4D99-9E0C-33EB91F250E7}" type="slidenum">
              <a:rPr lang="ko-KR" altLang="en-US" smtClean="0"/>
              <a:t>11</a:t>
            </a:fld>
            <a:endParaRPr lang="ko-KR" altLang="en-US"/>
          </a:p>
        </p:txBody>
      </p:sp>
    </p:spTree>
    <p:extLst>
      <p:ext uri="{BB962C8B-B14F-4D97-AF65-F5344CB8AC3E}">
        <p14:creationId xmlns:p14="http://schemas.microsoft.com/office/powerpoint/2010/main" val="2897533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머리글 개체 틀 3"/>
          <p:cNvSpPr>
            <a:spLocks noGrp="1"/>
          </p:cNvSpPr>
          <p:nvPr>
            <p:ph type="hdr" sz="quarter"/>
            <p:custDataLst>
              <p:tags r:id="rId1"/>
            </p:custDataLst>
          </p:nvPr>
        </p:nvSpPr>
        <p:spPr/>
        <p:txBody>
          <a:bodyPr/>
          <a:lstStyle/>
          <a:p>
            <a:r>
              <a:rPr lang="ko-KR" altLang="en-US"/>
              <a:t> </a:t>
            </a:r>
          </a:p>
        </p:txBody>
      </p:sp>
      <p:sp>
        <p:nvSpPr>
          <p:cNvPr id="5" name="바닥글 개체 틀 4"/>
          <p:cNvSpPr>
            <a:spLocks noGrp="1"/>
          </p:cNvSpPr>
          <p:nvPr>
            <p:ph type="ftr" sz="quarter" idx="4"/>
          </p:nvPr>
        </p:nvSpPr>
        <p:spPr/>
        <p:txBody>
          <a:bodyPr/>
          <a:lstStyle/>
          <a:p>
            <a:endParaRPr lang="ko-KR" altLang="en-US"/>
          </a:p>
        </p:txBody>
      </p:sp>
      <p:sp>
        <p:nvSpPr>
          <p:cNvPr id="6" name="슬라이드 번호 개체 틀 5"/>
          <p:cNvSpPr>
            <a:spLocks noGrp="1"/>
          </p:cNvSpPr>
          <p:nvPr>
            <p:ph type="sldNum" sz="quarter" idx="5"/>
          </p:nvPr>
        </p:nvSpPr>
        <p:spPr/>
        <p:txBody>
          <a:bodyPr/>
          <a:lstStyle/>
          <a:p>
            <a:fld id="{DC7B5615-2CC7-4D99-9E0C-33EB91F250E7}" type="slidenum">
              <a:rPr lang="ko-KR" altLang="en-US" smtClean="0"/>
              <a:t>12</a:t>
            </a:fld>
            <a:endParaRPr lang="ko-KR" altLang="en-US"/>
          </a:p>
        </p:txBody>
      </p:sp>
    </p:spTree>
    <p:extLst>
      <p:ext uri="{BB962C8B-B14F-4D97-AF65-F5344CB8AC3E}">
        <p14:creationId xmlns:p14="http://schemas.microsoft.com/office/powerpoint/2010/main" val="2614050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머리글 개체 틀 3"/>
          <p:cNvSpPr>
            <a:spLocks noGrp="1"/>
          </p:cNvSpPr>
          <p:nvPr>
            <p:ph type="hdr" sz="quarter"/>
            <p:custDataLst>
              <p:tags r:id="rId1"/>
            </p:custDataLst>
          </p:nvPr>
        </p:nvSpPr>
        <p:spPr/>
        <p:txBody>
          <a:bodyPr/>
          <a:lstStyle/>
          <a:p>
            <a:r>
              <a:rPr lang="ko-KR" altLang="en-US"/>
              <a:t> </a:t>
            </a:r>
          </a:p>
        </p:txBody>
      </p:sp>
      <p:sp>
        <p:nvSpPr>
          <p:cNvPr id="5" name="바닥글 개체 틀 4"/>
          <p:cNvSpPr>
            <a:spLocks noGrp="1"/>
          </p:cNvSpPr>
          <p:nvPr>
            <p:ph type="ftr" sz="quarter" idx="4"/>
          </p:nvPr>
        </p:nvSpPr>
        <p:spPr/>
        <p:txBody>
          <a:bodyPr/>
          <a:lstStyle/>
          <a:p>
            <a:endParaRPr lang="ko-KR" altLang="en-US"/>
          </a:p>
        </p:txBody>
      </p:sp>
      <p:sp>
        <p:nvSpPr>
          <p:cNvPr id="6" name="슬라이드 번호 개체 틀 5"/>
          <p:cNvSpPr>
            <a:spLocks noGrp="1"/>
          </p:cNvSpPr>
          <p:nvPr>
            <p:ph type="sldNum" sz="quarter" idx="5"/>
          </p:nvPr>
        </p:nvSpPr>
        <p:spPr/>
        <p:txBody>
          <a:bodyPr/>
          <a:lstStyle/>
          <a:p>
            <a:fld id="{DC7B5615-2CC7-4D99-9E0C-33EB91F250E7}" type="slidenum">
              <a:rPr lang="ko-KR" altLang="en-US" smtClean="0"/>
              <a:t>13</a:t>
            </a:fld>
            <a:endParaRPr lang="ko-KR" altLang="en-US"/>
          </a:p>
        </p:txBody>
      </p:sp>
    </p:spTree>
    <p:extLst>
      <p:ext uri="{BB962C8B-B14F-4D97-AF65-F5344CB8AC3E}">
        <p14:creationId xmlns:p14="http://schemas.microsoft.com/office/powerpoint/2010/main" val="154276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머리글 개체 틀 3"/>
          <p:cNvSpPr>
            <a:spLocks noGrp="1"/>
          </p:cNvSpPr>
          <p:nvPr>
            <p:ph type="hdr" sz="quarter"/>
            <p:custDataLst>
              <p:tags r:id="rId1"/>
            </p:custDataLst>
          </p:nvPr>
        </p:nvSpPr>
        <p:spPr/>
        <p:txBody>
          <a:bodyPr/>
          <a:lstStyle/>
          <a:p>
            <a:r>
              <a:rPr lang="ko-KR" altLang="en-US"/>
              <a:t> </a:t>
            </a:r>
          </a:p>
        </p:txBody>
      </p:sp>
      <p:sp>
        <p:nvSpPr>
          <p:cNvPr id="5" name="바닥글 개체 틀 4"/>
          <p:cNvSpPr>
            <a:spLocks noGrp="1"/>
          </p:cNvSpPr>
          <p:nvPr>
            <p:ph type="ftr" sz="quarter" idx="4"/>
          </p:nvPr>
        </p:nvSpPr>
        <p:spPr/>
        <p:txBody>
          <a:bodyPr/>
          <a:lstStyle/>
          <a:p>
            <a:endParaRPr lang="ko-KR" altLang="en-US"/>
          </a:p>
        </p:txBody>
      </p:sp>
      <p:sp>
        <p:nvSpPr>
          <p:cNvPr id="6" name="슬라이드 번호 개체 틀 5"/>
          <p:cNvSpPr>
            <a:spLocks noGrp="1"/>
          </p:cNvSpPr>
          <p:nvPr>
            <p:ph type="sldNum" sz="quarter" idx="5"/>
          </p:nvPr>
        </p:nvSpPr>
        <p:spPr/>
        <p:txBody>
          <a:bodyPr/>
          <a:lstStyle/>
          <a:p>
            <a:fld id="{DC7B5615-2CC7-4D99-9E0C-33EB91F250E7}" type="slidenum">
              <a:rPr lang="ko-KR" altLang="en-US" smtClean="0"/>
              <a:t>2</a:t>
            </a:fld>
            <a:endParaRPr lang="ko-KR" altLang="en-US"/>
          </a:p>
        </p:txBody>
      </p:sp>
    </p:spTree>
    <p:extLst>
      <p:ext uri="{BB962C8B-B14F-4D97-AF65-F5344CB8AC3E}">
        <p14:creationId xmlns:p14="http://schemas.microsoft.com/office/powerpoint/2010/main" val="1646198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머리글 개체 틀 3"/>
          <p:cNvSpPr>
            <a:spLocks noGrp="1"/>
          </p:cNvSpPr>
          <p:nvPr>
            <p:ph type="hdr" sz="quarter"/>
            <p:custDataLst>
              <p:tags r:id="rId1"/>
            </p:custDataLst>
          </p:nvPr>
        </p:nvSpPr>
        <p:spPr/>
        <p:txBody>
          <a:bodyPr/>
          <a:lstStyle/>
          <a:p>
            <a:r>
              <a:rPr lang="ko-KR" altLang="en-US"/>
              <a:t> </a:t>
            </a:r>
          </a:p>
        </p:txBody>
      </p:sp>
      <p:sp>
        <p:nvSpPr>
          <p:cNvPr id="5" name="바닥글 개체 틀 4"/>
          <p:cNvSpPr>
            <a:spLocks noGrp="1"/>
          </p:cNvSpPr>
          <p:nvPr>
            <p:ph type="ftr" sz="quarter" idx="4"/>
          </p:nvPr>
        </p:nvSpPr>
        <p:spPr/>
        <p:txBody>
          <a:bodyPr/>
          <a:lstStyle/>
          <a:p>
            <a:endParaRPr lang="ko-KR" altLang="en-US"/>
          </a:p>
        </p:txBody>
      </p:sp>
      <p:sp>
        <p:nvSpPr>
          <p:cNvPr id="6" name="슬라이드 번호 개체 틀 5"/>
          <p:cNvSpPr>
            <a:spLocks noGrp="1"/>
          </p:cNvSpPr>
          <p:nvPr>
            <p:ph type="sldNum" sz="quarter" idx="5"/>
          </p:nvPr>
        </p:nvSpPr>
        <p:spPr/>
        <p:txBody>
          <a:bodyPr/>
          <a:lstStyle/>
          <a:p>
            <a:fld id="{DC7B5615-2CC7-4D99-9E0C-33EB91F250E7}" type="slidenum">
              <a:rPr lang="ko-KR" altLang="en-US" smtClean="0"/>
              <a:t>3</a:t>
            </a:fld>
            <a:endParaRPr lang="ko-KR" altLang="en-US"/>
          </a:p>
        </p:txBody>
      </p:sp>
    </p:spTree>
    <p:extLst>
      <p:ext uri="{BB962C8B-B14F-4D97-AF65-F5344CB8AC3E}">
        <p14:creationId xmlns:p14="http://schemas.microsoft.com/office/powerpoint/2010/main" val="3413287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머리글 개체 틀 3"/>
          <p:cNvSpPr>
            <a:spLocks noGrp="1"/>
          </p:cNvSpPr>
          <p:nvPr>
            <p:ph type="hdr" sz="quarter"/>
            <p:custDataLst>
              <p:tags r:id="rId1"/>
            </p:custDataLst>
          </p:nvPr>
        </p:nvSpPr>
        <p:spPr/>
        <p:txBody>
          <a:bodyPr/>
          <a:lstStyle/>
          <a:p>
            <a:r>
              <a:rPr lang="ko-KR" altLang="en-US"/>
              <a:t> </a:t>
            </a:r>
          </a:p>
        </p:txBody>
      </p:sp>
      <p:sp>
        <p:nvSpPr>
          <p:cNvPr id="5" name="바닥글 개체 틀 4"/>
          <p:cNvSpPr>
            <a:spLocks noGrp="1"/>
          </p:cNvSpPr>
          <p:nvPr>
            <p:ph type="ftr" sz="quarter" idx="4"/>
          </p:nvPr>
        </p:nvSpPr>
        <p:spPr/>
        <p:txBody>
          <a:bodyPr/>
          <a:lstStyle/>
          <a:p>
            <a:endParaRPr lang="ko-KR" altLang="en-US"/>
          </a:p>
        </p:txBody>
      </p:sp>
      <p:sp>
        <p:nvSpPr>
          <p:cNvPr id="6" name="슬라이드 번호 개체 틀 5"/>
          <p:cNvSpPr>
            <a:spLocks noGrp="1"/>
          </p:cNvSpPr>
          <p:nvPr>
            <p:ph type="sldNum" sz="quarter" idx="5"/>
          </p:nvPr>
        </p:nvSpPr>
        <p:spPr/>
        <p:txBody>
          <a:bodyPr/>
          <a:lstStyle/>
          <a:p>
            <a:fld id="{DC7B5615-2CC7-4D99-9E0C-33EB91F250E7}" type="slidenum">
              <a:rPr lang="ko-KR" altLang="en-US" smtClean="0"/>
              <a:t>4</a:t>
            </a:fld>
            <a:endParaRPr lang="ko-KR" altLang="en-US"/>
          </a:p>
        </p:txBody>
      </p:sp>
    </p:spTree>
    <p:extLst>
      <p:ext uri="{BB962C8B-B14F-4D97-AF65-F5344CB8AC3E}">
        <p14:creationId xmlns:p14="http://schemas.microsoft.com/office/powerpoint/2010/main" val="1460328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머리글 개체 틀 3"/>
          <p:cNvSpPr>
            <a:spLocks noGrp="1"/>
          </p:cNvSpPr>
          <p:nvPr>
            <p:ph type="hdr" sz="quarter"/>
            <p:custDataLst>
              <p:tags r:id="rId1"/>
            </p:custDataLst>
          </p:nvPr>
        </p:nvSpPr>
        <p:spPr/>
        <p:txBody>
          <a:bodyPr/>
          <a:lstStyle/>
          <a:p>
            <a:r>
              <a:rPr lang="ko-KR" altLang="en-US"/>
              <a:t> </a:t>
            </a:r>
          </a:p>
        </p:txBody>
      </p:sp>
      <p:sp>
        <p:nvSpPr>
          <p:cNvPr id="5" name="바닥글 개체 틀 4"/>
          <p:cNvSpPr>
            <a:spLocks noGrp="1"/>
          </p:cNvSpPr>
          <p:nvPr>
            <p:ph type="ftr" sz="quarter" idx="4"/>
          </p:nvPr>
        </p:nvSpPr>
        <p:spPr/>
        <p:txBody>
          <a:bodyPr/>
          <a:lstStyle/>
          <a:p>
            <a:endParaRPr lang="ko-KR" altLang="en-US"/>
          </a:p>
        </p:txBody>
      </p:sp>
      <p:sp>
        <p:nvSpPr>
          <p:cNvPr id="6" name="슬라이드 번호 개체 틀 5"/>
          <p:cNvSpPr>
            <a:spLocks noGrp="1"/>
          </p:cNvSpPr>
          <p:nvPr>
            <p:ph type="sldNum" sz="quarter" idx="5"/>
          </p:nvPr>
        </p:nvSpPr>
        <p:spPr/>
        <p:txBody>
          <a:bodyPr/>
          <a:lstStyle/>
          <a:p>
            <a:fld id="{DC7B5615-2CC7-4D99-9E0C-33EB91F250E7}" type="slidenum">
              <a:rPr lang="ko-KR" altLang="en-US" smtClean="0"/>
              <a:t>5</a:t>
            </a:fld>
            <a:endParaRPr lang="ko-KR" altLang="en-US"/>
          </a:p>
        </p:txBody>
      </p:sp>
    </p:spTree>
    <p:extLst>
      <p:ext uri="{BB962C8B-B14F-4D97-AF65-F5344CB8AC3E}">
        <p14:creationId xmlns:p14="http://schemas.microsoft.com/office/powerpoint/2010/main" val="2431680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머리글 개체 틀 3"/>
          <p:cNvSpPr>
            <a:spLocks noGrp="1"/>
          </p:cNvSpPr>
          <p:nvPr>
            <p:ph type="hdr" sz="quarter"/>
            <p:custDataLst>
              <p:tags r:id="rId1"/>
            </p:custDataLst>
          </p:nvPr>
        </p:nvSpPr>
        <p:spPr/>
        <p:txBody>
          <a:bodyPr/>
          <a:lstStyle/>
          <a:p>
            <a:r>
              <a:rPr lang="ko-KR" altLang="en-US"/>
              <a:t> </a:t>
            </a:r>
          </a:p>
        </p:txBody>
      </p:sp>
      <p:sp>
        <p:nvSpPr>
          <p:cNvPr id="5" name="바닥글 개체 틀 4"/>
          <p:cNvSpPr>
            <a:spLocks noGrp="1"/>
          </p:cNvSpPr>
          <p:nvPr>
            <p:ph type="ftr" sz="quarter" idx="4"/>
          </p:nvPr>
        </p:nvSpPr>
        <p:spPr/>
        <p:txBody>
          <a:bodyPr/>
          <a:lstStyle/>
          <a:p>
            <a:endParaRPr lang="ko-KR" altLang="en-US"/>
          </a:p>
        </p:txBody>
      </p:sp>
      <p:sp>
        <p:nvSpPr>
          <p:cNvPr id="6" name="슬라이드 번호 개체 틀 5"/>
          <p:cNvSpPr>
            <a:spLocks noGrp="1"/>
          </p:cNvSpPr>
          <p:nvPr>
            <p:ph type="sldNum" sz="quarter" idx="5"/>
          </p:nvPr>
        </p:nvSpPr>
        <p:spPr/>
        <p:txBody>
          <a:bodyPr/>
          <a:lstStyle/>
          <a:p>
            <a:fld id="{DC7B5615-2CC7-4D99-9E0C-33EB91F250E7}" type="slidenum">
              <a:rPr lang="ko-KR" altLang="en-US" smtClean="0"/>
              <a:t>6</a:t>
            </a:fld>
            <a:endParaRPr lang="ko-KR" altLang="en-US"/>
          </a:p>
        </p:txBody>
      </p:sp>
    </p:spTree>
    <p:extLst>
      <p:ext uri="{BB962C8B-B14F-4D97-AF65-F5344CB8AC3E}">
        <p14:creationId xmlns:p14="http://schemas.microsoft.com/office/powerpoint/2010/main" val="3850172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머리글 개체 틀 3"/>
          <p:cNvSpPr>
            <a:spLocks noGrp="1"/>
          </p:cNvSpPr>
          <p:nvPr>
            <p:ph type="hdr" sz="quarter"/>
            <p:custDataLst>
              <p:tags r:id="rId1"/>
            </p:custDataLst>
          </p:nvPr>
        </p:nvSpPr>
        <p:spPr/>
        <p:txBody>
          <a:bodyPr/>
          <a:lstStyle/>
          <a:p>
            <a:r>
              <a:rPr lang="ko-KR" altLang="en-US"/>
              <a:t> </a:t>
            </a:r>
          </a:p>
        </p:txBody>
      </p:sp>
      <p:sp>
        <p:nvSpPr>
          <p:cNvPr id="5" name="바닥글 개체 틀 4"/>
          <p:cNvSpPr>
            <a:spLocks noGrp="1"/>
          </p:cNvSpPr>
          <p:nvPr>
            <p:ph type="ftr" sz="quarter" idx="4"/>
          </p:nvPr>
        </p:nvSpPr>
        <p:spPr/>
        <p:txBody>
          <a:bodyPr/>
          <a:lstStyle/>
          <a:p>
            <a:endParaRPr lang="ko-KR" altLang="en-US"/>
          </a:p>
        </p:txBody>
      </p:sp>
      <p:sp>
        <p:nvSpPr>
          <p:cNvPr id="6" name="슬라이드 번호 개체 틀 5"/>
          <p:cNvSpPr>
            <a:spLocks noGrp="1"/>
          </p:cNvSpPr>
          <p:nvPr>
            <p:ph type="sldNum" sz="quarter" idx="5"/>
          </p:nvPr>
        </p:nvSpPr>
        <p:spPr/>
        <p:txBody>
          <a:bodyPr/>
          <a:lstStyle/>
          <a:p>
            <a:fld id="{DC7B5615-2CC7-4D99-9E0C-33EB91F250E7}" type="slidenum">
              <a:rPr lang="ko-KR" altLang="en-US" smtClean="0"/>
              <a:t>7</a:t>
            </a:fld>
            <a:endParaRPr lang="ko-KR" altLang="en-US"/>
          </a:p>
        </p:txBody>
      </p:sp>
    </p:spTree>
    <p:extLst>
      <p:ext uri="{BB962C8B-B14F-4D97-AF65-F5344CB8AC3E}">
        <p14:creationId xmlns:p14="http://schemas.microsoft.com/office/powerpoint/2010/main" val="3425148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머리글 개체 틀 3"/>
          <p:cNvSpPr>
            <a:spLocks noGrp="1"/>
          </p:cNvSpPr>
          <p:nvPr>
            <p:ph type="hdr" sz="quarter"/>
            <p:custDataLst>
              <p:tags r:id="rId1"/>
            </p:custDataLst>
          </p:nvPr>
        </p:nvSpPr>
        <p:spPr/>
        <p:txBody>
          <a:bodyPr/>
          <a:lstStyle/>
          <a:p>
            <a:r>
              <a:rPr lang="ko-KR" altLang="en-US"/>
              <a:t> </a:t>
            </a:r>
          </a:p>
        </p:txBody>
      </p:sp>
      <p:sp>
        <p:nvSpPr>
          <p:cNvPr id="5" name="바닥글 개체 틀 4"/>
          <p:cNvSpPr>
            <a:spLocks noGrp="1"/>
          </p:cNvSpPr>
          <p:nvPr>
            <p:ph type="ftr" sz="quarter" idx="4"/>
          </p:nvPr>
        </p:nvSpPr>
        <p:spPr/>
        <p:txBody>
          <a:bodyPr/>
          <a:lstStyle/>
          <a:p>
            <a:endParaRPr lang="ko-KR" altLang="en-US"/>
          </a:p>
        </p:txBody>
      </p:sp>
      <p:sp>
        <p:nvSpPr>
          <p:cNvPr id="6" name="슬라이드 번호 개체 틀 5"/>
          <p:cNvSpPr>
            <a:spLocks noGrp="1"/>
          </p:cNvSpPr>
          <p:nvPr>
            <p:ph type="sldNum" sz="quarter" idx="5"/>
          </p:nvPr>
        </p:nvSpPr>
        <p:spPr/>
        <p:txBody>
          <a:bodyPr/>
          <a:lstStyle/>
          <a:p>
            <a:fld id="{DC7B5615-2CC7-4D99-9E0C-33EB91F250E7}" type="slidenum">
              <a:rPr lang="ko-KR" altLang="en-US" smtClean="0"/>
              <a:t>8</a:t>
            </a:fld>
            <a:endParaRPr lang="ko-KR" altLang="en-US"/>
          </a:p>
        </p:txBody>
      </p:sp>
    </p:spTree>
    <p:extLst>
      <p:ext uri="{BB962C8B-B14F-4D97-AF65-F5344CB8AC3E}">
        <p14:creationId xmlns:p14="http://schemas.microsoft.com/office/powerpoint/2010/main" val="3182905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머리글 개체 틀 3"/>
          <p:cNvSpPr>
            <a:spLocks noGrp="1"/>
          </p:cNvSpPr>
          <p:nvPr>
            <p:ph type="hdr" sz="quarter"/>
            <p:custDataLst>
              <p:tags r:id="rId1"/>
            </p:custDataLst>
          </p:nvPr>
        </p:nvSpPr>
        <p:spPr/>
        <p:txBody>
          <a:bodyPr/>
          <a:lstStyle/>
          <a:p>
            <a:r>
              <a:rPr lang="ko-KR" altLang="en-US"/>
              <a:t> </a:t>
            </a:r>
          </a:p>
        </p:txBody>
      </p:sp>
      <p:sp>
        <p:nvSpPr>
          <p:cNvPr id="5" name="바닥글 개체 틀 4"/>
          <p:cNvSpPr>
            <a:spLocks noGrp="1"/>
          </p:cNvSpPr>
          <p:nvPr>
            <p:ph type="ftr" sz="quarter" idx="4"/>
          </p:nvPr>
        </p:nvSpPr>
        <p:spPr/>
        <p:txBody>
          <a:bodyPr/>
          <a:lstStyle/>
          <a:p>
            <a:endParaRPr lang="ko-KR" altLang="en-US"/>
          </a:p>
        </p:txBody>
      </p:sp>
      <p:sp>
        <p:nvSpPr>
          <p:cNvPr id="6" name="슬라이드 번호 개체 틀 5"/>
          <p:cNvSpPr>
            <a:spLocks noGrp="1"/>
          </p:cNvSpPr>
          <p:nvPr>
            <p:ph type="sldNum" sz="quarter" idx="5"/>
          </p:nvPr>
        </p:nvSpPr>
        <p:spPr/>
        <p:txBody>
          <a:bodyPr/>
          <a:lstStyle/>
          <a:p>
            <a:fld id="{DC7B5615-2CC7-4D99-9E0C-33EB91F250E7}" type="slidenum">
              <a:rPr lang="ko-KR" altLang="en-US" smtClean="0"/>
              <a:t>9</a:t>
            </a:fld>
            <a:endParaRPr lang="ko-KR" altLang="en-US"/>
          </a:p>
        </p:txBody>
      </p:sp>
    </p:spTree>
    <p:extLst>
      <p:ext uri="{BB962C8B-B14F-4D97-AF65-F5344CB8AC3E}">
        <p14:creationId xmlns:p14="http://schemas.microsoft.com/office/powerpoint/2010/main" val="4026297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9B7469-0B80-4E07-A317-65D53862587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A33CF58-ECC8-4076-A3F0-9D32AEDB1F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11B8AC93-E4A3-4C59-B75F-A0CAC1CA6EE3}"/>
              </a:ext>
            </a:extLst>
          </p:cNvPr>
          <p:cNvSpPr>
            <a:spLocks noGrp="1"/>
          </p:cNvSpPr>
          <p:nvPr>
            <p:ph type="dt" sz="half" idx="10"/>
          </p:nvPr>
        </p:nvSpPr>
        <p:spPr/>
        <p:txBody>
          <a:bodyPr/>
          <a:lstStyle/>
          <a:p>
            <a:fld id="{7F234875-B04D-44EC-AC2E-C3AE20D52FD6}" type="datetimeFigureOut">
              <a:rPr lang="ko-KR" altLang="en-US" smtClean="0"/>
              <a:t>2020-09-13</a:t>
            </a:fld>
            <a:endParaRPr lang="ko-KR" altLang="en-US"/>
          </a:p>
        </p:txBody>
      </p:sp>
      <p:sp>
        <p:nvSpPr>
          <p:cNvPr id="5" name="바닥글 개체 틀 4">
            <a:extLst>
              <a:ext uri="{FF2B5EF4-FFF2-40B4-BE49-F238E27FC236}">
                <a16:creationId xmlns:a16="http://schemas.microsoft.com/office/drawing/2014/main" id="{151C0451-B03B-4A45-B3D4-8B2E52F77CB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CE9B25C-A5F1-4C40-88B3-9334DCC6B9AF}"/>
              </a:ext>
            </a:extLst>
          </p:cNvPr>
          <p:cNvSpPr>
            <a:spLocks noGrp="1"/>
          </p:cNvSpPr>
          <p:nvPr>
            <p:ph type="sldNum" sz="quarter" idx="12"/>
          </p:nvPr>
        </p:nvSpPr>
        <p:spPr/>
        <p:txBody>
          <a:bodyPr/>
          <a:lstStyle/>
          <a:p>
            <a:fld id="{B21C46A3-115B-4460-AEBD-A5BB04AE361C}" type="slidenum">
              <a:rPr lang="ko-KR" altLang="en-US" smtClean="0"/>
              <a:t>‹#›</a:t>
            </a:fld>
            <a:endParaRPr lang="ko-KR" altLang="en-US"/>
          </a:p>
        </p:txBody>
      </p:sp>
    </p:spTree>
    <p:extLst>
      <p:ext uri="{BB962C8B-B14F-4D97-AF65-F5344CB8AC3E}">
        <p14:creationId xmlns:p14="http://schemas.microsoft.com/office/powerpoint/2010/main" val="2360394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57EAAA-0812-4A9E-B4AF-8E7C254E6BF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EA0F7514-030E-4C0A-9461-AD28929324A6}"/>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8C49AA5-A0C6-4EF1-8360-4D8DAA65B22F}"/>
              </a:ext>
            </a:extLst>
          </p:cNvPr>
          <p:cNvSpPr>
            <a:spLocks noGrp="1"/>
          </p:cNvSpPr>
          <p:nvPr>
            <p:ph type="dt" sz="half" idx="10"/>
          </p:nvPr>
        </p:nvSpPr>
        <p:spPr/>
        <p:txBody>
          <a:bodyPr/>
          <a:lstStyle/>
          <a:p>
            <a:fld id="{7F234875-B04D-44EC-AC2E-C3AE20D52FD6}" type="datetimeFigureOut">
              <a:rPr lang="ko-KR" altLang="en-US" smtClean="0"/>
              <a:t>2020-09-13</a:t>
            </a:fld>
            <a:endParaRPr lang="ko-KR" altLang="en-US"/>
          </a:p>
        </p:txBody>
      </p:sp>
      <p:sp>
        <p:nvSpPr>
          <p:cNvPr id="5" name="바닥글 개체 틀 4">
            <a:extLst>
              <a:ext uri="{FF2B5EF4-FFF2-40B4-BE49-F238E27FC236}">
                <a16:creationId xmlns:a16="http://schemas.microsoft.com/office/drawing/2014/main" id="{1366DAD3-5E99-4CB0-AB33-8FE451E1CE2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A8E7A65-4872-4F9C-818C-71BF92AD8CDC}"/>
              </a:ext>
            </a:extLst>
          </p:cNvPr>
          <p:cNvSpPr>
            <a:spLocks noGrp="1"/>
          </p:cNvSpPr>
          <p:nvPr>
            <p:ph type="sldNum" sz="quarter" idx="12"/>
          </p:nvPr>
        </p:nvSpPr>
        <p:spPr/>
        <p:txBody>
          <a:bodyPr/>
          <a:lstStyle/>
          <a:p>
            <a:fld id="{B21C46A3-115B-4460-AEBD-A5BB04AE361C}" type="slidenum">
              <a:rPr lang="ko-KR" altLang="en-US" smtClean="0"/>
              <a:t>‹#›</a:t>
            </a:fld>
            <a:endParaRPr lang="ko-KR" altLang="en-US"/>
          </a:p>
        </p:txBody>
      </p:sp>
    </p:spTree>
    <p:extLst>
      <p:ext uri="{BB962C8B-B14F-4D97-AF65-F5344CB8AC3E}">
        <p14:creationId xmlns:p14="http://schemas.microsoft.com/office/powerpoint/2010/main" val="2764287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5133E67-BCE9-4AE5-93C4-AC3E96F08869}"/>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C362DE7B-9FAB-4CBA-AEE8-62B2DF7EA764}"/>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ED76993-9B15-455E-96EB-9E7F5F9442FA}"/>
              </a:ext>
            </a:extLst>
          </p:cNvPr>
          <p:cNvSpPr>
            <a:spLocks noGrp="1"/>
          </p:cNvSpPr>
          <p:nvPr>
            <p:ph type="dt" sz="half" idx="10"/>
          </p:nvPr>
        </p:nvSpPr>
        <p:spPr/>
        <p:txBody>
          <a:bodyPr/>
          <a:lstStyle/>
          <a:p>
            <a:fld id="{7F234875-B04D-44EC-AC2E-C3AE20D52FD6}" type="datetimeFigureOut">
              <a:rPr lang="ko-KR" altLang="en-US" smtClean="0"/>
              <a:t>2020-09-13</a:t>
            </a:fld>
            <a:endParaRPr lang="ko-KR" altLang="en-US"/>
          </a:p>
        </p:txBody>
      </p:sp>
      <p:sp>
        <p:nvSpPr>
          <p:cNvPr id="5" name="바닥글 개체 틀 4">
            <a:extLst>
              <a:ext uri="{FF2B5EF4-FFF2-40B4-BE49-F238E27FC236}">
                <a16:creationId xmlns:a16="http://schemas.microsoft.com/office/drawing/2014/main" id="{4CEC2212-C151-4B84-8878-5E5973BF922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7F5CE72-6348-46EA-987B-E07CD8EFF96D}"/>
              </a:ext>
            </a:extLst>
          </p:cNvPr>
          <p:cNvSpPr>
            <a:spLocks noGrp="1"/>
          </p:cNvSpPr>
          <p:nvPr>
            <p:ph type="sldNum" sz="quarter" idx="12"/>
          </p:nvPr>
        </p:nvSpPr>
        <p:spPr/>
        <p:txBody>
          <a:bodyPr/>
          <a:lstStyle/>
          <a:p>
            <a:fld id="{B21C46A3-115B-4460-AEBD-A5BB04AE361C}" type="slidenum">
              <a:rPr lang="ko-KR" altLang="en-US" smtClean="0"/>
              <a:t>‹#›</a:t>
            </a:fld>
            <a:endParaRPr lang="ko-KR" altLang="en-US"/>
          </a:p>
        </p:txBody>
      </p:sp>
    </p:spTree>
    <p:extLst>
      <p:ext uri="{BB962C8B-B14F-4D97-AF65-F5344CB8AC3E}">
        <p14:creationId xmlns:p14="http://schemas.microsoft.com/office/powerpoint/2010/main" val="1563109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4BF676-0F31-4877-9C34-0A172D5CC86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5591413-2DA9-4AFB-B613-68DA3B7CA1AF}"/>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5DBBF5C-B769-4D6C-A3C9-6029983AA03A}"/>
              </a:ext>
            </a:extLst>
          </p:cNvPr>
          <p:cNvSpPr>
            <a:spLocks noGrp="1"/>
          </p:cNvSpPr>
          <p:nvPr>
            <p:ph type="dt" sz="half" idx="10"/>
          </p:nvPr>
        </p:nvSpPr>
        <p:spPr/>
        <p:txBody>
          <a:bodyPr/>
          <a:lstStyle/>
          <a:p>
            <a:fld id="{7F234875-B04D-44EC-AC2E-C3AE20D52FD6}" type="datetimeFigureOut">
              <a:rPr lang="ko-KR" altLang="en-US" smtClean="0"/>
              <a:t>2020-09-13</a:t>
            </a:fld>
            <a:endParaRPr lang="ko-KR" altLang="en-US"/>
          </a:p>
        </p:txBody>
      </p:sp>
      <p:sp>
        <p:nvSpPr>
          <p:cNvPr id="5" name="바닥글 개체 틀 4">
            <a:extLst>
              <a:ext uri="{FF2B5EF4-FFF2-40B4-BE49-F238E27FC236}">
                <a16:creationId xmlns:a16="http://schemas.microsoft.com/office/drawing/2014/main" id="{A83572F3-D2D8-4799-BE28-3D3E2122D64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E8E223D-D8D5-4702-AED5-8B4EEF99E72E}"/>
              </a:ext>
            </a:extLst>
          </p:cNvPr>
          <p:cNvSpPr>
            <a:spLocks noGrp="1"/>
          </p:cNvSpPr>
          <p:nvPr>
            <p:ph type="sldNum" sz="quarter" idx="12"/>
          </p:nvPr>
        </p:nvSpPr>
        <p:spPr/>
        <p:txBody>
          <a:bodyPr/>
          <a:lstStyle/>
          <a:p>
            <a:fld id="{B21C46A3-115B-4460-AEBD-A5BB04AE361C}" type="slidenum">
              <a:rPr lang="ko-KR" altLang="en-US" smtClean="0"/>
              <a:t>‹#›</a:t>
            </a:fld>
            <a:endParaRPr lang="ko-KR" altLang="en-US"/>
          </a:p>
        </p:txBody>
      </p:sp>
    </p:spTree>
    <p:extLst>
      <p:ext uri="{BB962C8B-B14F-4D97-AF65-F5344CB8AC3E}">
        <p14:creationId xmlns:p14="http://schemas.microsoft.com/office/powerpoint/2010/main" val="207930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BBEB0A-F320-4EEA-A215-3F760593CC28}"/>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4CAF4DB8-C798-4172-9BD3-E4EFCB25D1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4D140C8-3090-4053-9AF7-FD0B27A6AFD5}"/>
              </a:ext>
            </a:extLst>
          </p:cNvPr>
          <p:cNvSpPr>
            <a:spLocks noGrp="1"/>
          </p:cNvSpPr>
          <p:nvPr>
            <p:ph type="dt" sz="half" idx="10"/>
          </p:nvPr>
        </p:nvSpPr>
        <p:spPr/>
        <p:txBody>
          <a:bodyPr/>
          <a:lstStyle/>
          <a:p>
            <a:fld id="{7F234875-B04D-44EC-AC2E-C3AE20D52FD6}" type="datetimeFigureOut">
              <a:rPr lang="ko-KR" altLang="en-US" smtClean="0"/>
              <a:t>2020-09-13</a:t>
            </a:fld>
            <a:endParaRPr lang="ko-KR" altLang="en-US"/>
          </a:p>
        </p:txBody>
      </p:sp>
      <p:sp>
        <p:nvSpPr>
          <p:cNvPr id="5" name="바닥글 개체 틀 4">
            <a:extLst>
              <a:ext uri="{FF2B5EF4-FFF2-40B4-BE49-F238E27FC236}">
                <a16:creationId xmlns:a16="http://schemas.microsoft.com/office/drawing/2014/main" id="{B18A184D-0040-433B-A968-BE899BA8EC4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F6DFBC4-2273-46D5-8BCE-50D159C9F3BC}"/>
              </a:ext>
            </a:extLst>
          </p:cNvPr>
          <p:cNvSpPr>
            <a:spLocks noGrp="1"/>
          </p:cNvSpPr>
          <p:nvPr>
            <p:ph type="sldNum" sz="quarter" idx="12"/>
          </p:nvPr>
        </p:nvSpPr>
        <p:spPr/>
        <p:txBody>
          <a:bodyPr/>
          <a:lstStyle/>
          <a:p>
            <a:fld id="{B21C46A3-115B-4460-AEBD-A5BB04AE361C}" type="slidenum">
              <a:rPr lang="ko-KR" altLang="en-US" smtClean="0"/>
              <a:t>‹#›</a:t>
            </a:fld>
            <a:endParaRPr lang="ko-KR" altLang="en-US"/>
          </a:p>
        </p:txBody>
      </p:sp>
    </p:spTree>
    <p:extLst>
      <p:ext uri="{BB962C8B-B14F-4D97-AF65-F5344CB8AC3E}">
        <p14:creationId xmlns:p14="http://schemas.microsoft.com/office/powerpoint/2010/main" val="134694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37D8F3-E73E-45B1-8AC4-DE243204E56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B0C17E5-8E8E-499D-B8A0-5298012524B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EF1BD1A-D606-4FBF-A7D4-D3DEAA3C1AC2}"/>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E7D5B888-A6FF-4030-B510-3385C3BFF43C}"/>
              </a:ext>
            </a:extLst>
          </p:cNvPr>
          <p:cNvSpPr>
            <a:spLocks noGrp="1"/>
          </p:cNvSpPr>
          <p:nvPr>
            <p:ph type="dt" sz="half" idx="10"/>
          </p:nvPr>
        </p:nvSpPr>
        <p:spPr/>
        <p:txBody>
          <a:bodyPr/>
          <a:lstStyle/>
          <a:p>
            <a:fld id="{7F234875-B04D-44EC-AC2E-C3AE20D52FD6}" type="datetimeFigureOut">
              <a:rPr lang="ko-KR" altLang="en-US" smtClean="0"/>
              <a:t>2020-09-13</a:t>
            </a:fld>
            <a:endParaRPr lang="ko-KR" altLang="en-US"/>
          </a:p>
        </p:txBody>
      </p:sp>
      <p:sp>
        <p:nvSpPr>
          <p:cNvPr id="6" name="바닥글 개체 틀 5">
            <a:extLst>
              <a:ext uri="{FF2B5EF4-FFF2-40B4-BE49-F238E27FC236}">
                <a16:creationId xmlns:a16="http://schemas.microsoft.com/office/drawing/2014/main" id="{CBFFAC89-7B5D-4325-AA38-51FB87E452A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9C039FB-4B71-446D-8375-8144B15D13D2}"/>
              </a:ext>
            </a:extLst>
          </p:cNvPr>
          <p:cNvSpPr>
            <a:spLocks noGrp="1"/>
          </p:cNvSpPr>
          <p:nvPr>
            <p:ph type="sldNum" sz="quarter" idx="12"/>
          </p:nvPr>
        </p:nvSpPr>
        <p:spPr/>
        <p:txBody>
          <a:bodyPr/>
          <a:lstStyle/>
          <a:p>
            <a:fld id="{B21C46A3-115B-4460-AEBD-A5BB04AE361C}" type="slidenum">
              <a:rPr lang="ko-KR" altLang="en-US" smtClean="0"/>
              <a:t>‹#›</a:t>
            </a:fld>
            <a:endParaRPr lang="ko-KR" altLang="en-US"/>
          </a:p>
        </p:txBody>
      </p:sp>
    </p:spTree>
    <p:extLst>
      <p:ext uri="{BB962C8B-B14F-4D97-AF65-F5344CB8AC3E}">
        <p14:creationId xmlns:p14="http://schemas.microsoft.com/office/powerpoint/2010/main" val="1362486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718DB3-2930-4FF3-B29C-0B2E6FFC6BDB}"/>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4B4B0379-CBB6-4C53-9020-E70FEAC34C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EAD5F583-66BF-4168-BC58-AB535485C62B}"/>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611BB26-2BB6-4E6E-83D3-5ECC9B51AE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603DEDA-5E51-4780-8A34-68C28C001C79}"/>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5390F0E8-E76B-41A8-BEF8-2CC46ACC842D}"/>
              </a:ext>
            </a:extLst>
          </p:cNvPr>
          <p:cNvSpPr>
            <a:spLocks noGrp="1"/>
          </p:cNvSpPr>
          <p:nvPr>
            <p:ph type="dt" sz="half" idx="10"/>
          </p:nvPr>
        </p:nvSpPr>
        <p:spPr/>
        <p:txBody>
          <a:bodyPr/>
          <a:lstStyle/>
          <a:p>
            <a:fld id="{7F234875-B04D-44EC-AC2E-C3AE20D52FD6}" type="datetimeFigureOut">
              <a:rPr lang="ko-KR" altLang="en-US" smtClean="0"/>
              <a:t>2020-09-13</a:t>
            </a:fld>
            <a:endParaRPr lang="ko-KR" altLang="en-US"/>
          </a:p>
        </p:txBody>
      </p:sp>
      <p:sp>
        <p:nvSpPr>
          <p:cNvPr id="8" name="바닥글 개체 틀 7">
            <a:extLst>
              <a:ext uri="{FF2B5EF4-FFF2-40B4-BE49-F238E27FC236}">
                <a16:creationId xmlns:a16="http://schemas.microsoft.com/office/drawing/2014/main" id="{B4F197AC-DCD2-464F-A664-47DD47F99E1F}"/>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8CC5CC0E-DF8E-426A-BD5C-0CC577A10F93}"/>
              </a:ext>
            </a:extLst>
          </p:cNvPr>
          <p:cNvSpPr>
            <a:spLocks noGrp="1"/>
          </p:cNvSpPr>
          <p:nvPr>
            <p:ph type="sldNum" sz="quarter" idx="12"/>
          </p:nvPr>
        </p:nvSpPr>
        <p:spPr/>
        <p:txBody>
          <a:bodyPr/>
          <a:lstStyle/>
          <a:p>
            <a:fld id="{B21C46A3-115B-4460-AEBD-A5BB04AE361C}" type="slidenum">
              <a:rPr lang="ko-KR" altLang="en-US" smtClean="0"/>
              <a:t>‹#›</a:t>
            </a:fld>
            <a:endParaRPr lang="ko-KR" altLang="en-US"/>
          </a:p>
        </p:txBody>
      </p:sp>
    </p:spTree>
    <p:extLst>
      <p:ext uri="{BB962C8B-B14F-4D97-AF65-F5344CB8AC3E}">
        <p14:creationId xmlns:p14="http://schemas.microsoft.com/office/powerpoint/2010/main" val="1612466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2E0C8C-9193-4F2B-A601-CCA27613C64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698BD0C6-13FF-4BFE-BA36-533B8174F139}"/>
              </a:ext>
            </a:extLst>
          </p:cNvPr>
          <p:cNvSpPr>
            <a:spLocks noGrp="1"/>
          </p:cNvSpPr>
          <p:nvPr>
            <p:ph type="dt" sz="half" idx="10"/>
          </p:nvPr>
        </p:nvSpPr>
        <p:spPr/>
        <p:txBody>
          <a:bodyPr/>
          <a:lstStyle/>
          <a:p>
            <a:fld id="{7F234875-B04D-44EC-AC2E-C3AE20D52FD6}" type="datetimeFigureOut">
              <a:rPr lang="ko-KR" altLang="en-US" smtClean="0"/>
              <a:t>2020-09-13</a:t>
            </a:fld>
            <a:endParaRPr lang="ko-KR" altLang="en-US"/>
          </a:p>
        </p:txBody>
      </p:sp>
      <p:sp>
        <p:nvSpPr>
          <p:cNvPr id="4" name="바닥글 개체 틀 3">
            <a:extLst>
              <a:ext uri="{FF2B5EF4-FFF2-40B4-BE49-F238E27FC236}">
                <a16:creationId xmlns:a16="http://schemas.microsoft.com/office/drawing/2014/main" id="{0F770294-98D4-4ABA-AF43-7AB569B9427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E75F5AC-B224-407D-A028-63A44FE87B66}"/>
              </a:ext>
            </a:extLst>
          </p:cNvPr>
          <p:cNvSpPr>
            <a:spLocks noGrp="1"/>
          </p:cNvSpPr>
          <p:nvPr>
            <p:ph type="sldNum" sz="quarter" idx="12"/>
          </p:nvPr>
        </p:nvSpPr>
        <p:spPr/>
        <p:txBody>
          <a:bodyPr/>
          <a:lstStyle/>
          <a:p>
            <a:fld id="{B21C46A3-115B-4460-AEBD-A5BB04AE361C}" type="slidenum">
              <a:rPr lang="ko-KR" altLang="en-US" smtClean="0"/>
              <a:t>‹#›</a:t>
            </a:fld>
            <a:endParaRPr lang="ko-KR" altLang="en-US"/>
          </a:p>
        </p:txBody>
      </p:sp>
    </p:spTree>
    <p:extLst>
      <p:ext uri="{BB962C8B-B14F-4D97-AF65-F5344CB8AC3E}">
        <p14:creationId xmlns:p14="http://schemas.microsoft.com/office/powerpoint/2010/main" val="251008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5E0BD0E-E0CE-4326-BDA7-AF40AA7EA988}"/>
              </a:ext>
            </a:extLst>
          </p:cNvPr>
          <p:cNvSpPr>
            <a:spLocks noGrp="1"/>
          </p:cNvSpPr>
          <p:nvPr>
            <p:ph type="dt" sz="half" idx="10"/>
          </p:nvPr>
        </p:nvSpPr>
        <p:spPr/>
        <p:txBody>
          <a:bodyPr/>
          <a:lstStyle/>
          <a:p>
            <a:fld id="{7F234875-B04D-44EC-AC2E-C3AE20D52FD6}" type="datetimeFigureOut">
              <a:rPr lang="ko-KR" altLang="en-US" smtClean="0"/>
              <a:t>2020-09-13</a:t>
            </a:fld>
            <a:endParaRPr lang="ko-KR" altLang="en-US"/>
          </a:p>
        </p:txBody>
      </p:sp>
      <p:sp>
        <p:nvSpPr>
          <p:cNvPr id="3" name="바닥글 개체 틀 2">
            <a:extLst>
              <a:ext uri="{FF2B5EF4-FFF2-40B4-BE49-F238E27FC236}">
                <a16:creationId xmlns:a16="http://schemas.microsoft.com/office/drawing/2014/main" id="{5D068D0A-AF82-4CAE-BD0A-35D612CF8F1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94140941-7268-4E52-AC60-5EE7D560340B}"/>
              </a:ext>
            </a:extLst>
          </p:cNvPr>
          <p:cNvSpPr>
            <a:spLocks noGrp="1"/>
          </p:cNvSpPr>
          <p:nvPr>
            <p:ph type="sldNum" sz="quarter" idx="12"/>
          </p:nvPr>
        </p:nvSpPr>
        <p:spPr/>
        <p:txBody>
          <a:bodyPr/>
          <a:lstStyle/>
          <a:p>
            <a:fld id="{B21C46A3-115B-4460-AEBD-A5BB04AE361C}" type="slidenum">
              <a:rPr lang="ko-KR" altLang="en-US" smtClean="0"/>
              <a:t>‹#›</a:t>
            </a:fld>
            <a:endParaRPr lang="ko-KR" altLang="en-US"/>
          </a:p>
        </p:txBody>
      </p:sp>
    </p:spTree>
    <p:extLst>
      <p:ext uri="{BB962C8B-B14F-4D97-AF65-F5344CB8AC3E}">
        <p14:creationId xmlns:p14="http://schemas.microsoft.com/office/powerpoint/2010/main" val="2605125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27EA58-8684-466F-8728-7823A5C278D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75A19B77-8992-44FA-A374-77C1A3E249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443A3A3-0C82-4407-B3BC-39EC4EB47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AB3E532-1043-47F3-BBE0-A1359A96F305}"/>
              </a:ext>
            </a:extLst>
          </p:cNvPr>
          <p:cNvSpPr>
            <a:spLocks noGrp="1"/>
          </p:cNvSpPr>
          <p:nvPr>
            <p:ph type="dt" sz="half" idx="10"/>
          </p:nvPr>
        </p:nvSpPr>
        <p:spPr/>
        <p:txBody>
          <a:bodyPr/>
          <a:lstStyle/>
          <a:p>
            <a:fld id="{7F234875-B04D-44EC-AC2E-C3AE20D52FD6}" type="datetimeFigureOut">
              <a:rPr lang="ko-KR" altLang="en-US" smtClean="0"/>
              <a:t>2020-09-13</a:t>
            </a:fld>
            <a:endParaRPr lang="ko-KR" altLang="en-US"/>
          </a:p>
        </p:txBody>
      </p:sp>
      <p:sp>
        <p:nvSpPr>
          <p:cNvPr id="6" name="바닥글 개체 틀 5">
            <a:extLst>
              <a:ext uri="{FF2B5EF4-FFF2-40B4-BE49-F238E27FC236}">
                <a16:creationId xmlns:a16="http://schemas.microsoft.com/office/drawing/2014/main" id="{560D8AA6-AD5C-4E2B-9FAC-1A3A3B828AF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3997D76-AD81-499D-A258-E6BC4346B34C}"/>
              </a:ext>
            </a:extLst>
          </p:cNvPr>
          <p:cNvSpPr>
            <a:spLocks noGrp="1"/>
          </p:cNvSpPr>
          <p:nvPr>
            <p:ph type="sldNum" sz="quarter" idx="12"/>
          </p:nvPr>
        </p:nvSpPr>
        <p:spPr/>
        <p:txBody>
          <a:bodyPr/>
          <a:lstStyle/>
          <a:p>
            <a:fld id="{B21C46A3-115B-4460-AEBD-A5BB04AE361C}" type="slidenum">
              <a:rPr lang="ko-KR" altLang="en-US" smtClean="0"/>
              <a:t>‹#›</a:t>
            </a:fld>
            <a:endParaRPr lang="ko-KR" altLang="en-US"/>
          </a:p>
        </p:txBody>
      </p:sp>
    </p:spTree>
    <p:extLst>
      <p:ext uri="{BB962C8B-B14F-4D97-AF65-F5344CB8AC3E}">
        <p14:creationId xmlns:p14="http://schemas.microsoft.com/office/powerpoint/2010/main" val="555047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8FBDF8-7FB8-4B48-A308-3F6B623E4ED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4C16138C-9E28-4F04-A779-ED5FE9C5E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77E5D6A-A88A-4B90-83F4-EBFF17BB1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187F4BD-A958-4629-9FDF-195E302E0BEB}"/>
              </a:ext>
            </a:extLst>
          </p:cNvPr>
          <p:cNvSpPr>
            <a:spLocks noGrp="1"/>
          </p:cNvSpPr>
          <p:nvPr>
            <p:ph type="dt" sz="half" idx="10"/>
          </p:nvPr>
        </p:nvSpPr>
        <p:spPr/>
        <p:txBody>
          <a:bodyPr/>
          <a:lstStyle/>
          <a:p>
            <a:fld id="{7F234875-B04D-44EC-AC2E-C3AE20D52FD6}" type="datetimeFigureOut">
              <a:rPr lang="ko-KR" altLang="en-US" smtClean="0"/>
              <a:t>2020-09-13</a:t>
            </a:fld>
            <a:endParaRPr lang="ko-KR" altLang="en-US"/>
          </a:p>
        </p:txBody>
      </p:sp>
      <p:sp>
        <p:nvSpPr>
          <p:cNvPr id="6" name="바닥글 개체 틀 5">
            <a:extLst>
              <a:ext uri="{FF2B5EF4-FFF2-40B4-BE49-F238E27FC236}">
                <a16:creationId xmlns:a16="http://schemas.microsoft.com/office/drawing/2014/main" id="{7E8503A9-E2CA-41C6-B3A3-97173287990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A0E2B86-B1E6-47FD-871B-9A43FD53166E}"/>
              </a:ext>
            </a:extLst>
          </p:cNvPr>
          <p:cNvSpPr>
            <a:spLocks noGrp="1"/>
          </p:cNvSpPr>
          <p:nvPr>
            <p:ph type="sldNum" sz="quarter" idx="12"/>
          </p:nvPr>
        </p:nvSpPr>
        <p:spPr/>
        <p:txBody>
          <a:bodyPr/>
          <a:lstStyle/>
          <a:p>
            <a:fld id="{B21C46A3-115B-4460-AEBD-A5BB04AE361C}" type="slidenum">
              <a:rPr lang="ko-KR" altLang="en-US" smtClean="0"/>
              <a:t>‹#›</a:t>
            </a:fld>
            <a:endParaRPr lang="ko-KR" altLang="en-US"/>
          </a:p>
        </p:txBody>
      </p:sp>
    </p:spTree>
    <p:extLst>
      <p:ext uri="{BB962C8B-B14F-4D97-AF65-F5344CB8AC3E}">
        <p14:creationId xmlns:p14="http://schemas.microsoft.com/office/powerpoint/2010/main" val="927830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D74C3F1B-C307-4626-B96C-BBBD5C6D2E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A66FDCF-20FD-4487-AA1C-3B07DBEF1C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E9D58F2-A3A0-4B61-8499-7B7A263AF6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34875-B04D-44EC-AC2E-C3AE20D52FD6}" type="datetimeFigureOut">
              <a:rPr lang="ko-KR" altLang="en-US" smtClean="0"/>
              <a:t>2020-09-13</a:t>
            </a:fld>
            <a:endParaRPr lang="ko-KR" altLang="en-US"/>
          </a:p>
        </p:txBody>
      </p:sp>
      <p:sp>
        <p:nvSpPr>
          <p:cNvPr id="5" name="바닥글 개체 틀 4">
            <a:extLst>
              <a:ext uri="{FF2B5EF4-FFF2-40B4-BE49-F238E27FC236}">
                <a16:creationId xmlns:a16="http://schemas.microsoft.com/office/drawing/2014/main" id="{2CCB0585-003C-4BF6-BA0D-3717A7A839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2E22B830-AE7D-41D0-A8FD-C387BAF8F2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C46A3-115B-4460-AEBD-A5BB04AE361C}" type="slidenum">
              <a:rPr lang="ko-KR" altLang="en-US" smtClean="0"/>
              <a:t>‹#›</a:t>
            </a:fld>
            <a:endParaRPr lang="ko-KR" altLang="en-US"/>
          </a:p>
        </p:txBody>
      </p:sp>
    </p:spTree>
    <p:extLst>
      <p:ext uri="{BB962C8B-B14F-4D97-AF65-F5344CB8AC3E}">
        <p14:creationId xmlns:p14="http://schemas.microsoft.com/office/powerpoint/2010/main" val="19257375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5A53AC-59E0-45DB-8671-CDED4331A9E7}"/>
              </a:ext>
            </a:extLst>
          </p:cNvPr>
          <p:cNvSpPr>
            <a:spLocks noGrp="1"/>
          </p:cNvSpPr>
          <p:nvPr>
            <p:ph type="ctrTitle"/>
          </p:nvPr>
        </p:nvSpPr>
        <p:spPr/>
        <p:txBody>
          <a:bodyPr>
            <a:normAutofit fontScale="90000"/>
          </a:bodyPr>
          <a:lstStyle/>
          <a:p>
            <a:r>
              <a:rPr lang="en-US" altLang="ko-KR" b="1" dirty="0">
                <a:latin typeface="Calibri" panose="020F0502020204030204" pitchFamily="34" charset="0"/>
                <a:cs typeface="Calibri" panose="020F0502020204030204" pitchFamily="34" charset="0"/>
              </a:rPr>
              <a:t>Car Accident Severity Analysis in Seattle</a:t>
            </a:r>
            <a:br>
              <a:rPr lang="en-US" altLang="ko-KR" b="1" dirty="0">
                <a:latin typeface="Calibri" panose="020F0502020204030204" pitchFamily="34" charset="0"/>
                <a:cs typeface="Calibri" panose="020F0502020204030204" pitchFamily="34" charset="0"/>
              </a:rPr>
            </a:br>
            <a:endParaRPr lang="ko-KR" altLang="en-US" dirty="0">
              <a:latin typeface="Calibri" panose="020F0502020204030204" pitchFamily="34" charset="0"/>
              <a:cs typeface="Calibri" panose="020F0502020204030204" pitchFamily="34" charset="0"/>
            </a:endParaRPr>
          </a:p>
        </p:txBody>
      </p:sp>
      <p:sp>
        <p:nvSpPr>
          <p:cNvPr id="3" name="부제목 2">
            <a:extLst>
              <a:ext uri="{FF2B5EF4-FFF2-40B4-BE49-F238E27FC236}">
                <a16:creationId xmlns:a16="http://schemas.microsoft.com/office/drawing/2014/main" id="{DC755C37-D0F9-4FCB-BA07-5CC85CA0A0D3}"/>
              </a:ext>
            </a:extLst>
          </p:cNvPr>
          <p:cNvSpPr>
            <a:spLocks noGrp="1"/>
          </p:cNvSpPr>
          <p:nvPr>
            <p:ph type="subTitle" idx="1"/>
          </p:nvPr>
        </p:nvSpPr>
        <p:spPr/>
        <p:txBody>
          <a:bodyPr/>
          <a:lstStyle/>
          <a:p>
            <a:r>
              <a:rPr lang="en-US" altLang="ko-KR" dirty="0">
                <a:latin typeface="Calibri" panose="020F0502020204030204" pitchFamily="34" charset="0"/>
                <a:cs typeface="Calibri" panose="020F0502020204030204" pitchFamily="34" charset="0"/>
              </a:rPr>
              <a:t>Sep 13</a:t>
            </a:r>
            <a:r>
              <a:rPr lang="en-US" altLang="ko-KR" baseline="30000" dirty="0">
                <a:latin typeface="Calibri" panose="020F0502020204030204" pitchFamily="34" charset="0"/>
                <a:cs typeface="Calibri" panose="020F0502020204030204" pitchFamily="34" charset="0"/>
              </a:rPr>
              <a:t>th</a:t>
            </a:r>
            <a:r>
              <a:rPr lang="en-US" altLang="ko-KR" dirty="0">
                <a:latin typeface="Calibri" panose="020F0502020204030204" pitchFamily="34" charset="0"/>
                <a:cs typeface="Calibri" panose="020F0502020204030204" pitchFamily="34" charset="0"/>
              </a:rPr>
              <a:t> 2020</a:t>
            </a:r>
          </a:p>
          <a:p>
            <a:r>
              <a:rPr lang="en-US" altLang="ko-KR" dirty="0" err="1">
                <a:latin typeface="Calibri" panose="020F0502020204030204" pitchFamily="34" charset="0"/>
                <a:cs typeface="Calibri" panose="020F0502020204030204" pitchFamily="34" charset="0"/>
              </a:rPr>
              <a:t>ByoungGue</a:t>
            </a:r>
            <a:r>
              <a:rPr lang="en-US" altLang="ko-KR" dirty="0">
                <a:latin typeface="Calibri" panose="020F0502020204030204" pitchFamily="34" charset="0"/>
                <a:cs typeface="Calibri" panose="020F0502020204030204" pitchFamily="34" charset="0"/>
              </a:rPr>
              <a:t> </a:t>
            </a:r>
            <a:endParaRPr lang="ko-KR"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2957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3B514191-5AF4-4BCA-B3AE-8E4206621D56}"/>
              </a:ext>
            </a:extLst>
          </p:cNvPr>
          <p:cNvPicPr>
            <a:picLocks noChangeAspect="1"/>
          </p:cNvPicPr>
          <p:nvPr/>
        </p:nvPicPr>
        <p:blipFill>
          <a:blip r:embed="rId3"/>
          <a:stretch>
            <a:fillRect/>
          </a:stretch>
        </p:blipFill>
        <p:spPr>
          <a:xfrm>
            <a:off x="0" y="1745333"/>
            <a:ext cx="12192000" cy="1683667"/>
          </a:xfrm>
          <a:prstGeom prst="rect">
            <a:avLst/>
          </a:prstGeom>
        </p:spPr>
      </p:pic>
      <p:sp>
        <p:nvSpPr>
          <p:cNvPr id="2" name="제목 1">
            <a:extLst>
              <a:ext uri="{FF2B5EF4-FFF2-40B4-BE49-F238E27FC236}">
                <a16:creationId xmlns:a16="http://schemas.microsoft.com/office/drawing/2014/main" id="{C636FCB5-915F-41BC-9D92-F69CEF662275}"/>
              </a:ext>
            </a:extLst>
          </p:cNvPr>
          <p:cNvSpPr>
            <a:spLocks noGrp="1"/>
          </p:cNvSpPr>
          <p:nvPr>
            <p:ph type="title"/>
          </p:nvPr>
        </p:nvSpPr>
        <p:spPr>
          <a:xfrm>
            <a:off x="838200" y="18255"/>
            <a:ext cx="10515600" cy="1325563"/>
          </a:xfrm>
        </p:spPr>
        <p:txBody>
          <a:bodyPr>
            <a:normAutofit/>
          </a:bodyPr>
          <a:lstStyle/>
          <a:p>
            <a:r>
              <a:rPr lang="en-US" altLang="ko-KR" sz="4000" b="1" dirty="0">
                <a:latin typeface="Calibri" panose="020F0502020204030204" pitchFamily="34" charset="0"/>
                <a:cs typeface="Calibri" panose="020F0502020204030204" pitchFamily="34" charset="0"/>
              </a:rPr>
              <a:t>3. Modeling </a:t>
            </a:r>
            <a:endParaRPr lang="ko-KR" altLang="en-US" sz="4000" b="1" dirty="0">
              <a:latin typeface="Calibri" panose="020F0502020204030204" pitchFamily="34" charset="0"/>
              <a:cs typeface="Calibri" panose="020F0502020204030204" pitchFamily="34" charset="0"/>
            </a:endParaRPr>
          </a:p>
        </p:txBody>
      </p:sp>
      <p:sp>
        <p:nvSpPr>
          <p:cNvPr id="3" name="내용 개체 틀 2">
            <a:extLst>
              <a:ext uri="{FF2B5EF4-FFF2-40B4-BE49-F238E27FC236}">
                <a16:creationId xmlns:a16="http://schemas.microsoft.com/office/drawing/2014/main" id="{47B66A7B-C469-4D1C-93C5-8AECDB752994}"/>
              </a:ext>
            </a:extLst>
          </p:cNvPr>
          <p:cNvSpPr>
            <a:spLocks noGrp="1"/>
          </p:cNvSpPr>
          <p:nvPr>
            <p:ph idx="1"/>
          </p:nvPr>
        </p:nvSpPr>
        <p:spPr>
          <a:xfrm>
            <a:off x="838200" y="1043109"/>
            <a:ext cx="10515600" cy="4351338"/>
          </a:xfrm>
        </p:spPr>
        <p:txBody>
          <a:bodyPr/>
          <a:lstStyle/>
          <a:p>
            <a:pPr marL="0" indent="0">
              <a:buNone/>
            </a:pPr>
            <a:r>
              <a:rPr lang="en-US" altLang="ko-KR" b="1" dirty="0">
                <a:latin typeface="Calibri" panose="020F0502020204030204" pitchFamily="34" charset="0"/>
                <a:cs typeface="Calibri" panose="020F0502020204030204" pitchFamily="34" charset="0"/>
              </a:rPr>
              <a:t>3-4. Visualization </a:t>
            </a:r>
            <a:endParaRPr lang="ko-KR" altLang="en-US" b="1" dirty="0">
              <a:latin typeface="Calibri" panose="020F0502020204030204" pitchFamily="34" charset="0"/>
              <a:cs typeface="Calibri" panose="020F0502020204030204" pitchFamily="34" charset="0"/>
            </a:endParaRPr>
          </a:p>
        </p:txBody>
      </p:sp>
      <p:pic>
        <p:nvPicPr>
          <p:cNvPr id="6" name="그림 5">
            <a:extLst>
              <a:ext uri="{FF2B5EF4-FFF2-40B4-BE49-F238E27FC236}">
                <a16:creationId xmlns:a16="http://schemas.microsoft.com/office/drawing/2014/main" id="{FB1AD242-C73D-4ACB-8318-059FF3801118}"/>
              </a:ext>
            </a:extLst>
          </p:cNvPr>
          <p:cNvPicPr>
            <a:picLocks noChangeAspect="1"/>
          </p:cNvPicPr>
          <p:nvPr/>
        </p:nvPicPr>
        <p:blipFill rotWithShape="1">
          <a:blip r:embed="rId3"/>
          <a:srcRect l="44904"/>
          <a:stretch/>
        </p:blipFill>
        <p:spPr>
          <a:xfrm>
            <a:off x="64420" y="3647496"/>
            <a:ext cx="12063160" cy="3023577"/>
          </a:xfrm>
          <a:prstGeom prst="rect">
            <a:avLst/>
          </a:prstGeom>
        </p:spPr>
      </p:pic>
      <p:sp>
        <p:nvSpPr>
          <p:cNvPr id="7" name="직사각형 6">
            <a:extLst>
              <a:ext uri="{FF2B5EF4-FFF2-40B4-BE49-F238E27FC236}">
                <a16:creationId xmlns:a16="http://schemas.microsoft.com/office/drawing/2014/main" id="{E4D8BEDB-8588-4F7F-8F92-59428F4CFEF7}"/>
              </a:ext>
            </a:extLst>
          </p:cNvPr>
          <p:cNvSpPr/>
          <p:nvPr/>
        </p:nvSpPr>
        <p:spPr>
          <a:xfrm>
            <a:off x="5486400" y="1745333"/>
            <a:ext cx="6641180" cy="16631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2022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1B8FF5-5640-469D-8F78-C77FA54860A4}"/>
              </a:ext>
            </a:extLst>
          </p:cNvPr>
          <p:cNvSpPr>
            <a:spLocks noGrp="1"/>
          </p:cNvSpPr>
          <p:nvPr>
            <p:ph type="title"/>
          </p:nvPr>
        </p:nvSpPr>
        <p:spPr>
          <a:xfrm>
            <a:off x="838200" y="18255"/>
            <a:ext cx="10515600" cy="1325563"/>
          </a:xfrm>
        </p:spPr>
        <p:txBody>
          <a:bodyPr>
            <a:normAutofit/>
          </a:bodyPr>
          <a:lstStyle/>
          <a:p>
            <a:r>
              <a:rPr lang="en-US" altLang="ko-KR" sz="4000" b="1" dirty="0">
                <a:latin typeface="Calibri" panose="020F0502020204030204" pitchFamily="34" charset="0"/>
                <a:cs typeface="Calibri" panose="020F0502020204030204" pitchFamily="34" charset="0"/>
              </a:rPr>
              <a:t>4. Result </a:t>
            </a:r>
            <a:endParaRPr lang="ko-KR" altLang="en-US" sz="4000" b="1" dirty="0">
              <a:latin typeface="Calibri" panose="020F0502020204030204" pitchFamily="34" charset="0"/>
              <a:cs typeface="Calibri" panose="020F0502020204030204" pitchFamily="34" charset="0"/>
            </a:endParaRPr>
          </a:p>
        </p:txBody>
      </p:sp>
      <p:sp>
        <p:nvSpPr>
          <p:cNvPr id="3" name="내용 개체 틀 2">
            <a:extLst>
              <a:ext uri="{FF2B5EF4-FFF2-40B4-BE49-F238E27FC236}">
                <a16:creationId xmlns:a16="http://schemas.microsoft.com/office/drawing/2014/main" id="{E7C379D6-DC6B-4E1D-8695-6BD085A0C441}"/>
              </a:ext>
            </a:extLst>
          </p:cNvPr>
          <p:cNvSpPr>
            <a:spLocks noGrp="1"/>
          </p:cNvSpPr>
          <p:nvPr>
            <p:ph idx="1"/>
          </p:nvPr>
        </p:nvSpPr>
        <p:spPr/>
        <p:txBody>
          <a:bodyPr>
            <a:normAutofit fontScale="77500" lnSpcReduction="20000"/>
          </a:bodyPr>
          <a:lstStyle/>
          <a:p>
            <a:pPr>
              <a:lnSpc>
                <a:spcPct val="120000"/>
              </a:lnSpc>
            </a:pPr>
            <a:r>
              <a:rPr lang="en-US" altLang="ko-KR" dirty="0">
                <a:latin typeface="Calibri" panose="020F0502020204030204" pitchFamily="34" charset="0"/>
                <a:cs typeface="Calibri" panose="020F0502020204030204" pitchFamily="34" charset="0"/>
              </a:rPr>
              <a:t>Severity is decided mainly from the number of vehicles involved in the collision and The total number of people involved in the collision, but not exactly having linear relationship. </a:t>
            </a:r>
          </a:p>
          <a:p>
            <a:pPr>
              <a:lnSpc>
                <a:spcPct val="120000"/>
              </a:lnSpc>
            </a:pPr>
            <a:r>
              <a:rPr lang="en-US" altLang="ko-KR" dirty="0">
                <a:latin typeface="Calibri" panose="020F0502020204030204" pitchFamily="34" charset="0"/>
                <a:cs typeface="Calibri" panose="020F0502020204030204" pitchFamily="34" charset="0"/>
              </a:rPr>
              <a:t>Impacted Number of </a:t>
            </a:r>
            <a:r>
              <a:rPr lang="en-US" altLang="ko-KR" dirty="0" err="1">
                <a:latin typeface="Calibri" panose="020F0502020204030204" pitchFamily="34" charset="0"/>
                <a:cs typeface="Calibri" panose="020F0502020204030204" pitchFamily="34" charset="0"/>
              </a:rPr>
              <a:t>peope</a:t>
            </a:r>
            <a:r>
              <a:rPr lang="en-US" altLang="ko-KR" dirty="0">
                <a:latin typeface="Calibri" panose="020F0502020204030204" pitchFamily="34" charset="0"/>
                <a:cs typeface="Calibri" panose="020F0502020204030204" pitchFamily="34" charset="0"/>
              </a:rPr>
              <a:t>, Number of Vehicle are depending on </a:t>
            </a:r>
            <a:r>
              <a:rPr lang="en-US" altLang="ko-KR" dirty="0" err="1">
                <a:latin typeface="Calibri" panose="020F0502020204030204" pitchFamily="34" charset="0"/>
                <a:cs typeface="Calibri" panose="020F0502020204030204" pitchFamily="34" charset="0"/>
              </a:rPr>
              <a:t>Addtype</a:t>
            </a:r>
            <a:r>
              <a:rPr lang="en-US" altLang="ko-KR" dirty="0">
                <a:latin typeface="Calibri" panose="020F0502020204030204" pitchFamily="34" charset="0"/>
                <a:cs typeface="Calibri" panose="020F0502020204030204" pitchFamily="34" charset="0"/>
              </a:rPr>
              <a:t>, Light and Weather.</a:t>
            </a:r>
            <a:br>
              <a:rPr lang="en-US" altLang="ko-KR" dirty="0">
                <a:latin typeface="Calibri" panose="020F0502020204030204" pitchFamily="34" charset="0"/>
                <a:cs typeface="Calibri" panose="020F0502020204030204" pitchFamily="34" charset="0"/>
              </a:rPr>
            </a:br>
            <a:r>
              <a:rPr lang="en-US" altLang="ko-KR" dirty="0">
                <a:latin typeface="Calibri" panose="020F0502020204030204" pitchFamily="34" charset="0"/>
                <a:cs typeface="Calibri" panose="020F0502020204030204" pitchFamily="34" charset="0"/>
              </a:rPr>
              <a:t>For example, the situation in Alley or Block, in Dark time, under Smog or Cloudy weather are highly predicted severity 2.</a:t>
            </a:r>
          </a:p>
          <a:p>
            <a:pPr>
              <a:lnSpc>
                <a:spcPct val="120000"/>
              </a:lnSpc>
            </a:pPr>
            <a:r>
              <a:rPr lang="en-US" altLang="ko-KR" dirty="0">
                <a:latin typeface="Calibri" panose="020F0502020204030204" pitchFamily="34" charset="0"/>
                <a:cs typeface="Calibri" panose="020F0502020204030204" pitchFamily="34" charset="0"/>
              </a:rPr>
              <a:t>Based on those two numeric factors, we define the condition of 4 attribute, ADDRTYPE, LIGHTCOND, WEATHER, ROADCOND</a:t>
            </a:r>
          </a:p>
          <a:p>
            <a:pPr>
              <a:lnSpc>
                <a:spcPct val="120000"/>
              </a:lnSpc>
            </a:pPr>
            <a:r>
              <a:rPr lang="en-US" altLang="ko-KR" dirty="0">
                <a:latin typeface="Calibri" panose="020F0502020204030204" pitchFamily="34" charset="0"/>
                <a:cs typeface="Calibri" panose="020F0502020204030204" pitchFamily="34" charset="0"/>
              </a:rPr>
              <a:t>ADDRTYPE is highly related to severity level, Weather and </a:t>
            </a:r>
            <a:r>
              <a:rPr lang="en-US" altLang="ko-KR" dirty="0" err="1">
                <a:latin typeface="Calibri" panose="020F0502020204030204" pitchFamily="34" charset="0"/>
                <a:cs typeface="Calibri" panose="020F0502020204030204" pitchFamily="34" charset="0"/>
              </a:rPr>
              <a:t>Roadcondition</a:t>
            </a:r>
            <a:r>
              <a:rPr lang="en-US" altLang="ko-KR" dirty="0">
                <a:latin typeface="Calibri" panose="020F0502020204030204" pitchFamily="34" charset="0"/>
                <a:cs typeface="Calibri" panose="020F0502020204030204" pitchFamily="34" charset="0"/>
              </a:rPr>
              <a:t> have less impact</a:t>
            </a:r>
          </a:p>
          <a:p>
            <a:pPr>
              <a:lnSpc>
                <a:spcPct val="120000"/>
              </a:lnSpc>
            </a:pPr>
            <a:endParaRPr lang="ko-KR"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00814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65ECA7-EC62-4B89-B748-906D1F4594A1}"/>
              </a:ext>
            </a:extLst>
          </p:cNvPr>
          <p:cNvSpPr>
            <a:spLocks noGrp="1"/>
          </p:cNvSpPr>
          <p:nvPr>
            <p:ph type="title"/>
          </p:nvPr>
        </p:nvSpPr>
        <p:spPr>
          <a:xfrm>
            <a:off x="838200" y="18255"/>
            <a:ext cx="10515600" cy="1325563"/>
          </a:xfrm>
        </p:spPr>
        <p:txBody>
          <a:bodyPr>
            <a:normAutofit/>
          </a:bodyPr>
          <a:lstStyle/>
          <a:p>
            <a:r>
              <a:rPr lang="en-US" altLang="ko-KR" sz="4000" b="1" dirty="0">
                <a:latin typeface="Calibri" panose="020F0502020204030204" pitchFamily="34" charset="0"/>
                <a:cs typeface="Calibri" panose="020F0502020204030204" pitchFamily="34" charset="0"/>
              </a:rPr>
              <a:t>5. Discussion </a:t>
            </a:r>
            <a:endParaRPr lang="ko-KR" altLang="en-US" sz="4000" b="1" dirty="0">
              <a:latin typeface="Calibri" panose="020F0502020204030204" pitchFamily="34" charset="0"/>
              <a:cs typeface="Calibri" panose="020F0502020204030204" pitchFamily="34" charset="0"/>
            </a:endParaRPr>
          </a:p>
        </p:txBody>
      </p:sp>
      <p:sp>
        <p:nvSpPr>
          <p:cNvPr id="3" name="내용 개체 틀 2">
            <a:extLst>
              <a:ext uri="{FF2B5EF4-FFF2-40B4-BE49-F238E27FC236}">
                <a16:creationId xmlns:a16="http://schemas.microsoft.com/office/drawing/2014/main" id="{F648B8AD-D494-47F2-B2AB-19586B11478C}"/>
              </a:ext>
            </a:extLst>
          </p:cNvPr>
          <p:cNvSpPr>
            <a:spLocks noGrp="1"/>
          </p:cNvSpPr>
          <p:nvPr>
            <p:ph idx="1"/>
          </p:nvPr>
        </p:nvSpPr>
        <p:spPr/>
        <p:txBody>
          <a:bodyPr>
            <a:normAutofit lnSpcReduction="10000"/>
          </a:bodyPr>
          <a:lstStyle/>
          <a:p>
            <a:pPr>
              <a:lnSpc>
                <a:spcPct val="100000"/>
              </a:lnSpc>
            </a:pPr>
            <a:r>
              <a:rPr lang="en-US" altLang="ko-KR" dirty="0">
                <a:latin typeface="Calibri" panose="020F0502020204030204" pitchFamily="34" charset="0"/>
                <a:cs typeface="Calibri" panose="020F0502020204030204" pitchFamily="34" charset="0"/>
              </a:rPr>
              <a:t>Each columns doesn’t have significant relationship to severity. therefore we need to do more validation. </a:t>
            </a:r>
          </a:p>
          <a:p>
            <a:pPr>
              <a:lnSpc>
                <a:spcPct val="100000"/>
              </a:lnSpc>
            </a:pPr>
            <a:r>
              <a:rPr lang="en-US" altLang="ko-KR" dirty="0">
                <a:latin typeface="Calibri" panose="020F0502020204030204" pitchFamily="34" charset="0"/>
                <a:cs typeface="Calibri" panose="020F0502020204030204" pitchFamily="34" charset="0"/>
              </a:rPr>
              <a:t>Number of People and number of Vehicle are key factors of severity, but we cannot forecast those factors in this exercise and also those factors are not showing linear relationship. </a:t>
            </a:r>
          </a:p>
          <a:p>
            <a:pPr>
              <a:lnSpc>
                <a:spcPct val="100000"/>
              </a:lnSpc>
            </a:pPr>
            <a:r>
              <a:rPr lang="en-US" altLang="ko-KR" dirty="0">
                <a:latin typeface="Calibri" panose="020F0502020204030204" pitchFamily="34" charset="0"/>
                <a:cs typeface="Calibri" panose="020F0502020204030204" pitchFamily="34" charset="0"/>
              </a:rPr>
              <a:t>Further consideration on more data cleansings such as others or unknown categories. </a:t>
            </a:r>
          </a:p>
          <a:p>
            <a:pPr>
              <a:lnSpc>
                <a:spcPct val="100000"/>
              </a:lnSpc>
            </a:pPr>
            <a:r>
              <a:rPr lang="en-US" altLang="ko-KR" dirty="0">
                <a:latin typeface="Calibri" panose="020F0502020204030204" pitchFamily="34" charset="0"/>
                <a:cs typeface="Calibri" panose="020F0502020204030204" pitchFamily="34" charset="0"/>
              </a:rPr>
              <a:t>What is the optimal depth for decision tree model generation? </a:t>
            </a:r>
          </a:p>
          <a:p>
            <a:pPr>
              <a:lnSpc>
                <a:spcPct val="100000"/>
              </a:lnSpc>
            </a:pPr>
            <a:r>
              <a:rPr lang="en-US" altLang="ko-KR" dirty="0">
                <a:latin typeface="Calibri" panose="020F0502020204030204" pitchFamily="34" charset="0"/>
                <a:cs typeface="Calibri" panose="020F0502020204030204" pitchFamily="34" charset="0"/>
              </a:rPr>
              <a:t>Can we consider other model, random forest or </a:t>
            </a:r>
            <a:r>
              <a:rPr lang="en-US" altLang="ko-KR" dirty="0" err="1">
                <a:latin typeface="Calibri" panose="020F0502020204030204" pitchFamily="34" charset="0"/>
                <a:cs typeface="Calibri" panose="020F0502020204030204" pitchFamily="34" charset="0"/>
              </a:rPr>
              <a:t>hiarachical</a:t>
            </a:r>
            <a:r>
              <a:rPr lang="en-US" altLang="ko-KR" dirty="0">
                <a:latin typeface="Calibri" panose="020F0502020204030204" pitchFamily="34" charset="0"/>
                <a:cs typeface="Calibri" panose="020F0502020204030204" pitchFamily="34" charset="0"/>
              </a:rPr>
              <a:t> clustering </a:t>
            </a:r>
            <a:endParaRPr lang="ko-KR"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4242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1D132B-CDDF-411A-A999-E42925ABD739}"/>
              </a:ext>
            </a:extLst>
          </p:cNvPr>
          <p:cNvSpPr>
            <a:spLocks noGrp="1"/>
          </p:cNvSpPr>
          <p:nvPr>
            <p:ph type="title"/>
          </p:nvPr>
        </p:nvSpPr>
        <p:spPr>
          <a:xfrm>
            <a:off x="838200" y="18255"/>
            <a:ext cx="10515600" cy="1325563"/>
          </a:xfrm>
        </p:spPr>
        <p:txBody>
          <a:bodyPr>
            <a:normAutofit/>
          </a:bodyPr>
          <a:lstStyle/>
          <a:p>
            <a:r>
              <a:rPr lang="en-US" altLang="ko-KR" sz="4000" b="1" dirty="0">
                <a:latin typeface="Calibri" panose="020F0502020204030204" pitchFamily="34" charset="0"/>
                <a:cs typeface="Calibri" panose="020F0502020204030204" pitchFamily="34" charset="0"/>
              </a:rPr>
              <a:t>6. Conclusion </a:t>
            </a:r>
            <a:endParaRPr lang="ko-KR" altLang="en-US" sz="4000" b="1" dirty="0">
              <a:latin typeface="Calibri" panose="020F0502020204030204" pitchFamily="34" charset="0"/>
              <a:cs typeface="Calibri" panose="020F0502020204030204" pitchFamily="34" charset="0"/>
            </a:endParaRPr>
          </a:p>
        </p:txBody>
      </p:sp>
      <p:sp>
        <p:nvSpPr>
          <p:cNvPr id="3" name="내용 개체 틀 2">
            <a:extLst>
              <a:ext uri="{FF2B5EF4-FFF2-40B4-BE49-F238E27FC236}">
                <a16:creationId xmlns:a16="http://schemas.microsoft.com/office/drawing/2014/main" id="{AE255E19-6469-418B-994F-687EB9932432}"/>
              </a:ext>
            </a:extLst>
          </p:cNvPr>
          <p:cNvSpPr>
            <a:spLocks noGrp="1"/>
          </p:cNvSpPr>
          <p:nvPr>
            <p:ph idx="1"/>
          </p:nvPr>
        </p:nvSpPr>
        <p:spPr/>
        <p:txBody>
          <a:bodyPr/>
          <a:lstStyle/>
          <a:p>
            <a:pPr>
              <a:lnSpc>
                <a:spcPct val="100000"/>
              </a:lnSpc>
            </a:pPr>
            <a:r>
              <a:rPr lang="en-US" altLang="ko-KR" dirty="0">
                <a:latin typeface="Calibri" panose="020F0502020204030204" pitchFamily="34" charset="0"/>
                <a:cs typeface="Calibri" panose="020F0502020204030204" pitchFamily="34" charset="0"/>
              </a:rPr>
              <a:t>Severity is decided mainly from the number of vehicles involved in the collision and The total number of people involved in the collision, but not exactly having linear relationship. </a:t>
            </a:r>
          </a:p>
          <a:p>
            <a:pPr>
              <a:lnSpc>
                <a:spcPct val="100000"/>
              </a:lnSpc>
            </a:pPr>
            <a:r>
              <a:rPr lang="en-US" altLang="ko-KR" dirty="0">
                <a:latin typeface="Calibri" panose="020F0502020204030204" pitchFamily="34" charset="0"/>
                <a:cs typeface="Calibri" panose="020F0502020204030204" pitchFamily="34" charset="0"/>
              </a:rPr>
              <a:t>Through the decision tree model, we defined some conditions have been increased severity such as intersection and block situation, night-time and cloudy weather. </a:t>
            </a:r>
          </a:p>
          <a:p>
            <a:pPr>
              <a:lnSpc>
                <a:spcPct val="100000"/>
              </a:lnSpc>
            </a:pPr>
            <a:r>
              <a:rPr lang="en-US" altLang="ko-KR" dirty="0">
                <a:latin typeface="Calibri" panose="020F0502020204030204" pitchFamily="34" charset="0"/>
                <a:cs typeface="Calibri" panose="020F0502020204030204" pitchFamily="34" charset="0"/>
              </a:rPr>
              <a:t>But we need to find highly correlated factors on severity to define better decision.</a:t>
            </a:r>
            <a:endParaRPr lang="ko-KR"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651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6290782-14E0-486D-B2DB-A53BC45825E5}"/>
              </a:ext>
            </a:extLst>
          </p:cNvPr>
          <p:cNvSpPr>
            <a:spLocks noGrp="1"/>
          </p:cNvSpPr>
          <p:nvPr>
            <p:ph type="title"/>
          </p:nvPr>
        </p:nvSpPr>
        <p:spPr>
          <a:xfrm>
            <a:off x="838200" y="18255"/>
            <a:ext cx="10515600" cy="1325563"/>
          </a:xfrm>
        </p:spPr>
        <p:txBody>
          <a:bodyPr/>
          <a:lstStyle/>
          <a:p>
            <a:r>
              <a:rPr lang="en-US" altLang="ko-KR" b="1" dirty="0">
                <a:latin typeface="Calibri" panose="020F0502020204030204" pitchFamily="34" charset="0"/>
                <a:cs typeface="Calibri" panose="020F0502020204030204" pitchFamily="34" charset="0"/>
              </a:rPr>
              <a:t>Table of Contents</a:t>
            </a:r>
            <a:endParaRPr lang="ko-KR" altLang="en-US" b="1" dirty="0">
              <a:latin typeface="Calibri" panose="020F0502020204030204" pitchFamily="34" charset="0"/>
              <a:cs typeface="Calibri" panose="020F0502020204030204" pitchFamily="34" charset="0"/>
            </a:endParaRPr>
          </a:p>
        </p:txBody>
      </p:sp>
      <p:sp>
        <p:nvSpPr>
          <p:cNvPr id="3" name="내용 개체 틀 2">
            <a:extLst>
              <a:ext uri="{FF2B5EF4-FFF2-40B4-BE49-F238E27FC236}">
                <a16:creationId xmlns:a16="http://schemas.microsoft.com/office/drawing/2014/main" id="{67B38103-2BCD-45A8-9012-36CED64F029E}"/>
              </a:ext>
            </a:extLst>
          </p:cNvPr>
          <p:cNvSpPr>
            <a:spLocks noGrp="1"/>
          </p:cNvSpPr>
          <p:nvPr>
            <p:ph idx="1"/>
          </p:nvPr>
        </p:nvSpPr>
        <p:spPr/>
        <p:txBody>
          <a:bodyPr>
            <a:normAutofit/>
          </a:bodyPr>
          <a:lstStyle/>
          <a:p>
            <a:pPr marL="514350" indent="-514350">
              <a:lnSpc>
                <a:spcPct val="150000"/>
              </a:lnSpc>
              <a:buFont typeface="+mj-lt"/>
              <a:buAutoNum type="arabicPeriod"/>
            </a:pPr>
            <a:r>
              <a:rPr lang="en-US" altLang="ko-KR" dirty="0">
                <a:latin typeface="Calibri" panose="020F0502020204030204" pitchFamily="34" charset="0"/>
                <a:cs typeface="Calibri" panose="020F0502020204030204" pitchFamily="34" charset="0"/>
              </a:rPr>
              <a:t>Background / Business problem</a:t>
            </a:r>
          </a:p>
          <a:p>
            <a:pPr marL="514350" indent="-514350">
              <a:buFont typeface="+mj-lt"/>
              <a:buAutoNum type="arabicPeriod"/>
            </a:pPr>
            <a:r>
              <a:rPr lang="en-US" altLang="ko-KR" dirty="0">
                <a:latin typeface="Calibri" panose="020F0502020204030204" pitchFamily="34" charset="0"/>
                <a:cs typeface="Calibri" panose="020F0502020204030204" pitchFamily="34" charset="0"/>
              </a:rPr>
              <a:t>Data summary </a:t>
            </a:r>
          </a:p>
          <a:p>
            <a:pPr marL="514350" indent="-514350">
              <a:buFont typeface="+mj-lt"/>
              <a:buAutoNum type="arabicPeriod"/>
            </a:pPr>
            <a:r>
              <a:rPr lang="en-US" altLang="ko-KR" dirty="0">
                <a:latin typeface="Calibri" panose="020F0502020204030204" pitchFamily="34" charset="0"/>
                <a:cs typeface="Calibri" panose="020F0502020204030204" pitchFamily="34" charset="0"/>
              </a:rPr>
              <a:t>Methodology </a:t>
            </a:r>
          </a:p>
          <a:p>
            <a:pPr marL="514350" indent="-514350">
              <a:buFont typeface="+mj-lt"/>
              <a:buAutoNum type="arabicPeriod"/>
            </a:pPr>
            <a:r>
              <a:rPr lang="en-US" altLang="ko-KR" dirty="0">
                <a:latin typeface="Calibri" panose="020F0502020204030204" pitchFamily="34" charset="0"/>
                <a:cs typeface="Calibri" panose="020F0502020204030204" pitchFamily="34" charset="0"/>
              </a:rPr>
              <a:t>Result </a:t>
            </a:r>
          </a:p>
          <a:p>
            <a:pPr marL="514350" indent="-514350">
              <a:buFont typeface="+mj-lt"/>
              <a:buAutoNum type="arabicPeriod"/>
            </a:pPr>
            <a:r>
              <a:rPr lang="en-US" altLang="ko-KR" dirty="0">
                <a:latin typeface="Calibri" panose="020F0502020204030204" pitchFamily="34" charset="0"/>
                <a:cs typeface="Calibri" panose="020F0502020204030204" pitchFamily="34" charset="0"/>
              </a:rPr>
              <a:t>Discussion </a:t>
            </a:r>
          </a:p>
          <a:p>
            <a:pPr marL="514350" indent="-514350">
              <a:buFont typeface="+mj-lt"/>
              <a:buAutoNum type="arabicPeriod"/>
            </a:pPr>
            <a:r>
              <a:rPr lang="en-US" altLang="ko-KR" dirty="0">
                <a:latin typeface="Calibri" panose="020F0502020204030204" pitchFamily="34" charset="0"/>
                <a:cs typeface="Calibri" panose="020F0502020204030204" pitchFamily="34" charset="0"/>
              </a:rPr>
              <a:t>Conclusion </a:t>
            </a:r>
          </a:p>
        </p:txBody>
      </p:sp>
    </p:spTree>
    <p:extLst>
      <p:ext uri="{BB962C8B-B14F-4D97-AF65-F5344CB8AC3E}">
        <p14:creationId xmlns:p14="http://schemas.microsoft.com/office/powerpoint/2010/main" val="787580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F70551-27E7-4202-A597-DDF7B5D5EE26}"/>
              </a:ext>
            </a:extLst>
          </p:cNvPr>
          <p:cNvSpPr>
            <a:spLocks noGrp="1"/>
          </p:cNvSpPr>
          <p:nvPr>
            <p:ph type="title"/>
          </p:nvPr>
        </p:nvSpPr>
        <p:spPr>
          <a:xfrm>
            <a:off x="838200" y="18255"/>
            <a:ext cx="10515600" cy="1325563"/>
          </a:xfrm>
        </p:spPr>
        <p:txBody>
          <a:bodyPr>
            <a:normAutofit/>
          </a:bodyPr>
          <a:lstStyle/>
          <a:p>
            <a:r>
              <a:rPr lang="en-US" altLang="ko-KR" sz="4000" b="1" dirty="0">
                <a:latin typeface="Calibri" panose="020F0502020204030204" pitchFamily="34" charset="0"/>
                <a:cs typeface="Calibri" panose="020F0502020204030204" pitchFamily="34" charset="0"/>
              </a:rPr>
              <a:t>1. Background / Business problem</a:t>
            </a:r>
            <a:endParaRPr lang="ko-KR" altLang="en-US" sz="4000" b="1" dirty="0">
              <a:latin typeface="Calibri" panose="020F0502020204030204" pitchFamily="34" charset="0"/>
              <a:cs typeface="Calibri" panose="020F0502020204030204" pitchFamily="34" charset="0"/>
            </a:endParaRPr>
          </a:p>
        </p:txBody>
      </p:sp>
      <p:sp>
        <p:nvSpPr>
          <p:cNvPr id="3" name="내용 개체 틀 2">
            <a:extLst>
              <a:ext uri="{FF2B5EF4-FFF2-40B4-BE49-F238E27FC236}">
                <a16:creationId xmlns:a16="http://schemas.microsoft.com/office/drawing/2014/main" id="{BBB5130F-0952-4594-98E6-59DB1661B3B8}"/>
              </a:ext>
            </a:extLst>
          </p:cNvPr>
          <p:cNvSpPr>
            <a:spLocks noGrp="1"/>
          </p:cNvSpPr>
          <p:nvPr>
            <p:ph idx="1"/>
          </p:nvPr>
        </p:nvSpPr>
        <p:spPr/>
        <p:txBody>
          <a:bodyPr>
            <a:normAutofit fontScale="77500" lnSpcReduction="20000"/>
          </a:bodyPr>
          <a:lstStyle/>
          <a:p>
            <a:pPr marL="0" indent="0">
              <a:lnSpc>
                <a:spcPct val="120000"/>
              </a:lnSpc>
              <a:buNone/>
            </a:pPr>
            <a:r>
              <a:rPr lang="en-US" altLang="ko-KR" b="1" dirty="0">
                <a:latin typeface="Calibri" panose="020F0502020204030204" pitchFamily="34" charset="0"/>
                <a:cs typeface="Calibri" panose="020F0502020204030204" pitchFamily="34" charset="0"/>
              </a:rPr>
              <a:t>1-1. Background </a:t>
            </a:r>
          </a:p>
          <a:p>
            <a:pPr marL="0" indent="0">
              <a:lnSpc>
                <a:spcPct val="120000"/>
              </a:lnSpc>
              <a:buNone/>
            </a:pPr>
            <a:r>
              <a:rPr lang="en-US" altLang="ko-KR" sz="2400" dirty="0">
                <a:latin typeface="Calibri" panose="020F0502020204030204" pitchFamily="34" charset="0"/>
                <a:cs typeface="Calibri" panose="020F0502020204030204" pitchFamily="34" charset="0"/>
              </a:rPr>
              <a:t>When you driving to another city, you may come across a terrible traffic jam on the highway, it may be an car accident due to bad weather such as rainy and windy. Now, wouldn't it be great if there is something in place that could warn you, given the weather and the road conditions about the possibility of you getting into a car accident and how severe it would be, so that you would drive more carefully or even change your travel if you are able to.</a:t>
            </a:r>
          </a:p>
          <a:p>
            <a:pPr marL="0" indent="0">
              <a:lnSpc>
                <a:spcPct val="120000"/>
              </a:lnSpc>
              <a:buNone/>
            </a:pPr>
            <a:endParaRPr lang="en-US" altLang="ko-KR" sz="2400" dirty="0">
              <a:latin typeface="Calibri" panose="020F0502020204030204" pitchFamily="34" charset="0"/>
              <a:cs typeface="Calibri" panose="020F0502020204030204" pitchFamily="34" charset="0"/>
            </a:endParaRPr>
          </a:p>
          <a:p>
            <a:pPr marL="0" indent="0">
              <a:lnSpc>
                <a:spcPct val="120000"/>
              </a:lnSpc>
              <a:buNone/>
            </a:pPr>
            <a:r>
              <a:rPr lang="en-US" altLang="ko-KR" b="1" dirty="0">
                <a:latin typeface="Calibri" panose="020F0502020204030204" pitchFamily="34" charset="0"/>
                <a:cs typeface="Calibri" panose="020F0502020204030204" pitchFamily="34" charset="0"/>
              </a:rPr>
              <a:t>1-2. Business Problem</a:t>
            </a:r>
          </a:p>
          <a:p>
            <a:pPr marL="0" indent="0">
              <a:lnSpc>
                <a:spcPct val="120000"/>
              </a:lnSpc>
              <a:buNone/>
            </a:pPr>
            <a:r>
              <a:rPr lang="en-US" altLang="ko-KR" sz="2400" dirty="0">
                <a:latin typeface="Calibri" panose="020F0502020204030204" pitchFamily="34" charset="0"/>
                <a:cs typeface="Calibri" panose="020F0502020204030204" pitchFamily="34" charset="0"/>
              </a:rPr>
              <a:t>The business problem is to predict severity of an accident using relative variables such as weather and road condition, based on prediction score we can set up the warning system.</a:t>
            </a:r>
          </a:p>
          <a:p>
            <a:pPr marL="0" indent="0">
              <a:lnSpc>
                <a:spcPct val="120000"/>
              </a:lnSpc>
              <a:buNone/>
            </a:pPr>
            <a:r>
              <a:rPr lang="en-US" altLang="ko-KR" sz="2400" dirty="0">
                <a:latin typeface="Calibri" panose="020F0502020204030204" pitchFamily="34" charset="0"/>
                <a:cs typeface="Calibri" panose="020F0502020204030204" pitchFamily="34" charset="0"/>
              </a:rPr>
              <a:t>If we could warn the severity level before driving the area to the people, people can plan to reduce or avoid to drive any high severity area.</a:t>
            </a:r>
          </a:p>
          <a:p>
            <a:pPr marL="0" indent="0">
              <a:lnSpc>
                <a:spcPct val="120000"/>
              </a:lnSpc>
              <a:buNone/>
            </a:pPr>
            <a:endParaRPr lang="en-US" altLang="ko-K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9973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9C8EBD-9F3E-45EE-A78C-F8B059FCCD2D}"/>
              </a:ext>
            </a:extLst>
          </p:cNvPr>
          <p:cNvSpPr>
            <a:spLocks noGrp="1"/>
          </p:cNvSpPr>
          <p:nvPr>
            <p:ph type="title"/>
          </p:nvPr>
        </p:nvSpPr>
        <p:spPr>
          <a:xfrm>
            <a:off x="838200" y="53423"/>
            <a:ext cx="10515600" cy="1325563"/>
          </a:xfrm>
        </p:spPr>
        <p:txBody>
          <a:bodyPr>
            <a:normAutofit/>
          </a:bodyPr>
          <a:lstStyle/>
          <a:p>
            <a:r>
              <a:rPr lang="en-US" altLang="ko-KR" sz="4000" b="1" dirty="0">
                <a:latin typeface="Calibri" panose="020F0502020204030204" pitchFamily="34" charset="0"/>
                <a:cs typeface="Calibri" panose="020F0502020204030204" pitchFamily="34" charset="0"/>
              </a:rPr>
              <a:t>2. Data summary </a:t>
            </a:r>
            <a:endParaRPr lang="ko-KR" altLang="en-US" sz="4000" b="1" dirty="0">
              <a:latin typeface="Calibri" panose="020F0502020204030204" pitchFamily="34" charset="0"/>
              <a:cs typeface="Calibri" panose="020F0502020204030204" pitchFamily="34" charset="0"/>
            </a:endParaRPr>
          </a:p>
        </p:txBody>
      </p:sp>
      <p:sp>
        <p:nvSpPr>
          <p:cNvPr id="3" name="내용 개체 틀 2">
            <a:extLst>
              <a:ext uri="{FF2B5EF4-FFF2-40B4-BE49-F238E27FC236}">
                <a16:creationId xmlns:a16="http://schemas.microsoft.com/office/drawing/2014/main" id="{99D7E884-6407-4296-A019-D27B55E755D8}"/>
              </a:ext>
            </a:extLst>
          </p:cNvPr>
          <p:cNvSpPr>
            <a:spLocks noGrp="1"/>
          </p:cNvSpPr>
          <p:nvPr>
            <p:ph idx="1"/>
          </p:nvPr>
        </p:nvSpPr>
        <p:spPr>
          <a:xfrm>
            <a:off x="838200" y="1253331"/>
            <a:ext cx="10515600" cy="4351338"/>
          </a:xfrm>
        </p:spPr>
        <p:txBody>
          <a:bodyPr/>
          <a:lstStyle/>
          <a:p>
            <a:pPr marL="0" indent="0">
              <a:buNone/>
            </a:pPr>
            <a:r>
              <a:rPr lang="en-US" altLang="ko-KR" dirty="0">
                <a:latin typeface="Calibri" panose="020F0502020204030204" pitchFamily="34" charset="0"/>
                <a:cs typeface="Calibri" panose="020F0502020204030204" pitchFamily="34" charset="0"/>
              </a:rPr>
              <a:t>2-1. Data source </a:t>
            </a:r>
          </a:p>
        </p:txBody>
      </p:sp>
      <p:graphicFrame>
        <p:nvGraphicFramePr>
          <p:cNvPr id="8" name="표 8">
            <a:extLst>
              <a:ext uri="{FF2B5EF4-FFF2-40B4-BE49-F238E27FC236}">
                <a16:creationId xmlns:a16="http://schemas.microsoft.com/office/drawing/2014/main" id="{9343F92A-D1ED-4EA5-A139-41F0A625BB5F}"/>
              </a:ext>
            </a:extLst>
          </p:cNvPr>
          <p:cNvGraphicFramePr>
            <a:graphicFrameLocks noGrp="1"/>
          </p:cNvGraphicFramePr>
          <p:nvPr>
            <p:extLst>
              <p:ext uri="{D42A27DB-BD31-4B8C-83A1-F6EECF244321}">
                <p14:modId xmlns:p14="http://schemas.microsoft.com/office/powerpoint/2010/main" val="1766580507"/>
              </p:ext>
            </p:extLst>
          </p:nvPr>
        </p:nvGraphicFramePr>
        <p:xfrm>
          <a:off x="1566007" y="1957510"/>
          <a:ext cx="9213362" cy="4124960"/>
        </p:xfrm>
        <a:graphic>
          <a:graphicData uri="http://schemas.openxmlformats.org/drawingml/2006/table">
            <a:tbl>
              <a:tblPr firstRow="1" bandRow="1">
                <a:tableStyleId>{9D7B26C5-4107-4FEC-AEDC-1716B250A1EF}</a:tableStyleId>
              </a:tblPr>
              <a:tblGrid>
                <a:gridCol w="2321059">
                  <a:extLst>
                    <a:ext uri="{9D8B030D-6E8A-4147-A177-3AD203B41FA5}">
                      <a16:colId xmlns:a16="http://schemas.microsoft.com/office/drawing/2014/main" val="1512203749"/>
                    </a:ext>
                  </a:extLst>
                </a:gridCol>
                <a:gridCol w="6892303">
                  <a:extLst>
                    <a:ext uri="{9D8B030D-6E8A-4147-A177-3AD203B41FA5}">
                      <a16:colId xmlns:a16="http://schemas.microsoft.com/office/drawing/2014/main" val="4078717677"/>
                    </a:ext>
                  </a:extLst>
                </a:gridCol>
              </a:tblGrid>
              <a:tr h="370840">
                <a:tc>
                  <a:txBody>
                    <a:bodyPr/>
                    <a:lstStyle/>
                    <a:p>
                      <a:pPr latinLnBrk="1"/>
                      <a:r>
                        <a:rPr lang="en-US" altLang="ko-KR" sz="1600" dirty="0">
                          <a:latin typeface="Calibri" panose="020F0502020204030204" pitchFamily="34" charset="0"/>
                          <a:cs typeface="Calibri" panose="020F0502020204030204" pitchFamily="34" charset="0"/>
                        </a:rPr>
                        <a:t>Data Set Basics </a:t>
                      </a:r>
                      <a:endParaRPr lang="ko-KR" altLang="en-US" sz="1600" dirty="0">
                        <a:latin typeface="Calibri" panose="020F0502020204030204" pitchFamily="34" charset="0"/>
                        <a:cs typeface="Calibri" panose="020F0502020204030204" pitchFamily="34" charset="0"/>
                      </a:endParaRPr>
                    </a:p>
                  </a:txBody>
                  <a:tcPr/>
                </a:tc>
                <a:tc>
                  <a:txBody>
                    <a:bodyPr/>
                    <a:lstStyle/>
                    <a:p>
                      <a:pPr latinLnBrk="1"/>
                      <a:endParaRPr lang="ko-KR" altLang="en-US" sz="16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40634756"/>
                  </a:ext>
                </a:extLst>
              </a:tr>
              <a:tr h="370840">
                <a:tc>
                  <a:txBody>
                    <a:bodyPr/>
                    <a:lstStyle/>
                    <a:p>
                      <a:pPr latinLnBrk="1"/>
                      <a:r>
                        <a:rPr lang="en-US" altLang="ko-KR" sz="1600" dirty="0">
                          <a:latin typeface="Calibri" panose="020F0502020204030204" pitchFamily="34" charset="0"/>
                          <a:cs typeface="Calibri" panose="020F0502020204030204" pitchFamily="34" charset="0"/>
                        </a:rPr>
                        <a:t>Title</a:t>
                      </a:r>
                      <a:endParaRPr lang="ko-KR" altLang="en-US" sz="1600" dirty="0">
                        <a:latin typeface="Calibri" panose="020F0502020204030204" pitchFamily="34" charset="0"/>
                        <a:cs typeface="Calibri" panose="020F0502020204030204" pitchFamily="34" charset="0"/>
                      </a:endParaRPr>
                    </a:p>
                  </a:txBody>
                  <a:tcPr/>
                </a:tc>
                <a:tc>
                  <a:txBody>
                    <a:bodyPr/>
                    <a:lstStyle/>
                    <a:p>
                      <a:pPr latinLnBrk="1"/>
                      <a:r>
                        <a:rPr lang="en-US" altLang="ko-KR" sz="1600" dirty="0">
                          <a:latin typeface="Calibri" panose="020F0502020204030204" pitchFamily="34" charset="0"/>
                          <a:cs typeface="Calibri" panose="020F0502020204030204" pitchFamily="34" charset="0"/>
                        </a:rPr>
                        <a:t>Collisions—All Years </a:t>
                      </a:r>
                      <a:endParaRPr lang="ko-KR" alt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26468456"/>
                  </a:ext>
                </a:extLst>
              </a:tr>
              <a:tr h="370840">
                <a:tc>
                  <a:txBody>
                    <a:bodyPr/>
                    <a:lstStyle/>
                    <a:p>
                      <a:pPr latinLnBrk="1"/>
                      <a:r>
                        <a:rPr lang="en-US" altLang="ko-KR" sz="1600" dirty="0">
                          <a:latin typeface="Calibri" panose="020F0502020204030204" pitchFamily="34" charset="0"/>
                          <a:cs typeface="Calibri" panose="020F0502020204030204" pitchFamily="34" charset="0"/>
                        </a:rPr>
                        <a:t>Abstract</a:t>
                      </a:r>
                      <a:endParaRPr lang="ko-KR" altLang="en-US" sz="1600" dirty="0">
                        <a:latin typeface="Calibri" panose="020F0502020204030204" pitchFamily="34" charset="0"/>
                        <a:cs typeface="Calibri" panose="020F0502020204030204" pitchFamily="34" charset="0"/>
                      </a:endParaRPr>
                    </a:p>
                  </a:txBody>
                  <a:tcPr/>
                </a:tc>
                <a:tc>
                  <a:txBody>
                    <a:bodyPr/>
                    <a:lstStyle/>
                    <a:p>
                      <a:pPr latinLnBrk="1"/>
                      <a:r>
                        <a:rPr lang="en-US" altLang="ko-KR" sz="1600" dirty="0">
                          <a:latin typeface="Calibri" panose="020F0502020204030204" pitchFamily="34" charset="0"/>
                          <a:cs typeface="Calibri" panose="020F0502020204030204" pitchFamily="34" charset="0"/>
                        </a:rPr>
                        <a:t>All collisions provided by SPD and recorded by Traffic Records.</a:t>
                      </a:r>
                      <a:endParaRPr lang="ko-KR" alt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76486898"/>
                  </a:ext>
                </a:extLst>
              </a:tr>
              <a:tr h="370840">
                <a:tc>
                  <a:txBody>
                    <a:bodyPr/>
                    <a:lstStyle/>
                    <a:p>
                      <a:pPr latinLnBrk="1"/>
                      <a:r>
                        <a:rPr lang="en-US" altLang="ko-KR" sz="1600" dirty="0">
                          <a:latin typeface="Calibri" panose="020F0502020204030204" pitchFamily="34" charset="0"/>
                          <a:cs typeface="Calibri" panose="020F0502020204030204" pitchFamily="34" charset="0"/>
                        </a:rPr>
                        <a:t>Description</a:t>
                      </a:r>
                      <a:endParaRPr lang="ko-KR" altLang="en-US" sz="1600" dirty="0">
                        <a:latin typeface="Calibri" panose="020F0502020204030204" pitchFamily="34" charset="0"/>
                        <a:cs typeface="Calibri" panose="020F0502020204030204" pitchFamily="34" charset="0"/>
                      </a:endParaRPr>
                    </a:p>
                  </a:txBody>
                  <a:tcPr/>
                </a:tc>
                <a:tc>
                  <a:txBody>
                    <a:bodyPr/>
                    <a:lstStyle/>
                    <a:p>
                      <a:pPr latinLnBrk="1"/>
                      <a:r>
                        <a:rPr lang="en-US" altLang="ko-KR" sz="1600" dirty="0">
                          <a:latin typeface="Calibri" panose="020F0502020204030204" pitchFamily="34" charset="0"/>
                          <a:cs typeface="Calibri" panose="020F0502020204030204" pitchFamily="34" charset="0"/>
                        </a:rPr>
                        <a:t>This includes all types of collisions. Collisions will display at the intersection or mid-block of a segment. Timeframe: 2004 to Present. </a:t>
                      </a:r>
                      <a:endParaRPr lang="ko-KR" alt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43514076"/>
                  </a:ext>
                </a:extLst>
              </a:tr>
              <a:tr h="370840">
                <a:tc>
                  <a:txBody>
                    <a:bodyPr/>
                    <a:lstStyle/>
                    <a:p>
                      <a:pPr latinLnBrk="1"/>
                      <a:r>
                        <a:rPr lang="en-US" altLang="ko-KR" sz="1600" dirty="0">
                          <a:latin typeface="Calibri" panose="020F0502020204030204" pitchFamily="34" charset="0"/>
                          <a:cs typeface="Calibri" panose="020F0502020204030204" pitchFamily="34" charset="0"/>
                        </a:rPr>
                        <a:t>Keyword(s)</a:t>
                      </a:r>
                      <a:endParaRPr lang="ko-KR" altLang="en-US" sz="1600" dirty="0">
                        <a:latin typeface="Calibri" panose="020F0502020204030204" pitchFamily="34" charset="0"/>
                        <a:cs typeface="Calibri" panose="020F0502020204030204" pitchFamily="34" charset="0"/>
                      </a:endParaRPr>
                    </a:p>
                  </a:txBody>
                  <a:tcPr/>
                </a:tc>
                <a:tc>
                  <a:txBody>
                    <a:bodyPr/>
                    <a:lstStyle/>
                    <a:p>
                      <a:pPr latinLnBrk="1"/>
                      <a:r>
                        <a:rPr lang="en-US" altLang="ko-KR" sz="1600" dirty="0">
                          <a:latin typeface="Calibri" panose="020F0502020204030204" pitchFamily="34" charset="0"/>
                          <a:cs typeface="Calibri" panose="020F0502020204030204" pitchFamily="34" charset="0"/>
                        </a:rPr>
                        <a:t>SDOT, Seattle, Transportation, Accidents, Bicycle, Car, Collisions, Pedestrian, Traffic, Vehicle</a:t>
                      </a:r>
                      <a:endParaRPr lang="ko-KR" alt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82726585"/>
                  </a:ext>
                </a:extLst>
              </a:tr>
              <a:tr h="370840">
                <a:tc>
                  <a:txBody>
                    <a:bodyPr/>
                    <a:lstStyle/>
                    <a:p>
                      <a:pPr latinLnBrk="1"/>
                      <a:r>
                        <a:rPr lang="en-US" altLang="ko-KR" sz="1600" dirty="0">
                          <a:latin typeface="Calibri" panose="020F0502020204030204" pitchFamily="34" charset="0"/>
                          <a:cs typeface="Calibri" panose="020F0502020204030204" pitchFamily="34" charset="0"/>
                        </a:rPr>
                        <a:t>Data name/format</a:t>
                      </a:r>
                      <a:endParaRPr lang="ko-KR" altLang="en-US" sz="1600" dirty="0">
                        <a:latin typeface="Calibri" panose="020F0502020204030204" pitchFamily="34" charset="0"/>
                        <a:cs typeface="Calibri" panose="020F0502020204030204" pitchFamily="34" charset="0"/>
                      </a:endParaRPr>
                    </a:p>
                  </a:txBody>
                  <a:tcPr>
                    <a:lnB w="12700" cap="flat" cmpd="sng" algn="ctr">
                      <a:solidFill>
                        <a:schemeClr val="tx1"/>
                      </a:solidFill>
                      <a:prstDash val="solid"/>
                      <a:round/>
                      <a:headEnd type="none" w="med" len="med"/>
                      <a:tailEnd type="none" w="med" len="med"/>
                    </a:lnB>
                  </a:tcPr>
                </a:tc>
                <a:tc>
                  <a:txBody>
                    <a:bodyPr/>
                    <a:lstStyle/>
                    <a:p>
                      <a:pPr latinLnBrk="1"/>
                      <a:r>
                        <a:rPr lang="en-US" altLang="ko-KR" sz="1600" dirty="0">
                          <a:latin typeface="Calibri" panose="020F0502020204030204" pitchFamily="34" charset="0"/>
                          <a:cs typeface="Calibri" panose="020F0502020204030204" pitchFamily="34" charset="0"/>
                        </a:rPr>
                        <a:t>Data-Collisions.csv</a:t>
                      </a:r>
                      <a:endParaRPr lang="ko-KR" altLang="en-US" sz="1600" dirty="0">
                        <a:latin typeface="Calibri" panose="020F0502020204030204" pitchFamily="34" charset="0"/>
                        <a:cs typeface="Calibri" panose="020F0502020204030204" pitchFamily="34"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2479957"/>
                  </a:ext>
                </a:extLst>
              </a:tr>
              <a:tr h="370840">
                <a:tc gridSpan="2">
                  <a:txBody>
                    <a:bodyPr/>
                    <a:lstStyle/>
                    <a:p>
                      <a:pPr marL="0" algn="l" defTabSz="914400" rtl="0" eaLnBrk="1" latinLnBrk="1" hangingPunct="1"/>
                      <a:r>
                        <a:rPr lang="en-US" altLang="ko-KR" sz="1600" b="1" kern="1200" dirty="0">
                          <a:solidFill>
                            <a:schemeClr val="tx1"/>
                          </a:solidFill>
                          <a:latin typeface="Calibri" panose="020F0502020204030204" pitchFamily="34" charset="0"/>
                          <a:ea typeface="+mn-ea"/>
                          <a:cs typeface="Calibri" panose="020F0502020204030204" pitchFamily="34" charset="0"/>
                        </a:rPr>
                        <a:t>Contact Information </a:t>
                      </a:r>
                      <a:endParaRPr lang="ko-KR" altLang="en-US" sz="1600" b="1" kern="1200" dirty="0">
                        <a:solidFill>
                          <a:schemeClr val="tx1"/>
                        </a:solidFill>
                        <a:latin typeface="Calibri" panose="020F0502020204030204" pitchFamily="34" charset="0"/>
                        <a:ea typeface="+mn-ea"/>
                        <a:cs typeface="Calibri" panose="020F050202020403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098242141"/>
                  </a:ext>
                </a:extLst>
              </a:tr>
              <a:tr h="370840">
                <a:tc>
                  <a:txBody>
                    <a:bodyPr/>
                    <a:lstStyle/>
                    <a:p>
                      <a:pPr latinLnBrk="1"/>
                      <a:r>
                        <a:rPr lang="en-US" altLang="ko-KR" sz="1600" dirty="0">
                          <a:latin typeface="Calibri" panose="020F0502020204030204" pitchFamily="34" charset="0"/>
                          <a:cs typeface="Calibri" panose="020F0502020204030204" pitchFamily="34" charset="0"/>
                        </a:rPr>
                        <a:t>Contact Organization </a:t>
                      </a:r>
                      <a:endParaRPr lang="ko-KR" altLang="en-US" sz="1600" dirty="0">
                        <a:latin typeface="Calibri" panose="020F0502020204030204" pitchFamily="34" charset="0"/>
                        <a:cs typeface="Calibri" panose="020F0502020204030204" pitchFamily="34" charset="0"/>
                      </a:endParaRPr>
                    </a:p>
                  </a:txBody>
                  <a:tcPr>
                    <a:lnT w="12700" cap="flat" cmpd="sng" algn="ctr">
                      <a:solidFill>
                        <a:schemeClr val="tx1"/>
                      </a:solidFill>
                      <a:prstDash val="solid"/>
                      <a:round/>
                      <a:headEnd type="none" w="med" len="med"/>
                      <a:tailEnd type="none" w="med" len="med"/>
                    </a:lnT>
                    <a:solidFill>
                      <a:schemeClr val="bg2">
                        <a:lumMod val="90000"/>
                      </a:schemeClr>
                    </a:solidFill>
                  </a:tcPr>
                </a:tc>
                <a:tc>
                  <a:txBody>
                    <a:bodyPr/>
                    <a:lstStyle/>
                    <a:p>
                      <a:pPr latinLnBrk="1"/>
                      <a:r>
                        <a:rPr lang="en-US" altLang="ko-KR" sz="1600" dirty="0">
                          <a:latin typeface="Calibri" panose="020F0502020204030204" pitchFamily="34" charset="0"/>
                          <a:cs typeface="Calibri" panose="020F0502020204030204" pitchFamily="34" charset="0"/>
                        </a:rPr>
                        <a:t>SDOT Traffic Management Division, Traffic Records Group</a:t>
                      </a:r>
                      <a:endParaRPr lang="ko-KR" altLang="en-US" sz="1600" dirty="0">
                        <a:latin typeface="Calibri" panose="020F0502020204030204" pitchFamily="34" charset="0"/>
                        <a:cs typeface="Calibri" panose="020F0502020204030204" pitchFamily="34" charset="0"/>
                      </a:endParaRPr>
                    </a:p>
                  </a:txBody>
                  <a:tcPr>
                    <a:lnT w="12700" cap="flat" cmpd="sng" algn="ctr">
                      <a:solidFill>
                        <a:schemeClr val="tx1"/>
                      </a:solidFill>
                      <a:prstDash val="solid"/>
                      <a:round/>
                      <a:headEnd type="none" w="med" len="med"/>
                      <a:tailEnd type="none" w="med" len="med"/>
                    </a:lnT>
                    <a:solidFill>
                      <a:schemeClr val="bg2">
                        <a:lumMod val="90000"/>
                      </a:schemeClr>
                    </a:solidFill>
                  </a:tcPr>
                </a:tc>
                <a:extLst>
                  <a:ext uri="{0D108BD9-81ED-4DB2-BD59-A6C34878D82A}">
                    <a16:rowId xmlns:a16="http://schemas.microsoft.com/office/drawing/2014/main" val="3692966645"/>
                  </a:ext>
                </a:extLst>
              </a:tr>
              <a:tr h="370840">
                <a:tc>
                  <a:txBody>
                    <a:bodyPr/>
                    <a:lstStyle/>
                    <a:p>
                      <a:pPr latinLnBrk="1"/>
                      <a:r>
                        <a:rPr lang="en-US" altLang="ko-KR" sz="1600" dirty="0">
                          <a:latin typeface="Calibri" panose="020F0502020204030204" pitchFamily="34" charset="0"/>
                          <a:cs typeface="Calibri" panose="020F0502020204030204" pitchFamily="34" charset="0"/>
                        </a:rPr>
                        <a:t>Contact Person </a:t>
                      </a:r>
                      <a:endParaRPr lang="ko-KR" altLang="en-US" sz="1600" dirty="0">
                        <a:latin typeface="Calibri" panose="020F0502020204030204" pitchFamily="34" charset="0"/>
                        <a:cs typeface="Calibri" panose="020F0502020204030204" pitchFamily="34" charset="0"/>
                      </a:endParaRPr>
                    </a:p>
                  </a:txBody>
                  <a:tcPr>
                    <a:noFill/>
                  </a:tcPr>
                </a:tc>
                <a:tc>
                  <a:txBody>
                    <a:bodyPr/>
                    <a:lstStyle/>
                    <a:p>
                      <a:pPr latinLnBrk="1"/>
                      <a:r>
                        <a:rPr lang="en-US" altLang="ko-KR" sz="1600" dirty="0">
                          <a:latin typeface="Calibri" panose="020F0502020204030204" pitchFamily="34" charset="0"/>
                          <a:cs typeface="Calibri" panose="020F0502020204030204" pitchFamily="34" charset="0"/>
                        </a:rPr>
                        <a:t>SDOT GIS Analyst </a:t>
                      </a:r>
                      <a:endParaRPr lang="ko-KR" altLang="en-US" sz="1600" dirty="0">
                        <a:latin typeface="Calibri" panose="020F0502020204030204" pitchFamily="34" charset="0"/>
                        <a:cs typeface="Calibri" panose="020F0502020204030204" pitchFamily="34" charset="0"/>
                      </a:endParaRPr>
                    </a:p>
                  </a:txBody>
                  <a:tcPr>
                    <a:noFill/>
                  </a:tcPr>
                </a:tc>
                <a:extLst>
                  <a:ext uri="{0D108BD9-81ED-4DB2-BD59-A6C34878D82A}">
                    <a16:rowId xmlns:a16="http://schemas.microsoft.com/office/drawing/2014/main" val="956721408"/>
                  </a:ext>
                </a:extLst>
              </a:tr>
              <a:tr h="370840">
                <a:tc>
                  <a:txBody>
                    <a:bodyPr/>
                    <a:lstStyle/>
                    <a:p>
                      <a:pPr latinLnBrk="1"/>
                      <a:r>
                        <a:rPr lang="en-US" altLang="ko-KR" sz="1600" dirty="0">
                          <a:latin typeface="Calibri" panose="020F0502020204030204" pitchFamily="34" charset="0"/>
                          <a:cs typeface="Calibri" panose="020F0502020204030204" pitchFamily="34" charset="0"/>
                        </a:rPr>
                        <a:t>Contact Email </a:t>
                      </a:r>
                      <a:endParaRPr lang="ko-KR" altLang="en-US" sz="1600" dirty="0">
                        <a:latin typeface="Calibri" panose="020F0502020204030204" pitchFamily="34" charset="0"/>
                        <a:cs typeface="Calibri" panose="020F0502020204030204" pitchFamily="34" charset="0"/>
                      </a:endParaRPr>
                    </a:p>
                  </a:txBody>
                  <a:tcPr>
                    <a:solidFill>
                      <a:schemeClr val="bg2">
                        <a:lumMod val="90000"/>
                      </a:schemeClr>
                    </a:solidFill>
                  </a:tcPr>
                </a:tc>
                <a:tc>
                  <a:txBody>
                    <a:bodyPr/>
                    <a:lstStyle/>
                    <a:p>
                      <a:pPr latinLnBrk="1"/>
                      <a:r>
                        <a:rPr lang="en-US" altLang="ko-KR" sz="1600" dirty="0">
                          <a:latin typeface="Calibri" panose="020F0502020204030204" pitchFamily="34" charset="0"/>
                          <a:cs typeface="Calibri" panose="020F0502020204030204" pitchFamily="34" charset="0"/>
                        </a:rPr>
                        <a:t>DOT_IT_GIS@seattle.gov </a:t>
                      </a:r>
                      <a:endParaRPr lang="ko-KR" altLang="en-US" sz="1600" dirty="0">
                        <a:latin typeface="Calibri" panose="020F0502020204030204" pitchFamily="34" charset="0"/>
                        <a:cs typeface="Calibri" panose="020F0502020204030204" pitchFamily="34" charset="0"/>
                      </a:endParaRPr>
                    </a:p>
                  </a:txBody>
                  <a:tcPr>
                    <a:solidFill>
                      <a:schemeClr val="bg2">
                        <a:lumMod val="90000"/>
                      </a:schemeClr>
                    </a:solidFill>
                  </a:tcPr>
                </a:tc>
                <a:extLst>
                  <a:ext uri="{0D108BD9-81ED-4DB2-BD59-A6C34878D82A}">
                    <a16:rowId xmlns:a16="http://schemas.microsoft.com/office/drawing/2014/main" val="2792813934"/>
                  </a:ext>
                </a:extLst>
              </a:tr>
            </a:tbl>
          </a:graphicData>
        </a:graphic>
      </p:graphicFrame>
    </p:spTree>
    <p:extLst>
      <p:ext uri="{BB962C8B-B14F-4D97-AF65-F5344CB8AC3E}">
        <p14:creationId xmlns:p14="http://schemas.microsoft.com/office/powerpoint/2010/main" val="1938684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CABE32-3977-4D1F-9F74-233BA5CD256F}"/>
              </a:ext>
            </a:extLst>
          </p:cNvPr>
          <p:cNvSpPr>
            <a:spLocks noGrp="1"/>
          </p:cNvSpPr>
          <p:nvPr>
            <p:ph type="title"/>
          </p:nvPr>
        </p:nvSpPr>
        <p:spPr>
          <a:xfrm>
            <a:off x="838200" y="18255"/>
            <a:ext cx="10515600" cy="1325563"/>
          </a:xfrm>
        </p:spPr>
        <p:txBody>
          <a:bodyPr>
            <a:normAutofit/>
          </a:bodyPr>
          <a:lstStyle/>
          <a:p>
            <a:r>
              <a:rPr lang="en-US" altLang="ko-KR" sz="4000" b="1" dirty="0">
                <a:latin typeface="Calibri" panose="020F0502020204030204" pitchFamily="34" charset="0"/>
                <a:cs typeface="Calibri" panose="020F0502020204030204" pitchFamily="34" charset="0"/>
              </a:rPr>
              <a:t>2. Data summary </a:t>
            </a:r>
            <a:endParaRPr lang="ko-KR" altLang="en-US" sz="4000" b="1" dirty="0">
              <a:latin typeface="Calibri" panose="020F0502020204030204" pitchFamily="34" charset="0"/>
              <a:cs typeface="Calibri" panose="020F0502020204030204" pitchFamily="34" charset="0"/>
            </a:endParaRPr>
          </a:p>
        </p:txBody>
      </p:sp>
      <p:sp>
        <p:nvSpPr>
          <p:cNvPr id="3" name="내용 개체 틀 2">
            <a:extLst>
              <a:ext uri="{FF2B5EF4-FFF2-40B4-BE49-F238E27FC236}">
                <a16:creationId xmlns:a16="http://schemas.microsoft.com/office/drawing/2014/main" id="{F72EA5F5-0418-4FF0-934C-1CA100A03FFA}"/>
              </a:ext>
            </a:extLst>
          </p:cNvPr>
          <p:cNvSpPr>
            <a:spLocks noGrp="1"/>
          </p:cNvSpPr>
          <p:nvPr>
            <p:ph idx="1"/>
          </p:nvPr>
        </p:nvSpPr>
        <p:spPr>
          <a:xfrm>
            <a:off x="838200" y="1253331"/>
            <a:ext cx="10515600" cy="4351338"/>
          </a:xfrm>
        </p:spPr>
        <p:txBody>
          <a:bodyPr/>
          <a:lstStyle/>
          <a:p>
            <a:pPr marL="0" indent="0">
              <a:buNone/>
            </a:pPr>
            <a:r>
              <a:rPr lang="en-US" altLang="ko-KR" b="1" dirty="0">
                <a:latin typeface="Calibri" panose="020F0502020204030204" pitchFamily="34" charset="0"/>
                <a:cs typeface="Calibri" panose="020F0502020204030204" pitchFamily="34" charset="0"/>
              </a:rPr>
              <a:t>2-2. Key attribute information</a:t>
            </a:r>
            <a:endParaRPr lang="ko-KR" altLang="en-US" b="1" dirty="0">
              <a:latin typeface="Calibri" panose="020F0502020204030204" pitchFamily="34" charset="0"/>
              <a:cs typeface="Calibri" panose="020F0502020204030204" pitchFamily="34" charset="0"/>
            </a:endParaRPr>
          </a:p>
        </p:txBody>
      </p:sp>
      <p:graphicFrame>
        <p:nvGraphicFramePr>
          <p:cNvPr id="4" name="표 3">
            <a:extLst>
              <a:ext uri="{FF2B5EF4-FFF2-40B4-BE49-F238E27FC236}">
                <a16:creationId xmlns:a16="http://schemas.microsoft.com/office/drawing/2014/main" id="{CE3A08EE-FFA0-4645-8347-BF9523D99AB3}"/>
              </a:ext>
            </a:extLst>
          </p:cNvPr>
          <p:cNvGraphicFramePr>
            <a:graphicFrameLocks noGrp="1"/>
          </p:cNvGraphicFramePr>
          <p:nvPr>
            <p:extLst>
              <p:ext uri="{D42A27DB-BD31-4B8C-83A1-F6EECF244321}">
                <p14:modId xmlns:p14="http://schemas.microsoft.com/office/powerpoint/2010/main" val="4147943379"/>
              </p:ext>
            </p:extLst>
          </p:nvPr>
        </p:nvGraphicFramePr>
        <p:xfrm>
          <a:off x="1016135" y="2001471"/>
          <a:ext cx="10159729" cy="4356429"/>
        </p:xfrm>
        <a:graphic>
          <a:graphicData uri="http://schemas.openxmlformats.org/drawingml/2006/table">
            <a:tbl>
              <a:tblPr/>
              <a:tblGrid>
                <a:gridCol w="1711066">
                  <a:extLst>
                    <a:ext uri="{9D8B030D-6E8A-4147-A177-3AD203B41FA5}">
                      <a16:colId xmlns:a16="http://schemas.microsoft.com/office/drawing/2014/main" val="1676176954"/>
                    </a:ext>
                  </a:extLst>
                </a:gridCol>
                <a:gridCol w="2197505">
                  <a:extLst>
                    <a:ext uri="{9D8B030D-6E8A-4147-A177-3AD203B41FA5}">
                      <a16:colId xmlns:a16="http://schemas.microsoft.com/office/drawing/2014/main" val="3076329449"/>
                    </a:ext>
                  </a:extLst>
                </a:gridCol>
                <a:gridCol w="6251158">
                  <a:extLst>
                    <a:ext uri="{9D8B030D-6E8A-4147-A177-3AD203B41FA5}">
                      <a16:colId xmlns:a16="http://schemas.microsoft.com/office/drawing/2014/main" val="2145822738"/>
                    </a:ext>
                  </a:extLst>
                </a:gridCol>
              </a:tblGrid>
              <a:tr h="92548">
                <a:tc>
                  <a:txBody>
                    <a:bodyPr/>
                    <a:lstStyle/>
                    <a:p>
                      <a:pPr algn="l" fontAlgn="ctr"/>
                      <a:r>
                        <a:rPr lang="en-US" sz="1200" b="1">
                          <a:effectLst/>
                          <a:latin typeface="Calibri" panose="020F0502020204030204" pitchFamily="34" charset="0"/>
                          <a:cs typeface="Calibri" panose="020F0502020204030204" pitchFamily="34" charset="0"/>
                        </a:rPr>
                        <a:t>Attribute</a:t>
                      </a:r>
                    </a:p>
                  </a:txBody>
                  <a:tcPr marL="46291" marR="46291" marT="23145" marB="23145" anchor="ctr">
                    <a:lnL>
                      <a:noFill/>
                    </a:lnL>
                    <a:lnR>
                      <a:noFill/>
                    </a:lnR>
                    <a:lnT>
                      <a:noFill/>
                    </a:lnT>
                    <a:lnB>
                      <a:noFill/>
                    </a:lnB>
                    <a:solidFill>
                      <a:srgbClr val="FFFFFF"/>
                    </a:solidFill>
                  </a:tcPr>
                </a:tc>
                <a:tc>
                  <a:txBody>
                    <a:bodyPr/>
                    <a:lstStyle/>
                    <a:p>
                      <a:pPr algn="l" fontAlgn="ctr"/>
                      <a:r>
                        <a:rPr lang="en-US" sz="1200" b="1">
                          <a:effectLst/>
                          <a:latin typeface="Calibri" panose="020F0502020204030204" pitchFamily="34" charset="0"/>
                          <a:cs typeface="Calibri" panose="020F0502020204030204" pitchFamily="34" charset="0"/>
                        </a:rPr>
                        <a:t>Data type,length</a:t>
                      </a:r>
                    </a:p>
                  </a:txBody>
                  <a:tcPr marL="46291" marR="46291" marT="23145" marB="23145" anchor="ctr">
                    <a:lnL>
                      <a:noFill/>
                    </a:lnL>
                    <a:lnR>
                      <a:noFill/>
                    </a:lnR>
                    <a:lnT>
                      <a:noFill/>
                    </a:lnT>
                    <a:lnB>
                      <a:noFill/>
                    </a:lnB>
                    <a:solidFill>
                      <a:srgbClr val="FFFFFF"/>
                    </a:solidFill>
                  </a:tcPr>
                </a:tc>
                <a:tc>
                  <a:txBody>
                    <a:bodyPr/>
                    <a:lstStyle/>
                    <a:p>
                      <a:pPr algn="l" fontAlgn="ctr"/>
                      <a:r>
                        <a:rPr lang="en-US" sz="1200" b="1">
                          <a:effectLst/>
                          <a:latin typeface="Calibri" panose="020F0502020204030204" pitchFamily="34" charset="0"/>
                          <a:cs typeface="Calibri" panose="020F0502020204030204" pitchFamily="34" charset="0"/>
                        </a:rPr>
                        <a:t>Description</a:t>
                      </a:r>
                    </a:p>
                  </a:txBody>
                  <a:tcPr marL="46291" marR="46291" marT="23145" marB="23145" anchor="ctr">
                    <a:lnL>
                      <a:noFill/>
                    </a:lnL>
                    <a:lnR>
                      <a:noFill/>
                    </a:lnR>
                    <a:lnT>
                      <a:noFill/>
                    </a:lnT>
                    <a:lnB>
                      <a:noFill/>
                    </a:lnB>
                    <a:solidFill>
                      <a:srgbClr val="FFFFFF"/>
                    </a:solidFill>
                  </a:tcPr>
                </a:tc>
                <a:extLst>
                  <a:ext uri="{0D108BD9-81ED-4DB2-BD59-A6C34878D82A}">
                    <a16:rowId xmlns:a16="http://schemas.microsoft.com/office/drawing/2014/main" val="4229681195"/>
                  </a:ext>
                </a:extLst>
              </a:tr>
              <a:tr h="161959">
                <a:tc>
                  <a:txBody>
                    <a:bodyPr/>
                    <a:lstStyle/>
                    <a:p>
                      <a:pPr algn="l" fontAlgn="ctr"/>
                      <a:r>
                        <a:rPr lang="en-US" sz="1200">
                          <a:effectLst/>
                          <a:latin typeface="Calibri" panose="020F0502020204030204" pitchFamily="34" charset="0"/>
                          <a:cs typeface="Calibri" panose="020F0502020204030204" pitchFamily="34" charset="0"/>
                        </a:rPr>
                        <a:t>SEVERITYCODE</a:t>
                      </a:r>
                    </a:p>
                  </a:txBody>
                  <a:tcPr marL="46291" marR="46291" marT="23145" marB="23145" anchor="ctr">
                    <a:lnL>
                      <a:noFill/>
                    </a:lnL>
                    <a:lnR>
                      <a:noFill/>
                    </a:lnR>
                    <a:lnT>
                      <a:noFill/>
                    </a:lnT>
                    <a:lnB>
                      <a:noFill/>
                    </a:lnB>
                    <a:solidFill>
                      <a:srgbClr val="F5F5F5"/>
                    </a:solidFill>
                  </a:tcPr>
                </a:tc>
                <a:tc>
                  <a:txBody>
                    <a:bodyPr/>
                    <a:lstStyle/>
                    <a:p>
                      <a:pPr algn="l" fontAlgn="ctr"/>
                      <a:r>
                        <a:rPr lang="en-US" sz="1200">
                          <a:effectLst/>
                          <a:latin typeface="Calibri" panose="020F0502020204030204" pitchFamily="34" charset="0"/>
                          <a:cs typeface="Calibri" panose="020F0502020204030204" pitchFamily="34" charset="0"/>
                        </a:rPr>
                        <a:t>int64</a:t>
                      </a:r>
                    </a:p>
                  </a:txBody>
                  <a:tcPr marL="46291" marR="46291" marT="23145" marB="23145" anchor="ctr">
                    <a:lnL>
                      <a:noFill/>
                    </a:lnL>
                    <a:lnR>
                      <a:noFill/>
                    </a:lnR>
                    <a:lnT>
                      <a:noFill/>
                    </a:lnT>
                    <a:lnB>
                      <a:noFill/>
                    </a:lnB>
                    <a:solidFill>
                      <a:srgbClr val="F5F5F5"/>
                    </a:solidFill>
                  </a:tcPr>
                </a:tc>
                <a:tc>
                  <a:txBody>
                    <a:bodyPr/>
                    <a:lstStyle/>
                    <a:p>
                      <a:pPr algn="l" fontAlgn="ctr"/>
                      <a:r>
                        <a:rPr lang="en-US" sz="1200">
                          <a:effectLst/>
                          <a:latin typeface="Calibri" panose="020F0502020204030204" pitchFamily="34" charset="0"/>
                          <a:cs typeface="Calibri" panose="020F0502020204030204" pitchFamily="34" charset="0"/>
                        </a:rPr>
                        <a:t>A code that corresponds to the severity of the collision:</a:t>
                      </a:r>
                    </a:p>
                  </a:txBody>
                  <a:tcPr marL="46291" marR="46291" marT="23145" marB="23145" anchor="ctr">
                    <a:lnL>
                      <a:noFill/>
                    </a:lnL>
                    <a:lnR>
                      <a:noFill/>
                    </a:lnR>
                    <a:lnT>
                      <a:noFill/>
                    </a:lnT>
                    <a:lnB>
                      <a:noFill/>
                    </a:lnB>
                    <a:solidFill>
                      <a:srgbClr val="F5F5F5"/>
                    </a:solidFill>
                  </a:tcPr>
                </a:tc>
                <a:extLst>
                  <a:ext uri="{0D108BD9-81ED-4DB2-BD59-A6C34878D82A}">
                    <a16:rowId xmlns:a16="http://schemas.microsoft.com/office/drawing/2014/main" val="3946891157"/>
                  </a:ext>
                </a:extLst>
              </a:tr>
              <a:tr h="92548">
                <a:tc>
                  <a:txBody>
                    <a:bodyPr/>
                    <a:lstStyle/>
                    <a:p>
                      <a:pPr algn="l" fontAlgn="ctr"/>
                      <a:endParaRPr lang="ko-KR" altLang="en-US" sz="1200">
                        <a:effectLst/>
                        <a:latin typeface="Calibri" panose="020F0502020204030204" pitchFamily="34" charset="0"/>
                        <a:cs typeface="Calibri" panose="020F0502020204030204" pitchFamily="34" charset="0"/>
                      </a:endParaRPr>
                    </a:p>
                  </a:txBody>
                  <a:tcPr marL="46291" marR="46291" marT="23145" marB="23145" anchor="ctr">
                    <a:lnL>
                      <a:noFill/>
                    </a:lnL>
                    <a:lnR>
                      <a:noFill/>
                    </a:lnR>
                    <a:lnT>
                      <a:noFill/>
                    </a:lnT>
                    <a:lnB>
                      <a:noFill/>
                    </a:lnB>
                    <a:solidFill>
                      <a:srgbClr val="FFFFFF"/>
                    </a:solidFill>
                  </a:tcPr>
                </a:tc>
                <a:tc>
                  <a:txBody>
                    <a:bodyPr/>
                    <a:lstStyle/>
                    <a:p>
                      <a:pPr algn="l" fontAlgn="ctr"/>
                      <a:endParaRPr lang="ko-KR" altLang="en-US" sz="1200">
                        <a:effectLst/>
                        <a:latin typeface="Calibri" panose="020F0502020204030204" pitchFamily="34" charset="0"/>
                        <a:cs typeface="Calibri" panose="020F0502020204030204" pitchFamily="34" charset="0"/>
                      </a:endParaRPr>
                    </a:p>
                  </a:txBody>
                  <a:tcPr marL="46291" marR="46291" marT="23145" marB="23145" anchor="ctr">
                    <a:lnL>
                      <a:noFill/>
                    </a:lnL>
                    <a:lnR>
                      <a:noFill/>
                    </a:lnR>
                    <a:lnT>
                      <a:noFill/>
                    </a:lnT>
                    <a:lnB>
                      <a:noFill/>
                    </a:lnB>
                    <a:solidFill>
                      <a:srgbClr val="FFFFFF"/>
                    </a:solidFill>
                  </a:tcPr>
                </a:tc>
                <a:tc>
                  <a:txBody>
                    <a:bodyPr/>
                    <a:lstStyle/>
                    <a:p>
                      <a:pPr algn="l" fontAlgn="ctr"/>
                      <a:r>
                        <a:rPr lang="en-US" sz="1200" dirty="0">
                          <a:effectLst/>
                          <a:latin typeface="Calibri" panose="020F0502020204030204" pitchFamily="34" charset="0"/>
                          <a:cs typeface="Calibri" panose="020F0502020204030204" pitchFamily="34" charset="0"/>
                        </a:rPr>
                        <a:t>• 3—fatality</a:t>
                      </a:r>
                    </a:p>
                  </a:txBody>
                  <a:tcPr marL="46291" marR="46291" marT="23145" marB="23145" anchor="ctr">
                    <a:lnL>
                      <a:noFill/>
                    </a:lnL>
                    <a:lnR>
                      <a:noFill/>
                    </a:lnR>
                    <a:lnT>
                      <a:noFill/>
                    </a:lnT>
                    <a:lnB>
                      <a:noFill/>
                    </a:lnB>
                    <a:solidFill>
                      <a:srgbClr val="FFFFFF"/>
                    </a:solidFill>
                  </a:tcPr>
                </a:tc>
                <a:extLst>
                  <a:ext uri="{0D108BD9-81ED-4DB2-BD59-A6C34878D82A}">
                    <a16:rowId xmlns:a16="http://schemas.microsoft.com/office/drawing/2014/main" val="2967828592"/>
                  </a:ext>
                </a:extLst>
              </a:tr>
              <a:tr h="92548">
                <a:tc>
                  <a:txBody>
                    <a:bodyPr/>
                    <a:lstStyle/>
                    <a:p>
                      <a:pPr algn="l" fontAlgn="ctr"/>
                      <a:endParaRPr lang="ko-KR" altLang="en-US" sz="1200">
                        <a:effectLst/>
                        <a:latin typeface="Calibri" panose="020F0502020204030204" pitchFamily="34" charset="0"/>
                        <a:cs typeface="Calibri" panose="020F0502020204030204" pitchFamily="34" charset="0"/>
                      </a:endParaRPr>
                    </a:p>
                  </a:txBody>
                  <a:tcPr marL="46291" marR="46291" marT="23145" marB="23145" anchor="ctr">
                    <a:lnL>
                      <a:noFill/>
                    </a:lnL>
                    <a:lnR>
                      <a:noFill/>
                    </a:lnR>
                    <a:lnT>
                      <a:noFill/>
                    </a:lnT>
                    <a:lnB>
                      <a:noFill/>
                    </a:lnB>
                    <a:solidFill>
                      <a:srgbClr val="F5F5F5"/>
                    </a:solidFill>
                  </a:tcPr>
                </a:tc>
                <a:tc>
                  <a:txBody>
                    <a:bodyPr/>
                    <a:lstStyle/>
                    <a:p>
                      <a:pPr algn="l" fontAlgn="ctr"/>
                      <a:endParaRPr lang="ko-KR" altLang="en-US" sz="1200">
                        <a:effectLst/>
                        <a:latin typeface="Calibri" panose="020F0502020204030204" pitchFamily="34" charset="0"/>
                        <a:cs typeface="Calibri" panose="020F0502020204030204" pitchFamily="34" charset="0"/>
                      </a:endParaRPr>
                    </a:p>
                  </a:txBody>
                  <a:tcPr marL="46291" marR="46291" marT="23145" marB="23145" anchor="ctr">
                    <a:lnL>
                      <a:noFill/>
                    </a:lnL>
                    <a:lnR>
                      <a:noFill/>
                    </a:lnR>
                    <a:lnT>
                      <a:noFill/>
                    </a:lnT>
                    <a:lnB>
                      <a:noFill/>
                    </a:lnB>
                    <a:solidFill>
                      <a:srgbClr val="F5F5F5"/>
                    </a:solidFill>
                  </a:tcPr>
                </a:tc>
                <a:tc>
                  <a:txBody>
                    <a:bodyPr/>
                    <a:lstStyle/>
                    <a:p>
                      <a:pPr algn="l" fontAlgn="ctr"/>
                      <a:r>
                        <a:rPr lang="en-US" sz="1200" dirty="0">
                          <a:effectLst/>
                          <a:latin typeface="Calibri" panose="020F0502020204030204" pitchFamily="34" charset="0"/>
                          <a:cs typeface="Calibri" panose="020F0502020204030204" pitchFamily="34" charset="0"/>
                        </a:rPr>
                        <a:t>• 2b—serious injury</a:t>
                      </a:r>
                    </a:p>
                  </a:txBody>
                  <a:tcPr marL="46291" marR="46291" marT="23145" marB="23145" anchor="ctr">
                    <a:lnL>
                      <a:noFill/>
                    </a:lnL>
                    <a:lnR>
                      <a:noFill/>
                    </a:lnR>
                    <a:lnT>
                      <a:noFill/>
                    </a:lnT>
                    <a:lnB>
                      <a:noFill/>
                    </a:lnB>
                    <a:solidFill>
                      <a:srgbClr val="F5F5F5"/>
                    </a:solidFill>
                  </a:tcPr>
                </a:tc>
                <a:extLst>
                  <a:ext uri="{0D108BD9-81ED-4DB2-BD59-A6C34878D82A}">
                    <a16:rowId xmlns:a16="http://schemas.microsoft.com/office/drawing/2014/main" val="1321287412"/>
                  </a:ext>
                </a:extLst>
              </a:tr>
              <a:tr h="92548">
                <a:tc>
                  <a:txBody>
                    <a:bodyPr/>
                    <a:lstStyle/>
                    <a:p>
                      <a:pPr algn="l" fontAlgn="ctr"/>
                      <a:endParaRPr lang="ko-KR" altLang="en-US" sz="1200">
                        <a:effectLst/>
                        <a:latin typeface="Calibri" panose="020F0502020204030204" pitchFamily="34" charset="0"/>
                        <a:cs typeface="Calibri" panose="020F0502020204030204" pitchFamily="34" charset="0"/>
                      </a:endParaRPr>
                    </a:p>
                  </a:txBody>
                  <a:tcPr marL="46291" marR="46291" marT="23145" marB="23145" anchor="ctr">
                    <a:lnL>
                      <a:noFill/>
                    </a:lnL>
                    <a:lnR>
                      <a:noFill/>
                    </a:lnR>
                    <a:lnT>
                      <a:noFill/>
                    </a:lnT>
                    <a:lnB>
                      <a:noFill/>
                    </a:lnB>
                    <a:solidFill>
                      <a:srgbClr val="FFFFFF"/>
                    </a:solidFill>
                  </a:tcPr>
                </a:tc>
                <a:tc>
                  <a:txBody>
                    <a:bodyPr/>
                    <a:lstStyle/>
                    <a:p>
                      <a:pPr algn="l" fontAlgn="ctr"/>
                      <a:endParaRPr lang="ko-KR" altLang="en-US" sz="1200">
                        <a:effectLst/>
                        <a:latin typeface="Calibri" panose="020F0502020204030204" pitchFamily="34" charset="0"/>
                        <a:cs typeface="Calibri" panose="020F0502020204030204" pitchFamily="34" charset="0"/>
                      </a:endParaRPr>
                    </a:p>
                  </a:txBody>
                  <a:tcPr marL="46291" marR="46291" marT="23145" marB="23145" anchor="ctr">
                    <a:lnL>
                      <a:noFill/>
                    </a:lnL>
                    <a:lnR>
                      <a:noFill/>
                    </a:lnR>
                    <a:lnT>
                      <a:noFill/>
                    </a:lnT>
                    <a:lnB>
                      <a:noFill/>
                    </a:lnB>
                    <a:solidFill>
                      <a:srgbClr val="FFFFFF"/>
                    </a:solidFill>
                  </a:tcPr>
                </a:tc>
                <a:tc>
                  <a:txBody>
                    <a:bodyPr/>
                    <a:lstStyle/>
                    <a:p>
                      <a:pPr algn="l" fontAlgn="ctr"/>
                      <a:r>
                        <a:rPr lang="en-US" sz="1200" dirty="0">
                          <a:effectLst/>
                          <a:latin typeface="Calibri" panose="020F0502020204030204" pitchFamily="34" charset="0"/>
                          <a:cs typeface="Calibri" panose="020F0502020204030204" pitchFamily="34" charset="0"/>
                        </a:rPr>
                        <a:t>• 2—injury</a:t>
                      </a:r>
                    </a:p>
                  </a:txBody>
                  <a:tcPr marL="46291" marR="46291" marT="23145" marB="23145" anchor="ctr">
                    <a:lnL>
                      <a:noFill/>
                    </a:lnL>
                    <a:lnR>
                      <a:noFill/>
                    </a:lnR>
                    <a:lnT>
                      <a:noFill/>
                    </a:lnT>
                    <a:lnB>
                      <a:noFill/>
                    </a:lnB>
                    <a:solidFill>
                      <a:srgbClr val="FFFFFF"/>
                    </a:solidFill>
                  </a:tcPr>
                </a:tc>
                <a:extLst>
                  <a:ext uri="{0D108BD9-81ED-4DB2-BD59-A6C34878D82A}">
                    <a16:rowId xmlns:a16="http://schemas.microsoft.com/office/drawing/2014/main" val="1649607916"/>
                  </a:ext>
                </a:extLst>
              </a:tr>
              <a:tr h="92548">
                <a:tc>
                  <a:txBody>
                    <a:bodyPr/>
                    <a:lstStyle/>
                    <a:p>
                      <a:pPr algn="l" fontAlgn="ctr"/>
                      <a:endParaRPr lang="ko-KR" altLang="en-US" sz="1200">
                        <a:effectLst/>
                        <a:latin typeface="Calibri" panose="020F0502020204030204" pitchFamily="34" charset="0"/>
                        <a:cs typeface="Calibri" panose="020F0502020204030204" pitchFamily="34" charset="0"/>
                      </a:endParaRPr>
                    </a:p>
                  </a:txBody>
                  <a:tcPr marL="46291" marR="46291" marT="23145" marB="23145" anchor="ctr">
                    <a:lnL>
                      <a:noFill/>
                    </a:lnL>
                    <a:lnR>
                      <a:noFill/>
                    </a:lnR>
                    <a:lnT>
                      <a:noFill/>
                    </a:lnT>
                    <a:lnB>
                      <a:noFill/>
                    </a:lnB>
                    <a:solidFill>
                      <a:srgbClr val="F5F5F5"/>
                    </a:solidFill>
                  </a:tcPr>
                </a:tc>
                <a:tc>
                  <a:txBody>
                    <a:bodyPr/>
                    <a:lstStyle/>
                    <a:p>
                      <a:pPr algn="l" fontAlgn="ctr"/>
                      <a:endParaRPr lang="ko-KR" altLang="en-US" sz="1200">
                        <a:effectLst/>
                        <a:latin typeface="Calibri" panose="020F0502020204030204" pitchFamily="34" charset="0"/>
                        <a:cs typeface="Calibri" panose="020F0502020204030204" pitchFamily="34" charset="0"/>
                      </a:endParaRPr>
                    </a:p>
                  </a:txBody>
                  <a:tcPr marL="46291" marR="46291" marT="23145" marB="23145" anchor="ctr">
                    <a:lnL>
                      <a:noFill/>
                    </a:lnL>
                    <a:lnR>
                      <a:noFill/>
                    </a:lnR>
                    <a:lnT>
                      <a:noFill/>
                    </a:lnT>
                    <a:lnB>
                      <a:noFill/>
                    </a:lnB>
                    <a:solidFill>
                      <a:srgbClr val="F5F5F5"/>
                    </a:solidFill>
                  </a:tcPr>
                </a:tc>
                <a:tc>
                  <a:txBody>
                    <a:bodyPr/>
                    <a:lstStyle/>
                    <a:p>
                      <a:pPr algn="l" fontAlgn="ctr"/>
                      <a:r>
                        <a:rPr lang="en-US" sz="1200" dirty="0">
                          <a:effectLst/>
                          <a:latin typeface="Calibri" panose="020F0502020204030204" pitchFamily="34" charset="0"/>
                          <a:cs typeface="Calibri" panose="020F0502020204030204" pitchFamily="34" charset="0"/>
                        </a:rPr>
                        <a:t>• 1—prop damage</a:t>
                      </a:r>
                    </a:p>
                  </a:txBody>
                  <a:tcPr marL="46291" marR="46291" marT="23145" marB="23145" anchor="ctr">
                    <a:lnL>
                      <a:noFill/>
                    </a:lnL>
                    <a:lnR>
                      <a:noFill/>
                    </a:lnR>
                    <a:lnT>
                      <a:noFill/>
                    </a:lnT>
                    <a:lnB>
                      <a:noFill/>
                    </a:lnB>
                    <a:solidFill>
                      <a:srgbClr val="F5F5F5"/>
                    </a:solidFill>
                  </a:tcPr>
                </a:tc>
                <a:extLst>
                  <a:ext uri="{0D108BD9-81ED-4DB2-BD59-A6C34878D82A}">
                    <a16:rowId xmlns:a16="http://schemas.microsoft.com/office/drawing/2014/main" val="377490901"/>
                  </a:ext>
                </a:extLst>
              </a:tr>
              <a:tr h="92548">
                <a:tc>
                  <a:txBody>
                    <a:bodyPr/>
                    <a:lstStyle/>
                    <a:p>
                      <a:pPr algn="l" fontAlgn="ctr"/>
                      <a:endParaRPr lang="ko-KR" altLang="en-US" sz="1200">
                        <a:effectLst/>
                        <a:latin typeface="Calibri" panose="020F0502020204030204" pitchFamily="34" charset="0"/>
                        <a:cs typeface="Calibri" panose="020F0502020204030204" pitchFamily="34" charset="0"/>
                      </a:endParaRPr>
                    </a:p>
                  </a:txBody>
                  <a:tcPr marL="46291" marR="46291" marT="23145" marB="23145" anchor="ctr">
                    <a:lnL>
                      <a:noFill/>
                    </a:lnL>
                    <a:lnR>
                      <a:noFill/>
                    </a:lnR>
                    <a:lnT>
                      <a:noFill/>
                    </a:lnT>
                    <a:lnB>
                      <a:noFill/>
                    </a:lnB>
                    <a:solidFill>
                      <a:srgbClr val="FFFFFF"/>
                    </a:solidFill>
                  </a:tcPr>
                </a:tc>
                <a:tc>
                  <a:txBody>
                    <a:bodyPr/>
                    <a:lstStyle/>
                    <a:p>
                      <a:pPr algn="l" fontAlgn="ctr"/>
                      <a:endParaRPr lang="ko-KR" altLang="en-US" sz="1200">
                        <a:effectLst/>
                        <a:latin typeface="Calibri" panose="020F0502020204030204" pitchFamily="34" charset="0"/>
                        <a:cs typeface="Calibri" panose="020F0502020204030204" pitchFamily="34" charset="0"/>
                      </a:endParaRPr>
                    </a:p>
                  </a:txBody>
                  <a:tcPr marL="46291" marR="46291" marT="23145" marB="23145" anchor="ctr">
                    <a:lnL>
                      <a:noFill/>
                    </a:lnL>
                    <a:lnR>
                      <a:noFill/>
                    </a:lnR>
                    <a:lnT>
                      <a:noFill/>
                    </a:lnT>
                    <a:lnB>
                      <a:noFill/>
                    </a:lnB>
                    <a:solidFill>
                      <a:srgbClr val="FFFFFF"/>
                    </a:solidFill>
                  </a:tcPr>
                </a:tc>
                <a:tc>
                  <a:txBody>
                    <a:bodyPr/>
                    <a:lstStyle/>
                    <a:p>
                      <a:pPr algn="l" fontAlgn="ctr"/>
                      <a:r>
                        <a:rPr lang="en-US" sz="1200" dirty="0">
                          <a:effectLst/>
                          <a:latin typeface="Calibri" panose="020F0502020204030204" pitchFamily="34" charset="0"/>
                          <a:cs typeface="Calibri" panose="020F0502020204030204" pitchFamily="34" charset="0"/>
                        </a:rPr>
                        <a:t>• 0—unknown</a:t>
                      </a:r>
                    </a:p>
                  </a:txBody>
                  <a:tcPr marL="46291" marR="46291" marT="23145" marB="23145" anchor="ctr">
                    <a:lnL>
                      <a:noFill/>
                    </a:lnL>
                    <a:lnR>
                      <a:noFill/>
                    </a:lnR>
                    <a:lnT>
                      <a:noFill/>
                    </a:lnT>
                    <a:lnB>
                      <a:noFill/>
                    </a:lnB>
                    <a:solidFill>
                      <a:srgbClr val="FFFFFF"/>
                    </a:solidFill>
                  </a:tcPr>
                </a:tc>
                <a:extLst>
                  <a:ext uri="{0D108BD9-81ED-4DB2-BD59-A6C34878D82A}">
                    <a16:rowId xmlns:a16="http://schemas.microsoft.com/office/drawing/2014/main" val="932861431"/>
                  </a:ext>
                </a:extLst>
              </a:tr>
              <a:tr h="92548">
                <a:tc>
                  <a:txBody>
                    <a:bodyPr/>
                    <a:lstStyle/>
                    <a:p>
                      <a:pPr algn="l" fontAlgn="ctr"/>
                      <a:r>
                        <a:rPr lang="en-US" sz="1200" dirty="0">
                          <a:effectLst/>
                          <a:latin typeface="Calibri" panose="020F0502020204030204" pitchFamily="34" charset="0"/>
                          <a:cs typeface="Calibri" panose="020F0502020204030204" pitchFamily="34" charset="0"/>
                        </a:rPr>
                        <a:t>ADDRTYPE</a:t>
                      </a:r>
                    </a:p>
                  </a:txBody>
                  <a:tcPr marL="46291" marR="46291" marT="23145" marB="23145" anchor="ctr">
                    <a:lnL>
                      <a:noFill/>
                    </a:lnL>
                    <a:lnR>
                      <a:noFill/>
                    </a:lnR>
                    <a:lnT>
                      <a:noFill/>
                    </a:lnT>
                    <a:lnB>
                      <a:noFill/>
                    </a:lnB>
                    <a:solidFill>
                      <a:srgbClr val="F5F5F5"/>
                    </a:solidFill>
                  </a:tcPr>
                </a:tc>
                <a:tc>
                  <a:txBody>
                    <a:bodyPr/>
                    <a:lstStyle/>
                    <a:p>
                      <a:pPr algn="l" fontAlgn="ctr"/>
                      <a:r>
                        <a:rPr lang="en-US" sz="1200" dirty="0">
                          <a:effectLst/>
                          <a:latin typeface="Calibri" panose="020F0502020204030204" pitchFamily="34" charset="0"/>
                          <a:cs typeface="Calibri" panose="020F0502020204030204" pitchFamily="34" charset="0"/>
                        </a:rPr>
                        <a:t>object</a:t>
                      </a:r>
                    </a:p>
                  </a:txBody>
                  <a:tcPr marL="46291" marR="46291" marT="23145" marB="23145" anchor="ctr">
                    <a:lnL>
                      <a:noFill/>
                    </a:lnL>
                    <a:lnR>
                      <a:noFill/>
                    </a:lnR>
                    <a:lnT>
                      <a:noFill/>
                    </a:lnT>
                    <a:lnB>
                      <a:noFill/>
                    </a:lnB>
                    <a:solidFill>
                      <a:srgbClr val="F5F5F5"/>
                    </a:solidFill>
                  </a:tcPr>
                </a:tc>
                <a:tc>
                  <a:txBody>
                    <a:bodyPr/>
                    <a:lstStyle/>
                    <a:p>
                      <a:pPr algn="l" fontAlgn="ctr"/>
                      <a:r>
                        <a:rPr lang="en-US" sz="1200">
                          <a:effectLst/>
                          <a:latin typeface="Calibri" panose="020F0502020204030204" pitchFamily="34" charset="0"/>
                          <a:cs typeface="Calibri" panose="020F0502020204030204" pitchFamily="34" charset="0"/>
                        </a:rPr>
                        <a:t>Collision address type:</a:t>
                      </a:r>
                    </a:p>
                  </a:txBody>
                  <a:tcPr marL="46291" marR="46291" marT="23145" marB="23145" anchor="ctr">
                    <a:lnL>
                      <a:noFill/>
                    </a:lnL>
                    <a:lnR>
                      <a:noFill/>
                    </a:lnR>
                    <a:lnT>
                      <a:noFill/>
                    </a:lnT>
                    <a:lnB>
                      <a:noFill/>
                    </a:lnB>
                    <a:solidFill>
                      <a:srgbClr val="F5F5F5"/>
                    </a:solidFill>
                  </a:tcPr>
                </a:tc>
                <a:extLst>
                  <a:ext uri="{0D108BD9-81ED-4DB2-BD59-A6C34878D82A}">
                    <a16:rowId xmlns:a16="http://schemas.microsoft.com/office/drawing/2014/main" val="3868720994"/>
                  </a:ext>
                </a:extLst>
              </a:tr>
              <a:tr h="92548">
                <a:tc>
                  <a:txBody>
                    <a:bodyPr/>
                    <a:lstStyle/>
                    <a:p>
                      <a:pPr algn="l" fontAlgn="ctr"/>
                      <a:endParaRPr lang="ko-KR" altLang="en-US" sz="1200" dirty="0">
                        <a:effectLst/>
                        <a:latin typeface="Calibri" panose="020F0502020204030204" pitchFamily="34" charset="0"/>
                        <a:cs typeface="Calibri" panose="020F0502020204030204" pitchFamily="34" charset="0"/>
                      </a:endParaRPr>
                    </a:p>
                  </a:txBody>
                  <a:tcPr marL="46291" marR="46291" marT="23145" marB="23145" anchor="ctr">
                    <a:lnL>
                      <a:noFill/>
                    </a:lnL>
                    <a:lnR>
                      <a:noFill/>
                    </a:lnR>
                    <a:lnT>
                      <a:noFill/>
                    </a:lnT>
                    <a:lnB>
                      <a:noFill/>
                    </a:lnB>
                    <a:solidFill>
                      <a:srgbClr val="FFFFFF"/>
                    </a:solidFill>
                  </a:tcPr>
                </a:tc>
                <a:tc>
                  <a:txBody>
                    <a:bodyPr/>
                    <a:lstStyle/>
                    <a:p>
                      <a:pPr algn="l" fontAlgn="ctr"/>
                      <a:endParaRPr lang="ko-KR" altLang="en-US" sz="1200" dirty="0">
                        <a:effectLst/>
                        <a:latin typeface="Calibri" panose="020F0502020204030204" pitchFamily="34" charset="0"/>
                        <a:cs typeface="Calibri" panose="020F0502020204030204" pitchFamily="34" charset="0"/>
                      </a:endParaRPr>
                    </a:p>
                  </a:txBody>
                  <a:tcPr marL="46291" marR="46291" marT="23145" marB="23145" anchor="ctr">
                    <a:lnL>
                      <a:noFill/>
                    </a:lnL>
                    <a:lnR>
                      <a:noFill/>
                    </a:lnR>
                    <a:lnT>
                      <a:noFill/>
                    </a:lnT>
                    <a:lnB>
                      <a:noFill/>
                    </a:lnB>
                    <a:solidFill>
                      <a:srgbClr val="FFFFFF"/>
                    </a:solidFill>
                  </a:tcPr>
                </a:tc>
                <a:tc>
                  <a:txBody>
                    <a:bodyPr/>
                    <a:lstStyle/>
                    <a:p>
                      <a:pPr algn="l" fontAlgn="ctr"/>
                      <a:r>
                        <a:rPr lang="en-US" sz="1200" dirty="0">
                          <a:effectLst/>
                          <a:latin typeface="Calibri" panose="020F0502020204030204" pitchFamily="34" charset="0"/>
                          <a:cs typeface="Calibri" panose="020F0502020204030204" pitchFamily="34" charset="0"/>
                        </a:rPr>
                        <a:t>• Alley</a:t>
                      </a:r>
                    </a:p>
                  </a:txBody>
                  <a:tcPr marL="46291" marR="46291" marT="23145" marB="23145" anchor="ctr">
                    <a:lnL>
                      <a:noFill/>
                    </a:lnL>
                    <a:lnR>
                      <a:noFill/>
                    </a:lnR>
                    <a:lnT>
                      <a:noFill/>
                    </a:lnT>
                    <a:lnB>
                      <a:noFill/>
                    </a:lnB>
                    <a:solidFill>
                      <a:srgbClr val="FFFFFF"/>
                    </a:solidFill>
                  </a:tcPr>
                </a:tc>
                <a:extLst>
                  <a:ext uri="{0D108BD9-81ED-4DB2-BD59-A6C34878D82A}">
                    <a16:rowId xmlns:a16="http://schemas.microsoft.com/office/drawing/2014/main" val="2764858912"/>
                  </a:ext>
                </a:extLst>
              </a:tr>
              <a:tr h="92548">
                <a:tc>
                  <a:txBody>
                    <a:bodyPr/>
                    <a:lstStyle/>
                    <a:p>
                      <a:pPr algn="l" fontAlgn="ctr"/>
                      <a:endParaRPr lang="ko-KR" altLang="en-US" sz="1200" dirty="0">
                        <a:effectLst/>
                        <a:latin typeface="Calibri" panose="020F0502020204030204" pitchFamily="34" charset="0"/>
                        <a:cs typeface="Calibri" panose="020F0502020204030204" pitchFamily="34" charset="0"/>
                      </a:endParaRPr>
                    </a:p>
                  </a:txBody>
                  <a:tcPr marL="46291" marR="46291" marT="23145" marB="23145" anchor="ctr">
                    <a:lnL>
                      <a:noFill/>
                    </a:lnL>
                    <a:lnR>
                      <a:noFill/>
                    </a:lnR>
                    <a:lnT>
                      <a:noFill/>
                    </a:lnT>
                    <a:lnB>
                      <a:noFill/>
                    </a:lnB>
                    <a:solidFill>
                      <a:srgbClr val="F5F5F5"/>
                    </a:solidFill>
                  </a:tcPr>
                </a:tc>
                <a:tc>
                  <a:txBody>
                    <a:bodyPr/>
                    <a:lstStyle/>
                    <a:p>
                      <a:pPr algn="l" fontAlgn="ctr"/>
                      <a:endParaRPr lang="ko-KR" altLang="en-US" sz="1200" dirty="0">
                        <a:effectLst/>
                        <a:latin typeface="Calibri" panose="020F0502020204030204" pitchFamily="34" charset="0"/>
                        <a:cs typeface="Calibri" panose="020F0502020204030204" pitchFamily="34" charset="0"/>
                      </a:endParaRPr>
                    </a:p>
                  </a:txBody>
                  <a:tcPr marL="46291" marR="46291" marT="23145" marB="23145" anchor="ctr">
                    <a:lnL>
                      <a:noFill/>
                    </a:lnL>
                    <a:lnR>
                      <a:noFill/>
                    </a:lnR>
                    <a:lnT>
                      <a:noFill/>
                    </a:lnT>
                    <a:lnB>
                      <a:noFill/>
                    </a:lnB>
                    <a:solidFill>
                      <a:srgbClr val="F5F5F5"/>
                    </a:solidFill>
                  </a:tcPr>
                </a:tc>
                <a:tc>
                  <a:txBody>
                    <a:bodyPr/>
                    <a:lstStyle/>
                    <a:p>
                      <a:pPr algn="l" fontAlgn="ctr"/>
                      <a:r>
                        <a:rPr lang="en-US" sz="1200" dirty="0">
                          <a:effectLst/>
                          <a:latin typeface="Calibri" panose="020F0502020204030204" pitchFamily="34" charset="0"/>
                          <a:cs typeface="Calibri" panose="020F0502020204030204" pitchFamily="34" charset="0"/>
                        </a:rPr>
                        <a:t>• Block</a:t>
                      </a:r>
                    </a:p>
                  </a:txBody>
                  <a:tcPr marL="46291" marR="46291" marT="23145" marB="23145" anchor="ctr">
                    <a:lnL>
                      <a:noFill/>
                    </a:lnL>
                    <a:lnR>
                      <a:noFill/>
                    </a:lnR>
                    <a:lnT>
                      <a:noFill/>
                    </a:lnT>
                    <a:lnB>
                      <a:noFill/>
                    </a:lnB>
                    <a:solidFill>
                      <a:srgbClr val="F5F5F5"/>
                    </a:solidFill>
                  </a:tcPr>
                </a:tc>
                <a:extLst>
                  <a:ext uri="{0D108BD9-81ED-4DB2-BD59-A6C34878D82A}">
                    <a16:rowId xmlns:a16="http://schemas.microsoft.com/office/drawing/2014/main" val="242182532"/>
                  </a:ext>
                </a:extLst>
              </a:tr>
              <a:tr h="92548">
                <a:tc>
                  <a:txBody>
                    <a:bodyPr/>
                    <a:lstStyle/>
                    <a:p>
                      <a:pPr algn="l" fontAlgn="ctr"/>
                      <a:endParaRPr lang="ko-KR" altLang="en-US" sz="1200">
                        <a:effectLst/>
                        <a:latin typeface="Calibri" panose="020F0502020204030204" pitchFamily="34" charset="0"/>
                        <a:cs typeface="Calibri" panose="020F0502020204030204" pitchFamily="34" charset="0"/>
                      </a:endParaRPr>
                    </a:p>
                  </a:txBody>
                  <a:tcPr marL="46291" marR="46291" marT="23145" marB="23145" anchor="ctr">
                    <a:lnL>
                      <a:noFill/>
                    </a:lnL>
                    <a:lnR>
                      <a:noFill/>
                    </a:lnR>
                    <a:lnT>
                      <a:noFill/>
                    </a:lnT>
                    <a:lnB>
                      <a:noFill/>
                    </a:lnB>
                    <a:solidFill>
                      <a:srgbClr val="FFFFFF"/>
                    </a:solidFill>
                  </a:tcPr>
                </a:tc>
                <a:tc>
                  <a:txBody>
                    <a:bodyPr/>
                    <a:lstStyle/>
                    <a:p>
                      <a:pPr algn="l" fontAlgn="ctr"/>
                      <a:endParaRPr lang="ko-KR" altLang="en-US" sz="1200">
                        <a:effectLst/>
                        <a:latin typeface="Calibri" panose="020F0502020204030204" pitchFamily="34" charset="0"/>
                        <a:cs typeface="Calibri" panose="020F0502020204030204" pitchFamily="34" charset="0"/>
                      </a:endParaRPr>
                    </a:p>
                  </a:txBody>
                  <a:tcPr marL="46291" marR="46291" marT="23145" marB="23145" anchor="ctr">
                    <a:lnL>
                      <a:noFill/>
                    </a:lnL>
                    <a:lnR>
                      <a:noFill/>
                    </a:lnR>
                    <a:lnT>
                      <a:noFill/>
                    </a:lnT>
                    <a:lnB>
                      <a:noFill/>
                    </a:lnB>
                    <a:solidFill>
                      <a:srgbClr val="FFFFFF"/>
                    </a:solidFill>
                  </a:tcPr>
                </a:tc>
                <a:tc>
                  <a:txBody>
                    <a:bodyPr/>
                    <a:lstStyle/>
                    <a:p>
                      <a:pPr algn="l" fontAlgn="ctr"/>
                      <a:r>
                        <a:rPr lang="en-US" sz="1200" dirty="0">
                          <a:effectLst/>
                          <a:latin typeface="Calibri" panose="020F0502020204030204" pitchFamily="34" charset="0"/>
                          <a:cs typeface="Calibri" panose="020F0502020204030204" pitchFamily="34" charset="0"/>
                        </a:rPr>
                        <a:t>• Intersection</a:t>
                      </a:r>
                    </a:p>
                  </a:txBody>
                  <a:tcPr marL="46291" marR="46291" marT="23145" marB="23145" anchor="ctr">
                    <a:lnL>
                      <a:noFill/>
                    </a:lnL>
                    <a:lnR>
                      <a:noFill/>
                    </a:lnR>
                    <a:lnT>
                      <a:noFill/>
                    </a:lnT>
                    <a:lnB>
                      <a:noFill/>
                    </a:lnB>
                    <a:solidFill>
                      <a:srgbClr val="FFFFFF"/>
                    </a:solidFill>
                  </a:tcPr>
                </a:tc>
                <a:extLst>
                  <a:ext uri="{0D108BD9-81ED-4DB2-BD59-A6C34878D82A}">
                    <a16:rowId xmlns:a16="http://schemas.microsoft.com/office/drawing/2014/main" val="3532461398"/>
                  </a:ext>
                </a:extLst>
              </a:tr>
              <a:tr h="92548">
                <a:tc>
                  <a:txBody>
                    <a:bodyPr/>
                    <a:lstStyle/>
                    <a:p>
                      <a:pPr algn="l" fontAlgn="ctr"/>
                      <a:r>
                        <a:rPr lang="en-US" sz="1200" dirty="0">
                          <a:effectLst/>
                          <a:latin typeface="Calibri" panose="020F0502020204030204" pitchFamily="34" charset="0"/>
                          <a:cs typeface="Calibri" panose="020F0502020204030204" pitchFamily="34" charset="0"/>
                        </a:rPr>
                        <a:t>LOCATION</a:t>
                      </a:r>
                    </a:p>
                  </a:txBody>
                  <a:tcPr marL="46291" marR="46291" marT="23145" marB="23145" anchor="ctr">
                    <a:lnL>
                      <a:noFill/>
                    </a:lnL>
                    <a:lnR>
                      <a:noFill/>
                    </a:lnR>
                    <a:lnT>
                      <a:noFill/>
                    </a:lnT>
                    <a:lnB>
                      <a:noFill/>
                    </a:lnB>
                    <a:solidFill>
                      <a:srgbClr val="F5F5F5"/>
                    </a:solidFill>
                  </a:tcPr>
                </a:tc>
                <a:tc>
                  <a:txBody>
                    <a:bodyPr/>
                    <a:lstStyle/>
                    <a:p>
                      <a:pPr algn="l" fontAlgn="ctr"/>
                      <a:r>
                        <a:rPr lang="en-US" sz="1200" dirty="0">
                          <a:effectLst/>
                          <a:latin typeface="Calibri" panose="020F0502020204030204" pitchFamily="34" charset="0"/>
                          <a:cs typeface="Calibri" panose="020F0502020204030204" pitchFamily="34" charset="0"/>
                        </a:rPr>
                        <a:t>object</a:t>
                      </a:r>
                    </a:p>
                  </a:txBody>
                  <a:tcPr marL="46291" marR="46291" marT="23145" marB="23145" anchor="ctr">
                    <a:lnL>
                      <a:noFill/>
                    </a:lnL>
                    <a:lnR>
                      <a:noFill/>
                    </a:lnR>
                    <a:lnT>
                      <a:noFill/>
                    </a:lnT>
                    <a:lnB>
                      <a:noFill/>
                    </a:lnB>
                    <a:solidFill>
                      <a:srgbClr val="F5F5F5"/>
                    </a:solidFill>
                  </a:tcPr>
                </a:tc>
                <a:tc>
                  <a:txBody>
                    <a:bodyPr/>
                    <a:lstStyle/>
                    <a:p>
                      <a:pPr algn="l" fontAlgn="ctr"/>
                      <a:r>
                        <a:rPr lang="en-US" sz="1200" dirty="0">
                          <a:effectLst/>
                          <a:latin typeface="Calibri" panose="020F0502020204030204" pitchFamily="34" charset="0"/>
                          <a:cs typeface="Calibri" panose="020F0502020204030204" pitchFamily="34" charset="0"/>
                        </a:rPr>
                        <a:t>Description of the general location of the collision</a:t>
                      </a:r>
                    </a:p>
                  </a:txBody>
                  <a:tcPr marL="46291" marR="46291" marT="23145" marB="23145" anchor="ctr">
                    <a:lnL>
                      <a:noFill/>
                    </a:lnL>
                    <a:lnR>
                      <a:noFill/>
                    </a:lnR>
                    <a:lnT>
                      <a:noFill/>
                    </a:lnT>
                    <a:lnB>
                      <a:noFill/>
                    </a:lnB>
                    <a:solidFill>
                      <a:srgbClr val="F5F5F5"/>
                    </a:solidFill>
                  </a:tcPr>
                </a:tc>
                <a:extLst>
                  <a:ext uri="{0D108BD9-81ED-4DB2-BD59-A6C34878D82A}">
                    <a16:rowId xmlns:a16="http://schemas.microsoft.com/office/drawing/2014/main" val="2848691220"/>
                  </a:ext>
                </a:extLst>
              </a:tr>
              <a:tr h="92548">
                <a:tc>
                  <a:txBody>
                    <a:bodyPr/>
                    <a:lstStyle/>
                    <a:p>
                      <a:pPr algn="l" fontAlgn="ctr"/>
                      <a:r>
                        <a:rPr lang="en-US" sz="1200">
                          <a:effectLst/>
                          <a:latin typeface="Calibri" panose="020F0502020204030204" pitchFamily="34" charset="0"/>
                          <a:cs typeface="Calibri" panose="020F0502020204030204" pitchFamily="34" charset="0"/>
                        </a:rPr>
                        <a:t>SEVERITYDESC</a:t>
                      </a:r>
                    </a:p>
                  </a:txBody>
                  <a:tcPr marL="46291" marR="46291" marT="23145" marB="23145" anchor="ctr">
                    <a:lnL>
                      <a:noFill/>
                    </a:lnL>
                    <a:lnR>
                      <a:noFill/>
                    </a:lnR>
                    <a:lnT>
                      <a:noFill/>
                    </a:lnT>
                    <a:lnB>
                      <a:noFill/>
                    </a:lnB>
                    <a:solidFill>
                      <a:srgbClr val="FFFFFF"/>
                    </a:solidFill>
                  </a:tcPr>
                </a:tc>
                <a:tc>
                  <a:txBody>
                    <a:bodyPr/>
                    <a:lstStyle/>
                    <a:p>
                      <a:pPr algn="l" fontAlgn="ctr"/>
                      <a:r>
                        <a:rPr lang="en-US" sz="1200">
                          <a:effectLst/>
                          <a:latin typeface="Calibri" panose="020F0502020204030204" pitchFamily="34" charset="0"/>
                          <a:cs typeface="Calibri" panose="020F0502020204030204" pitchFamily="34" charset="0"/>
                        </a:rPr>
                        <a:t>object</a:t>
                      </a:r>
                    </a:p>
                  </a:txBody>
                  <a:tcPr marL="46291" marR="46291" marT="23145" marB="23145" anchor="ctr">
                    <a:lnL>
                      <a:noFill/>
                    </a:lnL>
                    <a:lnR>
                      <a:noFill/>
                    </a:lnR>
                    <a:lnT>
                      <a:noFill/>
                    </a:lnT>
                    <a:lnB>
                      <a:noFill/>
                    </a:lnB>
                    <a:solidFill>
                      <a:srgbClr val="FFFFFF"/>
                    </a:solidFill>
                  </a:tcPr>
                </a:tc>
                <a:tc>
                  <a:txBody>
                    <a:bodyPr/>
                    <a:lstStyle/>
                    <a:p>
                      <a:pPr algn="l" fontAlgn="ctr"/>
                      <a:r>
                        <a:rPr lang="en-US" sz="1200" dirty="0">
                          <a:effectLst/>
                          <a:latin typeface="Calibri" panose="020F0502020204030204" pitchFamily="34" charset="0"/>
                          <a:cs typeface="Calibri" panose="020F0502020204030204" pitchFamily="34" charset="0"/>
                        </a:rPr>
                        <a:t>A detailed description of the severity of the collision</a:t>
                      </a:r>
                    </a:p>
                  </a:txBody>
                  <a:tcPr marL="46291" marR="46291" marT="23145" marB="23145" anchor="ctr">
                    <a:lnL>
                      <a:noFill/>
                    </a:lnL>
                    <a:lnR>
                      <a:noFill/>
                    </a:lnR>
                    <a:lnT>
                      <a:noFill/>
                    </a:lnT>
                    <a:lnB>
                      <a:noFill/>
                    </a:lnB>
                    <a:solidFill>
                      <a:srgbClr val="FFFFFF"/>
                    </a:solidFill>
                  </a:tcPr>
                </a:tc>
                <a:extLst>
                  <a:ext uri="{0D108BD9-81ED-4DB2-BD59-A6C34878D82A}">
                    <a16:rowId xmlns:a16="http://schemas.microsoft.com/office/drawing/2014/main" val="3813283819"/>
                  </a:ext>
                </a:extLst>
              </a:tr>
              <a:tr h="92548">
                <a:tc>
                  <a:txBody>
                    <a:bodyPr/>
                    <a:lstStyle/>
                    <a:p>
                      <a:pPr algn="l" fontAlgn="ctr"/>
                      <a:r>
                        <a:rPr lang="en-US" sz="1200">
                          <a:effectLst/>
                          <a:latin typeface="Calibri" panose="020F0502020204030204" pitchFamily="34" charset="0"/>
                          <a:cs typeface="Calibri" panose="020F0502020204030204" pitchFamily="34" charset="0"/>
                        </a:rPr>
                        <a:t>PERSONCOUNT</a:t>
                      </a:r>
                    </a:p>
                  </a:txBody>
                  <a:tcPr marL="46291" marR="46291" marT="23145" marB="23145" anchor="ctr">
                    <a:lnL>
                      <a:noFill/>
                    </a:lnL>
                    <a:lnR>
                      <a:noFill/>
                    </a:lnR>
                    <a:lnT>
                      <a:noFill/>
                    </a:lnT>
                    <a:lnB>
                      <a:noFill/>
                    </a:lnB>
                    <a:solidFill>
                      <a:srgbClr val="F5F5F5"/>
                    </a:solidFill>
                  </a:tcPr>
                </a:tc>
                <a:tc>
                  <a:txBody>
                    <a:bodyPr/>
                    <a:lstStyle/>
                    <a:p>
                      <a:pPr algn="l" fontAlgn="ctr"/>
                      <a:r>
                        <a:rPr lang="en-US" sz="1200">
                          <a:effectLst/>
                          <a:latin typeface="Calibri" panose="020F0502020204030204" pitchFamily="34" charset="0"/>
                          <a:cs typeface="Calibri" panose="020F0502020204030204" pitchFamily="34" charset="0"/>
                        </a:rPr>
                        <a:t>int64</a:t>
                      </a:r>
                    </a:p>
                  </a:txBody>
                  <a:tcPr marL="46291" marR="46291" marT="23145" marB="23145" anchor="ctr">
                    <a:lnL>
                      <a:noFill/>
                    </a:lnL>
                    <a:lnR>
                      <a:noFill/>
                    </a:lnR>
                    <a:lnT>
                      <a:noFill/>
                    </a:lnT>
                    <a:lnB>
                      <a:noFill/>
                    </a:lnB>
                    <a:solidFill>
                      <a:srgbClr val="F5F5F5"/>
                    </a:solidFill>
                  </a:tcPr>
                </a:tc>
                <a:tc>
                  <a:txBody>
                    <a:bodyPr/>
                    <a:lstStyle/>
                    <a:p>
                      <a:pPr algn="l" fontAlgn="ctr"/>
                      <a:r>
                        <a:rPr lang="en-US" sz="1200" dirty="0">
                          <a:effectLst/>
                          <a:latin typeface="Calibri" panose="020F0502020204030204" pitchFamily="34" charset="0"/>
                          <a:cs typeface="Calibri" panose="020F0502020204030204" pitchFamily="34" charset="0"/>
                        </a:rPr>
                        <a:t>The total number of people involved in the collision</a:t>
                      </a:r>
                    </a:p>
                  </a:txBody>
                  <a:tcPr marL="46291" marR="46291" marT="23145" marB="23145" anchor="ctr">
                    <a:lnL>
                      <a:noFill/>
                    </a:lnL>
                    <a:lnR>
                      <a:noFill/>
                    </a:lnR>
                    <a:lnT>
                      <a:noFill/>
                    </a:lnT>
                    <a:lnB>
                      <a:noFill/>
                    </a:lnB>
                    <a:solidFill>
                      <a:srgbClr val="F5F5F5"/>
                    </a:solidFill>
                  </a:tcPr>
                </a:tc>
                <a:extLst>
                  <a:ext uri="{0D108BD9-81ED-4DB2-BD59-A6C34878D82A}">
                    <a16:rowId xmlns:a16="http://schemas.microsoft.com/office/drawing/2014/main" val="951761755"/>
                  </a:ext>
                </a:extLst>
              </a:tr>
              <a:tr h="92548">
                <a:tc>
                  <a:txBody>
                    <a:bodyPr/>
                    <a:lstStyle/>
                    <a:p>
                      <a:pPr algn="l" fontAlgn="ctr"/>
                      <a:r>
                        <a:rPr lang="en-US" sz="1200" dirty="0">
                          <a:effectLst/>
                          <a:latin typeface="Calibri" panose="020F0502020204030204" pitchFamily="34" charset="0"/>
                          <a:cs typeface="Calibri" panose="020F0502020204030204" pitchFamily="34" charset="0"/>
                        </a:rPr>
                        <a:t>VEHCOUNT</a:t>
                      </a:r>
                    </a:p>
                  </a:txBody>
                  <a:tcPr marL="46291" marR="46291" marT="23145" marB="23145" anchor="ctr">
                    <a:lnL>
                      <a:noFill/>
                    </a:lnL>
                    <a:lnR>
                      <a:noFill/>
                    </a:lnR>
                    <a:lnT>
                      <a:noFill/>
                    </a:lnT>
                    <a:lnB>
                      <a:noFill/>
                    </a:lnB>
                    <a:solidFill>
                      <a:srgbClr val="FFFFFF"/>
                    </a:solidFill>
                  </a:tcPr>
                </a:tc>
                <a:tc>
                  <a:txBody>
                    <a:bodyPr/>
                    <a:lstStyle/>
                    <a:p>
                      <a:pPr algn="l" fontAlgn="ctr"/>
                      <a:r>
                        <a:rPr lang="en-US" sz="1200">
                          <a:effectLst/>
                          <a:latin typeface="Calibri" panose="020F0502020204030204" pitchFamily="34" charset="0"/>
                          <a:cs typeface="Calibri" panose="020F0502020204030204" pitchFamily="34" charset="0"/>
                        </a:rPr>
                        <a:t>Double</a:t>
                      </a:r>
                    </a:p>
                  </a:txBody>
                  <a:tcPr marL="46291" marR="46291" marT="23145" marB="23145" anchor="ctr">
                    <a:lnL>
                      <a:noFill/>
                    </a:lnL>
                    <a:lnR>
                      <a:noFill/>
                    </a:lnR>
                    <a:lnT>
                      <a:noFill/>
                    </a:lnT>
                    <a:lnB>
                      <a:noFill/>
                    </a:lnB>
                    <a:solidFill>
                      <a:srgbClr val="FFFFFF"/>
                    </a:solidFill>
                  </a:tcPr>
                </a:tc>
                <a:tc>
                  <a:txBody>
                    <a:bodyPr/>
                    <a:lstStyle/>
                    <a:p>
                      <a:pPr algn="l" fontAlgn="ctr"/>
                      <a:r>
                        <a:rPr lang="en-US" sz="1200" dirty="0">
                          <a:effectLst/>
                          <a:latin typeface="Calibri" panose="020F0502020204030204" pitchFamily="34" charset="0"/>
                          <a:cs typeface="Calibri" panose="020F0502020204030204" pitchFamily="34" charset="0"/>
                        </a:rPr>
                        <a:t>The number of vehicles involved in the collision; This is entered by the state.</a:t>
                      </a:r>
                    </a:p>
                  </a:txBody>
                  <a:tcPr marL="46291" marR="46291" marT="23145" marB="23145" anchor="ctr">
                    <a:lnL>
                      <a:noFill/>
                    </a:lnL>
                    <a:lnR>
                      <a:noFill/>
                    </a:lnR>
                    <a:lnT>
                      <a:noFill/>
                    </a:lnT>
                    <a:lnB>
                      <a:noFill/>
                    </a:lnB>
                    <a:solidFill>
                      <a:srgbClr val="FFFFFF"/>
                    </a:solidFill>
                  </a:tcPr>
                </a:tc>
                <a:extLst>
                  <a:ext uri="{0D108BD9-81ED-4DB2-BD59-A6C34878D82A}">
                    <a16:rowId xmlns:a16="http://schemas.microsoft.com/office/drawing/2014/main" val="397141048"/>
                  </a:ext>
                </a:extLst>
              </a:tr>
              <a:tr h="161959">
                <a:tc>
                  <a:txBody>
                    <a:bodyPr/>
                    <a:lstStyle/>
                    <a:p>
                      <a:pPr algn="l" fontAlgn="ctr"/>
                      <a:r>
                        <a:rPr lang="en-US" sz="1200" dirty="0">
                          <a:effectLst/>
                          <a:latin typeface="Calibri" panose="020F0502020204030204" pitchFamily="34" charset="0"/>
                          <a:cs typeface="Calibri" panose="020F0502020204030204" pitchFamily="34" charset="0"/>
                        </a:rPr>
                        <a:t>JUNCTIONTYPE</a:t>
                      </a:r>
                    </a:p>
                  </a:txBody>
                  <a:tcPr marL="46291" marR="46291" marT="23145" marB="23145" anchor="ctr">
                    <a:lnL>
                      <a:noFill/>
                    </a:lnL>
                    <a:lnR>
                      <a:noFill/>
                    </a:lnR>
                    <a:lnT>
                      <a:noFill/>
                    </a:lnT>
                    <a:lnB>
                      <a:noFill/>
                    </a:lnB>
                    <a:solidFill>
                      <a:srgbClr val="F5F5F5"/>
                    </a:solidFill>
                  </a:tcPr>
                </a:tc>
                <a:tc>
                  <a:txBody>
                    <a:bodyPr/>
                    <a:lstStyle/>
                    <a:p>
                      <a:pPr algn="l" fontAlgn="ctr"/>
                      <a:r>
                        <a:rPr lang="en-US" altLang="ko-KR" sz="1200" dirty="0">
                          <a:effectLst/>
                          <a:latin typeface="Calibri" panose="020F0502020204030204" pitchFamily="34" charset="0"/>
                          <a:cs typeface="Calibri" panose="020F0502020204030204" pitchFamily="34" charset="0"/>
                        </a:rPr>
                        <a:t>Text, 300</a:t>
                      </a:r>
                      <a:endParaRPr lang="en-US" sz="1200" dirty="0">
                        <a:effectLst/>
                        <a:latin typeface="Calibri" panose="020F0502020204030204" pitchFamily="34" charset="0"/>
                        <a:cs typeface="Calibri" panose="020F0502020204030204" pitchFamily="34" charset="0"/>
                      </a:endParaRPr>
                    </a:p>
                  </a:txBody>
                  <a:tcPr marL="46291" marR="46291" marT="23145" marB="23145" anchor="ctr">
                    <a:lnL>
                      <a:noFill/>
                    </a:lnL>
                    <a:lnR>
                      <a:noFill/>
                    </a:lnR>
                    <a:lnT>
                      <a:noFill/>
                    </a:lnT>
                    <a:lnB>
                      <a:noFill/>
                    </a:lnB>
                    <a:solidFill>
                      <a:srgbClr val="F5F5F5"/>
                    </a:solidFill>
                  </a:tcPr>
                </a:tc>
                <a:tc>
                  <a:txBody>
                    <a:bodyPr/>
                    <a:lstStyle/>
                    <a:p>
                      <a:pPr algn="l" fontAlgn="ctr"/>
                      <a:r>
                        <a:rPr lang="en-US" altLang="ko-KR" sz="1200" dirty="0">
                          <a:effectLst/>
                          <a:latin typeface="Calibri" panose="020F0502020204030204" pitchFamily="34" charset="0"/>
                          <a:cs typeface="Calibri" panose="020F0502020204030204" pitchFamily="34" charset="0"/>
                        </a:rPr>
                        <a:t>Category of junction at which collision took place </a:t>
                      </a:r>
                    </a:p>
                  </a:txBody>
                  <a:tcPr marL="46291" marR="46291" marT="23145" marB="23145" anchor="ctr">
                    <a:lnL>
                      <a:noFill/>
                    </a:lnL>
                    <a:lnR>
                      <a:noFill/>
                    </a:lnR>
                    <a:lnT>
                      <a:noFill/>
                    </a:lnT>
                    <a:lnB>
                      <a:noFill/>
                    </a:lnB>
                    <a:solidFill>
                      <a:srgbClr val="F5F5F5"/>
                    </a:solidFill>
                  </a:tcPr>
                </a:tc>
                <a:extLst>
                  <a:ext uri="{0D108BD9-81ED-4DB2-BD59-A6C34878D82A}">
                    <a16:rowId xmlns:a16="http://schemas.microsoft.com/office/drawing/2014/main" val="2479159846"/>
                  </a:ext>
                </a:extLst>
              </a:tr>
              <a:tr h="161959">
                <a:tc>
                  <a:txBody>
                    <a:bodyPr/>
                    <a:lstStyle/>
                    <a:p>
                      <a:pPr algn="l" fontAlgn="ctr"/>
                      <a:r>
                        <a:rPr lang="en-US" sz="1200" dirty="0">
                          <a:effectLst/>
                          <a:latin typeface="Calibri" panose="020F0502020204030204" pitchFamily="34" charset="0"/>
                          <a:cs typeface="Calibri" panose="020F0502020204030204" pitchFamily="34" charset="0"/>
                        </a:rPr>
                        <a:t>WEATHER</a:t>
                      </a:r>
                    </a:p>
                  </a:txBody>
                  <a:tcPr marL="46291" marR="46291" marT="23145" marB="23145" anchor="ctr">
                    <a:lnL>
                      <a:noFill/>
                    </a:lnL>
                    <a:lnR>
                      <a:noFill/>
                    </a:lnR>
                    <a:lnT>
                      <a:noFill/>
                    </a:lnT>
                    <a:lnB>
                      <a:noFill/>
                    </a:lnB>
                    <a:solidFill>
                      <a:srgbClr val="FFFFFF"/>
                    </a:solidFill>
                  </a:tcPr>
                </a:tc>
                <a:tc>
                  <a:txBody>
                    <a:bodyPr/>
                    <a:lstStyle/>
                    <a:p>
                      <a:pPr algn="l" fontAlgn="ctr"/>
                      <a:r>
                        <a:rPr lang="en-US" altLang="ko-KR" sz="1200" dirty="0">
                          <a:effectLst/>
                          <a:latin typeface="Calibri" panose="020F0502020204030204" pitchFamily="34" charset="0"/>
                          <a:cs typeface="Calibri" panose="020F0502020204030204" pitchFamily="34" charset="0"/>
                        </a:rPr>
                        <a:t>Text, 300 </a:t>
                      </a:r>
                      <a:endParaRPr lang="en-US" sz="1200" dirty="0">
                        <a:effectLst/>
                        <a:latin typeface="Calibri" panose="020F0502020204030204" pitchFamily="34" charset="0"/>
                        <a:cs typeface="Calibri" panose="020F0502020204030204" pitchFamily="34" charset="0"/>
                      </a:endParaRPr>
                    </a:p>
                  </a:txBody>
                  <a:tcPr marL="46291" marR="46291" marT="23145" marB="23145" anchor="ctr">
                    <a:lnL>
                      <a:noFill/>
                    </a:lnL>
                    <a:lnR>
                      <a:noFill/>
                    </a:lnR>
                    <a:lnT>
                      <a:noFill/>
                    </a:lnT>
                    <a:lnB>
                      <a:noFill/>
                    </a:lnB>
                    <a:solidFill>
                      <a:srgbClr val="FFFFFF"/>
                    </a:solidFill>
                  </a:tcPr>
                </a:tc>
                <a:tc>
                  <a:txBody>
                    <a:bodyPr/>
                    <a:lstStyle/>
                    <a:p>
                      <a:pPr algn="l" fontAlgn="ctr"/>
                      <a:r>
                        <a:rPr lang="en-US" altLang="ko-KR" sz="1200" dirty="0">
                          <a:effectLst/>
                          <a:latin typeface="Calibri" panose="020F0502020204030204" pitchFamily="34" charset="0"/>
                          <a:cs typeface="Calibri" panose="020F0502020204030204" pitchFamily="34" charset="0"/>
                        </a:rPr>
                        <a:t>A description of the weather conditions during the time of the collision.</a:t>
                      </a:r>
                    </a:p>
                  </a:txBody>
                  <a:tcPr marL="46291" marR="46291" marT="23145" marB="23145" anchor="ctr">
                    <a:lnL>
                      <a:noFill/>
                    </a:lnL>
                    <a:lnR>
                      <a:noFill/>
                    </a:lnR>
                    <a:lnT>
                      <a:noFill/>
                    </a:lnT>
                    <a:lnB>
                      <a:noFill/>
                    </a:lnB>
                    <a:solidFill>
                      <a:srgbClr val="FFFFFF"/>
                    </a:solidFill>
                  </a:tcPr>
                </a:tc>
                <a:extLst>
                  <a:ext uri="{0D108BD9-81ED-4DB2-BD59-A6C34878D82A}">
                    <a16:rowId xmlns:a16="http://schemas.microsoft.com/office/drawing/2014/main" val="3909567748"/>
                  </a:ext>
                </a:extLst>
              </a:tr>
              <a:tr h="161959">
                <a:tc>
                  <a:txBody>
                    <a:bodyPr/>
                    <a:lstStyle/>
                    <a:p>
                      <a:pPr algn="l" fontAlgn="ctr"/>
                      <a:r>
                        <a:rPr lang="en-US" altLang="ko-KR" sz="1200" dirty="0">
                          <a:effectLst/>
                          <a:latin typeface="Calibri" panose="020F0502020204030204" pitchFamily="34" charset="0"/>
                          <a:cs typeface="Calibri" panose="020F0502020204030204" pitchFamily="34" charset="0"/>
                        </a:rPr>
                        <a:t>ROADCOND</a:t>
                      </a:r>
                    </a:p>
                  </a:txBody>
                  <a:tcPr marL="46291" marR="46291" marT="23145" marB="23145" anchor="ctr">
                    <a:lnL>
                      <a:noFill/>
                    </a:lnL>
                    <a:lnR>
                      <a:noFill/>
                    </a:lnR>
                    <a:lnT>
                      <a:noFill/>
                    </a:lnT>
                    <a:lnB>
                      <a:noFill/>
                    </a:lnB>
                    <a:solidFill>
                      <a:srgbClr val="F5F5F5"/>
                    </a:solidFill>
                  </a:tcPr>
                </a:tc>
                <a:tc>
                  <a:txBody>
                    <a:bodyPr/>
                    <a:lstStyle/>
                    <a:p>
                      <a:pPr algn="l" fontAlgn="ctr"/>
                      <a:r>
                        <a:rPr lang="en-US" altLang="ko-KR" sz="1200" dirty="0">
                          <a:effectLst/>
                          <a:latin typeface="Calibri" panose="020F0502020204030204" pitchFamily="34" charset="0"/>
                          <a:cs typeface="Calibri" panose="020F0502020204030204" pitchFamily="34" charset="0"/>
                        </a:rPr>
                        <a:t>Text, 300 </a:t>
                      </a:r>
                      <a:endParaRPr lang="en-US" sz="1200" dirty="0">
                        <a:effectLst/>
                        <a:latin typeface="Calibri" panose="020F0502020204030204" pitchFamily="34" charset="0"/>
                        <a:cs typeface="Calibri" panose="020F0502020204030204" pitchFamily="34" charset="0"/>
                      </a:endParaRPr>
                    </a:p>
                  </a:txBody>
                  <a:tcPr marL="46291" marR="46291" marT="23145" marB="23145" anchor="ctr">
                    <a:lnL>
                      <a:noFill/>
                    </a:lnL>
                    <a:lnR>
                      <a:noFill/>
                    </a:lnR>
                    <a:lnT>
                      <a:noFill/>
                    </a:lnT>
                    <a:lnB>
                      <a:noFill/>
                    </a:lnB>
                    <a:solidFill>
                      <a:srgbClr val="F5F5F5"/>
                    </a:solidFill>
                  </a:tcPr>
                </a:tc>
                <a:tc>
                  <a:txBody>
                    <a:bodyPr/>
                    <a:lstStyle/>
                    <a:p>
                      <a:pPr algn="l" fontAlgn="ctr"/>
                      <a:r>
                        <a:rPr lang="en-US" altLang="ko-KR" sz="1200" dirty="0">
                          <a:effectLst/>
                          <a:latin typeface="Calibri" panose="020F0502020204030204" pitchFamily="34" charset="0"/>
                          <a:cs typeface="Calibri" panose="020F0502020204030204" pitchFamily="34" charset="0"/>
                        </a:rPr>
                        <a:t>The condition of the road during the collision.</a:t>
                      </a:r>
                      <a:endParaRPr lang="en-US" sz="1200" dirty="0">
                        <a:effectLst/>
                        <a:latin typeface="Calibri" panose="020F0502020204030204" pitchFamily="34" charset="0"/>
                        <a:cs typeface="Calibri" panose="020F0502020204030204" pitchFamily="34" charset="0"/>
                      </a:endParaRPr>
                    </a:p>
                  </a:txBody>
                  <a:tcPr marL="46291" marR="46291" marT="23145" marB="23145" anchor="ctr">
                    <a:lnL>
                      <a:noFill/>
                    </a:lnL>
                    <a:lnR>
                      <a:noFill/>
                    </a:lnR>
                    <a:lnT>
                      <a:noFill/>
                    </a:lnT>
                    <a:lnB>
                      <a:noFill/>
                    </a:lnB>
                    <a:solidFill>
                      <a:srgbClr val="F5F5F5"/>
                    </a:solidFill>
                  </a:tcPr>
                </a:tc>
                <a:extLst>
                  <a:ext uri="{0D108BD9-81ED-4DB2-BD59-A6C34878D82A}">
                    <a16:rowId xmlns:a16="http://schemas.microsoft.com/office/drawing/2014/main" val="2635497596"/>
                  </a:ext>
                </a:extLst>
              </a:tr>
              <a:tr h="231369">
                <a:tc>
                  <a:txBody>
                    <a:bodyPr/>
                    <a:lstStyle/>
                    <a:p>
                      <a:pPr algn="l" fontAlgn="ctr"/>
                      <a:r>
                        <a:rPr lang="en-US" altLang="ko-KR" sz="1200" dirty="0">
                          <a:effectLst/>
                          <a:latin typeface="Calibri" panose="020F0502020204030204" pitchFamily="34" charset="0"/>
                          <a:cs typeface="Calibri" panose="020F0502020204030204" pitchFamily="34" charset="0"/>
                        </a:rPr>
                        <a:t>LIGHTCOND</a:t>
                      </a:r>
                      <a:endParaRPr lang="en-US" sz="1200" dirty="0">
                        <a:effectLst/>
                        <a:latin typeface="Calibri" panose="020F0502020204030204" pitchFamily="34" charset="0"/>
                        <a:cs typeface="Calibri" panose="020F0502020204030204" pitchFamily="34" charset="0"/>
                      </a:endParaRPr>
                    </a:p>
                  </a:txBody>
                  <a:tcPr marL="46291" marR="46291" marT="23145" marB="23145" anchor="ctr">
                    <a:lnL>
                      <a:noFill/>
                    </a:lnL>
                    <a:lnR>
                      <a:noFill/>
                    </a:lnR>
                    <a:lnT>
                      <a:noFill/>
                    </a:lnT>
                    <a:lnB>
                      <a:noFill/>
                    </a:lnB>
                    <a:solidFill>
                      <a:srgbClr val="FFFFFF"/>
                    </a:solidFill>
                  </a:tcPr>
                </a:tc>
                <a:tc>
                  <a:txBody>
                    <a:bodyPr/>
                    <a:lstStyle/>
                    <a:p>
                      <a:pPr algn="l" fontAlgn="ctr"/>
                      <a:r>
                        <a:rPr lang="en-US" altLang="ko-KR" sz="1200" dirty="0">
                          <a:effectLst/>
                          <a:latin typeface="Calibri" panose="020F0502020204030204" pitchFamily="34" charset="0"/>
                          <a:cs typeface="Calibri" panose="020F0502020204030204" pitchFamily="34" charset="0"/>
                        </a:rPr>
                        <a:t>Text, 300</a:t>
                      </a:r>
                      <a:endParaRPr lang="en-US" sz="1200" dirty="0">
                        <a:effectLst/>
                        <a:latin typeface="Calibri" panose="020F0502020204030204" pitchFamily="34" charset="0"/>
                        <a:cs typeface="Calibri" panose="020F0502020204030204" pitchFamily="34" charset="0"/>
                      </a:endParaRPr>
                    </a:p>
                  </a:txBody>
                  <a:tcPr marL="46291" marR="46291" marT="23145" marB="23145" anchor="ctr">
                    <a:lnL>
                      <a:noFill/>
                    </a:lnL>
                    <a:lnR>
                      <a:noFill/>
                    </a:lnR>
                    <a:lnT>
                      <a:noFill/>
                    </a:lnT>
                    <a:lnB>
                      <a:noFill/>
                    </a:lnB>
                    <a:solidFill>
                      <a:srgbClr val="FFFFFF"/>
                    </a:solidFill>
                  </a:tcPr>
                </a:tc>
                <a:tc>
                  <a:txBody>
                    <a:bodyPr/>
                    <a:lstStyle/>
                    <a:p>
                      <a:pPr algn="l" fontAlgn="ctr"/>
                      <a:r>
                        <a:rPr lang="en-US" altLang="ko-KR" sz="1200" dirty="0">
                          <a:effectLst/>
                          <a:latin typeface="Calibri" panose="020F0502020204030204" pitchFamily="34" charset="0"/>
                          <a:cs typeface="Calibri" panose="020F0502020204030204" pitchFamily="34" charset="0"/>
                        </a:rPr>
                        <a:t>The light conditions during the collision.  </a:t>
                      </a:r>
                    </a:p>
                  </a:txBody>
                  <a:tcPr marL="46291" marR="46291" marT="23145" marB="23145" anchor="ctr">
                    <a:lnL>
                      <a:noFill/>
                    </a:lnL>
                    <a:lnR>
                      <a:noFill/>
                    </a:lnR>
                    <a:lnT>
                      <a:noFill/>
                    </a:lnT>
                    <a:lnB>
                      <a:noFill/>
                    </a:lnB>
                    <a:solidFill>
                      <a:srgbClr val="FFFFFF"/>
                    </a:solidFill>
                  </a:tcPr>
                </a:tc>
                <a:extLst>
                  <a:ext uri="{0D108BD9-81ED-4DB2-BD59-A6C34878D82A}">
                    <a16:rowId xmlns:a16="http://schemas.microsoft.com/office/drawing/2014/main" val="3461279713"/>
                  </a:ext>
                </a:extLst>
              </a:tr>
            </a:tbl>
          </a:graphicData>
        </a:graphic>
      </p:graphicFrame>
      <p:sp>
        <p:nvSpPr>
          <p:cNvPr id="5" name="Rectangle 1">
            <a:extLst>
              <a:ext uri="{FF2B5EF4-FFF2-40B4-BE49-F238E27FC236}">
                <a16:creationId xmlns:a16="http://schemas.microsoft.com/office/drawing/2014/main" id="{2AD4C1EA-1BCA-4D32-8FB9-7CF4E6652055}"/>
              </a:ext>
            </a:extLst>
          </p:cNvPr>
          <p:cNvSpPr>
            <a:spLocks noChangeArrowheads="1"/>
          </p:cNvSpPr>
          <p:nvPr/>
        </p:nvSpPr>
        <p:spPr bwMode="auto">
          <a:xfrm>
            <a:off x="34337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800" b="0" i="0" u="none" strike="noStrike" cap="none" normalizeH="0" baseline="0">
                <a:ln>
                  <a:noFill/>
                </a:ln>
                <a:solidFill>
                  <a:schemeClr val="tx1"/>
                </a:solidFill>
                <a:effectLst/>
                <a:latin typeface="Arial" panose="020B0604020202020204" pitchFamily="34" charset="0"/>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4657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9D62B4-9369-4101-B252-973DB24D0F62}"/>
              </a:ext>
            </a:extLst>
          </p:cNvPr>
          <p:cNvSpPr>
            <a:spLocks noGrp="1"/>
          </p:cNvSpPr>
          <p:nvPr>
            <p:ph type="title"/>
          </p:nvPr>
        </p:nvSpPr>
        <p:spPr>
          <a:xfrm>
            <a:off x="838200" y="18255"/>
            <a:ext cx="10515600" cy="1325563"/>
          </a:xfrm>
        </p:spPr>
        <p:txBody>
          <a:bodyPr>
            <a:normAutofit/>
          </a:bodyPr>
          <a:lstStyle/>
          <a:p>
            <a:r>
              <a:rPr lang="en-US" altLang="ko-KR" sz="4000" b="1" dirty="0">
                <a:latin typeface="Calibri" panose="020F0502020204030204" pitchFamily="34" charset="0"/>
                <a:cs typeface="Calibri" panose="020F0502020204030204" pitchFamily="34" charset="0"/>
              </a:rPr>
              <a:t>2. Data summary </a:t>
            </a:r>
            <a:endParaRPr lang="ko-KR" altLang="en-US" sz="4000" b="1" dirty="0">
              <a:latin typeface="Calibri" panose="020F0502020204030204" pitchFamily="34" charset="0"/>
              <a:cs typeface="Calibri" panose="020F0502020204030204" pitchFamily="34" charset="0"/>
            </a:endParaRPr>
          </a:p>
        </p:txBody>
      </p:sp>
      <p:sp>
        <p:nvSpPr>
          <p:cNvPr id="3" name="내용 개체 틀 2">
            <a:extLst>
              <a:ext uri="{FF2B5EF4-FFF2-40B4-BE49-F238E27FC236}">
                <a16:creationId xmlns:a16="http://schemas.microsoft.com/office/drawing/2014/main" id="{C89B3893-DBCA-4074-A641-9AB9390A9558}"/>
              </a:ext>
            </a:extLst>
          </p:cNvPr>
          <p:cNvSpPr>
            <a:spLocks noGrp="1"/>
          </p:cNvSpPr>
          <p:nvPr>
            <p:ph idx="1"/>
          </p:nvPr>
        </p:nvSpPr>
        <p:spPr>
          <a:xfrm>
            <a:off x="838200" y="1429972"/>
            <a:ext cx="10515600" cy="5023582"/>
          </a:xfrm>
        </p:spPr>
        <p:txBody>
          <a:bodyPr>
            <a:normAutofit/>
          </a:bodyPr>
          <a:lstStyle/>
          <a:p>
            <a:pPr marL="0" indent="0">
              <a:lnSpc>
                <a:spcPct val="100000"/>
              </a:lnSpc>
              <a:buNone/>
            </a:pPr>
            <a:r>
              <a:rPr lang="en-US" altLang="ko-KR" sz="2400" b="1" dirty="0">
                <a:latin typeface="Calibri" panose="020F0502020204030204" pitchFamily="34" charset="0"/>
                <a:cs typeface="Calibri" panose="020F0502020204030204" pitchFamily="34" charset="0"/>
              </a:rPr>
              <a:t>2-3. Data read &amp; review</a:t>
            </a:r>
          </a:p>
          <a:p>
            <a:pPr>
              <a:lnSpc>
                <a:spcPct val="100000"/>
              </a:lnSpc>
            </a:pPr>
            <a:r>
              <a:rPr lang="en-US" altLang="ko-KR" sz="2000" dirty="0">
                <a:latin typeface="Calibri" panose="020F0502020204030204" pitchFamily="34" charset="0"/>
                <a:cs typeface="Calibri" panose="020F0502020204030204" pitchFamily="34" charset="0"/>
              </a:rPr>
              <a:t>Data contains 38 columns and 194673 rows.</a:t>
            </a:r>
            <a:br>
              <a:rPr lang="en-US" altLang="ko-KR" sz="2000" dirty="0">
                <a:latin typeface="Calibri" panose="020F0502020204030204" pitchFamily="34" charset="0"/>
                <a:cs typeface="Calibri" panose="020F0502020204030204" pitchFamily="34" charset="0"/>
              </a:rPr>
            </a:br>
            <a:r>
              <a:rPr lang="en-US" altLang="ko-KR" sz="2000" dirty="0">
                <a:latin typeface="Calibri" panose="020F0502020204030204" pitchFamily="34" charset="0"/>
                <a:cs typeface="Calibri" panose="020F0502020204030204" pitchFamily="34" charset="0"/>
              </a:rPr>
              <a:t>After cleansing missing data 187525 rows are left. </a:t>
            </a:r>
          </a:p>
          <a:p>
            <a:pPr>
              <a:lnSpc>
                <a:spcPct val="100000"/>
              </a:lnSpc>
            </a:pPr>
            <a:r>
              <a:rPr lang="en-US" altLang="ko-KR" sz="2000" dirty="0">
                <a:latin typeface="Calibri" panose="020F0502020204030204" pitchFamily="34" charset="0"/>
                <a:cs typeface="Calibri" panose="020F0502020204030204" pitchFamily="34" charset="0"/>
              </a:rPr>
              <a:t>Extract 6 columns related to severity</a:t>
            </a:r>
            <a:br>
              <a:rPr lang="en-US" altLang="ko-KR" sz="2000" dirty="0">
                <a:latin typeface="Calibri" panose="020F0502020204030204" pitchFamily="34" charset="0"/>
                <a:cs typeface="Calibri" panose="020F0502020204030204" pitchFamily="34" charset="0"/>
              </a:rPr>
            </a:br>
            <a:r>
              <a:rPr lang="en-US" altLang="ko-KR" sz="2000" dirty="0">
                <a:latin typeface="Calibri" panose="020F0502020204030204" pitchFamily="34" charset="0"/>
                <a:cs typeface="Calibri" panose="020F0502020204030204" pitchFamily="34" charset="0"/>
              </a:rPr>
              <a:t>'SEVERITYCODE’</a:t>
            </a:r>
            <a:br>
              <a:rPr lang="en-US" altLang="ko-KR" sz="2000" dirty="0">
                <a:latin typeface="Calibri" panose="020F0502020204030204" pitchFamily="34" charset="0"/>
                <a:cs typeface="Calibri" panose="020F0502020204030204" pitchFamily="34" charset="0"/>
              </a:rPr>
            </a:br>
            <a:r>
              <a:rPr lang="en-US" altLang="ko-KR" sz="2000" dirty="0">
                <a:latin typeface="Calibri" panose="020F0502020204030204" pitchFamily="34" charset="0"/>
                <a:cs typeface="Calibri" panose="020F0502020204030204" pitchFamily="34" charset="0"/>
              </a:rPr>
              <a:t>'ADDRTYPE’</a:t>
            </a:r>
            <a:br>
              <a:rPr lang="en-US" altLang="ko-KR" sz="2000" dirty="0">
                <a:latin typeface="Calibri" panose="020F0502020204030204" pitchFamily="34" charset="0"/>
                <a:cs typeface="Calibri" panose="020F0502020204030204" pitchFamily="34" charset="0"/>
              </a:rPr>
            </a:br>
            <a:r>
              <a:rPr lang="en-US" altLang="ko-KR" sz="2000" dirty="0">
                <a:latin typeface="Calibri" panose="020F0502020204030204" pitchFamily="34" charset="0"/>
                <a:cs typeface="Calibri" panose="020F0502020204030204" pitchFamily="34" charset="0"/>
              </a:rPr>
              <a:t>'ROADCOND’</a:t>
            </a:r>
            <a:br>
              <a:rPr lang="en-US" altLang="ko-KR" sz="2000" dirty="0">
                <a:latin typeface="Calibri" panose="020F0502020204030204" pitchFamily="34" charset="0"/>
                <a:cs typeface="Calibri" panose="020F0502020204030204" pitchFamily="34" charset="0"/>
              </a:rPr>
            </a:br>
            <a:r>
              <a:rPr lang="en-US" altLang="ko-KR" sz="2000" dirty="0">
                <a:latin typeface="Calibri" panose="020F0502020204030204" pitchFamily="34" charset="0"/>
                <a:cs typeface="Calibri" panose="020F0502020204030204" pitchFamily="34" charset="0"/>
              </a:rPr>
              <a:t>'LIGHTCOND’</a:t>
            </a:r>
            <a:br>
              <a:rPr lang="en-US" altLang="ko-KR" sz="2000" dirty="0">
                <a:latin typeface="Calibri" panose="020F0502020204030204" pitchFamily="34" charset="0"/>
                <a:cs typeface="Calibri" panose="020F0502020204030204" pitchFamily="34" charset="0"/>
              </a:rPr>
            </a:br>
            <a:r>
              <a:rPr lang="en-US" altLang="ko-KR" sz="2000" dirty="0">
                <a:latin typeface="Calibri" panose="020F0502020204030204" pitchFamily="34" charset="0"/>
                <a:cs typeface="Calibri" panose="020F0502020204030204" pitchFamily="34" charset="0"/>
              </a:rPr>
              <a:t>'WEATHER’</a:t>
            </a:r>
            <a:br>
              <a:rPr lang="en-US" altLang="ko-KR" sz="2000" dirty="0">
                <a:latin typeface="Calibri" panose="020F0502020204030204" pitchFamily="34" charset="0"/>
                <a:cs typeface="Calibri" panose="020F0502020204030204" pitchFamily="34" charset="0"/>
              </a:rPr>
            </a:br>
            <a:r>
              <a:rPr lang="en-US" altLang="ko-KR" sz="2000" dirty="0">
                <a:latin typeface="Calibri" panose="020F0502020204030204" pitchFamily="34" charset="0"/>
                <a:cs typeface="Calibri" panose="020F0502020204030204" pitchFamily="34" charset="0"/>
              </a:rPr>
              <a:t>'PERSONCOUNT’</a:t>
            </a:r>
            <a:br>
              <a:rPr lang="en-US" altLang="ko-KR" sz="2000" dirty="0">
                <a:latin typeface="Calibri" panose="020F0502020204030204" pitchFamily="34" charset="0"/>
                <a:cs typeface="Calibri" panose="020F0502020204030204" pitchFamily="34" charset="0"/>
              </a:rPr>
            </a:br>
            <a:r>
              <a:rPr lang="en-US" altLang="ko-KR" sz="2000" dirty="0">
                <a:latin typeface="Calibri" panose="020F0502020204030204" pitchFamily="34" charset="0"/>
                <a:cs typeface="Calibri" panose="020F0502020204030204" pitchFamily="34" charset="0"/>
              </a:rPr>
              <a:t>'VEHCOUNT’</a:t>
            </a:r>
          </a:p>
          <a:p>
            <a:pPr>
              <a:lnSpc>
                <a:spcPct val="100000"/>
              </a:lnSpc>
            </a:pPr>
            <a:r>
              <a:rPr lang="en-US" altLang="ko-KR" sz="2000" dirty="0">
                <a:latin typeface="Calibri" panose="020F0502020204030204" pitchFamily="34" charset="0"/>
                <a:cs typeface="Calibri" panose="020F0502020204030204" pitchFamily="34" charset="0"/>
              </a:rPr>
              <a:t>Compare to each attributes with severity, ADDRTYPE is highly related to severity but the severity level was decided based on number of person and car impacted on collisions</a:t>
            </a:r>
            <a:endParaRPr lang="ko-KR"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0171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5232B6-0B21-4082-8FF9-CC98B440F08D}"/>
              </a:ext>
            </a:extLst>
          </p:cNvPr>
          <p:cNvSpPr>
            <a:spLocks noGrp="1"/>
          </p:cNvSpPr>
          <p:nvPr>
            <p:ph type="title"/>
          </p:nvPr>
        </p:nvSpPr>
        <p:spPr>
          <a:xfrm>
            <a:off x="838200" y="18255"/>
            <a:ext cx="10515600" cy="1325563"/>
          </a:xfrm>
        </p:spPr>
        <p:txBody>
          <a:bodyPr>
            <a:normAutofit/>
          </a:bodyPr>
          <a:lstStyle/>
          <a:p>
            <a:r>
              <a:rPr lang="en-US" altLang="ko-KR" sz="4000" b="1" dirty="0">
                <a:latin typeface="Calibri" panose="020F0502020204030204" pitchFamily="34" charset="0"/>
                <a:cs typeface="Calibri" panose="020F0502020204030204" pitchFamily="34" charset="0"/>
              </a:rPr>
              <a:t>3. Modeling </a:t>
            </a:r>
            <a:endParaRPr lang="ko-KR" altLang="en-US" sz="4000" b="1" dirty="0">
              <a:latin typeface="Calibri" panose="020F0502020204030204" pitchFamily="34" charset="0"/>
              <a:cs typeface="Calibri" panose="020F0502020204030204" pitchFamily="34" charset="0"/>
            </a:endParaRPr>
          </a:p>
        </p:txBody>
      </p:sp>
      <p:sp>
        <p:nvSpPr>
          <p:cNvPr id="3" name="내용 개체 틀 2">
            <a:extLst>
              <a:ext uri="{FF2B5EF4-FFF2-40B4-BE49-F238E27FC236}">
                <a16:creationId xmlns:a16="http://schemas.microsoft.com/office/drawing/2014/main" id="{9958901E-925A-414C-8D75-9233E46B9919}"/>
              </a:ext>
            </a:extLst>
          </p:cNvPr>
          <p:cNvSpPr>
            <a:spLocks noGrp="1"/>
          </p:cNvSpPr>
          <p:nvPr>
            <p:ph idx="1"/>
          </p:nvPr>
        </p:nvSpPr>
        <p:spPr>
          <a:xfrm>
            <a:off x="838200" y="1667363"/>
            <a:ext cx="10515600" cy="4351338"/>
          </a:xfrm>
        </p:spPr>
        <p:txBody>
          <a:bodyPr>
            <a:normAutofit fontScale="85000" lnSpcReduction="20000"/>
          </a:bodyPr>
          <a:lstStyle/>
          <a:p>
            <a:pPr marL="0" indent="0">
              <a:lnSpc>
                <a:spcPct val="110000"/>
              </a:lnSpc>
              <a:buNone/>
            </a:pPr>
            <a:r>
              <a:rPr lang="en-US" altLang="ko-KR" b="1" dirty="0">
                <a:latin typeface="Calibri" panose="020F0502020204030204" pitchFamily="34" charset="0"/>
                <a:cs typeface="Calibri" panose="020F0502020204030204" pitchFamily="34" charset="0"/>
              </a:rPr>
              <a:t>3-1. Model selection </a:t>
            </a:r>
          </a:p>
          <a:p>
            <a:pPr marL="0" indent="0">
              <a:lnSpc>
                <a:spcPct val="110000"/>
              </a:lnSpc>
              <a:buNone/>
            </a:pPr>
            <a:r>
              <a:rPr lang="en-US" altLang="ko-KR" dirty="0">
                <a:latin typeface="Calibri" panose="020F0502020204030204" pitchFamily="34" charset="0"/>
                <a:cs typeface="Calibri" panose="020F0502020204030204" pitchFamily="34" charset="0"/>
              </a:rPr>
              <a:t>The expected outcome is to predict severity level which is categorical value. The other independent variables are  also categorical variables which contains text values.</a:t>
            </a:r>
          </a:p>
          <a:p>
            <a:pPr marL="0" indent="0">
              <a:lnSpc>
                <a:spcPct val="110000"/>
              </a:lnSpc>
              <a:buNone/>
            </a:pPr>
            <a:r>
              <a:rPr lang="en-US" altLang="ko-KR" dirty="0" err="1">
                <a:latin typeface="Calibri" panose="020F0502020204030204" pitchFamily="34" charset="0"/>
                <a:cs typeface="Calibri" panose="020F0502020204030204" pitchFamily="34" charset="0"/>
              </a:rPr>
              <a:t>Mulitiple</a:t>
            </a:r>
            <a:r>
              <a:rPr lang="en-US" altLang="ko-KR" dirty="0">
                <a:latin typeface="Calibri" panose="020F0502020204030204" pitchFamily="34" charset="0"/>
                <a:cs typeface="Calibri" panose="020F0502020204030204" pitchFamily="34" charset="0"/>
              </a:rPr>
              <a:t> categorial variables can selected as condition for final result and not much numerical correlation calculated. </a:t>
            </a:r>
          </a:p>
          <a:p>
            <a:pPr marL="0" indent="0">
              <a:lnSpc>
                <a:spcPct val="110000"/>
              </a:lnSpc>
              <a:buNone/>
            </a:pPr>
            <a:r>
              <a:rPr lang="en-US" altLang="ko-KR" dirty="0">
                <a:latin typeface="Calibri" panose="020F0502020204030204" pitchFamily="34" charset="0"/>
                <a:cs typeface="Calibri" panose="020F0502020204030204" pitchFamily="34" charset="0"/>
              </a:rPr>
              <a:t>Based on this I selected </a:t>
            </a:r>
            <a:r>
              <a:rPr lang="en-US" altLang="ko-KR" b="1" u="sng" dirty="0">
                <a:latin typeface="Calibri" panose="020F0502020204030204" pitchFamily="34" charset="0"/>
                <a:cs typeface="Calibri" panose="020F0502020204030204" pitchFamily="34" charset="0"/>
              </a:rPr>
              <a:t>Decision Tree Model</a:t>
            </a:r>
            <a:r>
              <a:rPr lang="en-US" altLang="ko-KR" dirty="0">
                <a:latin typeface="Calibri" panose="020F0502020204030204" pitchFamily="34" charset="0"/>
                <a:cs typeface="Calibri" panose="020F0502020204030204" pitchFamily="34" charset="0"/>
              </a:rPr>
              <a:t>. </a:t>
            </a:r>
          </a:p>
          <a:p>
            <a:pPr marL="0" indent="0">
              <a:lnSpc>
                <a:spcPct val="110000"/>
              </a:lnSpc>
              <a:buNone/>
            </a:pPr>
            <a:endParaRPr lang="en-US" altLang="ko-KR" dirty="0">
              <a:latin typeface="Calibri" panose="020F0502020204030204" pitchFamily="34" charset="0"/>
              <a:cs typeface="Calibri" panose="020F0502020204030204" pitchFamily="34" charset="0"/>
            </a:endParaRPr>
          </a:p>
          <a:p>
            <a:pPr marL="0" indent="0">
              <a:lnSpc>
                <a:spcPct val="110000"/>
              </a:lnSpc>
              <a:buNone/>
            </a:pPr>
            <a:r>
              <a:rPr lang="en-US" altLang="ko-KR" b="1" dirty="0">
                <a:latin typeface="Calibri" panose="020F0502020204030204" pitchFamily="34" charset="0"/>
                <a:cs typeface="Calibri" panose="020F0502020204030204" pitchFamily="34" charset="0"/>
              </a:rPr>
              <a:t>3-2. Data pre-processing</a:t>
            </a:r>
          </a:p>
          <a:p>
            <a:pPr marL="0" indent="0">
              <a:lnSpc>
                <a:spcPct val="110000"/>
              </a:lnSpc>
              <a:buNone/>
            </a:pPr>
            <a:r>
              <a:rPr lang="en-US" altLang="ko-KR" dirty="0">
                <a:latin typeface="Calibri" panose="020F0502020204030204" pitchFamily="34" charset="0"/>
                <a:cs typeface="Calibri" panose="020F0502020204030204" pitchFamily="34" charset="0"/>
              </a:rPr>
              <a:t>Convert text values to numeric values </a:t>
            </a:r>
          </a:p>
          <a:p>
            <a:pPr marL="0" indent="0">
              <a:lnSpc>
                <a:spcPct val="110000"/>
              </a:lnSpc>
              <a:buNone/>
            </a:pPr>
            <a:endParaRPr lang="ko-KR"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3408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833442-EE63-4EF3-A59E-8A1109B66075}"/>
              </a:ext>
            </a:extLst>
          </p:cNvPr>
          <p:cNvSpPr>
            <a:spLocks noGrp="1"/>
          </p:cNvSpPr>
          <p:nvPr>
            <p:ph type="title"/>
          </p:nvPr>
        </p:nvSpPr>
        <p:spPr>
          <a:xfrm>
            <a:off x="838200" y="0"/>
            <a:ext cx="10515600" cy="1325563"/>
          </a:xfrm>
        </p:spPr>
        <p:txBody>
          <a:bodyPr>
            <a:normAutofit/>
          </a:bodyPr>
          <a:lstStyle/>
          <a:p>
            <a:r>
              <a:rPr lang="en-US" altLang="ko-KR" sz="4000" b="1" dirty="0">
                <a:latin typeface="Calibri" panose="020F0502020204030204" pitchFamily="34" charset="0"/>
                <a:cs typeface="Calibri" panose="020F0502020204030204" pitchFamily="34" charset="0"/>
              </a:rPr>
              <a:t>3. Modeling </a:t>
            </a:r>
            <a:endParaRPr lang="ko-KR" altLang="en-US" sz="4000" b="1" dirty="0">
              <a:latin typeface="Calibri" panose="020F0502020204030204" pitchFamily="34" charset="0"/>
              <a:cs typeface="Calibri" panose="020F0502020204030204" pitchFamily="34" charset="0"/>
            </a:endParaRPr>
          </a:p>
        </p:txBody>
      </p:sp>
      <p:sp>
        <p:nvSpPr>
          <p:cNvPr id="3" name="내용 개체 틀 2">
            <a:extLst>
              <a:ext uri="{FF2B5EF4-FFF2-40B4-BE49-F238E27FC236}">
                <a16:creationId xmlns:a16="http://schemas.microsoft.com/office/drawing/2014/main" id="{A2E63323-F78A-41E0-8787-B102C08F5E5D}"/>
              </a:ext>
            </a:extLst>
          </p:cNvPr>
          <p:cNvSpPr>
            <a:spLocks noGrp="1"/>
          </p:cNvSpPr>
          <p:nvPr>
            <p:ph idx="1"/>
          </p:nvPr>
        </p:nvSpPr>
        <p:spPr>
          <a:xfrm>
            <a:off x="838200" y="1325562"/>
            <a:ext cx="10515600" cy="5251083"/>
          </a:xfrm>
        </p:spPr>
        <p:txBody>
          <a:bodyPr>
            <a:normAutofit fontScale="62500" lnSpcReduction="20000"/>
          </a:bodyPr>
          <a:lstStyle/>
          <a:p>
            <a:pPr marL="0" indent="0">
              <a:lnSpc>
                <a:spcPct val="120000"/>
              </a:lnSpc>
              <a:buNone/>
            </a:pPr>
            <a:r>
              <a:rPr lang="en-US" altLang="ko-KR" sz="2900" b="1" dirty="0">
                <a:latin typeface="Calibri" panose="020F0502020204030204" pitchFamily="34" charset="0"/>
                <a:cs typeface="Calibri" panose="020F0502020204030204" pitchFamily="34" charset="0"/>
              </a:rPr>
              <a:t>3-3. Setting Modeling </a:t>
            </a:r>
          </a:p>
          <a:p>
            <a:pPr>
              <a:lnSpc>
                <a:spcPct val="120000"/>
              </a:lnSpc>
            </a:pPr>
            <a:r>
              <a:rPr lang="en-US" altLang="ko-KR" dirty="0">
                <a:latin typeface="Calibri" panose="020F0502020204030204" pitchFamily="34" charset="0"/>
                <a:cs typeface="Calibri" panose="020F0502020204030204" pitchFamily="34" charset="0"/>
              </a:rPr>
              <a:t>Test model setting with </a:t>
            </a:r>
            <a:r>
              <a:rPr lang="en-US" altLang="ko-KR" dirty="0" err="1">
                <a:latin typeface="Calibri" panose="020F0502020204030204" pitchFamily="34" charset="0"/>
                <a:cs typeface="Calibri" panose="020F0502020204030204" pitchFamily="34" charset="0"/>
              </a:rPr>
              <a:t>test_size</a:t>
            </a:r>
            <a:r>
              <a:rPr lang="en-US" altLang="ko-KR" dirty="0">
                <a:latin typeface="Calibri" panose="020F0502020204030204" pitchFamily="34" charset="0"/>
                <a:cs typeface="Calibri" panose="020F0502020204030204" pitchFamily="34" charset="0"/>
              </a:rPr>
              <a:t>=0.3, </a:t>
            </a:r>
            <a:r>
              <a:rPr lang="en-US" altLang="ko-KR" dirty="0" err="1">
                <a:latin typeface="Calibri" panose="020F0502020204030204" pitchFamily="34" charset="0"/>
                <a:cs typeface="Calibri" panose="020F0502020204030204" pitchFamily="34" charset="0"/>
              </a:rPr>
              <a:t>random_state</a:t>
            </a:r>
            <a:r>
              <a:rPr lang="en-US" altLang="ko-KR" dirty="0">
                <a:latin typeface="Calibri" panose="020F0502020204030204" pitchFamily="34" charset="0"/>
                <a:cs typeface="Calibri" panose="020F0502020204030204" pitchFamily="34" charset="0"/>
              </a:rPr>
              <a:t>=3</a:t>
            </a:r>
          </a:p>
          <a:p>
            <a:pPr>
              <a:lnSpc>
                <a:spcPct val="120000"/>
              </a:lnSpc>
            </a:pPr>
            <a:r>
              <a:rPr lang="en-US" altLang="ko-KR" dirty="0">
                <a:latin typeface="Calibri" panose="020F0502020204030204" pitchFamily="34" charset="0"/>
                <a:cs typeface="Calibri" panose="020F0502020204030204" pitchFamily="34" charset="0"/>
              </a:rPr>
              <a:t>Modeling : Decision tree</a:t>
            </a:r>
          </a:p>
          <a:p>
            <a:pPr>
              <a:lnSpc>
                <a:spcPct val="120000"/>
              </a:lnSpc>
            </a:pPr>
            <a:r>
              <a:rPr lang="en-US" altLang="ko-KR" dirty="0">
                <a:latin typeface="Calibri" panose="020F0502020204030204" pitchFamily="34" charset="0"/>
                <a:cs typeface="Calibri" panose="020F0502020204030204" pitchFamily="34" charset="0"/>
              </a:rPr>
              <a:t>Evaluation </a:t>
            </a:r>
          </a:p>
          <a:p>
            <a:pPr lvl="1">
              <a:lnSpc>
                <a:spcPct val="120000"/>
              </a:lnSpc>
            </a:pPr>
            <a:r>
              <a:rPr lang="en-US" altLang="ko-KR" dirty="0" err="1">
                <a:latin typeface="Calibri" panose="020F0502020204030204" pitchFamily="34" charset="0"/>
                <a:cs typeface="Calibri" panose="020F0502020204030204" pitchFamily="34" charset="0"/>
              </a:rPr>
              <a:t>DecisionTrees's</a:t>
            </a:r>
            <a:r>
              <a:rPr lang="en-US" altLang="ko-KR" dirty="0">
                <a:latin typeface="Calibri" panose="020F0502020204030204" pitchFamily="34" charset="0"/>
                <a:cs typeface="Calibri" panose="020F0502020204030204" pitchFamily="34" charset="0"/>
              </a:rPr>
              <a:t> Accuracy:  0.74</a:t>
            </a:r>
          </a:p>
          <a:p>
            <a:pPr lvl="1">
              <a:lnSpc>
                <a:spcPct val="120000"/>
              </a:lnSpc>
            </a:pPr>
            <a:r>
              <a:rPr lang="en-US" altLang="ko-KR" dirty="0">
                <a:latin typeface="Calibri" panose="020F0502020204030204" pitchFamily="34" charset="0"/>
                <a:cs typeface="Calibri" panose="020F0502020204030204" pitchFamily="34" charset="0"/>
              </a:rPr>
              <a:t>DT Jaccard index: 0.74</a:t>
            </a:r>
          </a:p>
          <a:p>
            <a:pPr lvl="1">
              <a:lnSpc>
                <a:spcPct val="120000"/>
              </a:lnSpc>
            </a:pPr>
            <a:r>
              <a:rPr lang="en-US" altLang="ko-KR" dirty="0">
                <a:latin typeface="Calibri" panose="020F0502020204030204" pitchFamily="34" charset="0"/>
                <a:cs typeface="Calibri" panose="020F0502020204030204" pitchFamily="34" charset="0"/>
              </a:rPr>
              <a:t>DT F1-score: 0.70</a:t>
            </a:r>
          </a:p>
          <a:p>
            <a:pPr>
              <a:lnSpc>
                <a:spcPct val="120000"/>
              </a:lnSpc>
            </a:pPr>
            <a:r>
              <a:rPr lang="en-US" altLang="ko-KR" dirty="0">
                <a:latin typeface="Calibri" panose="020F0502020204030204" pitchFamily="34" charset="0"/>
                <a:cs typeface="Calibri" panose="020F0502020204030204" pitchFamily="34" charset="0"/>
              </a:rPr>
              <a:t>Tested scenarios</a:t>
            </a:r>
          </a:p>
          <a:p>
            <a:pPr lvl="1">
              <a:lnSpc>
                <a:spcPct val="120000"/>
              </a:lnSpc>
            </a:pPr>
            <a:r>
              <a:rPr lang="en-US" altLang="ko-KR" dirty="0">
                <a:latin typeface="Calibri" panose="020F0502020204030204" pitchFamily="34" charset="0"/>
                <a:cs typeface="Calibri" panose="020F0502020204030204" pitchFamily="34" charset="0"/>
              </a:rPr>
              <a:t>scenario 1 : Mixture of 'ADDRTYPE','ROADCOND','LIGHTCOND','WEATHER' =&gt; No significant outcome, all potential possibility is </a:t>
            </a:r>
            <a:r>
              <a:rPr lang="en-US" altLang="ko-KR" dirty="0" err="1">
                <a:latin typeface="Calibri" panose="020F0502020204030204" pitchFamily="34" charset="0"/>
                <a:cs typeface="Calibri" panose="020F0502020204030204" pitchFamily="34" charset="0"/>
              </a:rPr>
              <a:t>severitycode</a:t>
            </a:r>
            <a:r>
              <a:rPr lang="en-US" altLang="ko-KR" dirty="0">
                <a:latin typeface="Calibri" panose="020F0502020204030204" pitchFamily="34" charset="0"/>
                <a:cs typeface="Calibri" panose="020F0502020204030204" pitchFamily="34" charset="0"/>
              </a:rPr>
              <a:t> 1, not well predicted</a:t>
            </a:r>
          </a:p>
          <a:p>
            <a:pPr lvl="1">
              <a:lnSpc>
                <a:spcPct val="120000"/>
              </a:lnSpc>
            </a:pPr>
            <a:r>
              <a:rPr lang="en-US" altLang="ko-KR" dirty="0">
                <a:latin typeface="Calibri" panose="020F0502020204030204" pitchFamily="34" charset="0"/>
                <a:cs typeface="Calibri" panose="020F0502020204030204" pitchFamily="34" charset="0"/>
              </a:rPr>
              <a:t>scenario 2 : Mixture of single independent attribute =&gt; Beside 'ADDRTYIPE', other attributes have no significant impact on severity. </a:t>
            </a:r>
          </a:p>
          <a:p>
            <a:pPr lvl="1">
              <a:lnSpc>
                <a:spcPct val="120000"/>
              </a:lnSpc>
            </a:pPr>
            <a:r>
              <a:rPr lang="en-US" altLang="ko-KR" dirty="0">
                <a:latin typeface="Calibri" panose="020F0502020204030204" pitchFamily="34" charset="0"/>
                <a:cs typeface="Calibri" panose="020F0502020204030204" pitchFamily="34" charset="0"/>
              </a:rPr>
              <a:t>scenario 3 : Mixture of other </a:t>
            </a:r>
            <a:r>
              <a:rPr lang="en-US" altLang="ko-KR" dirty="0" err="1">
                <a:latin typeface="Calibri" panose="020F0502020204030204" pitchFamily="34" charset="0"/>
                <a:cs typeface="Calibri" panose="020F0502020204030204" pitchFamily="34" charset="0"/>
              </a:rPr>
              <a:t>attiribute</a:t>
            </a:r>
            <a:r>
              <a:rPr lang="en-US" altLang="ko-KR" dirty="0">
                <a:latin typeface="Calibri" panose="020F0502020204030204" pitchFamily="34" charset="0"/>
                <a:cs typeface="Calibri" panose="020F0502020204030204" pitchFamily="34" charset="0"/>
              </a:rPr>
              <a:t> 'JUNCTIONTYPE', 'Location' added to scenario 1, but not significant impact on severity. </a:t>
            </a:r>
          </a:p>
          <a:p>
            <a:pPr lvl="1">
              <a:lnSpc>
                <a:spcPct val="120000"/>
              </a:lnSpc>
            </a:pPr>
            <a:r>
              <a:rPr lang="en-US" altLang="ko-KR" dirty="0">
                <a:latin typeface="Calibri" panose="020F0502020204030204" pitchFamily="34" charset="0"/>
                <a:cs typeface="Calibri" panose="020F0502020204030204" pitchFamily="34" charset="0"/>
              </a:rPr>
              <a:t>scenario 4 : Mixture of numeric value 'PERSONCOUNT','VEHCOUNT' in scenario 1 =&gt; showing severity impact. although it is the </a:t>
            </a:r>
            <a:r>
              <a:rPr lang="en-US" altLang="ko-KR" dirty="0" err="1">
                <a:latin typeface="Calibri" panose="020F0502020204030204" pitchFamily="34" charset="0"/>
                <a:cs typeface="Calibri" panose="020F0502020204030204" pitchFamily="34" charset="0"/>
              </a:rPr>
              <a:t>the</a:t>
            </a:r>
            <a:r>
              <a:rPr lang="en-US" altLang="ko-KR" dirty="0">
                <a:latin typeface="Calibri" panose="020F0502020204030204" pitchFamily="34" charset="0"/>
                <a:cs typeface="Calibri" panose="020F0502020204030204" pitchFamily="34" charset="0"/>
              </a:rPr>
              <a:t> result of severity, need to see the consequence of other attribute.</a:t>
            </a:r>
          </a:p>
          <a:p>
            <a:pPr lvl="1">
              <a:lnSpc>
                <a:spcPct val="120000"/>
              </a:lnSpc>
            </a:pPr>
            <a:r>
              <a:rPr lang="en-US" altLang="ko-KR" dirty="0">
                <a:latin typeface="Calibri" panose="020F0502020204030204" pitchFamily="34" charset="0"/>
                <a:cs typeface="Calibri" panose="020F0502020204030204" pitchFamily="34" charset="0"/>
              </a:rPr>
              <a:t>Finally Selected scenario 4</a:t>
            </a:r>
          </a:p>
        </p:txBody>
      </p:sp>
    </p:spTree>
    <p:extLst>
      <p:ext uri="{BB962C8B-B14F-4D97-AF65-F5344CB8AC3E}">
        <p14:creationId xmlns:p14="http://schemas.microsoft.com/office/powerpoint/2010/main" val="1983239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3B514191-5AF4-4BCA-B3AE-8E4206621D56}"/>
              </a:ext>
            </a:extLst>
          </p:cNvPr>
          <p:cNvPicPr>
            <a:picLocks noChangeAspect="1"/>
          </p:cNvPicPr>
          <p:nvPr/>
        </p:nvPicPr>
        <p:blipFill>
          <a:blip r:embed="rId3"/>
          <a:stretch>
            <a:fillRect/>
          </a:stretch>
        </p:blipFill>
        <p:spPr>
          <a:xfrm>
            <a:off x="0" y="1443020"/>
            <a:ext cx="12192000" cy="1683667"/>
          </a:xfrm>
          <a:prstGeom prst="rect">
            <a:avLst/>
          </a:prstGeom>
        </p:spPr>
      </p:pic>
      <p:sp>
        <p:nvSpPr>
          <p:cNvPr id="2" name="제목 1">
            <a:extLst>
              <a:ext uri="{FF2B5EF4-FFF2-40B4-BE49-F238E27FC236}">
                <a16:creationId xmlns:a16="http://schemas.microsoft.com/office/drawing/2014/main" id="{C636FCB5-915F-41BC-9D92-F69CEF662275}"/>
              </a:ext>
            </a:extLst>
          </p:cNvPr>
          <p:cNvSpPr>
            <a:spLocks noGrp="1"/>
          </p:cNvSpPr>
          <p:nvPr>
            <p:ph type="title"/>
          </p:nvPr>
        </p:nvSpPr>
        <p:spPr>
          <a:xfrm>
            <a:off x="838200" y="18255"/>
            <a:ext cx="10515600" cy="1325563"/>
          </a:xfrm>
        </p:spPr>
        <p:txBody>
          <a:bodyPr>
            <a:normAutofit/>
          </a:bodyPr>
          <a:lstStyle/>
          <a:p>
            <a:r>
              <a:rPr lang="en-US" altLang="ko-KR" sz="4000" b="1" dirty="0">
                <a:latin typeface="Calibri" panose="020F0502020204030204" pitchFamily="34" charset="0"/>
                <a:cs typeface="Calibri" panose="020F0502020204030204" pitchFamily="34" charset="0"/>
              </a:rPr>
              <a:t>3. Modeling </a:t>
            </a:r>
            <a:endParaRPr lang="ko-KR" altLang="en-US" sz="4000" b="1" dirty="0">
              <a:latin typeface="Calibri" panose="020F0502020204030204" pitchFamily="34" charset="0"/>
              <a:cs typeface="Calibri" panose="020F0502020204030204" pitchFamily="34" charset="0"/>
            </a:endParaRPr>
          </a:p>
        </p:txBody>
      </p:sp>
      <p:sp>
        <p:nvSpPr>
          <p:cNvPr id="3" name="내용 개체 틀 2">
            <a:extLst>
              <a:ext uri="{FF2B5EF4-FFF2-40B4-BE49-F238E27FC236}">
                <a16:creationId xmlns:a16="http://schemas.microsoft.com/office/drawing/2014/main" id="{47B66A7B-C469-4D1C-93C5-8AECDB752994}"/>
              </a:ext>
            </a:extLst>
          </p:cNvPr>
          <p:cNvSpPr>
            <a:spLocks noGrp="1"/>
          </p:cNvSpPr>
          <p:nvPr>
            <p:ph idx="1"/>
          </p:nvPr>
        </p:nvSpPr>
        <p:spPr>
          <a:xfrm>
            <a:off x="838200" y="946394"/>
            <a:ext cx="10515600" cy="4351338"/>
          </a:xfrm>
        </p:spPr>
        <p:txBody>
          <a:bodyPr/>
          <a:lstStyle/>
          <a:p>
            <a:pPr marL="0" indent="0">
              <a:buNone/>
            </a:pPr>
            <a:r>
              <a:rPr lang="en-US" altLang="ko-KR" b="1" dirty="0">
                <a:latin typeface="Calibri" panose="020F0502020204030204" pitchFamily="34" charset="0"/>
                <a:cs typeface="Calibri" panose="020F0502020204030204" pitchFamily="34" charset="0"/>
              </a:rPr>
              <a:t>3-4. Visualization </a:t>
            </a:r>
            <a:endParaRPr lang="ko-KR" altLang="en-US" b="1" dirty="0">
              <a:latin typeface="Calibri" panose="020F0502020204030204" pitchFamily="34" charset="0"/>
              <a:cs typeface="Calibri" panose="020F0502020204030204" pitchFamily="34" charset="0"/>
            </a:endParaRPr>
          </a:p>
        </p:txBody>
      </p:sp>
      <p:pic>
        <p:nvPicPr>
          <p:cNvPr id="5" name="그림 4">
            <a:extLst>
              <a:ext uri="{FF2B5EF4-FFF2-40B4-BE49-F238E27FC236}">
                <a16:creationId xmlns:a16="http://schemas.microsoft.com/office/drawing/2014/main" id="{09C3205A-7350-4EE5-BF6A-703E3E71CC66}"/>
              </a:ext>
            </a:extLst>
          </p:cNvPr>
          <p:cNvPicPr>
            <a:picLocks noChangeAspect="1"/>
          </p:cNvPicPr>
          <p:nvPr/>
        </p:nvPicPr>
        <p:blipFill rotWithShape="1">
          <a:blip r:embed="rId3"/>
          <a:srcRect r="55024"/>
          <a:stretch/>
        </p:blipFill>
        <p:spPr>
          <a:xfrm>
            <a:off x="199290" y="3279868"/>
            <a:ext cx="11594026" cy="3559877"/>
          </a:xfrm>
          <a:prstGeom prst="rect">
            <a:avLst/>
          </a:prstGeom>
        </p:spPr>
      </p:pic>
      <p:sp>
        <p:nvSpPr>
          <p:cNvPr id="6" name="직사각형 5">
            <a:extLst>
              <a:ext uri="{FF2B5EF4-FFF2-40B4-BE49-F238E27FC236}">
                <a16:creationId xmlns:a16="http://schemas.microsoft.com/office/drawing/2014/main" id="{EE232B4A-27FA-4722-A6D4-F8AEA0643E2B}"/>
              </a:ext>
            </a:extLst>
          </p:cNvPr>
          <p:cNvSpPr/>
          <p:nvPr/>
        </p:nvSpPr>
        <p:spPr>
          <a:xfrm>
            <a:off x="70338" y="1440531"/>
            <a:ext cx="5416062" cy="16631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364476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
  <p:tag name="BJHEADERFOOTERTEXTMARKING" val=" "/>
</p:tagLst>
</file>

<file path=ppt/tags/tag1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
  <p:tag name="BJHEADERFOOTERTEXTMARKING" val=" "/>
</p:tagLst>
</file>

<file path=ppt/tags/tag1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
  <p:tag name="BJHEADERFOOTERTEXTMARKING" val=" "/>
</p:tagLst>
</file>

<file path=ppt/tags/tag1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
  <p:tag name="BJHEADERFOOTERTEXTMARKING" val=" "/>
</p:tagLst>
</file>

<file path=ppt/tags/tag1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
  <p:tag name="BJHEADERFOOTERTEXTMARKING" val=" "/>
</p:tagLst>
</file>

<file path=ppt/tags/tag1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
  <p:tag name="BJHEADERFOOTERTEXTMARKING" val=" "/>
</p:tagLst>
</file>

<file path=ppt/tags/tag1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
  <p:tag name="BJHEADERFOOTERTEXTMARKING" val=" "/>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
  <p:tag name="BJHEADERFOOTERTEXTMARKING" val=" "/>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
  <p:tag name="BJHEADERFOOTERTEXTMARKING" val=" "/>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
  <p:tag name="BJHEADERFOOTERTEXTMARKING" val=" "/>
</p:tagLst>
</file>

<file path=ppt/tags/tag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
  <p:tag name="BJHEADERFOOTERTEXTMARKING" val=" "/>
</p:tagLst>
</file>

<file path=ppt/tags/tag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
  <p:tag name="BJHEADERFOOTERTEXTMARKING" val=" "/>
</p:tagLst>
</file>

<file path=ppt/tags/tag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
  <p:tag name="BJHEADERFOOTERTEXTMARKING" val=" "/>
</p:tagLst>
</file>

<file path=ppt/tags/tag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
  <p:tag name="BJHEADERFOOTERTEXTMARKING" val=" "/>
</p:tagLst>
</file>

<file path=ppt/tags/tag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
  <p:tag name="BJHEADERFOOTERTEXTMARKING" val=" "/>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a10f9ac0-5937-4b4f-b459-96aedd9ed2c5" origin="userSelected">
  <element uid="b104acf8-1f60-46d8-a2d5-9c05c3fa3b58" value=""/>
</sisl>
</file>

<file path=customXml/itemProps1.xml><?xml version="1.0" encoding="utf-8"?>
<ds:datastoreItem xmlns:ds="http://schemas.openxmlformats.org/officeDocument/2006/customXml" ds:itemID="{461ADE08-11A3-40B2-AFCC-C46E6C4B8ABB}">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
  <TotalTime>128</TotalTime>
  <Words>1091</Words>
  <Application>Microsoft Office PowerPoint</Application>
  <PresentationFormat>와이드스크린</PresentationFormat>
  <Paragraphs>153</Paragraphs>
  <Slides>13</Slides>
  <Notes>13</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13</vt:i4>
      </vt:variant>
    </vt:vector>
  </HeadingPairs>
  <TitlesOfParts>
    <vt:vector size="18" baseType="lpstr">
      <vt:lpstr>맑은 고딕</vt:lpstr>
      <vt:lpstr>Arial</vt:lpstr>
      <vt:lpstr>Calibri</vt:lpstr>
      <vt:lpstr>Times New Roman</vt:lpstr>
      <vt:lpstr>Office 테마</vt:lpstr>
      <vt:lpstr>Car Accident Severity Analysis in Seattle </vt:lpstr>
      <vt:lpstr>Table of Contents</vt:lpstr>
      <vt:lpstr>1. Background / Business problem</vt:lpstr>
      <vt:lpstr>2. Data summary </vt:lpstr>
      <vt:lpstr>2. Data summary </vt:lpstr>
      <vt:lpstr>2. Data summary </vt:lpstr>
      <vt:lpstr>3. Modeling </vt:lpstr>
      <vt:lpstr>3. Modeling </vt:lpstr>
      <vt:lpstr>3. Modeling </vt:lpstr>
      <vt:lpstr>3. Modeling </vt:lpstr>
      <vt:lpstr>4. Result </vt:lpstr>
      <vt:lpstr>5. Discussion </vt:lpstr>
      <vt:lpstr>6.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 Analysis in Seattle</dc:title>
  <dc:creator>Jung, Byoung Gue</dc:creator>
  <cp:lastModifiedBy>Jung, Byoung Gue</cp:lastModifiedBy>
  <cp:revision>9</cp:revision>
  <dcterms:created xsi:type="dcterms:W3CDTF">2020-09-13T06:08:29Z</dcterms:created>
  <dcterms:modified xsi:type="dcterms:W3CDTF">2020-09-13T08:17:02Z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dcacdaee-c5f7-42c2-bd7e-31c63e2e5293</vt:lpwstr>
  </property>
  <property fmtid="{D5CDD505-2E9C-101B-9397-08002B2CF9AE}" pid="3" name="bjSaver">
    <vt:lpwstr>kX2heaynzGTbO+2Zpj1yDW5TqK9z8ihR</vt:lpwstr>
  </property>
  <property fmtid="{D5CDD505-2E9C-101B-9397-08002B2CF9AE}" pid="4" name="bjDocumentLabelXML">
    <vt:lpwstr>&lt;?xml version="1.0" encoding="us-ascii"?&gt;&lt;sisl xmlns:xsi="http://www.w3.org/2001/XMLSchema-instance" xmlns:xsd="http://www.w3.org/2001/XMLSchema" sislVersion="0" policy="a10f9ac0-5937-4b4f-b459-96aedd9ed2c5" origin="userSelected" xmlns="http://www.boldonj</vt:lpwstr>
  </property>
  <property fmtid="{D5CDD505-2E9C-101B-9397-08002B2CF9AE}" pid="5" name="bjDocumentLabelXML-0">
    <vt:lpwstr>ames.com/2008/01/sie/internal/label"&gt;&lt;element uid="b104acf8-1f60-46d8-a2d5-9c05c3fa3b58" value="" /&gt;&lt;/sisl&gt;</vt:lpwstr>
  </property>
  <property fmtid="{D5CDD505-2E9C-101B-9397-08002B2CF9AE}" pid="6" name="bjDocumentSecurityLabel">
    <vt:lpwstr>분류되지 않음-Not Classified</vt:lpwstr>
  </property>
</Properties>
</file>