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EADC268-B02B-4BB8-9CCD-A65316463EEF}">
  <a:tblStyle styleId="{3EADC268-B02B-4BB8-9CCD-A65316463EEF}" styleName="Table_0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5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5220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74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 b="1"/>
            </a:lvl1pPr>
            <a:lvl2pPr>
              <a:spcBef>
                <a:spcPts val="0"/>
              </a:spcBef>
              <a:buSzPct val="100000"/>
              <a:defRPr sz="4800" b="1"/>
            </a:lvl2pPr>
            <a:lvl3pPr>
              <a:spcBef>
                <a:spcPts val="0"/>
              </a:spcBef>
              <a:buSzPct val="100000"/>
              <a:defRPr sz="4800" b="1"/>
            </a:lvl3pPr>
            <a:lvl4pPr>
              <a:spcBef>
                <a:spcPts val="0"/>
              </a:spcBef>
              <a:buSzPct val="100000"/>
              <a:defRPr sz="4800" b="1"/>
            </a:lvl4pPr>
            <a:lvl5pPr>
              <a:spcBef>
                <a:spcPts val="0"/>
              </a:spcBef>
              <a:buSzPct val="100000"/>
              <a:defRPr sz="4800" b="1"/>
            </a:lvl5pPr>
            <a:lvl6pPr>
              <a:spcBef>
                <a:spcPts val="0"/>
              </a:spcBef>
              <a:buSzPct val="100000"/>
              <a:defRPr sz="4800" b="1"/>
            </a:lvl6pPr>
            <a:lvl7pPr>
              <a:spcBef>
                <a:spcPts val="0"/>
              </a:spcBef>
              <a:buSzPct val="100000"/>
              <a:defRPr sz="4800" b="1"/>
            </a:lvl7pPr>
            <a:lvl8pPr>
              <a:spcBef>
                <a:spcPts val="0"/>
              </a:spcBef>
              <a:buSzPct val="100000"/>
              <a:defRPr sz="4800" b="1"/>
            </a:lvl8pPr>
            <a:lvl9pPr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CSE 471 Team 2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David Ganey, Kerry Martin, Evan Stoll, Michael Theut, and Ben Roos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2 -- Solution Proposals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Weka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Supervised learning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Support Vector Machine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Maximizes separation of a “hyperplane”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Multilayer perceptron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Backpropagation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2 -- Results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952500" y="1668100"/>
          <a:ext cx="7239000" cy="1645830"/>
        </p:xfrm>
        <a:graphic>
          <a:graphicData uri="http://schemas.openxmlformats.org/drawingml/2006/table">
            <a:tbl>
              <a:tblPr>
                <a:noFill/>
                <a:tableStyleId>{3EADC268-B02B-4BB8-9CCD-A65316463EEF}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% Correct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% Incorrect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Time to build model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MLP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83%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17%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8.5 seconds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SVM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85%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15%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.15 seconds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9" name="Shape 149"/>
          <p:cNvSpPr txBox="1"/>
          <p:nvPr/>
        </p:nvSpPr>
        <p:spPr>
          <a:xfrm>
            <a:off x="978900" y="3774925"/>
            <a:ext cx="7186200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Problems?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3 -- Background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When dealing with credit and money, security is a top priority.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Implement and test two models, MUCM and DAM.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Combine both MUCM and DAM to create a superior defense strategy.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3 -- MUCM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Game has no positive payoff for CactusCard</a:t>
            </a:r>
          </a:p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goal is to play the game for the shortest amount of time</a:t>
            </a:r>
          </a:p>
          <a:p>
            <a:pPr marL="457200" lvl="0" indent="-4318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Knowing this, our goal was to spend the least to end the game quickly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3 -- MUCM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Minimize the amount of turns, by ensuring the attacker doesn’t profit over a repeated game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Minimize the amount of money spent by determining the minimum amount of vectors we need to defend to  ensure a non-positive payoff over a repeated game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3 -- Solution MUCM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Catk = $200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Xatk = 6; Xdef = 29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Probability of Successful Defense: 88.3%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Successful Defense: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Cdef = -$2900; Catk = -$1200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Successful Attack: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Cdef = -$12900; Catk = $8800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3 -- Solution MUCM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Catk = $500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Xatk = 2; Xdef = 68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Probability of Successful Defense: 90.41%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Successful Defense: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Cdef = -$6800; Catk = -$1000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Successful Attack: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Cdef = -$16800; Catk = $9000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3 -- Solution DAM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Defender performs poorly under DAM model.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Best case defender only wins roughly 20% of turns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DAM alternative strategy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2400"/>
              <a:t>Assuming game is played under same settings</a:t>
            </a:r>
          </a:p>
          <a:p>
            <a:pPr marL="914400" lvl="1" indent="-3810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2400"/>
              <a:t>Maximize amount of turns where both players pick a vector from memory.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3 -- Results DAM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Average number of attacks successfully defended out of 500 turns for varying S parameters: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300" y="2818900"/>
            <a:ext cx="4357687" cy="139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3 -- New Model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Modified DAM with MUCM elements:</a:t>
            </a:r>
          </a:p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 parameters for cost Catk</a:t>
            </a:r>
            <a:r>
              <a:rPr lang="en" baseline="30000"/>
              <a:t>∗ </a:t>
            </a:r>
            <a:r>
              <a:rPr lang="en"/>
              <a:t>and Cdef</a:t>
            </a:r>
            <a:r>
              <a:rPr lang="en" baseline="30000"/>
              <a:t>∗ </a:t>
            </a:r>
          </a:p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Select Xatk vectors per round, where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Xatk ≤ Matk and Xatk is chosen randomly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1 -- Background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Find 10 individuals to offer free cards</a:t>
            </a:r>
          </a:p>
          <a:p>
            <a:pPr marL="457200" lvl="0" indent="-4318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Maximize expected number of new sign-ups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3 -- New Model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234125" y="1063375"/>
            <a:ext cx="42341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Probability of picking vector not in memory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1 − Satk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25" y="1228862"/>
            <a:ext cx="2721768" cy="87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175" y="3141087"/>
            <a:ext cx="5329237" cy="116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3 -- New Model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0717"/>
            <a:ext cx="6857999" cy="102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1 -- Problem Formulation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Reward – total # of expected adopters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States – all distributions of ≤ 10 cards to individuals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Initial state – no one has been offered a card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Actions – offer a free card to someone who hasn’t been exposed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Goal – give free card to 10 people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Transition function – new distribution of cards after offering a new card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1 -- Solution 1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Goal will always be at depth 10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Every node at depth 10 is a goal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BFS would have to touch every single node before depth 10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DFS will complete the first time it reaches depth 10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1 -- Solution 1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Add initial state to the LIFO stack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At each step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Remove node n from top of stack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If n is a goal node, return n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Generate all successors of n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Add all successors to the stack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1 -- Solution 2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A* search is optimal iff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/>
              <a:t>The heuristic is admissible</a:t>
            </a:r>
          </a:p>
          <a:p>
            <a:pPr marL="1371600" lvl="2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/>
              <a:t>Never </a:t>
            </a:r>
            <a:r>
              <a:rPr lang="en" sz="2000" i="1"/>
              <a:t>underestimate</a:t>
            </a:r>
            <a:r>
              <a:rPr lang="en" sz="2000"/>
              <a:t> the actual reward</a:t>
            </a:r>
          </a:p>
          <a:p>
            <a:pPr marL="1371600" lvl="2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/>
              <a:t>h(n) ≥ h*(n)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/>
              <a:t>The heuristic is consistent</a:t>
            </a:r>
          </a:p>
          <a:p>
            <a:pPr marL="1371600" lvl="2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/>
              <a:t>h(N) ≥ c(N, P) + h(P)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Our heuristic – total number of non-exposed individuals remaining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1 -- Solution 2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Uses a priority queue instead of a LIFO stack</a:t>
            </a:r>
          </a:p>
          <a:p>
            <a:pPr marL="914400" lvl="1" indent="-38100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/>
              <a:t>Prioritized according to f(n) = g(n) + h(n)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1 -- Results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DFS found a goal much more quickly</a:t>
            </a:r>
          </a:p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Neither DFS nor A* search found optimal goal</a:t>
            </a:r>
          </a:p>
          <a:p>
            <a:pPr marL="457200" lvl="0" indent="-4318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A* search appeared to perform optimally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2 -- Background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CactusCard Credit must determine credit-worthiness for applicants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Manual investigation yielded dataset with 15 credit attributes + issuance decision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Goal: propose and test two machine-learning solutions to identify patterns in the dataset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Macintosh PowerPoint</Application>
  <PresentationFormat>On-screen Show (16:9)</PresentationFormat>
  <Paragraphs>107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steps</vt:lpstr>
      <vt:lpstr>CSE 471 Team 2</vt:lpstr>
      <vt:lpstr>Part 1 -- Background</vt:lpstr>
      <vt:lpstr>Part 1 -- Problem Formulation</vt:lpstr>
      <vt:lpstr>Part 1 -- Solution 1</vt:lpstr>
      <vt:lpstr>Part 1 -- Solution 1</vt:lpstr>
      <vt:lpstr>Part 1 -- Solution 2</vt:lpstr>
      <vt:lpstr>Part 1 -- Solution 2</vt:lpstr>
      <vt:lpstr>Part 1 -- Results</vt:lpstr>
      <vt:lpstr>Part 2 -- Background</vt:lpstr>
      <vt:lpstr>Part 2 -- Solution Proposals</vt:lpstr>
      <vt:lpstr>Part 2 -- Results</vt:lpstr>
      <vt:lpstr>Part 3 -- Background</vt:lpstr>
      <vt:lpstr>Part 3 -- MUCM</vt:lpstr>
      <vt:lpstr>Part 3 -- MUCM</vt:lpstr>
      <vt:lpstr>Part 3 -- Solution MUCM</vt:lpstr>
      <vt:lpstr>Part 3 -- Solution MUCM</vt:lpstr>
      <vt:lpstr>Part 3 -- Solution DAM</vt:lpstr>
      <vt:lpstr>Part 3 -- Results DAM</vt:lpstr>
      <vt:lpstr>Part 3 -- New Model</vt:lpstr>
      <vt:lpstr>Part 3 -- New Model</vt:lpstr>
      <vt:lpstr>Part 3 -- New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471 Team 2</dc:title>
  <cp:lastModifiedBy>David Ganey</cp:lastModifiedBy>
  <cp:revision>1</cp:revision>
  <dcterms:modified xsi:type="dcterms:W3CDTF">2015-04-21T22:06:34Z</dcterms:modified>
</cp:coreProperties>
</file>