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CC9F-A683-4139-B9F1-434FE5EEEB43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B11-2EBD-4438-8877-AAB9E4DBD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CC9F-A683-4139-B9F1-434FE5EEEB43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B11-2EBD-4438-8877-AAB9E4DBD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CC9F-A683-4139-B9F1-434FE5EEEB43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B11-2EBD-4438-8877-AAB9E4DBD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CC9F-A683-4139-B9F1-434FE5EEEB43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B11-2EBD-4438-8877-AAB9E4DBD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CC9F-A683-4139-B9F1-434FE5EEEB43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B11-2EBD-4438-8877-AAB9E4DBD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CC9F-A683-4139-B9F1-434FE5EEEB43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B11-2EBD-4438-8877-AAB9E4DBD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CC9F-A683-4139-B9F1-434FE5EEEB43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B11-2EBD-4438-8877-AAB9E4DBD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CC9F-A683-4139-B9F1-434FE5EEEB43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B11-2EBD-4438-8877-AAB9E4DBD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CC9F-A683-4139-B9F1-434FE5EEEB43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B11-2EBD-4438-8877-AAB9E4DBD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CC9F-A683-4139-B9F1-434FE5EEEB43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B11-2EBD-4438-8877-AAB9E4DBD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CC9F-A683-4139-B9F1-434FE5EEEB43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B11-2EBD-4438-8877-AAB9E4DBD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CC9F-A683-4139-B9F1-434FE5EEEB43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CDB11-2EBD-4438-8877-AAB9E4DBD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/>
          <a:lstStyle/>
          <a:p>
            <a:r>
              <a:rPr lang="en-US" dirty="0" smtClean="0"/>
              <a:t>Non-Linear Equations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://t0.gstatic.com/images?q=tbn:ANd9GcSZ6fhOS3KemPVurIgJy0FA-z5DBS35tR6K1bS29oWW_UsnLX-z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6858000" cy="43251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86200" y="1752600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</a:t>
            </a:r>
            <a:r>
              <a:rPr lang="en-US" dirty="0" smtClean="0"/>
              <a:t>1 -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Debajyoti Nag – Introduction</a:t>
            </a:r>
          </a:p>
          <a:p>
            <a:r>
              <a:rPr lang="en-US" dirty="0" smtClean="0"/>
              <a:t>Roberts </a:t>
            </a:r>
            <a:r>
              <a:rPr lang="en-US" dirty="0" err="1" smtClean="0"/>
              <a:t>Zenteils</a:t>
            </a:r>
            <a:r>
              <a:rPr lang="en-US" dirty="0" smtClean="0"/>
              <a:t> – Bisection Method</a:t>
            </a:r>
          </a:p>
          <a:p>
            <a:r>
              <a:rPr lang="en-US" dirty="0" smtClean="0"/>
              <a:t>Omer </a:t>
            </a:r>
            <a:r>
              <a:rPr lang="en-US" dirty="0" err="1" smtClean="0"/>
              <a:t>Saleh</a:t>
            </a:r>
            <a:r>
              <a:rPr lang="en-US" dirty="0" smtClean="0"/>
              <a:t> – Newton Method</a:t>
            </a:r>
          </a:p>
          <a:p>
            <a:r>
              <a:rPr lang="en-US" dirty="0" smtClean="0"/>
              <a:t>Gerard Duff – Secant Method</a:t>
            </a:r>
          </a:p>
          <a:p>
            <a:r>
              <a:rPr lang="en-US" dirty="0" smtClean="0"/>
              <a:t>Yasser </a:t>
            </a:r>
            <a:r>
              <a:rPr lang="en-US" dirty="0" err="1" smtClean="0"/>
              <a:t>Najib</a:t>
            </a:r>
            <a:r>
              <a:rPr lang="en-US" dirty="0" smtClean="0"/>
              <a:t> – False Position Method</a:t>
            </a:r>
          </a:p>
          <a:p>
            <a:r>
              <a:rPr lang="en-US" dirty="0" err="1" smtClean="0"/>
              <a:t>Katerina</a:t>
            </a:r>
            <a:r>
              <a:rPr lang="en-US" dirty="0" smtClean="0"/>
              <a:t> </a:t>
            </a:r>
            <a:r>
              <a:rPr lang="en-US" dirty="0" err="1" smtClean="0"/>
              <a:t>Mardusevich</a:t>
            </a:r>
            <a:r>
              <a:rPr lang="en-US" dirty="0" smtClean="0"/>
              <a:t> – Brent’s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 linear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lvl="1"/>
            <a:r>
              <a:rPr lang="en-US" dirty="0" smtClean="0"/>
              <a:t>Does not satisfy “superposition principle”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Output NOT directly proportional to input</a:t>
            </a:r>
          </a:p>
          <a:p>
            <a:pPr lvl="1"/>
            <a:r>
              <a:rPr lang="en-US" dirty="0" smtClean="0"/>
              <a:t>graph does not form a straight line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uperpos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057400"/>
            <a:ext cx="2681630" cy="1385075"/>
          </a:xfrm>
          <a:prstGeom prst="rect">
            <a:avLst/>
          </a:prstGeom>
        </p:spPr>
      </p:pic>
      <p:pic>
        <p:nvPicPr>
          <p:cNvPr id="5" name="Picture 4" descr="nonline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310558"/>
            <a:ext cx="5629795" cy="2014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Quadratic Equations</a:t>
            </a:r>
          </a:p>
          <a:p>
            <a:pPr lvl="1"/>
            <a:r>
              <a:rPr lang="en-US" dirty="0" smtClean="0"/>
              <a:t>Example </a:t>
            </a:r>
          </a:p>
          <a:p>
            <a:r>
              <a:rPr lang="en-US" dirty="0" smtClean="0"/>
              <a:t>Trigonometric Functions</a:t>
            </a:r>
          </a:p>
          <a:p>
            <a:pPr lvl="1"/>
            <a:r>
              <a:rPr lang="en-US" dirty="0" smtClean="0"/>
              <a:t>Example : Sin x</a:t>
            </a:r>
          </a:p>
          <a:p>
            <a:r>
              <a:rPr lang="en-US" dirty="0"/>
              <a:t> Parabola, Ellipse, </a:t>
            </a:r>
            <a:r>
              <a:rPr lang="en-US" dirty="0" smtClean="0"/>
              <a:t>Circle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 descr="qu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108448"/>
            <a:ext cx="3858217" cy="710952"/>
          </a:xfrm>
          <a:prstGeom prst="rect">
            <a:avLst/>
          </a:prstGeom>
        </p:spPr>
      </p:pic>
      <p:pic>
        <p:nvPicPr>
          <p:cNvPr id="5" name="Picture 4" descr="s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884952"/>
            <a:ext cx="3357978" cy="1687048"/>
          </a:xfrm>
          <a:prstGeom prst="rect">
            <a:avLst/>
          </a:prstGeom>
        </p:spPr>
      </p:pic>
      <p:pic>
        <p:nvPicPr>
          <p:cNvPr id="6" name="Picture 5" descr="ellips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800600"/>
            <a:ext cx="1857634" cy="714475"/>
          </a:xfrm>
          <a:prstGeom prst="rect">
            <a:avLst/>
          </a:prstGeom>
        </p:spPr>
      </p:pic>
      <p:pic>
        <p:nvPicPr>
          <p:cNvPr id="7" name="Picture 6" descr="ellipse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4572000"/>
            <a:ext cx="3510452" cy="1752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Discriminant</a:t>
            </a:r>
            <a:r>
              <a:rPr lang="en-US" dirty="0" smtClean="0"/>
              <a:t> (D)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function of its coefficients which gives information about the nature of its roots</a:t>
            </a:r>
          </a:p>
          <a:p>
            <a:pPr lvl="1"/>
            <a:r>
              <a:rPr lang="en-US" dirty="0" smtClean="0"/>
              <a:t>Formula (quadratic) : </a:t>
            </a:r>
          </a:p>
          <a:p>
            <a:pPr lvl="1"/>
            <a:r>
              <a:rPr lang="en-US" dirty="0" smtClean="0"/>
              <a:t>Significance :</a:t>
            </a:r>
          </a:p>
          <a:p>
            <a:pPr lvl="2"/>
            <a:r>
              <a:rPr lang="en-US" dirty="0" smtClean="0"/>
              <a:t>Number of roots</a:t>
            </a:r>
          </a:p>
          <a:p>
            <a:pPr lvl="2"/>
            <a:r>
              <a:rPr lang="en-US" dirty="0" smtClean="0"/>
              <a:t>Nature of roots</a:t>
            </a:r>
          </a:p>
          <a:p>
            <a:endParaRPr lang="en-US" dirty="0"/>
          </a:p>
        </p:txBody>
      </p:sp>
      <p:pic>
        <p:nvPicPr>
          <p:cNvPr id="4" name="Picture 3" descr="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514600"/>
            <a:ext cx="1771897" cy="514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and </a:t>
            </a:r>
            <a:r>
              <a:rPr lang="en-US" dirty="0" smtClean="0"/>
              <a:t>Imaginary</a:t>
            </a:r>
          </a:p>
          <a:p>
            <a:pPr lvl="1"/>
            <a:r>
              <a:rPr lang="en-US" dirty="0" smtClean="0"/>
              <a:t>Dependency on </a:t>
            </a:r>
            <a:r>
              <a:rPr lang="en-US" dirty="0" err="1" smtClean="0"/>
              <a:t>discriminant</a:t>
            </a:r>
            <a:endParaRPr lang="en-US" dirty="0" smtClean="0"/>
          </a:p>
          <a:p>
            <a:pPr lvl="1"/>
            <a:r>
              <a:rPr lang="en-US" dirty="0" smtClean="0"/>
              <a:t>Significance (touches x-axis or not)</a:t>
            </a:r>
          </a:p>
          <a:p>
            <a:pPr lvl="2"/>
            <a:r>
              <a:rPr lang="en-US" dirty="0" smtClean="0"/>
              <a:t>D &gt; 0 -&gt; Real roots</a:t>
            </a:r>
          </a:p>
          <a:p>
            <a:pPr lvl="2"/>
            <a:r>
              <a:rPr lang="en-US" dirty="0" smtClean="0"/>
              <a:t>D &lt; 0 -&gt; Imaginary roots</a:t>
            </a:r>
          </a:p>
          <a:p>
            <a:pPr lvl="2"/>
            <a:r>
              <a:rPr lang="en-US" dirty="0" smtClean="0"/>
              <a:t>D = 0 -&gt; Unique root</a:t>
            </a:r>
          </a:p>
          <a:p>
            <a:pPr lvl="1"/>
            <a:r>
              <a:rPr lang="en-US" dirty="0" smtClean="0"/>
              <a:t>Formula (quadratic): </a:t>
            </a:r>
          </a:p>
          <a:p>
            <a:pPr lvl="2">
              <a:buNone/>
            </a:pPr>
            <a:r>
              <a:rPr lang="en-US" dirty="0" smtClean="0"/>
              <a:t> </a:t>
            </a:r>
          </a:p>
          <a:p>
            <a:pPr lvl="2">
              <a:buNone/>
            </a:pPr>
            <a:r>
              <a:rPr lang="en-US" dirty="0" smtClean="0"/>
              <a:t> 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ro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101998"/>
            <a:ext cx="2076857" cy="841602"/>
          </a:xfrm>
          <a:prstGeom prst="rect">
            <a:avLst/>
          </a:prstGeom>
        </p:spPr>
      </p:pic>
      <p:pic>
        <p:nvPicPr>
          <p:cNvPr id="5" name="Picture 4" descr="roo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34" y="5124368"/>
            <a:ext cx="1896126" cy="8192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113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Non-Linear Equations</vt:lpstr>
      <vt:lpstr>Group 1 - agenda</vt:lpstr>
      <vt:lpstr>NOT linear  </vt:lpstr>
      <vt:lpstr>Examples</vt:lpstr>
      <vt:lpstr>Discriminant (D) </vt:lpstr>
      <vt:lpstr>Roots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Non-Linear Equations</dc:title>
  <dc:creator>debajyoti</dc:creator>
  <cp:lastModifiedBy>debajyoti</cp:lastModifiedBy>
  <cp:revision>21</cp:revision>
  <dcterms:created xsi:type="dcterms:W3CDTF">2013-01-29T21:35:06Z</dcterms:created>
  <dcterms:modified xsi:type="dcterms:W3CDTF">2013-02-01T18:50:38Z</dcterms:modified>
</cp:coreProperties>
</file>