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1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6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F76A-5748-0647-A973-958FAE09749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1A61-E2E7-4443-9B5E-E9B06691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Analysis of Edge Correctness</a:t>
            </a:r>
            <a:br>
              <a:rPr lang="en-US" dirty="0" smtClean="0"/>
            </a:br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 22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jEC-n400-p0.01-pval0.0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" y="63066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667" y="2094120"/>
            <a:ext cx="151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Differences in EC of less than 0.07 are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257125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Denser BA</a:t>
            </a:r>
            <a:endParaRPr lang="en-US" dirty="0"/>
          </a:p>
        </p:txBody>
      </p:sp>
      <p:pic>
        <p:nvPicPr>
          <p:cNvPr id="4" name="Picture 3" descr="NCCI-n400-p0.0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" y="13716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4951" y="2035949"/>
            <a:ext cx="11418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Still significant variation in NC for EC &lt; 0.5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EC &lt; 0.25 not significant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Denser BA</a:t>
            </a:r>
            <a:endParaRPr lang="en-US" dirty="0"/>
          </a:p>
        </p:txBody>
      </p:sp>
      <p:pic>
        <p:nvPicPr>
          <p:cNvPr id="5" name="Picture 4" descr="RejEC-n400-p0.09-pval0.0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06" y="119297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9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Worlds: Even Worse</a:t>
            </a:r>
            <a:endParaRPr lang="en-US" dirty="0"/>
          </a:p>
        </p:txBody>
      </p:sp>
      <p:pic>
        <p:nvPicPr>
          <p:cNvPr id="4" name="Picture 3" descr="NCCI-n400-p0.0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7" y="1372085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72" y="2384969"/>
            <a:ext cx="160922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WS graphs in which each node is connected to its 4 neighbors, plus 0.001 fraction of edges are rewired randomly.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2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jEC-n400-p0.001-pval0.0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9" y="1163885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5195" y="2443140"/>
            <a:ext cx="1580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Differences in EC of less than 0.1 are not significant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some EC values, differences less than 0.25 are not significant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Small Worlds: Even 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9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Stranger</a:t>
            </a:r>
            <a:endParaRPr lang="en-US" dirty="0"/>
          </a:p>
        </p:txBody>
      </p:sp>
      <p:pic>
        <p:nvPicPr>
          <p:cNvPr id="4" name="Picture 3" descr="NCCI-n400-p0.00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" y="1144495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8903" y="2103815"/>
            <a:ext cx="2117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fraction of random edges is very low, then EC implies NC except at high EC values!</a:t>
            </a:r>
          </a:p>
          <a:p>
            <a:endParaRPr lang="en-US" dirty="0"/>
          </a:p>
          <a:p>
            <a:r>
              <a:rPr lang="en-US" dirty="0" smtClean="0"/>
              <a:t>Very strange. </a:t>
            </a:r>
          </a:p>
          <a:p>
            <a:r>
              <a:rPr lang="en-US" dirty="0" smtClean="0"/>
              <a:t>(No explanation yet)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5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graph matters a lot</a:t>
            </a:r>
          </a:p>
          <a:p>
            <a:pPr lvl="1"/>
            <a:r>
              <a:rPr lang="en-US" dirty="0" smtClean="0"/>
              <a:t>So - what are “real” graphs like?</a:t>
            </a:r>
          </a:p>
          <a:p>
            <a:r>
              <a:rPr lang="en-US" dirty="0" smtClean="0"/>
              <a:t>Higher density of edges: EC predicts NC better</a:t>
            </a:r>
          </a:p>
          <a:p>
            <a:r>
              <a:rPr lang="en-US" dirty="0" smtClean="0"/>
              <a:t>Some graphs have a threshold effect</a:t>
            </a:r>
          </a:p>
          <a:p>
            <a:pPr lvl="1"/>
            <a:r>
              <a:rPr lang="en-US" dirty="0" smtClean="0"/>
              <a:t>EC values below the threshold are meaningless</a:t>
            </a:r>
          </a:p>
          <a:p>
            <a:r>
              <a:rPr lang="en-US" dirty="0" smtClean="0"/>
              <a:t>Often find that differences in EC of 0.05 or 0.1 are not significant </a:t>
            </a:r>
            <a:r>
              <a:rPr lang="en-US" dirty="0" err="1" smtClean="0"/>
              <a:t>w.r.t</a:t>
            </a:r>
            <a:r>
              <a:rPr lang="en-US" dirty="0" smtClean="0"/>
              <a:t>. NC</a:t>
            </a:r>
          </a:p>
          <a:p>
            <a:pPr lvl="1"/>
            <a:r>
              <a:rPr lang="en-US" dirty="0" smtClean="0"/>
              <a:t>So - what do comp bio papers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9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Perturbed graphs</a:t>
            </a:r>
            <a:endParaRPr lang="en-US" dirty="0"/>
          </a:p>
        </p:txBody>
      </p:sp>
      <p:pic>
        <p:nvPicPr>
          <p:cNvPr id="6" name="Picture 5" descr="NCCI-n400-p0.02-scramble-0.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130"/>
            <a:ext cx="7315200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6724" y="2239545"/>
            <a:ext cx="1890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 graph compared to a perturbed version of itself, in which 25% of edges are randomly replaced</a:t>
            </a:r>
          </a:p>
          <a:p>
            <a:endParaRPr lang="en-US" dirty="0"/>
          </a:p>
          <a:p>
            <a:r>
              <a:rPr lang="en-US" dirty="0" smtClean="0"/>
              <a:t>Variation in NC is slightly greater than for non-perturbed case</a:t>
            </a:r>
          </a:p>
        </p:txBody>
      </p:sp>
    </p:spTree>
    <p:extLst>
      <p:ext uri="{BB962C8B-B14F-4D97-AF65-F5344CB8AC3E}">
        <p14:creationId xmlns:p14="http://schemas.microsoft.com/office/powerpoint/2010/main" val="16060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jEC-n400-p0.02-pval0.005-scramble-0.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2" y="96441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graph perturbed</a:t>
            </a:r>
            <a:endParaRPr lang="en-US" dirty="0"/>
          </a:p>
        </p:txBody>
      </p:sp>
      <p:pic>
        <p:nvPicPr>
          <p:cNvPr id="4" name="Picture 3" descr="NCCI-n400-p0.01-scramble-0.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75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two graphs, represented by their adjacency matrices A and B</a:t>
            </a:r>
          </a:p>
          <a:p>
            <a:r>
              <a:rPr lang="en-US" dirty="0" smtClean="0"/>
              <a:t>We can permute the nodes in B according to a permutation matrix P by computing P’BP</a:t>
            </a:r>
          </a:p>
          <a:p>
            <a:r>
              <a:rPr lang="en-US" dirty="0" smtClean="0"/>
              <a:t>The number of edges that coincide is given by </a:t>
            </a:r>
            <a:br>
              <a:rPr lang="en-US" dirty="0" smtClean="0"/>
            </a:br>
            <a:r>
              <a:rPr lang="en-US" dirty="0" smtClean="0"/>
              <a:t>EC = </a:t>
            </a:r>
            <a:r>
              <a:rPr lang="en-US" dirty="0" err="1" smtClean="0"/>
              <a:t>Tr</a:t>
            </a:r>
            <a:r>
              <a:rPr lang="en-US" dirty="0" smtClean="0"/>
              <a:t>(AP’BP)</a:t>
            </a:r>
          </a:p>
          <a:p>
            <a:r>
              <a:rPr lang="en-US" dirty="0" smtClean="0"/>
              <a:t>We would like to sample uniformly from the set of all Ps that preserve this value</a:t>
            </a:r>
          </a:p>
          <a:p>
            <a:r>
              <a:rPr lang="en-US" dirty="0" smtClean="0"/>
              <a:t>The resulting sample tells us </a:t>
            </a:r>
            <a:r>
              <a:rPr lang="en-US" dirty="0" smtClean="0">
                <a:solidFill>
                  <a:srgbClr val="FF0000"/>
                </a:solidFill>
              </a:rPr>
              <a:t>the distribution of node correctness (NC) for a random mapping with a given EC.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 can use this to determine the statistical power of a given difference in EC measurements – how large a difference in EC is needed to reliably say that NC values are different.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1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jEC-n400-p0.01-pval0.005-scramble-0.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5" y="2108420"/>
            <a:ext cx="3936493" cy="2952370"/>
          </a:xfrm>
          <a:prstGeom prst="rect">
            <a:avLst/>
          </a:prstGeom>
        </p:spPr>
      </p:pic>
      <p:pic>
        <p:nvPicPr>
          <p:cNvPr id="5" name="Picture 4" descr="RejEC-n400-p0.01-pval0.0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8" y="2108420"/>
            <a:ext cx="3936493" cy="2952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4427" y="5594936"/>
            <a:ext cx="204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 graph perturbed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3920" y="5594936"/>
            <a:ext cx="241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 graph not perturbed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 perturbed</a:t>
            </a:r>
            <a:endParaRPr lang="en-US" dirty="0"/>
          </a:p>
        </p:txBody>
      </p:sp>
      <p:pic>
        <p:nvPicPr>
          <p:cNvPr id="4" name="Picture 3" descr="NCCI-n400-p0.001-scramble-0.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2" y="1202665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8253" y="2239544"/>
            <a:ext cx="1987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Much larger variation in NC in the </a:t>
            </a:r>
            <a:r>
              <a:rPr lang="en-US" smtClean="0"/>
              <a:t>perturbed case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WS graph has a lot of structure that gets destroyed by perturbation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jEC-n400-p0.001-pval0.005-scramble-0.2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0" y="1944090"/>
            <a:ext cx="36576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1462" y="5119882"/>
            <a:ext cx="209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graph perturbed</a:t>
            </a:r>
            <a:endParaRPr lang="en-US" dirty="0"/>
          </a:p>
        </p:txBody>
      </p:sp>
      <p:pic>
        <p:nvPicPr>
          <p:cNvPr id="6" name="Picture 5" descr="RejEC-n400-p0.001-pval0.0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84" y="1944090"/>
            <a:ext cx="36576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7849" y="5111109"/>
            <a:ext cx="24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graph not perturbed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9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sample permutations that preserve EC, we use Markov Chain Monte Carlo</a:t>
            </a:r>
          </a:p>
          <a:p>
            <a:r>
              <a:rPr lang="en-US" dirty="0" smtClean="0"/>
              <a:t>Given a permutation C = P’BP, columns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may be interchanged in P without changing EC if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jj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ii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ji</a:t>
            </a:r>
            <a:r>
              <a:rPr lang="en-US" dirty="0" smtClean="0"/>
              <a:t> (+ 2 </a:t>
            </a:r>
            <a:r>
              <a:rPr lang="en-US" dirty="0" err="1" smtClean="0"/>
              <a:t>iff</a:t>
            </a:r>
            <a:r>
              <a:rPr lang="en-US" dirty="0" smtClean="0"/>
              <a:t> nodes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are connected in both graphs).</a:t>
            </a:r>
          </a:p>
          <a:p>
            <a:r>
              <a:rPr lang="en-US" dirty="0" smtClean="0"/>
              <a:t>We use Metropolis dynamics to ensure that the Markov Chain converges to the uniform distribution over states.</a:t>
            </a:r>
          </a:p>
          <a:p>
            <a:r>
              <a:rPr lang="en-US" dirty="0" smtClean="0"/>
              <a:t>Specifically, the transition probability from state </a:t>
            </a:r>
            <a:r>
              <a:rPr lang="en-US" i="1" dirty="0" smtClean="0"/>
              <a:t>x</a:t>
            </a:r>
            <a:r>
              <a:rPr lang="en-US" dirty="0" smtClean="0"/>
              <a:t> to state </a:t>
            </a:r>
            <a:r>
              <a:rPr lang="en-US" i="1" dirty="0" smtClean="0"/>
              <a:t>y</a:t>
            </a:r>
            <a:r>
              <a:rPr lang="en-US" dirty="0" smtClean="0"/>
              <a:t> is min(1, </a:t>
            </a:r>
            <a:r>
              <a:rPr lang="en-US" dirty="0" err="1" smtClean="0"/>
              <a:t>deg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)/</a:t>
            </a:r>
            <a:r>
              <a:rPr lang="en-US" dirty="0" err="1" smtClean="0"/>
              <a:t>deg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Limitations: </a:t>
            </a:r>
          </a:p>
          <a:p>
            <a:pPr lvl="1"/>
            <a:r>
              <a:rPr lang="en-US" dirty="0" smtClean="0"/>
              <a:t>All states with a given EC may not communicate.  Try to solve this by starting from multiple random starting points.</a:t>
            </a:r>
          </a:p>
          <a:p>
            <a:pPr lvl="1"/>
            <a:r>
              <a:rPr lang="en-US" dirty="0" smtClean="0"/>
              <a:t>We don’t know exactly how long to run the chain to reach steady state.  Try to solve this by observing the chain evolution and “eyeballing” steady state (typically k * n log(n), k </a:t>
            </a:r>
            <a:r>
              <a:rPr lang="en-US" dirty="0" err="1" smtClean="0"/>
              <a:t>approx</a:t>
            </a:r>
            <a:r>
              <a:rPr lang="en-US" dirty="0" smtClean="0"/>
              <a:t> = 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Resulting simulation has running time </a:t>
            </a:r>
            <a:br>
              <a:rPr lang="en-US" dirty="0" smtClean="0"/>
            </a:b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 log(n)).  </a:t>
            </a:r>
            <a:br>
              <a:rPr lang="en-US" dirty="0" smtClean="0"/>
            </a:br>
            <a:r>
              <a:rPr lang="en-US" sz="2400" dirty="0" smtClean="0"/>
              <a:t>(Naïve implementation is O(n</a:t>
            </a:r>
            <a:r>
              <a:rPr lang="en-US" sz="2400" baseline="30000" dirty="0"/>
              <a:t>4</a:t>
            </a:r>
            <a:r>
              <a:rPr lang="en-US" sz="2400" dirty="0" smtClean="0"/>
              <a:t> log(n))</a:t>
            </a:r>
          </a:p>
          <a:p>
            <a:r>
              <a:rPr lang="en-US" dirty="0" smtClean="0"/>
              <a:t>Two kinds of experiments:</a:t>
            </a:r>
          </a:p>
          <a:p>
            <a:pPr lvl="1"/>
            <a:r>
              <a:rPr lang="en-US" dirty="0" smtClean="0"/>
              <a:t>Match a graph with itself</a:t>
            </a:r>
          </a:p>
          <a:p>
            <a:pPr lvl="1"/>
            <a:r>
              <a:rPr lang="en-US" dirty="0" smtClean="0"/>
              <a:t>Match a graph with a perturbed version of itself</a:t>
            </a:r>
          </a:p>
          <a:p>
            <a:r>
              <a:rPr lang="en-US" dirty="0" smtClean="0"/>
              <a:t>Three kinds of graphs:</a:t>
            </a:r>
          </a:p>
          <a:p>
            <a:pPr lvl="1"/>
            <a:r>
              <a:rPr lang="en-US" dirty="0" err="1" smtClean="0"/>
              <a:t>Erdos-Renyi</a:t>
            </a:r>
            <a:r>
              <a:rPr lang="en-US" dirty="0" smtClean="0"/>
              <a:t> random graph</a:t>
            </a:r>
          </a:p>
          <a:p>
            <a:pPr lvl="1"/>
            <a:r>
              <a:rPr lang="en-US" dirty="0" err="1" smtClean="0"/>
              <a:t>Barabasi</a:t>
            </a:r>
            <a:r>
              <a:rPr lang="en-US" dirty="0" smtClean="0"/>
              <a:t>-Albert preferential attachment (power law)</a:t>
            </a:r>
          </a:p>
          <a:p>
            <a:pPr lvl="1"/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small world graph </a:t>
            </a:r>
            <a:br>
              <a:rPr lang="en-US" dirty="0" smtClean="0"/>
            </a:br>
            <a:r>
              <a:rPr lang="en-US" dirty="0" smtClean="0"/>
              <a:t>(high clustering, low diameter)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1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728"/>
            <a:ext cx="8229600" cy="1143000"/>
          </a:xfrm>
        </p:spPr>
        <p:txBody>
          <a:bodyPr/>
          <a:lstStyle/>
          <a:p>
            <a:r>
              <a:rPr lang="en-US" dirty="0" smtClean="0"/>
              <a:t>Self-Matching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5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CCI-n400-p0.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985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9477" y="1308825"/>
            <a:ext cx="21545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ER graph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400 nodes, </a:t>
            </a:r>
            <a:br>
              <a:rPr lang="en-US" dirty="0" smtClean="0"/>
            </a:br>
            <a:r>
              <a:rPr lang="en-US" dirty="0" smtClean="0"/>
              <a:t>p = 0.02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Variation in NC depends on EC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EC &lt; 0.15 is meaningless for NC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Significant spread in NC for EC &lt; 0.5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High EC is a good predictor of NC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77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Baseline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4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jEC-n400-p0.02-pval0.0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1" y="824560"/>
            <a:ext cx="7315200" cy="548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5501" y="1599675"/>
            <a:ext cx="1938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Differences in EC of less than 0.04 are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358094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Denser graphs have lower NC variation</a:t>
            </a:r>
            <a:endParaRPr lang="en-US" dirty="0"/>
          </a:p>
        </p:txBody>
      </p:sp>
      <p:pic>
        <p:nvPicPr>
          <p:cNvPr id="6" name="Picture 5" descr="NCCI-n400-p0.0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9" y="1251140"/>
            <a:ext cx="7315200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0820" y="2239545"/>
            <a:ext cx="9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0.09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7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graphs have higher NC variation</a:t>
            </a:r>
            <a:endParaRPr lang="en-US" dirty="0"/>
          </a:p>
        </p:txBody>
      </p:sp>
      <p:pic>
        <p:nvPicPr>
          <p:cNvPr id="4" name="Picture 3" descr="NCCI-n400-p0.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97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9784" y="2268630"/>
            <a:ext cx="191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Especially at high EC values</a:t>
            </a:r>
          </a:p>
          <a:p>
            <a:endParaRPr lang="en-US" dirty="0"/>
          </a:p>
          <a:p>
            <a:r>
              <a:rPr lang="en-US" dirty="0" smtClean="0"/>
              <a:t>High EC is not as good a predictor of NC (compared to ER graphs)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7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531</Words>
  <Application>Microsoft Macintosh PowerPoint</Application>
  <PresentationFormat>On-screen Show (4:3)</PresentationFormat>
  <Paragraphs>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 Analysis of Edge Correctness Initial Results</vt:lpstr>
      <vt:lpstr>Strategy</vt:lpstr>
      <vt:lpstr>MCMC</vt:lpstr>
      <vt:lpstr>Experiments</vt:lpstr>
      <vt:lpstr>Self-Matching</vt:lpstr>
      <vt:lpstr>Baseline results</vt:lpstr>
      <vt:lpstr>PowerPoint Presentation</vt:lpstr>
      <vt:lpstr>Denser graphs have lower NC variation</vt:lpstr>
      <vt:lpstr>BA graphs have higher NC variation</vt:lpstr>
      <vt:lpstr>PowerPoint Presentation</vt:lpstr>
      <vt:lpstr>Denser BA</vt:lpstr>
      <vt:lpstr>Denser BA</vt:lpstr>
      <vt:lpstr>Small Worlds: Even Worse</vt:lpstr>
      <vt:lpstr>Small Worlds: Even Worse</vt:lpstr>
      <vt:lpstr>Even Stranger</vt:lpstr>
      <vt:lpstr>Conclusions</vt:lpstr>
      <vt:lpstr>Perturbed graphs</vt:lpstr>
      <vt:lpstr>PowerPoint Presentation</vt:lpstr>
      <vt:lpstr>BA graph perturbed</vt:lpstr>
      <vt:lpstr>PowerPoint Presentation</vt:lpstr>
      <vt:lpstr>Small World perturbed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Analysis of Edge Correctness Initial Results</dc:title>
  <dc:creator>Mark Crovella</dc:creator>
  <cp:lastModifiedBy>Mark Crovella</cp:lastModifiedBy>
  <cp:revision>7</cp:revision>
  <dcterms:created xsi:type="dcterms:W3CDTF">2016-02-22T20:26:37Z</dcterms:created>
  <dcterms:modified xsi:type="dcterms:W3CDTF">2016-02-22T21:33:20Z</dcterms:modified>
</cp:coreProperties>
</file>