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14"/>
  </p:notesMasterIdLst>
  <p:sldIdLst>
    <p:sldId id="263" r:id="rId4"/>
    <p:sldId id="260" r:id="rId5"/>
    <p:sldId id="256" r:id="rId6"/>
    <p:sldId id="257" r:id="rId7"/>
    <p:sldId id="264" r:id="rId8"/>
    <p:sldId id="258" r:id="rId9"/>
    <p:sldId id="265" r:id="rId10"/>
    <p:sldId id="261" r:id="rId11"/>
    <p:sldId id="262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4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083C8-0498-440B-97B8-5CD426ED884A}" type="datetimeFigureOut">
              <a:rPr lang="en-GB" smtClean="0"/>
              <a:pPr/>
              <a:t>22/09/2016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E741F-5DAC-4F6A-9AF7-E6F13740817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5832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75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65F4-A259-FB44-89E0-79943C5614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8ED6-9457-D84E-A9A6-EE27C72760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0496226"/>
      </p:ext>
    </p:extLst>
  </p:cSld>
  <p:clrMapOvr>
    <a:masterClrMapping/>
  </p:clrMapOvr>
  <p:transition spd="slow" advClick="0" advTm="10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65F4-A259-FB44-89E0-79943C5614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8ED6-9457-D84E-A9A6-EE27C72760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3857342"/>
      </p:ext>
    </p:extLst>
  </p:cSld>
  <p:clrMapOvr>
    <a:masterClrMapping/>
  </p:clrMapOvr>
  <p:transition spd="slow" advClick="0" advTm="10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65F4-A259-FB44-89E0-79943C5614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8ED6-9457-D84E-A9A6-EE27C72760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309575"/>
      </p:ext>
    </p:extLst>
  </p:cSld>
  <p:clrMapOvr>
    <a:masterClrMapping/>
  </p:clrMapOvr>
  <p:transition spd="slow" advClick="0" advTm="10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65F4-A259-FB44-89E0-79943C5614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8ED6-9457-D84E-A9A6-EE27C72760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1167931"/>
      </p:ext>
    </p:extLst>
  </p:cSld>
  <p:clrMapOvr>
    <a:masterClrMapping/>
  </p:clrMapOvr>
  <p:transition spd="slow" advClick="0" advTm="10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65F4-A259-FB44-89E0-79943C5614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8ED6-9457-D84E-A9A6-EE27C72760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5888514"/>
      </p:ext>
    </p:extLst>
  </p:cSld>
  <p:clrMapOvr>
    <a:masterClrMapping/>
  </p:clrMapOvr>
  <p:transition spd="slow" advClick="0" advTm="10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65F4-A259-FB44-89E0-79943C5614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8ED6-9457-D84E-A9A6-EE27C72760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957687"/>
      </p:ext>
    </p:extLst>
  </p:cSld>
  <p:clrMapOvr>
    <a:masterClrMapping/>
  </p:clrMapOvr>
  <p:transition spd="slow" advClick="0" advTm="10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65F4-A259-FB44-89E0-79943C5614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8ED6-9457-D84E-A9A6-EE27C72760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518996"/>
      </p:ext>
    </p:extLst>
  </p:cSld>
  <p:clrMapOvr>
    <a:masterClrMapping/>
  </p:clrMapOvr>
  <p:transition spd="slow" advClick="0" advTm="1000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65F4-A259-FB44-89E0-79943C5614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8ED6-9457-D84E-A9A6-EE27C72760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3692542"/>
      </p:ext>
    </p:extLst>
  </p:cSld>
  <p:clrMapOvr>
    <a:masterClrMapping/>
  </p:clrMapOvr>
  <p:transition spd="slow" advClick="0" advTm="10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65F4-A259-FB44-89E0-79943C5614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8ED6-9457-D84E-A9A6-EE27C72760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4727234"/>
      </p:ext>
    </p:extLst>
  </p:cSld>
  <p:clrMapOvr>
    <a:masterClrMapping/>
  </p:clrMapOvr>
  <p:transition spd="slow" advClick="0" advTm="1000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65F4-A259-FB44-89E0-79943C5614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8ED6-9457-D84E-A9A6-EE27C72760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327080"/>
      </p:ext>
    </p:extLst>
  </p:cSld>
  <p:clrMapOvr>
    <a:masterClrMapping/>
  </p:clrMapOvr>
  <p:transition spd="slow" advClick="0" advTm="1000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65F4-A259-FB44-89E0-79943C5614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8ED6-9457-D84E-A9A6-EE27C72760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1571435"/>
      </p:ext>
    </p:extLst>
  </p:cSld>
  <p:clrMapOvr>
    <a:masterClrMapping/>
  </p:clrMapOvr>
  <p:transition spd="slow" advClick="0" advTm="10000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Blee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="" xmlns:p14="http://schemas.microsoft.com/office/powerpoint/2010/main" val="13987798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9A7-0648-AE4C-8CB7-8FA157314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DD20-26A0-7945-8F00-DB195302DE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6452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9A7-0648-AE4C-8CB7-8FA157314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DD20-26A0-7945-8F00-DB195302DE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8324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9A7-0648-AE4C-8CB7-8FA157314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DD20-26A0-7945-8F00-DB195302DE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5816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9A7-0648-AE4C-8CB7-8FA157314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DD20-26A0-7945-8F00-DB195302DE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3759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9A7-0648-AE4C-8CB7-8FA157314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DD20-26A0-7945-8F00-DB195302DE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980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9A7-0648-AE4C-8CB7-8FA157314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DD20-26A0-7945-8F00-DB195302DE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927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9A7-0648-AE4C-8CB7-8FA157314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DD20-26A0-7945-8F00-DB195302DE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1973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9A7-0648-AE4C-8CB7-8FA157314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DD20-26A0-7945-8F00-DB195302DE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90270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9A7-0648-AE4C-8CB7-8FA157314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DD20-26A0-7945-8F00-DB195302DE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9329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9A7-0648-AE4C-8CB7-8FA157314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DD20-26A0-7945-8F00-DB195302DE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14210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9A7-0648-AE4C-8CB7-8FA157314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DD20-26A0-7945-8F00-DB195302DE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010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F3365F4-A259-FB44-89E0-79943C5614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AFB8ED6-9457-D84E-A9A6-EE27C72760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905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0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79A7-0648-AE4C-8CB7-8FA157314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ADD20-26A0-7945-8F00-DB195302DE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911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0"/>
            <a:ext cx="12192000" cy="6858000"/>
          </a:xfrm>
        </p:spPr>
      </p:pic>
    </p:spTree>
    <p:extLst>
      <p:ext uri="{BB962C8B-B14F-4D97-AF65-F5344CB8AC3E}">
        <p14:creationId xmlns="" xmlns:p14="http://schemas.microsoft.com/office/powerpoint/2010/main" val="3263516763"/>
      </p:ext>
    </p:extLst>
  </p:cSld>
  <p:clrMapOvr>
    <a:masterClrMapping/>
  </p:clrMapOvr>
  <p:transition spd="med" advTm="10000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</p:spPr>
      </p:pic>
    </p:spTree>
    <p:extLst>
      <p:ext uri="{BB962C8B-B14F-4D97-AF65-F5344CB8AC3E}">
        <p14:creationId xmlns="" xmlns:p14="http://schemas.microsoft.com/office/powerpoint/2010/main" val="3944714767"/>
      </p:ext>
    </p:extLst>
  </p:cSld>
  <p:clrMapOvr>
    <a:masterClrMapping/>
  </p:clrMapOvr>
  <p:transition spd="med" advTm="1000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="" xmlns:p14="http://schemas.microsoft.com/office/powerpoint/2010/main" val="2796591982"/>
      </p:ext>
    </p:extLst>
  </p:cSld>
  <p:clrMapOvr>
    <a:masterClrMapping/>
  </p:clrMapOvr>
  <p:transition spd="med" advTm="1000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73062"/>
            <a:ext cx="9144000" cy="2384941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350297" y="9923"/>
            <a:ext cx="8793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7200" b="1" dirty="0" smtClean="0">
                <a:solidFill>
                  <a:srgbClr val="18B095"/>
                </a:solidFill>
              </a:rPr>
              <a:t>Open Transport Map</a:t>
            </a:r>
            <a:endParaRPr lang="en-US" sz="7200" b="1" dirty="0">
              <a:solidFill>
                <a:srgbClr val="18B095"/>
              </a:solidFill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8802" y="2469177"/>
            <a:ext cx="6532207" cy="5198973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525677" y="1025953"/>
            <a:ext cx="75345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GB" sz="2600" dirty="0" smtClean="0">
                <a:solidFill>
                  <a:prstClr val="black"/>
                </a:solidFill>
              </a:rPr>
              <a:t>= </a:t>
            </a:r>
            <a:r>
              <a:rPr lang="en-GB" sz="2600" b="1" dirty="0" smtClean="0">
                <a:solidFill>
                  <a:prstClr val="black"/>
                </a:solidFill>
              </a:rPr>
              <a:t>INSPIRE compatible and routable OPENSTREETMAP</a:t>
            </a:r>
          </a:p>
        </p:txBody>
      </p:sp>
      <p:sp>
        <p:nvSpPr>
          <p:cNvPr id="8" name="Rounded Rectangle 6"/>
          <p:cNvSpPr/>
          <p:nvPr/>
        </p:nvSpPr>
        <p:spPr>
          <a:xfrm>
            <a:off x="553497" y="1652284"/>
            <a:ext cx="5563361" cy="1385057"/>
          </a:xfrm>
          <a:prstGeom prst="roundRect">
            <a:avLst/>
          </a:prstGeom>
          <a:solidFill>
            <a:srgbClr val="18B0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4000" dirty="0" smtClean="0">
              <a:solidFill>
                <a:srgbClr val="535353"/>
              </a:solidFill>
            </a:endParaRPr>
          </a:p>
          <a:p>
            <a:pPr algn="ctr" defTabSz="457200"/>
            <a:r>
              <a:rPr lang="en-US" sz="4000" b="1" dirty="0" smtClean="0">
                <a:solidFill>
                  <a:srgbClr val="EEECE1"/>
                </a:solidFill>
              </a:rPr>
              <a:t>Suitable for routing</a:t>
            </a:r>
          </a:p>
          <a:p>
            <a:pPr algn="ctr" defTabSz="457200"/>
            <a:endParaRPr lang="en-US" sz="4000" dirty="0">
              <a:solidFill>
                <a:srgbClr val="535353"/>
              </a:solidFill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" y="3434271"/>
            <a:ext cx="2364144" cy="120669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27" y="3499085"/>
            <a:ext cx="4537141" cy="2601421"/>
          </a:xfrm>
          <a:prstGeom prst="rect">
            <a:avLst/>
          </a:prstGeom>
        </p:spPr>
      </p:pic>
      <p:sp>
        <p:nvSpPr>
          <p:cNvPr id="10" name="Rounded Rectangle 6"/>
          <p:cNvSpPr/>
          <p:nvPr/>
        </p:nvSpPr>
        <p:spPr>
          <a:xfrm>
            <a:off x="553497" y="1669410"/>
            <a:ext cx="5563361" cy="1385057"/>
          </a:xfrm>
          <a:prstGeom prst="roundRect">
            <a:avLst/>
          </a:prstGeom>
          <a:solidFill>
            <a:srgbClr val="18B0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4000" dirty="0" smtClean="0">
              <a:solidFill>
                <a:srgbClr val="535353"/>
              </a:solidFill>
            </a:endParaRPr>
          </a:p>
          <a:p>
            <a:pPr algn="ctr" defTabSz="457200"/>
            <a:r>
              <a:rPr lang="en-US" sz="4000" b="1" dirty="0" smtClean="0">
                <a:solidFill>
                  <a:srgbClr val="9BBB59">
                    <a:lumMod val="40000"/>
                    <a:lumOff val="60000"/>
                  </a:srgbClr>
                </a:solidFill>
              </a:rPr>
              <a:t>Time related Traffic Volumes</a:t>
            </a:r>
          </a:p>
          <a:p>
            <a:pPr algn="ctr" defTabSz="457200"/>
            <a:endParaRPr lang="en-US" sz="4000" dirty="0">
              <a:solidFill>
                <a:srgbClr val="535353"/>
              </a:solidFill>
            </a:endParaRPr>
          </a:p>
        </p:txBody>
      </p:sp>
      <p:sp>
        <p:nvSpPr>
          <p:cNvPr id="13" name="Rounded Rectangle 6"/>
          <p:cNvSpPr/>
          <p:nvPr/>
        </p:nvSpPr>
        <p:spPr>
          <a:xfrm>
            <a:off x="553497" y="1652283"/>
            <a:ext cx="5563361" cy="1385057"/>
          </a:xfrm>
          <a:prstGeom prst="roundRect">
            <a:avLst/>
          </a:prstGeom>
          <a:solidFill>
            <a:srgbClr val="18B0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4000" dirty="0" smtClean="0">
              <a:solidFill>
                <a:srgbClr val="535353"/>
              </a:solidFill>
            </a:endParaRPr>
          </a:p>
          <a:p>
            <a:pPr algn="ctr" defTabSz="457200"/>
            <a:r>
              <a:rPr lang="en-US" sz="4000" b="1" dirty="0" smtClean="0">
                <a:solidFill>
                  <a:srgbClr val="EEECE1"/>
                </a:solidFill>
              </a:rPr>
              <a:t>Available as a map and a geo-layer</a:t>
            </a:r>
          </a:p>
          <a:p>
            <a:pPr algn="ctr" defTabSz="457200"/>
            <a:endParaRPr lang="en-US" sz="4000" dirty="0">
              <a:solidFill>
                <a:srgbClr val="535353"/>
              </a:solidFill>
            </a:endParaRPr>
          </a:p>
        </p:txBody>
      </p:sp>
      <p:sp>
        <p:nvSpPr>
          <p:cNvPr id="14" name="Rounded Rectangle 6"/>
          <p:cNvSpPr/>
          <p:nvPr/>
        </p:nvSpPr>
        <p:spPr>
          <a:xfrm>
            <a:off x="553496" y="1669409"/>
            <a:ext cx="5563361" cy="1385057"/>
          </a:xfrm>
          <a:prstGeom prst="roundRect">
            <a:avLst/>
          </a:prstGeom>
          <a:solidFill>
            <a:srgbClr val="18B0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4000" dirty="0" smtClean="0">
              <a:solidFill>
                <a:srgbClr val="535353"/>
              </a:solidFill>
            </a:endParaRPr>
          </a:p>
          <a:p>
            <a:pPr algn="ctr" defTabSz="457200"/>
            <a:r>
              <a:rPr lang="en-US" sz="4000" b="1" dirty="0" smtClean="0">
                <a:solidFill>
                  <a:srgbClr val="9BBB59">
                    <a:lumMod val="40000"/>
                    <a:lumOff val="60000"/>
                  </a:srgbClr>
                </a:solidFill>
              </a:rPr>
              <a:t>Accessible via GUI and API</a:t>
            </a:r>
          </a:p>
          <a:p>
            <a:pPr algn="ctr" defTabSz="457200"/>
            <a:endParaRPr lang="en-US" sz="4000" dirty="0">
              <a:solidFill>
                <a:srgbClr val="535353"/>
              </a:solidFill>
            </a:endParaRPr>
          </a:p>
        </p:txBody>
      </p:sp>
      <p:sp>
        <p:nvSpPr>
          <p:cNvPr id="15" name="Rounded Rectangle 6"/>
          <p:cNvSpPr/>
          <p:nvPr/>
        </p:nvSpPr>
        <p:spPr>
          <a:xfrm>
            <a:off x="553496" y="1696544"/>
            <a:ext cx="5563361" cy="1385057"/>
          </a:xfrm>
          <a:prstGeom prst="roundRect">
            <a:avLst/>
          </a:prstGeom>
          <a:solidFill>
            <a:srgbClr val="18B0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4000" dirty="0" smtClean="0">
              <a:solidFill>
                <a:srgbClr val="535353"/>
              </a:solidFill>
            </a:endParaRPr>
          </a:p>
          <a:p>
            <a:pPr algn="ctr" defTabSz="457200"/>
            <a:r>
              <a:rPr lang="en-US" sz="4000" b="1" dirty="0" smtClean="0">
                <a:solidFill>
                  <a:srgbClr val="EEECE1"/>
                </a:solidFill>
              </a:rPr>
              <a:t>Covering the whole of the EU</a:t>
            </a:r>
          </a:p>
          <a:p>
            <a:pPr algn="ctr" defTabSz="457200"/>
            <a:endParaRPr lang="en-US" sz="4000" dirty="0">
              <a:solidFill>
                <a:srgbClr val="535353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7" y="6010660"/>
            <a:ext cx="3387984" cy="661070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1" y="1845323"/>
            <a:ext cx="5164992" cy="10645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7529115"/>
      </p:ext>
    </p:extLst>
  </p:cSld>
  <p:clrMapOvr>
    <a:masterClrMapping/>
  </p:clrMapOvr>
  <p:transition spd="med" advTm="1000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6" descr="antelope.png"/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print">
            <a:alphaModFix amt="15000"/>
          </a:blip>
          <a:srcRect t="10526" b="10526"/>
          <a:stretch>
            <a:fillRect/>
          </a:stretch>
        </p:blipFill>
        <p:spPr>
          <a:xfrm>
            <a:off x="-249073" y="3074"/>
            <a:ext cx="964214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-1879002"/>
            <a:ext cx="5486400" cy="70839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07054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>
                <a:solidFill>
                  <a:srgbClr val="4D6BB4"/>
                </a:solidFill>
                <a:latin typeface="Avenir Black"/>
                <a:ea typeface="Avenir Book" charset="0"/>
                <a:cs typeface="Avenir Black"/>
              </a:rPr>
              <a:t>Learn more on Sunday at 10:00 in Room QC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" y="2923503"/>
            <a:ext cx="9143999" cy="290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1834" tIns="50917" rIns="101834" bIns="50917" rtlCol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600" b="0" dirty="0">
                <a:solidFill>
                  <a:srgbClr val="2D699E"/>
                </a:solidFill>
                <a:latin typeface="Avenir Book" charset="0"/>
                <a:ea typeface="Avenir Book" charset="0"/>
                <a:cs typeface="Avenir Book" charset="0"/>
              </a:rPr>
              <a:t>Get the free </a:t>
            </a:r>
            <a:r>
              <a:rPr lang="en-US" sz="2600" b="0" dirty="0" err="1">
                <a:solidFill>
                  <a:srgbClr val="2D699E"/>
                </a:solidFill>
                <a:latin typeface="Avenir Book" charset="0"/>
                <a:ea typeface="Avenir Book" charset="0"/>
                <a:cs typeface="Avenir Book" charset="0"/>
              </a:rPr>
              <a:t>iOS</a:t>
            </a:r>
            <a:r>
              <a:rPr lang="en-US" sz="2600" b="0" dirty="0">
                <a:solidFill>
                  <a:srgbClr val="2D699E"/>
                </a:solidFill>
                <a:latin typeface="Avenir Book" charset="0"/>
                <a:ea typeface="Avenir Book" charset="0"/>
                <a:cs typeface="Avenir Book" charset="0"/>
              </a:rPr>
              <a:t> or Android mobile app</a:t>
            </a:r>
          </a:p>
          <a:p>
            <a:pPr algn="ctr" eaLnBrk="1" hangingPunct="1">
              <a:spcBef>
                <a:spcPct val="0"/>
              </a:spcBef>
            </a:pPr>
            <a:endParaRPr lang="en-US" sz="2600" dirty="0">
              <a:solidFill>
                <a:srgbClr val="2D699E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sz="2600" b="0" dirty="0">
                <a:solidFill>
                  <a:srgbClr val="2D699E"/>
                </a:solidFill>
                <a:latin typeface="Avenir Book" charset="0"/>
                <a:ea typeface="Avenir Book" charset="0"/>
                <a:cs typeface="Avenir Book" charset="0"/>
              </a:rPr>
              <a:t>Record images as you drive</a:t>
            </a:r>
          </a:p>
          <a:p>
            <a:pPr algn="ctr" eaLnBrk="1" hangingPunct="1">
              <a:spcBef>
                <a:spcPct val="0"/>
              </a:spcBef>
            </a:pPr>
            <a:endParaRPr lang="en-US" sz="2600" b="0" dirty="0">
              <a:solidFill>
                <a:srgbClr val="2D699E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sz="2600" b="0" dirty="0">
                <a:solidFill>
                  <a:srgbClr val="2D699E"/>
                </a:solidFill>
                <a:latin typeface="Avenir Book" charset="0"/>
                <a:ea typeface="Avenir Book" charset="0"/>
                <a:cs typeface="Avenir Book" charset="0"/>
              </a:rPr>
              <a:t>Intelligent detection and capture of speed signs</a:t>
            </a:r>
          </a:p>
          <a:p>
            <a:pPr algn="ctr" eaLnBrk="1" hangingPunct="1">
              <a:spcBef>
                <a:spcPct val="0"/>
              </a:spcBef>
            </a:pPr>
            <a:endParaRPr lang="en-US" sz="2600" b="0" dirty="0">
              <a:solidFill>
                <a:srgbClr val="2D699E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sz="2600" dirty="0">
                <a:solidFill>
                  <a:srgbClr val="2D699E"/>
                </a:solidFill>
                <a:latin typeface="Avenir Book" charset="0"/>
                <a:ea typeface="Avenir Book" charset="0"/>
                <a:cs typeface="Avenir Book" charset="0"/>
              </a:rPr>
              <a:t>Recognition of sign posts and lanes coming soon!</a:t>
            </a:r>
            <a:endParaRPr lang="en-US" sz="2600" b="0" dirty="0">
              <a:solidFill>
                <a:srgbClr val="2D699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723378"/>
      </p:ext>
    </p:extLst>
  </p:cSld>
  <p:clrMapOvr>
    <a:masterClrMapping/>
  </p:clrMapOvr>
  <p:transition spd="med" advTm="1000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19600" y="0"/>
            <a:ext cx="12192001" cy="6858000"/>
          </a:xfrm>
        </p:spPr>
      </p:pic>
    </p:spTree>
    <p:extLst>
      <p:ext uri="{BB962C8B-B14F-4D97-AF65-F5344CB8AC3E}">
        <p14:creationId xmlns="" xmlns:p14="http://schemas.microsoft.com/office/powerpoint/2010/main" val="4237410478"/>
      </p:ext>
    </p:extLst>
  </p:cSld>
  <p:clrMapOvr>
    <a:masterClrMapping/>
  </p:clrMapOvr>
  <p:transition spd="med" advTm="1000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30"/>
            <a:ext cx="9144000" cy="68549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5691790"/>
      </p:ext>
    </p:extLst>
  </p:cSld>
  <p:clrMapOvr>
    <a:masterClrMapping/>
  </p:clrMapOvr>
  <p:transition spd="med" advTm="1000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Mapzen_SOTMBelgium2016_Sli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22781"/>
            <a:ext cx="9144000" cy="5144619"/>
          </a:xfrm>
        </p:spPr>
      </p:pic>
    </p:spTree>
  </p:cSld>
  <p:clrMapOvr>
    <a:masterClrMapping/>
  </p:clrMapOvr>
  <p:transition spd="med" advTm="1000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="" xmlns:p14="http://schemas.microsoft.com/office/powerpoint/2010/main" val="2530861514"/>
      </p:ext>
    </p:extLst>
  </p:cSld>
  <p:clrMapOvr>
    <a:masterClrMapping/>
  </p:clrMapOvr>
  <p:transition spd="med" advTm="1000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0" y="0"/>
            <a:ext cx="12192000" cy="6858000"/>
          </a:xfrm>
        </p:spPr>
      </p:pic>
    </p:spTree>
    <p:extLst>
      <p:ext uri="{BB962C8B-B14F-4D97-AF65-F5344CB8AC3E}">
        <p14:creationId xmlns="" xmlns:p14="http://schemas.microsoft.com/office/powerpoint/2010/main" val="2718854707"/>
      </p:ext>
    </p:extLst>
  </p:cSld>
  <p:clrMapOvr>
    <a:masterClrMapping/>
  </p:clrMapOvr>
  <p:transition spd="med" advTm="10000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72</Words>
  <Application>Microsoft Office PowerPoint</Application>
  <PresentationFormat>On-screen Show (4:3)</PresentationFormat>
  <Paragraphs>20</Paragraphs>
  <Slides>10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1_Office Theme</vt:lpstr>
      <vt:lpstr>2_Office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Nickerson, Rob</dc:creator>
  <cp:lastModifiedBy>Rob</cp:lastModifiedBy>
  <cp:revision>8</cp:revision>
  <dcterms:created xsi:type="dcterms:W3CDTF">2006-08-16T00:00:00Z</dcterms:created>
  <dcterms:modified xsi:type="dcterms:W3CDTF">2016-09-22T22:46:53Z</dcterms:modified>
</cp:coreProperties>
</file>