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1"/>
  </p:sldMasterIdLst>
  <p:sldIdLst>
    <p:sldId id="286" r:id="rId2"/>
    <p:sldId id="287" r:id="rId3"/>
    <p:sldId id="289" r:id="rId4"/>
    <p:sldId id="290" r:id="rId5"/>
    <p:sldId id="291" r:id="rId6"/>
    <p:sldId id="292" r:id="rId7"/>
    <p:sldId id="293" r:id="rId8"/>
    <p:sldId id="297" r:id="rId9"/>
    <p:sldId id="288" r:id="rId10"/>
    <p:sldId id="294" r:id="rId11"/>
    <p:sldId id="295" r:id="rId12"/>
    <p:sldId id="296" r:id="rId13"/>
    <p:sldId id="298" r:id="rId14"/>
    <p:sldId id="299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87D7"/>
    <a:srgbClr val="0000A0"/>
    <a:srgbClr val="9AB3E6"/>
    <a:srgbClr val="3366FF"/>
    <a:srgbClr val="82A1E0"/>
    <a:srgbClr val="7598DD"/>
    <a:srgbClr val="FFFF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558" autoAdjust="0"/>
  </p:normalViewPr>
  <p:slideViewPr>
    <p:cSldViewPr>
      <p:cViewPr varScale="1">
        <p:scale>
          <a:sx n="70" d="100"/>
          <a:sy n="70" d="100"/>
        </p:scale>
        <p:origin x="5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C0B6F3B8-2523-467A-BAE7-8D741D80A68D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88C6E2EB-2D3D-432F-A0B3-4F01019754F5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>
              <a:extLst>
                <a:ext uri="{FF2B5EF4-FFF2-40B4-BE49-F238E27FC236}">
                  <a16:creationId xmlns:a16="http://schemas.microsoft.com/office/drawing/2014/main" id="{60C59DC0-ABE7-4673-B593-7B683029052E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137CD04-159D-4E7C-9D50-7E9F1996CB33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F413A913-C352-45D0-9700-9996555DF465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4906D826-F124-4730-8363-7258962FD1A0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F123C42D-7099-4AC5-B494-990F50F2C20D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CC667B85-1EC9-478E-B503-4461344E7A45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4182957D-0259-44D5-BE3A-AFA9A91CEE7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AD83920E-8E03-43DF-B52D-FC332CC5FDAC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BAE0C392-7F8D-4895-A2EE-7CB98D4242C7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6C456C6-8E2C-4201-B571-00CE6752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8816D55-AF34-4911-87CD-D919A8C7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84EB601-10FD-4383-A285-259B7412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942AB-EE80-476C-87A8-4CDEFA0EE594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11894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FDEA-9DB2-45F8-889B-5006A4FF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C372-4483-404C-B04A-74787C25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69A2-EF6E-45C2-973A-2E1413D4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F1EC8-DBCC-4DD7-B6D7-AD6ACD6C4A30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360761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AF1722D4-6624-4619-9356-60404B1C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uk-UA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97FE97C8-C157-4C99-A09A-DDAC5086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uk-UA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1F22E31-6ACF-4010-97B8-F443EB9B9C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EE6E8FE-D084-41C5-8DD6-9B8CF9340E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8F7D2A-6DB7-44B7-8B53-43B8A89067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6B43B-22CC-4A50-B455-97F8D8054E76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248766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E7D2-85B5-4A43-BE1D-A619005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8CE0-CE74-4EC2-9C4B-9D4B5DD7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7A46-414F-4EA5-A265-4B35BEFA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5E81E-3B32-4C7B-8233-69375B2882FB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141177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7">
            <a:extLst>
              <a:ext uri="{FF2B5EF4-FFF2-40B4-BE49-F238E27FC236}">
                <a16:creationId xmlns:a16="http://schemas.microsoft.com/office/drawing/2014/main" id="{85434E95-8F80-4EC7-B095-89F5871F9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uk-UA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11CFBFB1-CD6D-4BB8-A0A8-DB283AB33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uk-UA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3E933E-033B-4DB9-BB62-13ECBFBED9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441E6EF-B812-4A3E-9F3A-C0905765A0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554F05-610D-49E4-81D6-F84CB8D2C6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88FDC-A4E3-4863-9DC1-99179831E284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1083590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EAF5EC-26C0-4173-B902-0A1154086D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EDF2BF-6AD7-45BC-97D4-C2794EEC3D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02DCF0-FE0D-44A0-A058-B9392CDC7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7DA68-CDFF-4D50-A0D8-D66F0262185B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932425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5FA4-9240-462A-A54A-71BDC2F7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1C5D-BD62-4CC7-87DC-66B9F1FC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C0E6B-7D71-4991-BF4F-F6C7CBF5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EB8A1-6AA6-487C-B368-D2788BC13B06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2525231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FC46-57D1-4B77-AC4D-B4B9D72D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9AB9-612A-4E11-A1AE-23C51A33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25B6-580E-4216-981D-81462C1E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CB94A-A050-40E7-81F2-65FD2901CE59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368634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E6DB-9B85-4A3B-B9E7-EB7761D8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938B-AFBD-4831-A1E9-4D85B769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3AAFE-790E-4C90-8FE1-365E0B37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57A6E-2239-4702-A725-9F1AB1791A9B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305960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1F06-7360-48FE-AFA2-0684BCF7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1812C-C98B-43CC-A0CB-7BEF74F2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7A5AF-1CC9-41D1-A2E8-27CC3938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D083-E379-4D97-BF19-05E753C3F6C7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34312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F8EB54-B737-44A4-90F6-4568D8D3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A7C12F-54BF-4BB8-A49C-1E73B1B1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A19A7F-53A4-4081-8256-EEF27C16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02B79-04D1-4061-84A7-010C3A1AFE9B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83896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A57294B-1DD5-4577-B755-1E51DE02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C455DB-3C54-4A86-8BC4-860CF4D3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311B0A-5FF1-4BC5-A4A5-9C85B2863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23037-CB2C-4E75-BF60-CC96E3B169F8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297242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6C70C64-52FC-4292-80D3-E05946D9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F4ECA4-E9A1-477C-9D70-23C7B8D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47DF06-7069-4F00-907D-17A0B8D3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57CF8-2A29-46CA-840D-EE0197211A06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44188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CE7834F-B1D9-41D7-AEDE-B340697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F6941D-6940-43BD-ACF6-20E52C35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DDDC5A-602A-46F9-9BAE-F75D2C16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76869-BE4E-4080-A477-2E5937FD219A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358671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BF220B-2E48-4BEA-9985-E36FE1BF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205ECF-6ECF-4986-B2EB-EB591260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F830ECB-1083-4ACC-B655-3F3F3AAC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F5E64-82E2-4850-8AB8-C0DE2A692369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301843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uk-UA" noProof="0"/>
              <a:t>Клацніть піктограму, щоб додати зображення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035989-D9CA-4F59-B8CB-F3DEE62D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40418A-B04E-4686-96B0-21325F61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3926D3-BFBD-4F89-AA86-3B82E2CC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FAA63-89FB-45D7-9985-2BD86231225E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  <p:extLst>
      <p:ext uri="{BB962C8B-B14F-4D97-AF65-F5344CB8AC3E}">
        <p14:creationId xmlns:p14="http://schemas.microsoft.com/office/powerpoint/2010/main" val="148778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8FEB6167-9564-42B4-8A2C-20C8791DDBDE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7A5CC0-9903-4B87-AF78-75B6EC808C4C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606D1C-9AAF-436D-BE24-760485ADDD44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00F1974-F7DF-4D5B-AA09-F3AB9888CDCB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CAC5DD4-DE40-4368-B22E-315D9E91C649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7AE3BA7-F08B-4888-A05E-01DB2B652DB5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5FE676-A1F4-492F-96A1-FD205D7DAA4C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5D48271-17C0-4C2E-AEC5-86C321F13075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6294A41-B8ED-4E41-9AEE-4664377718E9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E93D689-B67C-44F9-A29D-220C322500AC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D575385-A1B5-49B3-9CB7-A15B558C2EB5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E582E172-FD11-425B-AD21-012E08387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/>
              <a:t>Клацніть, щоб редагувати стиль зразка заголовка</a:t>
            </a:r>
            <a:endParaRPr lang="en-US" altLang="uk-UA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868069C-2954-4A12-91A9-A32C76EE9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uk-UA"/>
              <a:t>Клацніть, щоб відредагувати стилі зразків тексту</a:t>
            </a:r>
          </a:p>
          <a:p>
            <a:pPr lvl="1"/>
            <a:r>
              <a:rPr lang="uk-UA" altLang="uk-UA"/>
              <a:t>Другий рівень</a:t>
            </a:r>
          </a:p>
          <a:p>
            <a:pPr lvl="2"/>
            <a:r>
              <a:rPr lang="uk-UA" altLang="uk-UA"/>
              <a:t>Третій рівень</a:t>
            </a:r>
          </a:p>
          <a:p>
            <a:pPr lvl="3"/>
            <a:r>
              <a:rPr lang="uk-UA" altLang="uk-UA"/>
              <a:t>Четвертий рівень</a:t>
            </a:r>
          </a:p>
          <a:p>
            <a:pPr lvl="4"/>
            <a:r>
              <a:rPr lang="uk-UA" altLang="uk-UA"/>
              <a:t>П’ятий рівень</a:t>
            </a:r>
            <a:endParaRPr lang="en-US" alt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9656C-89AB-4BFC-9765-DD1A618D0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6DA9-67B4-41AA-9DCB-76A91FE03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 alt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CD95-CF77-4415-80FF-61C7F7BD4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EC02FE6E-883C-49B9-9FD9-2BD024FBD8B6}" type="slidenum">
              <a:rPr lang="ru-RU" altLang="ru-UA"/>
              <a:pPr>
                <a:defRPr/>
              </a:pPr>
              <a:t>‹№›</a:t>
            </a:fld>
            <a:endParaRPr lang="ru-RU" altLang="ru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26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7" r:id="rId11"/>
    <p:sldLayoutId id="2147484122" r:id="rId12"/>
    <p:sldLayoutId id="2147484128" r:id="rId13"/>
    <p:sldLayoutId id="2147484123" r:id="rId14"/>
    <p:sldLayoutId id="2147484124" r:id="rId15"/>
    <p:sldLayoutId id="2147484125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>
            <a:extLst>
              <a:ext uri="{FF2B5EF4-FFF2-40B4-BE49-F238E27FC236}">
                <a16:creationId xmlns:a16="http://schemas.microsoft.com/office/drawing/2014/main" id="{5364AF81-EE9C-47A8-8BF7-B48EF5606A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1628775"/>
            <a:ext cx="6911975" cy="2422525"/>
          </a:xfrm>
        </p:spPr>
        <p:txBody>
          <a:bodyPr/>
          <a:lstStyle/>
          <a:p>
            <a:pPr algn="ctr"/>
            <a:r>
              <a:rPr lang="uk-UA" altLang="uk-UA"/>
              <a:t>Програмна реалізація ігрового модуля «Тетріс»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BD0C317-D19C-491D-AA2D-CB525BF7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0200" y="4581525"/>
            <a:ext cx="2768600" cy="1096963"/>
          </a:xfrm>
        </p:spPr>
        <p:txBody>
          <a:bodyPr rtlCol="0">
            <a:normAutofit lnSpcReduction="10000"/>
          </a:bodyPr>
          <a:lstStyle/>
          <a:p>
            <a:pPr algn="l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uk-UA" dirty="0"/>
              <a:t>Робота Смілого Едуарда</a:t>
            </a:r>
          </a:p>
          <a:p>
            <a:pPr algn="l" fontAlgn="auto">
              <a:spcAft>
                <a:spcPts val="0"/>
              </a:spcAft>
              <a:buFont typeface="Wingdings 3" charset="2"/>
              <a:buNone/>
              <a:defRPr/>
            </a:pPr>
            <a:endParaRPr lang="uk-UA" dirty="0"/>
          </a:p>
          <a:p>
            <a:pPr algn="l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uk-UA" dirty="0"/>
              <a:t>Керівник: </a:t>
            </a:r>
            <a:r>
              <a:rPr lang="uk-UA" dirty="0" err="1"/>
              <a:t>Краліна</a:t>
            </a:r>
            <a:r>
              <a:rPr lang="uk-UA" dirty="0"/>
              <a:t> Г. С.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C83D677A-F4F9-48DB-B864-3E9AAFD11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uk-UA" altLang="uk-UA"/>
              <a:t>Головний екран гри</a:t>
            </a:r>
          </a:p>
        </p:txBody>
      </p:sp>
      <p:pic>
        <p:nvPicPr>
          <p:cNvPr id="14339" name="Рисунок 2">
            <a:extLst>
              <a:ext uri="{FF2B5EF4-FFF2-40B4-BE49-F238E27FC236}">
                <a16:creationId xmlns:a16="http://schemas.microsoft.com/office/drawing/2014/main" id="{2377E7CA-84B2-46DB-858A-98A35A495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11374" r="15709" b="11374"/>
          <a:stretch>
            <a:fillRect/>
          </a:stretch>
        </p:blipFill>
        <p:spPr bwMode="auto">
          <a:xfrm>
            <a:off x="388938" y="1557338"/>
            <a:ext cx="6562725" cy="40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>
            <a:extLst>
              <a:ext uri="{FF2B5EF4-FFF2-40B4-BE49-F238E27FC236}">
                <a16:creationId xmlns:a16="http://schemas.microsoft.com/office/drawing/2014/main" id="{BE677047-0960-436B-BCD1-763E9F266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uk-UA" altLang="uk-UA"/>
              <a:t>Екран ігрового процесу</a:t>
            </a:r>
          </a:p>
        </p:txBody>
      </p:sp>
      <p:pic>
        <p:nvPicPr>
          <p:cNvPr id="15363" name="Рисунок 3">
            <a:extLst>
              <a:ext uri="{FF2B5EF4-FFF2-40B4-BE49-F238E27FC236}">
                <a16:creationId xmlns:a16="http://schemas.microsoft.com/office/drawing/2014/main" id="{272EE0B2-8D65-463A-8279-F27398D1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0" t="11374" r="15710" b="11374"/>
          <a:stretch>
            <a:fillRect/>
          </a:stretch>
        </p:blipFill>
        <p:spPr bwMode="auto">
          <a:xfrm>
            <a:off x="314325" y="1389063"/>
            <a:ext cx="6705600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CB007EC3-E912-40A5-9028-510BAF33F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705600" cy="1320800"/>
          </a:xfrm>
        </p:spPr>
        <p:txBody>
          <a:bodyPr/>
          <a:lstStyle/>
          <a:p>
            <a:r>
              <a:rPr lang="uk-UA" altLang="uk-UA"/>
              <a:t>Екран програшу</a:t>
            </a:r>
            <a:br>
              <a:rPr lang="uk-UA" altLang="uk-UA"/>
            </a:br>
            <a:r>
              <a:rPr lang="uk-UA" altLang="uk-UA"/>
              <a:t>(оновлення головного екрану)</a:t>
            </a:r>
          </a:p>
        </p:txBody>
      </p:sp>
      <p:pic>
        <p:nvPicPr>
          <p:cNvPr id="16387" name="Рисунок 4">
            <a:extLst>
              <a:ext uri="{FF2B5EF4-FFF2-40B4-BE49-F238E27FC236}">
                <a16:creationId xmlns:a16="http://schemas.microsoft.com/office/drawing/2014/main" id="{FE0864EB-888E-49E5-8D34-E51C5FFE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7" t="11581" r="15089" b="11681"/>
          <a:stretch>
            <a:fillRect/>
          </a:stretch>
        </p:blipFill>
        <p:spPr bwMode="auto">
          <a:xfrm>
            <a:off x="336550" y="1773238"/>
            <a:ext cx="670560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r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F4F1137E-F83D-433D-AC61-413DD3BC2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В ході роботи:</a:t>
            </a:r>
          </a:p>
        </p:txBody>
      </p:sp>
      <p:sp>
        <p:nvSpPr>
          <p:cNvPr id="17411" name="Місце для вмісту 2">
            <a:extLst>
              <a:ext uri="{FF2B5EF4-FFF2-40B4-BE49-F238E27FC236}">
                <a16:creationId xmlns:a16="http://schemas.microsoft.com/office/drawing/2014/main" id="{29150367-F0CB-4C04-964E-5D8E4C5A16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/>
              <a:t>Проаналізовано сучасні методології та патерни розробки програмного забезпечення та, в особливості, ігрових компонентів;</a:t>
            </a:r>
          </a:p>
          <a:p>
            <a:r>
              <a:rPr lang="uk-UA" altLang="uk-UA"/>
              <a:t>Досліджено процес розробки програмного продукту використовуючи різні фреймворки та ігрові двигуни враховуючи перелік цільових платформ;</a:t>
            </a:r>
          </a:p>
          <a:p>
            <a:r>
              <a:rPr lang="uk-UA" altLang="uk-UA"/>
              <a:t>Використано новітні технології розробки програмного забезпечення з використанням паттернів методології компонентно-орієнтованого програмування, а саме </a:t>
            </a:r>
            <a:r>
              <a:rPr lang="en-US" altLang="uk-UA"/>
              <a:t>MVC</a:t>
            </a:r>
            <a:r>
              <a:rPr lang="ru-RU" altLang="uk-UA"/>
              <a:t> </a:t>
            </a:r>
            <a:r>
              <a:rPr lang="uk-UA" altLang="uk-UA"/>
              <a:t>та</a:t>
            </a:r>
            <a:r>
              <a:rPr lang="en-US" altLang="uk-UA"/>
              <a:t> ECS.</a:t>
            </a:r>
            <a:r>
              <a:rPr lang="uk-UA" altLang="uk-UA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>
            <a:extLst>
              <a:ext uri="{FF2B5EF4-FFF2-40B4-BE49-F238E27FC236}">
                <a16:creationId xmlns:a16="http://schemas.microsoft.com/office/drawing/2014/main" id="{1358855A-F31B-4C42-A3A1-DB0368418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258" y="2348880"/>
            <a:ext cx="6193483" cy="1530350"/>
          </a:xfrm>
        </p:spPr>
        <p:txBody>
          <a:bodyPr/>
          <a:lstStyle/>
          <a:p>
            <a:pPr algn="ctr"/>
            <a:r>
              <a:rPr lang="uk-UA" altLang="uk-UA" sz="4800" dirty="0"/>
              <a:t>Дякую за увагу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6000" fill="hold"/>
                                        <p:tgtEl>
                                          <p:spTgt spid="184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3194ACA4-47F7-4EDE-99D5-0ADBC5A76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Актуальність теми</a:t>
            </a:r>
          </a:p>
        </p:txBody>
      </p:sp>
      <p:sp>
        <p:nvSpPr>
          <p:cNvPr id="6147" name="Місце для вмісту 2">
            <a:extLst>
              <a:ext uri="{FF2B5EF4-FFF2-40B4-BE49-F238E27FC236}">
                <a16:creationId xmlns:a16="http://schemas.microsoft.com/office/drawing/2014/main" id="{868B7777-CF63-4914-85BD-8BF264833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uk-UA" altLang="uk-UA"/>
              <a:t>При швидкому розвитку світу інформаційних технологій та вимогам суспільства, програмування, десь більше десь менше, стало невід’ємною частиною нашого життя. З появою перших обчислювальних машин з’явилися різні типи мультимедіа, в тому числі й ігри. У наш час ігри стали подібними до реальності та вирішують настільки складний і широкий спектр задач, що спеціалістів ігро-індустрії охоче приймають на роботу у такі передові компанії світу, як </a:t>
            </a:r>
            <a:r>
              <a:rPr lang="en-US" altLang="uk-UA"/>
              <a:t>Google</a:t>
            </a:r>
            <a:r>
              <a:rPr lang="uk-UA" altLang="uk-UA"/>
              <a:t>, </a:t>
            </a:r>
            <a:r>
              <a:rPr lang="en-US" altLang="uk-UA"/>
              <a:t>Microsoft</a:t>
            </a:r>
            <a:r>
              <a:rPr lang="uk-UA" altLang="uk-UA"/>
              <a:t>, </a:t>
            </a:r>
            <a:r>
              <a:rPr lang="en-US" altLang="uk-UA"/>
              <a:t>Apple </a:t>
            </a:r>
            <a:r>
              <a:rPr lang="uk-UA" altLang="uk-UA"/>
              <a:t>або ж </a:t>
            </a:r>
            <a:r>
              <a:rPr lang="en-US" altLang="uk-UA"/>
              <a:t>SpaceX</a:t>
            </a:r>
            <a:r>
              <a:rPr lang="uk-UA" altLang="uk-UA"/>
              <a:t>. І це не говорячи вже про саму індустрію розваг, яка налічує тисячі компаній по всьому світу.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BE105872-716C-4E23-B685-C7DD83C8D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05038"/>
            <a:ext cx="4178300" cy="1944687"/>
          </a:xfrm>
        </p:spPr>
        <p:txBody>
          <a:bodyPr/>
          <a:lstStyle/>
          <a:p>
            <a:r>
              <a:rPr lang="uk-UA" altLang="uk-UA"/>
              <a:t>Блок-схема </a:t>
            </a:r>
            <a:r>
              <a:rPr lang="en-US" altLang="uk-UA"/>
              <a:t>UML </a:t>
            </a:r>
            <a:r>
              <a:rPr lang="uk-UA" altLang="uk-UA"/>
              <a:t>щодо загального ходу програми </a:t>
            </a:r>
          </a:p>
        </p:txBody>
      </p:sp>
      <p:pic>
        <p:nvPicPr>
          <p:cNvPr id="7171" name="Рисунок 3">
            <a:extLst>
              <a:ext uri="{FF2B5EF4-FFF2-40B4-BE49-F238E27FC236}">
                <a16:creationId xmlns:a16="http://schemas.microsoft.com/office/drawing/2014/main" id="{EF8F2827-994F-4E83-A0E5-06CF86E07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6350"/>
            <a:ext cx="38989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55404F98-6DD1-4B7B-862A-DB1EFF0AE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Компонентно-орієнтоване програмування</a:t>
            </a:r>
          </a:p>
        </p:txBody>
      </p:sp>
      <p:sp>
        <p:nvSpPr>
          <p:cNvPr id="8195" name="Місце для вмісту 2">
            <a:extLst>
              <a:ext uri="{FF2B5EF4-FFF2-40B4-BE49-F238E27FC236}">
                <a16:creationId xmlns:a16="http://schemas.microsoft.com/office/drawing/2014/main" id="{32D8F578-FB5C-44A2-B2B8-3DECA9DF1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uk-UA" altLang="uk-UA" b="1" i="1"/>
              <a:t>Компонентно-орієнтоване програмування </a:t>
            </a:r>
            <a:r>
              <a:rPr lang="uk-UA" altLang="uk-UA" i="1"/>
              <a:t>(КОП)</a:t>
            </a:r>
            <a:r>
              <a:rPr lang="uk-UA" altLang="uk-UA"/>
              <a:t> розглядає програму, як набір інкапсульованих компонентів, які взаємодіють з іншими компонентами через контейнер. Кожний компонент являється окремою підпрограмою, яка описує тільки одну функціональність та надає інтерфейс доступу до себе. Контейнери компонентів реалізують взаємодію компонентів та їх функціональність.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>
            <a:extLst>
              <a:ext uri="{FF2B5EF4-FFF2-40B4-BE49-F238E27FC236}">
                <a16:creationId xmlns:a16="http://schemas.microsoft.com/office/drawing/2014/main" id="{DB6CD371-D918-4524-B18D-82CE6342C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Model-View-Controller</a:t>
            </a:r>
            <a:br>
              <a:rPr lang="en-US" altLang="uk-UA"/>
            </a:br>
            <a:r>
              <a:rPr lang="uk-UA" altLang="uk-UA"/>
              <a:t>Модель-Вигляд-Контроллер</a:t>
            </a:r>
          </a:p>
        </p:txBody>
      </p:sp>
      <p:pic>
        <p:nvPicPr>
          <p:cNvPr id="9219" name="Рисунок 4">
            <a:extLst>
              <a:ext uri="{FF2B5EF4-FFF2-40B4-BE49-F238E27FC236}">
                <a16:creationId xmlns:a16="http://schemas.microsoft.com/office/drawing/2014/main" id="{BF7E503F-B8BE-4B26-8135-CA57148A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1"/>
          <a:stretch>
            <a:fillRect/>
          </a:stretch>
        </p:blipFill>
        <p:spPr bwMode="auto">
          <a:xfrm>
            <a:off x="506413" y="4559300"/>
            <a:ext cx="615315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Місце для вмісту 2">
            <a:extLst>
              <a:ext uri="{FF2B5EF4-FFF2-40B4-BE49-F238E27FC236}">
                <a16:creationId xmlns:a16="http://schemas.microsoft.com/office/drawing/2014/main" id="{1C3029C1-D1E5-40AD-9454-722F59B71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2613"/>
            <a:ext cx="6348413" cy="387985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Model-View-Controller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MVC</a:t>
            </a:r>
            <a:r>
              <a:rPr lang="uk-UA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uk-UA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числу найпопулярніших архітектурних </a:t>
            </a:r>
            <a:r>
              <a:rPr lang="uk-UA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патернів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сьогодення. Згідно нього всю програму необхідно розділити на 3 умовно незалежні складові, кожна з яких виконує свою частину задачі: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Модель – містить основну логіку та </a:t>
            </a:r>
            <a:r>
              <a:rPr lang="uk-U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фукціонал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Вигляд – відображає користувацький інтерфейс;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uk-U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Контроллер</a:t>
            </a:r>
            <a:r>
              <a:rPr lang="uk-U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реагує на дії користувача та запускає відповідні реакції Моделі.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35B7877C-70E0-404E-A516-120350444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Entity Component System</a:t>
            </a:r>
            <a:endParaRPr lang="uk-UA" altLang="uk-UA"/>
          </a:p>
        </p:txBody>
      </p:sp>
      <p:sp>
        <p:nvSpPr>
          <p:cNvPr id="10243" name="Місце для вмісту 2">
            <a:extLst>
              <a:ext uri="{FF2B5EF4-FFF2-40B4-BE49-F238E27FC236}">
                <a16:creationId xmlns:a16="http://schemas.microsoft.com/office/drawing/2014/main" id="{B83B948F-525B-4896-B095-EDB4FE583B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160588"/>
            <a:ext cx="6348413" cy="2492375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uk-UA"/>
              <a:t>Entity Component System</a:t>
            </a:r>
            <a:r>
              <a:rPr lang="uk-UA" altLang="uk-UA"/>
              <a:t> </a:t>
            </a:r>
            <a:r>
              <a:rPr lang="uk-UA" altLang="uk-UA" i="1"/>
              <a:t>(</a:t>
            </a:r>
            <a:r>
              <a:rPr lang="en-US" altLang="uk-UA" i="1"/>
              <a:t>ECS</a:t>
            </a:r>
            <a:r>
              <a:rPr lang="uk-UA" altLang="uk-UA" i="1"/>
              <a:t>)</a:t>
            </a:r>
            <a:r>
              <a:rPr lang="en-US" altLang="uk-UA" i="1"/>
              <a:t> – </a:t>
            </a:r>
            <a:r>
              <a:rPr lang="uk-UA" altLang="uk-UA"/>
              <a:t>це шаблон проектування, який забезпечує велику гнучкість в проектуванні загальної архітектури програмного забезпечення. Такі великі компанії, як </a:t>
            </a:r>
            <a:r>
              <a:rPr lang="en-US" altLang="uk-UA"/>
              <a:t>Unity, Epic </a:t>
            </a:r>
            <a:r>
              <a:rPr lang="uk-UA" altLang="uk-UA"/>
              <a:t>або </a:t>
            </a:r>
            <a:r>
              <a:rPr lang="en-US" altLang="uk-UA"/>
              <a:t>Crytek </a:t>
            </a:r>
            <a:r>
              <a:rPr lang="uk-UA" altLang="uk-UA"/>
              <a:t>використовують цей шаблон в своїх фреймворках, щоб надати розробникам дуже багатий можливостями інструмент, за допомогою якого вони розробляють власне ПЗ. 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uk-UA" altLang="uk-UA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11A98B52-824D-4A1A-88D6-BB79E5670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6348413" cy="1320800"/>
          </a:xfrm>
        </p:spPr>
        <p:txBody>
          <a:bodyPr/>
          <a:lstStyle/>
          <a:p>
            <a:r>
              <a:rPr lang="en-US" altLang="uk-UA"/>
              <a:t>Entity Component System</a:t>
            </a:r>
            <a:endParaRPr lang="uk-UA" altLang="uk-UA"/>
          </a:p>
        </p:txBody>
      </p:sp>
      <p:pic>
        <p:nvPicPr>
          <p:cNvPr id="11267" name="Рисунок 4">
            <a:extLst>
              <a:ext uri="{FF2B5EF4-FFF2-40B4-BE49-F238E27FC236}">
                <a16:creationId xmlns:a16="http://schemas.microsoft.com/office/drawing/2014/main" id="{BEF3DB18-7A46-4BE4-9C29-81EBB3EF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90588"/>
            <a:ext cx="5903913" cy="596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26CD7FCD-24DA-4C19-AABF-76E769AA5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Unity engine</a:t>
            </a:r>
            <a:endParaRPr lang="uk-UA" altLang="uk-UA"/>
          </a:p>
        </p:txBody>
      </p:sp>
      <p:sp>
        <p:nvSpPr>
          <p:cNvPr id="12291" name="Місце для вмісту 2">
            <a:extLst>
              <a:ext uri="{FF2B5EF4-FFF2-40B4-BE49-F238E27FC236}">
                <a16:creationId xmlns:a16="http://schemas.microsoft.com/office/drawing/2014/main" id="{1C71B994-F2ED-4791-99D5-369C41ED1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92238"/>
            <a:ext cx="6348413" cy="2900362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uk-UA" altLang="uk-UA"/>
              <a:t>багатоплатформовий інструмент для розробки дво- та тривимірних додатків та ігор, що працює на операційних системах </a:t>
            </a:r>
            <a:r>
              <a:rPr lang="en-US" altLang="uk-UA"/>
              <a:t>Windows </a:t>
            </a:r>
            <a:r>
              <a:rPr lang="uk-UA" altLang="uk-UA"/>
              <a:t>і </a:t>
            </a:r>
            <a:r>
              <a:rPr lang="en-US" altLang="uk-UA"/>
              <a:t>OS X. </a:t>
            </a:r>
            <a:r>
              <a:rPr lang="uk-UA" altLang="uk-UA"/>
              <a:t>Створені за допомогою </a:t>
            </a:r>
            <a:r>
              <a:rPr lang="en-US" altLang="uk-UA"/>
              <a:t>Unity </a:t>
            </a:r>
            <a:r>
              <a:rPr lang="uk-UA" altLang="uk-UA"/>
              <a:t>застосунки працюють під системами </a:t>
            </a:r>
            <a:r>
              <a:rPr lang="en-US" altLang="uk-UA"/>
              <a:t>Windows, OS X, Android, Apple iOS, Linux, </a:t>
            </a:r>
            <a:r>
              <a:rPr lang="uk-UA" altLang="uk-UA"/>
              <a:t>а також на гральних консолях </a:t>
            </a:r>
            <a:r>
              <a:rPr lang="en-US" altLang="uk-UA"/>
              <a:t>Wii, PlayStation 3 </a:t>
            </a:r>
            <a:r>
              <a:rPr lang="uk-UA" altLang="uk-UA"/>
              <a:t>і </a:t>
            </a:r>
            <a:r>
              <a:rPr lang="en-US" altLang="uk-UA"/>
              <a:t>XBox 360. </a:t>
            </a:r>
            <a:r>
              <a:rPr lang="uk-UA" altLang="uk-UA"/>
              <a:t>Є можливість створювати інтернет-додатки за допомогою спеціального під'єднуваного модуля для браузера </a:t>
            </a:r>
            <a:r>
              <a:rPr lang="en-US" altLang="uk-UA"/>
              <a:t>Unity. </a:t>
            </a:r>
            <a:r>
              <a:rPr lang="uk-UA" altLang="uk-UA"/>
              <a:t>Застосунки, створені за допомогою </a:t>
            </a:r>
            <a:r>
              <a:rPr lang="en-US" altLang="uk-UA"/>
              <a:t>Unity, </a:t>
            </a:r>
            <a:r>
              <a:rPr lang="uk-UA" altLang="uk-UA"/>
              <a:t>підтримують </a:t>
            </a:r>
            <a:r>
              <a:rPr lang="en-US" altLang="uk-UA"/>
              <a:t>DirectX </a:t>
            </a:r>
            <a:r>
              <a:rPr lang="uk-UA" altLang="uk-UA"/>
              <a:t>та </a:t>
            </a:r>
            <a:r>
              <a:rPr lang="en-US" altLang="uk-UA"/>
              <a:t>OpenGL. </a:t>
            </a:r>
            <a:endParaRPr lang="uk-UA" altLang="uk-UA"/>
          </a:p>
        </p:txBody>
      </p:sp>
      <p:pic>
        <p:nvPicPr>
          <p:cNvPr id="12292" name="Рисунок 4">
            <a:extLst>
              <a:ext uri="{FF2B5EF4-FFF2-40B4-BE49-F238E27FC236}">
                <a16:creationId xmlns:a16="http://schemas.microsoft.com/office/drawing/2014/main" id="{69ABFD6F-0311-4FD3-83F0-528A2B60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005263"/>
            <a:ext cx="48641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6">
            <a:extLst>
              <a:ext uri="{FF2B5EF4-FFF2-40B4-BE49-F238E27FC236}">
                <a16:creationId xmlns:a16="http://schemas.microsoft.com/office/drawing/2014/main" id="{A257ED89-9866-4317-BBD0-6FA35CB2D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5201">
            <a:off x="6831013" y="-304800"/>
            <a:ext cx="2738437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>
            <a:extLst>
              <a:ext uri="{FF2B5EF4-FFF2-40B4-BE49-F238E27FC236}">
                <a16:creationId xmlns:a16="http://schemas.microsoft.com/office/drawing/2014/main" id="{3A56817D-CAD1-4724-8F2A-4CAA838C7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r>
              <a:rPr lang="uk-UA" altLang="uk-UA"/>
              <a:t>Загальна діаграма класів</a:t>
            </a:r>
          </a:p>
        </p:txBody>
      </p:sp>
      <p:pic>
        <p:nvPicPr>
          <p:cNvPr id="13315" name="Рисунок 2">
            <a:extLst>
              <a:ext uri="{FF2B5EF4-FFF2-40B4-BE49-F238E27FC236}">
                <a16:creationId xmlns:a16="http://schemas.microsoft.com/office/drawing/2014/main" id="{9E2FA25C-E08D-475F-93A8-DAD72635C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2425"/>
            <a:ext cx="914241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1241</TotalTime>
  <Words>442</Words>
  <Application>Microsoft Office PowerPoint</Application>
  <PresentationFormat>Екран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9" baseType="lpstr">
      <vt:lpstr>Trebuchet MS</vt:lpstr>
      <vt:lpstr>Arial</vt:lpstr>
      <vt:lpstr>Wingdings 3</vt:lpstr>
      <vt:lpstr>Calibri</vt:lpstr>
      <vt:lpstr>Грань</vt:lpstr>
      <vt:lpstr>Програмна реалізація ігрового модуля «Тетріс»</vt:lpstr>
      <vt:lpstr>Актуальність теми</vt:lpstr>
      <vt:lpstr>Блок-схема UML щодо загального ходу програми </vt:lpstr>
      <vt:lpstr>Компонентно-орієнтоване програмування</vt:lpstr>
      <vt:lpstr>Model-View-Controller Модель-Вигляд-Контроллер</vt:lpstr>
      <vt:lpstr>Entity Component System</vt:lpstr>
      <vt:lpstr>Entity Component System</vt:lpstr>
      <vt:lpstr>Unity engine</vt:lpstr>
      <vt:lpstr>Загальна діаграма класів</vt:lpstr>
      <vt:lpstr>Головний екран гри</vt:lpstr>
      <vt:lpstr>Екран ігрового процесу</vt:lpstr>
      <vt:lpstr>Екран програшу (оновлення головного екрану)</vt:lpstr>
      <vt:lpstr>В ході роботи:</vt:lpstr>
      <vt:lpstr>Дякую за увагу</vt:lpstr>
    </vt:vector>
  </TitlesOfParts>
  <Company>дом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Anik</dc:creator>
  <cp:lastModifiedBy>EdwardBrave</cp:lastModifiedBy>
  <cp:revision>50</cp:revision>
  <cp:lastPrinted>1601-01-01T00:00:00Z</cp:lastPrinted>
  <dcterms:created xsi:type="dcterms:W3CDTF">2005-02-03T19:45:35Z</dcterms:created>
  <dcterms:modified xsi:type="dcterms:W3CDTF">2019-04-25T09:10:17Z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