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6" r:id="rId4"/>
    <p:sldId id="258" r:id="rId5"/>
    <p:sldId id="267" r:id="rId6"/>
    <p:sldId id="259" r:id="rId7"/>
    <p:sldId id="257" r:id="rId8"/>
    <p:sldId id="262" r:id="rId9"/>
    <p:sldId id="269" r:id="rId10"/>
    <p:sldId id="270" r:id="rId11"/>
    <p:sldId id="272" r:id="rId12"/>
    <p:sldId id="260" r:id="rId13"/>
    <p:sldId id="27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7B7"/>
    <a:srgbClr val="D5009C"/>
    <a:srgbClr val="9D2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AB9C-472B-8346-B08B-2CDD380DC487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2395-CFF4-5641-844E-B3F312A1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Goode Family: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A2395-CFF4-5641-844E-B3F312A145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C297-BB38-484B-8447-A161DA3B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DEB5-7C49-DD40-BB3F-1798183E1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5558-6C3A-D046-BFA9-FD3C603B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DEE3-A902-854B-B3C3-393E60AF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90CF-BBEF-4A41-85BA-78C4C67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A577-2F20-9348-92FB-9B3BAEBD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7A6E-97DA-A64B-85E0-77632ED3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70DE-0986-744B-ABA6-11E81647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1AE9-64CE-A143-B1A6-C54190F7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60D8-6B73-7545-92AC-94B2D222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0FF76-8566-7A4A-AC3B-96EAD1373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00AD2-B269-EE40-B95D-F0BD238E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DEF2-CA8D-5441-8EC3-0CF5FBE3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01C5-0DE4-4848-A2BE-1912FF1E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835E-AC8F-BA4D-AB13-09E26546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0926-7557-6A4C-992F-6F74472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1E1A-F89C-EF4B-8299-0F230757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1EC6-E6D5-6F44-A71D-7026BACE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5FC0-3B49-D34D-BC8B-2341393D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A5A6-42CF-EC41-BD80-41838CC3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3702-352E-EA48-B3FC-526E9106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EE00-EE70-7D47-B79D-B4369612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20F9-24C6-404A-AC32-DA4C0A13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DCFE-9D9A-D442-A5E0-C1558183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ECF4-D7BF-EF42-B5FA-4F038CE6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DF40-F932-1149-B758-44669CA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9BB1-E0B2-E747-B829-803E2988B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CADD-0F91-DB47-AC85-B6A6936D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C295E-4235-CA47-A9DD-085BDA9A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58C92-CA79-D842-B3E0-62022B3A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9178F-A2CB-E14B-B549-39FABE40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599F-AD2E-F546-9953-778D1B9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BC34-2543-364F-8F4A-BFBC2B7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BE182-54B6-EE44-A9FC-D427B5F2B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E17C4-4C22-CF44-8604-7F93D2AD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FBA88-A114-7C4E-82FA-676DE472B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934A3-D568-9242-A359-64846C11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903E-1765-ED40-910C-1C28EDD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E1802-4D65-5748-9FB9-42F5C5A1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A285-FA5D-BB40-9C1B-36413730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EA9CC-DB9B-AA4D-A765-7BE0B685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BB460-DA7B-DB4F-B860-20D7065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B9D77-72D7-424A-B2E0-B062184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B6BFB-F311-1145-8DAC-7C39CAFC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B21EB-49A9-564B-B9B3-ADF232A1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D257-BFC5-7343-9907-F12A60B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01E-119B-EF4A-8F4A-123F1593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12A5-9F81-3C45-9DD2-82511282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47DF2-4BA3-B147-9236-BE38EA933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E5941-FFA2-E44F-9BA4-66F3FEC0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595C6-E0C7-7F42-BAC3-1BBB39D1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16CD9-216B-4446-92FD-E7E8DF5E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4A5C-C583-3A44-8A3D-89AD54EF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60977-4755-164C-B40A-1418ED6F1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BB297-0762-AD4C-8258-A6142893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005C-14DE-5142-A0A0-EDBF8999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2B9F-9EE7-684C-8435-FAD3FD79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68508-FAE1-1F48-930E-A155873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C2BB9-0C6B-354C-86B9-5BD56112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D4BA-09ED-9941-80E5-B226044D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B94F-EE70-FA4C-8328-74D950F4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D6B4-859A-B044-8F11-05CCD5583633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E6EB-7F52-444E-B6F1-277C4BA4E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280B-66AB-384D-8B5B-95FC27D2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BCF0-B452-9B40-A75E-794D792A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1CEA-3B0B-C843-9972-39AFA05C0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Tagging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753CC-7D34-A247-8840-8AC93B092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Models and Results</a:t>
            </a:r>
          </a:p>
        </p:txBody>
      </p:sp>
    </p:spTree>
    <p:extLst>
      <p:ext uri="{BB962C8B-B14F-4D97-AF65-F5344CB8AC3E}">
        <p14:creationId xmlns:p14="http://schemas.microsoft.com/office/powerpoint/2010/main" val="132647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4B1A-FDD8-4D4A-B908-E3406EFD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Content to Content Recommendation Results:</a:t>
            </a:r>
            <a:br>
              <a:rPr lang="en-US" sz="2800" dirty="0"/>
            </a:br>
            <a:r>
              <a:rPr lang="en-US" sz="2800" dirty="0"/>
              <a:t>BERT Synopsis only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1C56F9-3DD8-4049-A2F3-C19D09F5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36137"/>
              </p:ext>
            </p:extLst>
          </p:nvPr>
        </p:nvGraphicFramePr>
        <p:xfrm>
          <a:off x="304374" y="1288056"/>
          <a:ext cx="2291681" cy="240728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25312">
                  <a:extLst>
                    <a:ext uri="{9D8B030D-6E8A-4147-A177-3AD203B41FA5}">
                      <a16:colId xmlns:a16="http://schemas.microsoft.com/office/drawing/2014/main" val="588582271"/>
                    </a:ext>
                  </a:extLst>
                </a:gridCol>
                <a:gridCol w="1966369">
                  <a:extLst>
                    <a:ext uri="{9D8B030D-6E8A-4147-A177-3AD203B41FA5}">
                      <a16:colId xmlns:a16="http://schemas.microsoft.com/office/drawing/2014/main" val="2835421344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The Office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92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Intelligence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944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The Office: Superfan Episodes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562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Mr. Mayor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625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11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Flipping Out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395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Times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409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 Nine-Nine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01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 Harmony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854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Loves Raymond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1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Keeping Up With the Kardashians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3931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871420-A0AB-9447-AB2D-83AE4A20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49132"/>
              </p:ext>
            </p:extLst>
          </p:nvPr>
        </p:nvGraphicFramePr>
        <p:xfrm>
          <a:off x="2711906" y="1288056"/>
          <a:ext cx="2291681" cy="240728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93845">
                  <a:extLst>
                    <a:ext uri="{9D8B030D-6E8A-4147-A177-3AD203B41FA5}">
                      <a16:colId xmlns:a16="http://schemas.microsoft.com/office/drawing/2014/main" val="1090026258"/>
                    </a:ext>
                  </a:extLst>
                </a:gridCol>
                <a:gridCol w="1997836">
                  <a:extLst>
                    <a:ext uri="{9D8B030D-6E8A-4147-A177-3AD203B41FA5}">
                      <a16:colId xmlns:a16="http://schemas.microsoft.com/office/drawing/2014/main" val="19760359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30 Rock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 and Recreation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27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Lopez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331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CONNECTING...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686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Ray Donovan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102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Pearson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567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Office: Superfan Episodes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873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Real Husbands of Hollywood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187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Southern Charm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290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Consumed: The Real Restaurant Business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Real Housewives of Dallas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32647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9E0A3-14AE-C94C-8F3C-2BABFAD3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00343"/>
              </p:ext>
            </p:extLst>
          </p:nvPr>
        </p:nvGraphicFramePr>
        <p:xfrm>
          <a:off x="5179961" y="1308737"/>
          <a:ext cx="1992148" cy="257937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36604">
                  <a:extLst>
                    <a:ext uri="{9D8B030D-6E8A-4147-A177-3AD203B41FA5}">
                      <a16:colId xmlns:a16="http://schemas.microsoft.com/office/drawing/2014/main" val="378147680"/>
                    </a:ext>
                  </a:extLst>
                </a:gridCol>
                <a:gridCol w="1655544">
                  <a:extLst>
                    <a:ext uri="{9D8B030D-6E8A-4147-A177-3AD203B41FA5}">
                      <a16:colId xmlns:a16="http://schemas.microsoft.com/office/drawing/2014/main" val="1068830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Punky Brewster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14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Grounded for Life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174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Hates Chris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325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Life 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745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 Bears: Welcome to Care-a-Lot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72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Saved by the Bell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76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Keeping Up With the Kardashians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651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Sunnyside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414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Mom Out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066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Chrisley Knows Best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85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Pains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9266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A526FB-8CAA-D845-B941-80307309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46569"/>
              </p:ext>
            </p:extLst>
          </p:nvPr>
        </p:nvGraphicFramePr>
        <p:xfrm>
          <a:off x="7348483" y="1308737"/>
          <a:ext cx="2108200" cy="275145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39562">
                  <a:extLst>
                    <a:ext uri="{9D8B030D-6E8A-4147-A177-3AD203B41FA5}">
                      <a16:colId xmlns:a16="http://schemas.microsoft.com/office/drawing/2014/main" val="1818913398"/>
                    </a:ext>
                  </a:extLst>
                </a:gridCol>
                <a:gridCol w="1868638">
                  <a:extLst>
                    <a:ext uri="{9D8B030D-6E8A-4147-A177-3AD203B41FA5}">
                      <a16:colId xmlns:a16="http://schemas.microsoft.com/office/drawing/2014/main" val="3962703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Parks and Recreation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Southern Charm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284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CONNECTING...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578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Office: Superfan Episodes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879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Mr. Mayor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85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Pearson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3239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Rock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700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Kourtney &amp; Kim Take New York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178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Kourtney and Kim Take Miami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5225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Keeping Up With the Kardashians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71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Million Dollar Listing Los Angeles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09469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58967-C818-1140-8B9C-5ECB1F85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02669"/>
              </p:ext>
            </p:extLst>
          </p:nvPr>
        </p:nvGraphicFramePr>
        <p:xfrm>
          <a:off x="9633720" y="1308737"/>
          <a:ext cx="2108200" cy="240728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368102336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108796775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WWE Monday Night RAW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05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WrestleMania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258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WWE Friday Night SmackDown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13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Best of WWE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538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WWE NXT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389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Rumble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385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ICW Fear and Loathing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471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WWE The Bump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020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WWE Untold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337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WrestleMania Rewind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024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WWE Ruthless Aggression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3277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ED7DABD-AC02-2145-9FEF-B618F06F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40454"/>
              </p:ext>
            </p:extLst>
          </p:nvPr>
        </p:nvGraphicFramePr>
        <p:xfrm>
          <a:off x="396114" y="4169186"/>
          <a:ext cx="2108200" cy="257937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65152255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4030152772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Yellowstone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79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Office: Superfan Episodes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65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 Donovan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6771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Bluff City Law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4022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815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 Harmony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637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1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Real Housewives of Orange County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366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Flipping Out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086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Mr. Mayor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069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A.P. Bio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3402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DB83-24FE-ED48-9678-5A6DBAA4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90946"/>
              </p:ext>
            </p:extLst>
          </p:nvPr>
        </p:nvGraphicFramePr>
        <p:xfrm>
          <a:off x="2803646" y="4257675"/>
          <a:ext cx="2108200" cy="240728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472564070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26878622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Law &amp; Order: Special Victims Unit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74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Bite Club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9540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 Hitchcock Presents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111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Stingray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336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Ice Cold Blood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49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 &amp; Order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9960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85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Murder, She Wrote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821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Dying to Belong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574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Killision Course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342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Two and a Half Men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753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E75387-1A2B-5241-973C-1348BE51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82126"/>
              </p:ext>
            </p:extLst>
          </p:nvPr>
        </p:nvGraphicFramePr>
        <p:xfrm>
          <a:off x="5121935" y="4257675"/>
          <a:ext cx="2108200" cy="22352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260860766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52805119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Mr. Mercedes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71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 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686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Bite Club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036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471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Sacred Lies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625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273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Swedish Dicks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09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Transplant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320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Noughts + Crosses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732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Saint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360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Capture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2880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55E8E9-65CD-AE4B-A836-FF0B8DBC2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11273"/>
              </p:ext>
            </p:extLst>
          </p:nvPr>
        </p:nvGraphicFramePr>
        <p:xfrm>
          <a:off x="9749458" y="3865105"/>
          <a:ext cx="2108200" cy="29235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05703">
                  <a:extLst>
                    <a:ext uri="{9D8B030D-6E8A-4147-A177-3AD203B41FA5}">
                      <a16:colId xmlns:a16="http://schemas.microsoft.com/office/drawing/2014/main" val="1993192622"/>
                    </a:ext>
                  </a:extLst>
                </a:gridCol>
                <a:gridCol w="1902497">
                  <a:extLst>
                    <a:ext uri="{9D8B030D-6E8A-4147-A177-3AD203B41FA5}">
                      <a16:colId xmlns:a16="http://schemas.microsoft.com/office/drawing/2014/main" val="347902162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Modern Family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58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Real Housewives of Potomac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974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WAGS: Miami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9935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Real Housewives of New Jersey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529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 Harmony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124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Homefront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954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Real Housewives of Orange County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605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A.P. Bio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139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Ray Donovan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7744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Real Housewives of Beverly Hills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847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Goode Family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6543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F698CD-286D-7F46-8942-99C0B0C5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87050"/>
              </p:ext>
            </p:extLst>
          </p:nvPr>
        </p:nvGraphicFramePr>
        <p:xfrm>
          <a:off x="7330652" y="4257675"/>
          <a:ext cx="2318289" cy="248221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20522">
                  <a:extLst>
                    <a:ext uri="{9D8B030D-6E8A-4147-A177-3AD203B41FA5}">
                      <a16:colId xmlns:a16="http://schemas.microsoft.com/office/drawing/2014/main" val="3352759229"/>
                    </a:ext>
                  </a:extLst>
                </a:gridCol>
                <a:gridCol w="2097767">
                  <a:extLst>
                    <a:ext uri="{9D8B030D-6E8A-4147-A177-3AD203B41FA5}">
                      <a16:colId xmlns:a16="http://schemas.microsoft.com/office/drawing/2014/main" val="1563309461"/>
                    </a:ext>
                  </a:extLst>
                </a:gridCol>
              </a:tblGrid>
              <a:tr h="1781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Happy Feet Two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7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Princess and the Pony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164594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Barbie: The Pearl Princess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590800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Curious George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65329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Barney's Great Adventure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9921758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Curious George: Royal Monkey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037917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Christmas All Over Again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317658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Life &amp; Adventures of Santa Claus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474066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Making of Hagrid's Magical Creatures Motorbike Adventure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48299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and the Three Bears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821484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 in Wonderland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76586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49D43F-BB97-4147-9795-CB753E365032}"/>
              </a:ext>
            </a:extLst>
          </p:cNvPr>
          <p:cNvSpPr/>
          <p:nvPr/>
        </p:nvSpPr>
        <p:spPr>
          <a:xfrm>
            <a:off x="3055513" y="4049829"/>
            <a:ext cx="1515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 other law &amp; order</a:t>
            </a:r>
          </a:p>
        </p:txBody>
      </p:sp>
    </p:spTree>
    <p:extLst>
      <p:ext uri="{BB962C8B-B14F-4D97-AF65-F5344CB8AC3E}">
        <p14:creationId xmlns:p14="http://schemas.microsoft.com/office/powerpoint/2010/main" val="343485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4B1A-FDD8-4D4A-B908-E3406EFD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Content to Content Recommendation Results:</a:t>
            </a:r>
            <a:br>
              <a:rPr lang="en-US" sz="2800" dirty="0"/>
            </a:br>
            <a:r>
              <a:rPr lang="en-US" sz="2800" dirty="0"/>
              <a:t>BERT Synopsis + Node2vec Keywords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1C56F9-3DD8-4049-A2F3-C19D09F5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03222"/>
              </p:ext>
            </p:extLst>
          </p:nvPr>
        </p:nvGraphicFramePr>
        <p:xfrm>
          <a:off x="304374" y="1288056"/>
          <a:ext cx="2291681" cy="2235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25312">
                  <a:extLst>
                    <a:ext uri="{9D8B030D-6E8A-4147-A177-3AD203B41FA5}">
                      <a16:colId xmlns:a16="http://schemas.microsoft.com/office/drawing/2014/main" val="588582271"/>
                    </a:ext>
                  </a:extLst>
                </a:gridCol>
                <a:gridCol w="1966369">
                  <a:extLst>
                    <a:ext uri="{9D8B030D-6E8A-4147-A177-3AD203B41FA5}">
                      <a16:colId xmlns:a16="http://schemas.microsoft.com/office/drawing/2014/main" val="2835421344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The Office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92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Jeff Foxworthy Show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944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Loves Raymond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562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Lopez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625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Grace Under Fire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11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395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Roseanne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409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 Harmony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01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Modern Family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854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Times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1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Rock From the Sun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3931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871420-A0AB-9447-AB2D-83AE4A20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87306"/>
              </p:ext>
            </p:extLst>
          </p:nvPr>
        </p:nvGraphicFramePr>
        <p:xfrm>
          <a:off x="2711906" y="1288056"/>
          <a:ext cx="2291681" cy="2235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93845">
                  <a:extLst>
                    <a:ext uri="{9D8B030D-6E8A-4147-A177-3AD203B41FA5}">
                      <a16:colId xmlns:a16="http://schemas.microsoft.com/office/drawing/2014/main" val="1090026258"/>
                    </a:ext>
                  </a:extLst>
                </a:gridCol>
                <a:gridCol w="1997836">
                  <a:extLst>
                    <a:ext uri="{9D8B030D-6E8A-4147-A177-3AD203B41FA5}">
                      <a16:colId xmlns:a16="http://schemas.microsoft.com/office/drawing/2014/main" val="19760359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30 Rock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Superstore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27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&amp; Grace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331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 Nine-Nine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686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 and Recreation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102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King of Queens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567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873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of our Lives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187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Sweet Home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290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Chicago Fire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32647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9E0A3-14AE-C94C-8F3C-2BABFAD3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07182"/>
              </p:ext>
            </p:extLst>
          </p:nvPr>
        </p:nvGraphicFramePr>
        <p:xfrm>
          <a:off x="5179961" y="1308737"/>
          <a:ext cx="1992148" cy="2235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36604">
                  <a:extLst>
                    <a:ext uri="{9D8B030D-6E8A-4147-A177-3AD203B41FA5}">
                      <a16:colId xmlns:a16="http://schemas.microsoft.com/office/drawing/2014/main" val="378147680"/>
                    </a:ext>
                  </a:extLst>
                </a:gridCol>
                <a:gridCol w="1655544">
                  <a:extLst>
                    <a:ext uri="{9D8B030D-6E8A-4147-A177-3AD203B41FA5}">
                      <a16:colId xmlns:a16="http://schemas.microsoft.com/office/drawing/2014/main" val="1068830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Punky Brewster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14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Saved by the Bell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174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Sunnyside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325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Times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745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Hates Chris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72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Dennis the Menace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76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Roseanne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651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PJs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414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Christmas Trade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066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Grounded for Life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85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Lopez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9266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A526FB-8CAA-D845-B941-80307309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84640"/>
              </p:ext>
            </p:extLst>
          </p:nvPr>
        </p:nvGraphicFramePr>
        <p:xfrm>
          <a:off x="7348483" y="1308737"/>
          <a:ext cx="2108200" cy="2235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9562">
                  <a:extLst>
                    <a:ext uri="{9D8B030D-6E8A-4147-A177-3AD203B41FA5}">
                      <a16:colId xmlns:a16="http://schemas.microsoft.com/office/drawing/2014/main" val="1818913398"/>
                    </a:ext>
                  </a:extLst>
                </a:gridCol>
                <a:gridCol w="1868638">
                  <a:extLst>
                    <a:ext uri="{9D8B030D-6E8A-4147-A177-3AD203B41FA5}">
                      <a16:colId xmlns:a16="http://schemas.microsoft.com/office/drawing/2014/main" val="3962703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Parks and Recreation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&amp; Grace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284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Modern Family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578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879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King of Queens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85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Chicago Fire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3239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Rock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700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178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Roseanne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5225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Superstore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71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09469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58967-C818-1140-8B9C-5ECB1F85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44751"/>
              </p:ext>
            </p:extLst>
          </p:nvPr>
        </p:nvGraphicFramePr>
        <p:xfrm>
          <a:off x="9633720" y="1308737"/>
          <a:ext cx="2108200" cy="240728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368102336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108796775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WWE Monday Night RAW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05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Best of WWE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258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Monday Night War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13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WWE Untold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538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ICW Fear and Loathing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389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Rumble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385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WrestleMania Rewind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471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Undertaker: The Last Ride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020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50 Greatest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337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WrestleMania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024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Stone Cold Steve Austin: The Broken Skull Sessions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3277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ED7DABD-AC02-2145-9FEF-B618F06F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75424"/>
              </p:ext>
            </p:extLst>
          </p:nvPr>
        </p:nvGraphicFramePr>
        <p:xfrm>
          <a:off x="396114" y="4257675"/>
          <a:ext cx="2108200" cy="2235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65152255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4030152772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Yellowstone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79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Mr. Mercedes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65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 Donovan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6771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Treadstone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4022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815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P.D.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637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Capture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1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Covert Affairs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366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Affair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086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Debris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069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 Child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3402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DB83-24FE-ED48-9678-5A6DBAA4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25435"/>
              </p:ext>
            </p:extLst>
          </p:nvPr>
        </p:nvGraphicFramePr>
        <p:xfrm>
          <a:off x="2803646" y="3933212"/>
          <a:ext cx="2108200" cy="27514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472564070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26878622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Law &amp; Order: Special Victims Unit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74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P.D.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9540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 &amp; Order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111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336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Covert Affairs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49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Blindspot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9960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85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Blacklist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821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 &amp; Order: Criminal Intent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574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Rhyme: Hunt for the Bone Collector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342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InBetween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753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E75387-1A2B-5241-973C-1348BE51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8032"/>
              </p:ext>
            </p:extLst>
          </p:nvPr>
        </p:nvGraphicFramePr>
        <p:xfrm>
          <a:off x="5121935" y="4257675"/>
          <a:ext cx="2108200" cy="240728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260860766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52805119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Mr. Mercedes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71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 Donovan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686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Treadstone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036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Capture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471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Sacred Lies: The Singing Bones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625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Yellowstone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273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09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Covert Affairs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320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Bite Club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732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P.D.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360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2880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55E8E9-65CD-AE4B-A836-FF0B8DBC2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86652"/>
              </p:ext>
            </p:extLst>
          </p:nvPr>
        </p:nvGraphicFramePr>
        <p:xfrm>
          <a:off x="9749458" y="4248563"/>
          <a:ext cx="2108200" cy="2235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5703">
                  <a:extLst>
                    <a:ext uri="{9D8B030D-6E8A-4147-A177-3AD203B41FA5}">
                      <a16:colId xmlns:a16="http://schemas.microsoft.com/office/drawing/2014/main" val="1993192622"/>
                    </a:ext>
                  </a:extLst>
                </a:gridCol>
                <a:gridCol w="1902497">
                  <a:extLst>
                    <a:ext uri="{9D8B030D-6E8A-4147-A177-3AD203B41FA5}">
                      <a16:colId xmlns:a16="http://schemas.microsoft.com/office/drawing/2014/main" val="347902162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Modern Family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58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Roseanne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974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Lopez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9935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529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Grace Under Fire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124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Sunnyside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954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Loves Raymond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605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 Harmony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139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Jeff Foxworthy Show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7744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847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 and Recreation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6543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F698CD-286D-7F46-8942-99C0B0C5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87674"/>
              </p:ext>
            </p:extLst>
          </p:nvPr>
        </p:nvGraphicFramePr>
        <p:xfrm>
          <a:off x="7330652" y="4257675"/>
          <a:ext cx="2318289" cy="229933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522">
                  <a:extLst>
                    <a:ext uri="{9D8B030D-6E8A-4147-A177-3AD203B41FA5}">
                      <a16:colId xmlns:a16="http://schemas.microsoft.com/office/drawing/2014/main" val="3352759229"/>
                    </a:ext>
                  </a:extLst>
                </a:gridCol>
                <a:gridCol w="2097767">
                  <a:extLst>
                    <a:ext uri="{9D8B030D-6E8A-4147-A177-3AD203B41FA5}">
                      <a16:colId xmlns:a16="http://schemas.microsoft.com/office/drawing/2014/main" val="1563309461"/>
                    </a:ext>
                  </a:extLst>
                </a:gridCol>
              </a:tblGrid>
              <a:tr h="1781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Happy Feet Two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7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Barney's Great Adventure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164594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Golden Winter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590800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Curious George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65329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Christmas All Over Again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9921758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Happy Feet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037917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Nanny McPhee Returns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317658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Land Before Time XIV: Journey of the Brave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474066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Despicable 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48299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Claus: The Movie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821484"/>
                  </a:ext>
                </a:extLst>
              </a:tr>
              <a:tr h="17811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Belle for Christmas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7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11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4B1A-FDD8-4D4A-B908-E3406EFD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Content to Content Recommendation Results:</a:t>
            </a:r>
            <a:br>
              <a:rPr lang="en-US" sz="2800" dirty="0"/>
            </a:br>
            <a:r>
              <a:rPr lang="en-US" sz="2800" dirty="0"/>
              <a:t>USE / NNLM: Synopsis + Keywords + Clustered Labels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1C56F9-3DD8-4049-A2F3-C19D09F5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017"/>
              </p:ext>
            </p:extLst>
          </p:nvPr>
        </p:nvGraphicFramePr>
        <p:xfrm>
          <a:off x="304374" y="1288056"/>
          <a:ext cx="2291681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5312">
                  <a:extLst>
                    <a:ext uri="{9D8B030D-6E8A-4147-A177-3AD203B41FA5}">
                      <a16:colId xmlns:a16="http://schemas.microsoft.com/office/drawing/2014/main" val="588582271"/>
                    </a:ext>
                  </a:extLst>
                </a:gridCol>
                <a:gridCol w="1966369">
                  <a:extLst>
                    <a:ext uri="{9D8B030D-6E8A-4147-A177-3AD203B41FA5}">
                      <a16:colId xmlns:a16="http://schemas.microsoft.com/office/drawing/2014/main" val="2835421344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The Office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92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Jeff Foxworthy Show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944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Grace Under Fire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562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Everybody Loves Raymond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625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Perfect Harmony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11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George Lopez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395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Frasier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409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Modern 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01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Roseanne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854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Grounded for Life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1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Odd Mom Out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3931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871420-A0AB-9447-AB2D-83AE4A20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70632"/>
              </p:ext>
            </p:extLst>
          </p:nvPr>
        </p:nvGraphicFramePr>
        <p:xfrm>
          <a:off x="2711906" y="1288056"/>
          <a:ext cx="2291681" cy="24072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3845">
                  <a:extLst>
                    <a:ext uri="{9D8B030D-6E8A-4147-A177-3AD203B41FA5}">
                      <a16:colId xmlns:a16="http://schemas.microsoft.com/office/drawing/2014/main" val="1090026258"/>
                    </a:ext>
                  </a:extLst>
                </a:gridCol>
                <a:gridCol w="1997836">
                  <a:extLst>
                    <a:ext uri="{9D8B030D-6E8A-4147-A177-3AD203B41FA5}">
                      <a16:colId xmlns:a16="http://schemas.microsoft.com/office/drawing/2014/main" val="19760359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30 Rock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Superstore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27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Parks and Recreation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331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Saturday Night Live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686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King of Queens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102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Brooklyn Nine-Nine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567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Modern 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873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Will &amp; Grace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187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Ugly Truth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290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Hitmen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Saturday Night Live Presidential Bash 2008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32647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9E0A3-14AE-C94C-8F3C-2BABFAD3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06475"/>
              </p:ext>
            </p:extLst>
          </p:nvPr>
        </p:nvGraphicFramePr>
        <p:xfrm>
          <a:off x="5179961" y="1308737"/>
          <a:ext cx="1992148" cy="24072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36604">
                  <a:extLst>
                    <a:ext uri="{9D8B030D-6E8A-4147-A177-3AD203B41FA5}">
                      <a16:colId xmlns:a16="http://schemas.microsoft.com/office/drawing/2014/main" val="378147680"/>
                    </a:ext>
                  </a:extLst>
                </a:gridCol>
                <a:gridCol w="1655544">
                  <a:extLst>
                    <a:ext uri="{9D8B030D-6E8A-4147-A177-3AD203B41FA5}">
                      <a16:colId xmlns:a16="http://schemas.microsoft.com/office/drawing/2014/main" val="1068830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Punky Brewster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14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Good Times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174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Sunnyside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745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Everybody Hates Chris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72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</a:t>
                      </a:r>
                      <a:r>
                        <a:rPr lang="en-US" sz="1200" u="none" strike="noStrike" dirty="0" err="1">
                          <a:effectLst/>
                        </a:rPr>
                        <a:t>Munsters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76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Saved by the Bell: The College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651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Saved by the Bell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414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Father Knows Best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066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Indebted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85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Mr. Robinson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926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Young Rock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3954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A526FB-8CAA-D845-B941-80307309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77763"/>
              </p:ext>
            </p:extLst>
          </p:nvPr>
        </p:nvGraphicFramePr>
        <p:xfrm>
          <a:off x="7348483" y="1308737"/>
          <a:ext cx="2108200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81891339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62703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Parks and Recreation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Cheers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284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Frasier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578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Two and a Half Men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879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Modern 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85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Roseanne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3239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30 Rock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700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Superstore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178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George Lopez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5225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This Is 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71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Five Bedrooms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09469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58967-C818-1140-8B9C-5ECB1F85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5397"/>
              </p:ext>
            </p:extLst>
          </p:nvPr>
        </p:nvGraphicFramePr>
        <p:xfrm>
          <a:off x="9633720" y="1308737"/>
          <a:ext cx="2108200" cy="257937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368102336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108796775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WWE Monday Night RAW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05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Royal Rumble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258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Best of WWE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13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WrestleMania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538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Steve Austin: The Broken Skull Sessions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389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Stone Cold Steve Austin: The Broken Skull Sessions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385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WWE The Bump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471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WCW BattleBowl 1993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020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WrestleMania Rewind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337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Monday Night 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024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ICW Fear and Loathing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3277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ED7DABD-AC02-2145-9FEF-B618F06F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41239"/>
              </p:ext>
            </p:extLst>
          </p:nvPr>
        </p:nvGraphicFramePr>
        <p:xfrm>
          <a:off x="396114" y="4257675"/>
          <a:ext cx="2108200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65152255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4030152772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Yellowstone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79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Mr. Mercedes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65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Capture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6771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Law &amp; Order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4022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Debris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815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Suits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637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Royal Pains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1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Safe Harbour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366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Treadstone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086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Covert Affairs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069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Five Bedrooms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3402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DB83-24FE-ED48-9678-5A6DBAA4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18995"/>
              </p:ext>
            </p:extLst>
          </p:nvPr>
        </p:nvGraphicFramePr>
        <p:xfrm>
          <a:off x="2803646" y="4257675"/>
          <a:ext cx="2108200" cy="24072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472564070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26878622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Law &amp; Order: Special Victims Unit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74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 P.D.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9540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Covert Affairs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111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Blacklist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336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49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Law &amp; Order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9960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InBetween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85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Ray Donovan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821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 Fire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574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Suits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342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Treadstone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753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E75387-1A2B-5241-973C-1348BE51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20661"/>
              </p:ext>
            </p:extLst>
          </p:nvPr>
        </p:nvGraphicFramePr>
        <p:xfrm>
          <a:off x="5121935" y="4257675"/>
          <a:ext cx="2108200" cy="24072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260860766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52805119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Mr. Mercedes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71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Capture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686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Fall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036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Ray Donovan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471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Treadstone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625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Safe Harbour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273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Yellowstone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09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Save 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320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Alfred Hitchcock Hour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732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Briarpatch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360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Sacred Lies: The Singing Bones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2880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55E8E9-65CD-AE4B-A836-FF0B8DBC2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54704"/>
              </p:ext>
            </p:extLst>
          </p:nvPr>
        </p:nvGraphicFramePr>
        <p:xfrm>
          <a:off x="9749458" y="3983091"/>
          <a:ext cx="2108200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993192622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47902162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Modern Family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58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Roseanne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974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Perfect Harmony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9935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George Lopez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529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Grace Under Fire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124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Everybody Loves Raymond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954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Jeff Foxworthy Show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605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Office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139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This Is 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7744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Frasier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847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3rd Rock From the Sun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6543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F698CD-286D-7F46-8942-99C0B0C5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73026"/>
              </p:ext>
            </p:extLst>
          </p:nvPr>
        </p:nvGraphicFramePr>
        <p:xfrm>
          <a:off x="7341926" y="3946221"/>
          <a:ext cx="2318289" cy="27406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7640">
                  <a:extLst>
                    <a:ext uri="{9D8B030D-6E8A-4147-A177-3AD203B41FA5}">
                      <a16:colId xmlns:a16="http://schemas.microsoft.com/office/drawing/2014/main" val="3352759229"/>
                    </a:ext>
                  </a:extLst>
                </a:gridCol>
                <a:gridCol w="1940649">
                  <a:extLst>
                    <a:ext uri="{9D8B030D-6E8A-4147-A177-3AD203B41FA5}">
                      <a16:colId xmlns:a16="http://schemas.microsoft.com/office/drawing/2014/main" val="1563309461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Happy Feet Two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Happy Feet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16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Trolls World Tour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590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Land Before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65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Land Before Time XIV: Journey of the Brave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9921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Spirit: Stallion of the Cimarron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0379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Pirates Who Don't Do Anything: A VeggieTales Movie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3176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Chicken Run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474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Pirates Who Don't Do Anything Wrong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48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Road to El Dorado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821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Curious George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7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4B1A-FDD8-4D4A-B908-E3406EFD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Content to Content Recommendation Results:</a:t>
            </a:r>
            <a:br>
              <a:rPr lang="en-US" sz="2800" dirty="0"/>
            </a:br>
            <a:r>
              <a:rPr lang="en-US" sz="2800" dirty="0"/>
              <a:t>Raw Clustered Labels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1C56F9-3DD8-4049-A2F3-C19D09F5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0063"/>
              </p:ext>
            </p:extLst>
          </p:nvPr>
        </p:nvGraphicFramePr>
        <p:xfrm>
          <a:off x="304374" y="1288056"/>
          <a:ext cx="2291681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5312">
                  <a:extLst>
                    <a:ext uri="{9D8B030D-6E8A-4147-A177-3AD203B41FA5}">
                      <a16:colId xmlns:a16="http://schemas.microsoft.com/office/drawing/2014/main" val="588582271"/>
                    </a:ext>
                  </a:extLst>
                </a:gridCol>
                <a:gridCol w="1966369">
                  <a:extLst>
                    <a:ext uri="{9D8B030D-6E8A-4147-A177-3AD203B41FA5}">
                      <a16:colId xmlns:a16="http://schemas.microsoft.com/office/drawing/2014/main" val="2835421344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The Office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92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Jeff Foxworthy Show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944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Grace Under Fire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562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Everybody Loves Raymond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625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Perfect Harmony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11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George Lopez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395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Odd Mom Out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409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Dennis the Menace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01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Roseanne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854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Grounded for Life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1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Goode Family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3931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871420-A0AB-9447-AB2D-83AE4A20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22809"/>
              </p:ext>
            </p:extLst>
          </p:nvPr>
        </p:nvGraphicFramePr>
        <p:xfrm>
          <a:off x="2711906" y="1288056"/>
          <a:ext cx="2291681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3845">
                  <a:extLst>
                    <a:ext uri="{9D8B030D-6E8A-4147-A177-3AD203B41FA5}">
                      <a16:colId xmlns:a16="http://schemas.microsoft.com/office/drawing/2014/main" val="1090026258"/>
                    </a:ext>
                  </a:extLst>
                </a:gridCol>
                <a:gridCol w="1997836">
                  <a:extLst>
                    <a:ext uri="{9D8B030D-6E8A-4147-A177-3AD203B41FA5}">
                      <a16:colId xmlns:a16="http://schemas.microsoft.com/office/drawing/2014/main" val="19760359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30 Rock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 Backwards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27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Boomerang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331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Best Man Holiday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686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TV 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102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Pirate Radio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567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Love Actually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873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Ralph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187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Humor 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290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Sketchy Times With Lilly Singh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Happened One Valentine’s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32647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9E0A3-14AE-C94C-8F3C-2BABFAD3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46214"/>
              </p:ext>
            </p:extLst>
          </p:nvPr>
        </p:nvGraphicFramePr>
        <p:xfrm>
          <a:off x="5179961" y="1308737"/>
          <a:ext cx="1992148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36604">
                  <a:extLst>
                    <a:ext uri="{9D8B030D-6E8A-4147-A177-3AD203B41FA5}">
                      <a16:colId xmlns:a16="http://schemas.microsoft.com/office/drawing/2014/main" val="378147680"/>
                    </a:ext>
                  </a:extLst>
                </a:gridCol>
                <a:gridCol w="1655544">
                  <a:extLst>
                    <a:ext uri="{9D8B030D-6E8A-4147-A177-3AD203B41FA5}">
                      <a16:colId xmlns:a16="http://schemas.microsoft.com/office/drawing/2014/main" val="1068830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Punky Brewster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14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Sunny Side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174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Angels 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745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Christmas in the 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72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Times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76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Indebted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651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Saved by the Bell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414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066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Roseanne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85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Wedding for Christmas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926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Hates Chris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3954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A526FB-8CAA-D845-B941-80307309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1307"/>
              </p:ext>
            </p:extLst>
          </p:nvPr>
        </p:nvGraphicFramePr>
        <p:xfrm>
          <a:off x="7348483" y="1308737"/>
          <a:ext cx="2108200" cy="24072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81891339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62703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Parks and Recreation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Cheers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284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Frasier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578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Inside the 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879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Beware the Gonzo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85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Ping Pong Summer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3239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Humbling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700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American Christmas Carol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178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Almost Friends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5225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Beside Still Waters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71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 Year and 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09469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58967-C818-1140-8B9C-5ECB1F85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60857"/>
              </p:ext>
            </p:extLst>
          </p:nvPr>
        </p:nvGraphicFramePr>
        <p:xfrm>
          <a:off x="9633720" y="1308737"/>
          <a:ext cx="2108200" cy="257937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368102336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108796775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WWE Monday Night RAW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05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WWE The Bump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258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Stone Cold Steve Austin: The Broken Skull Sessions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13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Royal Rumble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538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WrestleMania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389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 Austin: The Broken Skull Session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385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Best of WWE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471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ICW Fear and Loathing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020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50 Greatest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337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WrestleMania Rewind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024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Total Divas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3277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ED7DABD-AC02-2145-9FEF-B618F06F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06536"/>
              </p:ext>
            </p:extLst>
          </p:nvPr>
        </p:nvGraphicFramePr>
        <p:xfrm>
          <a:off x="396114" y="4257675"/>
          <a:ext cx="2108200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65152255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4030152772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Yellowstone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79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Mr. Mercedes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65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Capture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6771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Fall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4022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 Had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815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Five Bedrooms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637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Harbour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1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366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Treadstone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086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Brave New World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069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 &amp; Order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3402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DB83-24FE-ED48-9678-5A6DBAA4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53809"/>
              </p:ext>
            </p:extLst>
          </p:nvPr>
        </p:nvGraphicFramePr>
        <p:xfrm>
          <a:off x="2803646" y="4257675"/>
          <a:ext cx="2108200" cy="24072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472564070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26878622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Law &amp; Order: Special Victims Unit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74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Chicago P.D.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9540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Let Me Make You A Martyr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111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Checkmate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336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Covert Affairs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49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Billy Boy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9960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85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InBetween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821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Blacklist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574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342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753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E75387-1A2B-5241-973C-1348BE51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25420"/>
              </p:ext>
            </p:extLst>
          </p:nvPr>
        </p:nvGraphicFramePr>
        <p:xfrm>
          <a:off x="5121935" y="4257675"/>
          <a:ext cx="2108200" cy="24072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260860766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52805119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Mr. Mercedes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71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Treadstone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686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Fall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036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Safe </a:t>
                      </a:r>
                      <a:r>
                        <a:rPr lang="en-US" sz="1200" u="none" strike="noStrike" dirty="0" err="1">
                          <a:effectLst/>
                        </a:rPr>
                        <a:t>Harbour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471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Sacred Lies: The Singing Bones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625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Yellowstone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273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Purge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09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Briarpatch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320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Save 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732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Ronovan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360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2880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55E8E9-65CD-AE4B-A836-FF0B8DBC2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05941"/>
              </p:ext>
            </p:extLst>
          </p:nvPr>
        </p:nvGraphicFramePr>
        <p:xfrm>
          <a:off x="9749458" y="3983091"/>
          <a:ext cx="2108200" cy="2235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993192622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47902162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Modern Family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58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This is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974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Roseanne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9935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A.P. Bio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529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Perfect Harmony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124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CONNECTING…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954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George Lopez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605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Saved by the Bell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139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Grounded for Life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7744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Sunnyside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847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Monk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6543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F698CD-286D-7F46-8942-99C0B0C5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5008"/>
              </p:ext>
            </p:extLst>
          </p:nvPr>
        </p:nvGraphicFramePr>
        <p:xfrm>
          <a:off x="7341926" y="3983091"/>
          <a:ext cx="2318289" cy="256857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7640">
                  <a:extLst>
                    <a:ext uri="{9D8B030D-6E8A-4147-A177-3AD203B41FA5}">
                      <a16:colId xmlns:a16="http://schemas.microsoft.com/office/drawing/2014/main" val="3352759229"/>
                    </a:ext>
                  </a:extLst>
                </a:gridCol>
                <a:gridCol w="1940649">
                  <a:extLst>
                    <a:ext uri="{9D8B030D-6E8A-4147-A177-3AD203B41FA5}">
                      <a16:colId xmlns:a16="http://schemas.microsoft.com/office/drawing/2014/main" val="1563309461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Happy Feet Two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Happy Feet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16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E.T. the Extra-Terrestrial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590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Land Before Time XIV: Journey of the Brave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65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Alone for Christmas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9921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Spirit: Stallion of the Cimarron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0379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Barney’s Great Adventure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3176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Trolls World Tour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474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Pirates Who Don't Do Anything Wrong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48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Balto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821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Americano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7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5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5446-9DCE-2440-BA5B-CEFFC936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Alternative Model (Ben’s Suggestion)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253B-6BB4-7149-9A9E-CA247B1D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/>
          <a:lstStyle/>
          <a:p>
            <a:r>
              <a:rPr lang="en-US" dirty="0"/>
              <a:t>Inputs: Synopsis, tags (keywords, program type, language, age rating)</a:t>
            </a:r>
          </a:p>
          <a:p>
            <a:pPr lvl="1"/>
            <a:r>
              <a:rPr lang="en-US" dirty="0"/>
              <a:t>Same as before</a:t>
            </a:r>
          </a:p>
          <a:p>
            <a:r>
              <a:rPr lang="en-US" dirty="0"/>
              <a:t>Labels:</a:t>
            </a:r>
          </a:p>
          <a:p>
            <a:pPr lvl="1"/>
            <a:r>
              <a:rPr lang="en-US" dirty="0"/>
              <a:t>Group keywords by types</a:t>
            </a:r>
          </a:p>
          <a:p>
            <a:pPr lvl="1"/>
            <a:r>
              <a:rPr lang="en-US" dirty="0"/>
              <a:t>Multi-headed, multi-class classification</a:t>
            </a:r>
          </a:p>
          <a:p>
            <a:pPr lvl="2"/>
            <a:r>
              <a:rPr lang="en-US" dirty="0"/>
              <a:t>Potential problems: </a:t>
            </a:r>
          </a:p>
          <a:p>
            <a:pPr lvl="3"/>
            <a:r>
              <a:rPr lang="en-US" i="1" dirty="0"/>
              <a:t>Curse of dimensionality</a:t>
            </a:r>
          </a:p>
          <a:p>
            <a:pPr lvl="3"/>
            <a:r>
              <a:rPr lang="en-US" i="1" dirty="0"/>
              <a:t>May need hand labeling</a:t>
            </a:r>
          </a:p>
          <a:p>
            <a:pPr lvl="1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F1D42A-7E86-EF4F-B630-FA7C3DFC84EA}"/>
              </a:ext>
            </a:extLst>
          </p:cNvPr>
          <p:cNvGrpSpPr/>
          <p:nvPr/>
        </p:nvGrpSpPr>
        <p:grpSpPr>
          <a:xfrm>
            <a:off x="1166650" y="5443063"/>
            <a:ext cx="9427778" cy="1164823"/>
            <a:chOff x="1376856" y="5022650"/>
            <a:chExt cx="9427778" cy="11648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9B65C-4E4D-2447-8D37-87DC83F25BFD}"/>
                </a:ext>
              </a:extLst>
            </p:cNvPr>
            <p:cNvSpPr/>
            <p:nvPr/>
          </p:nvSpPr>
          <p:spPr>
            <a:xfrm>
              <a:off x="1376856" y="5023949"/>
              <a:ext cx="742956" cy="77723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reality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EC4A03-267C-0F49-8248-A0FBB8322A23}"/>
                </a:ext>
              </a:extLst>
            </p:cNvPr>
            <p:cNvSpPr/>
            <p:nvPr/>
          </p:nvSpPr>
          <p:spPr>
            <a:xfrm>
              <a:off x="2119812" y="5023947"/>
              <a:ext cx="742956" cy="77723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comedy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4D09C-52A5-AB42-B648-37D44BBFE673}"/>
                </a:ext>
              </a:extLst>
            </p:cNvPr>
            <p:cNvSpPr/>
            <p:nvPr/>
          </p:nvSpPr>
          <p:spPr>
            <a:xfrm>
              <a:off x="2862769" y="5023947"/>
              <a:ext cx="742956" cy="77723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horror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F7EB0E-2987-8147-B5F5-69051BB8FBE0}"/>
                </a:ext>
              </a:extLst>
            </p:cNvPr>
            <p:cNvSpPr/>
            <p:nvPr/>
          </p:nvSpPr>
          <p:spPr>
            <a:xfrm>
              <a:off x="3689805" y="5023945"/>
              <a:ext cx="742956" cy="77723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age2-12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9143D5-E876-0E4A-B2A1-61926145FBB4}"/>
                </a:ext>
              </a:extLst>
            </p:cNvPr>
            <p:cNvSpPr/>
            <p:nvPr/>
          </p:nvSpPr>
          <p:spPr>
            <a:xfrm>
              <a:off x="4432762" y="5023945"/>
              <a:ext cx="742956" cy="77723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12-15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9F4AAF-B554-E84D-9A6E-667042D041EA}"/>
                </a:ext>
              </a:extLst>
            </p:cNvPr>
            <p:cNvSpPr/>
            <p:nvPr/>
          </p:nvSpPr>
          <p:spPr>
            <a:xfrm>
              <a:off x="5175717" y="5023945"/>
              <a:ext cx="742956" cy="77723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15+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D581A4-6945-5B45-B2E4-6EEE8A61BB62}"/>
                </a:ext>
              </a:extLst>
            </p:cNvPr>
            <p:cNvSpPr/>
            <p:nvPr/>
          </p:nvSpPr>
          <p:spPr>
            <a:xfrm>
              <a:off x="6002753" y="5023945"/>
              <a:ext cx="786924" cy="7772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plumber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16D1A4-558D-894E-8395-6F35423951AD}"/>
                </a:ext>
              </a:extLst>
            </p:cNvPr>
            <p:cNvSpPr/>
            <p:nvPr/>
          </p:nvSpPr>
          <p:spPr>
            <a:xfrm>
              <a:off x="6789677" y="5023945"/>
              <a:ext cx="786924" cy="7772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scientist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4535DB-AD3E-8E47-A1C0-D810F0D43202}"/>
                </a:ext>
              </a:extLst>
            </p:cNvPr>
            <p:cNvSpPr txBox="1"/>
            <p:nvPr/>
          </p:nvSpPr>
          <p:spPr>
            <a:xfrm>
              <a:off x="4593696" y="5818141"/>
              <a:ext cx="1906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 vector / tags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021DC7-0EB5-284A-A174-7D02B32EFD80}"/>
                </a:ext>
              </a:extLst>
            </p:cNvPr>
            <p:cNvSpPr/>
            <p:nvPr/>
          </p:nvSpPr>
          <p:spPr>
            <a:xfrm>
              <a:off x="7576601" y="5022650"/>
              <a:ext cx="786924" cy="7772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DC8CDA-4526-9D47-B4FD-662F807A1031}"/>
                </a:ext>
              </a:extLst>
            </p:cNvPr>
            <p:cNvSpPr/>
            <p:nvPr/>
          </p:nvSpPr>
          <p:spPr>
            <a:xfrm>
              <a:off x="8358882" y="5022650"/>
              <a:ext cx="786924" cy="77723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reporter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81CE73-B747-C544-9BA6-3ADDE93D3706}"/>
                </a:ext>
              </a:extLst>
            </p:cNvPr>
            <p:cNvSpPr/>
            <p:nvPr/>
          </p:nvSpPr>
          <p:spPr>
            <a:xfrm>
              <a:off x="9234529" y="5022650"/>
              <a:ext cx="786924" cy="7772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movie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E828-7F3D-E544-BBC9-DFC64C5437FA}"/>
                </a:ext>
              </a:extLst>
            </p:cNvPr>
            <p:cNvSpPr/>
            <p:nvPr/>
          </p:nvSpPr>
          <p:spPr>
            <a:xfrm>
              <a:off x="10017710" y="5022650"/>
              <a:ext cx="786924" cy="7772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episode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A3713C-6F14-7540-8DB8-F9CC5A5992A1}"/>
              </a:ext>
            </a:extLst>
          </p:cNvPr>
          <p:cNvSpPr txBox="1"/>
          <p:nvPr/>
        </p:nvSpPr>
        <p:spPr>
          <a:xfrm>
            <a:off x="10697329" y="56470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53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B36E99-9A66-1642-B38C-7C35F2F47B4C}"/>
              </a:ext>
            </a:extLst>
          </p:cNvPr>
          <p:cNvSpPr/>
          <p:nvPr/>
        </p:nvSpPr>
        <p:spPr>
          <a:xfrm>
            <a:off x="4121527" y="2709261"/>
            <a:ext cx="2811517" cy="8962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6AEEE9-F14A-4F41-B75E-0A4751600B78}"/>
              </a:ext>
            </a:extLst>
          </p:cNvPr>
          <p:cNvSpPr/>
          <p:nvPr/>
        </p:nvSpPr>
        <p:spPr>
          <a:xfrm>
            <a:off x="4875643" y="1881442"/>
            <a:ext cx="1303283" cy="51898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Synopsis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9A1B1-51C2-DE46-8FA4-0988E1873B5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527285" y="2400426"/>
            <a:ext cx="1" cy="30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19B53-47C6-FC41-BD4F-F7FFAB3B22A4}"/>
              </a:ext>
            </a:extLst>
          </p:cNvPr>
          <p:cNvSpPr/>
          <p:nvPr/>
        </p:nvSpPr>
        <p:spPr>
          <a:xfrm>
            <a:off x="4121528" y="4040481"/>
            <a:ext cx="2811517" cy="6073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Synopsis embed</a:t>
            </a:r>
            <a:br>
              <a:rPr lang="en-US" dirty="0"/>
            </a:br>
            <a:r>
              <a:rPr lang="en-US" dirty="0"/>
              <a:t>(512)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F7BDC2-FCD4-9F4D-AE40-C92FEFF0F1AC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527286" y="3605493"/>
            <a:ext cx="1" cy="43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AAA8A8-4F12-0148-9905-72F532744ED5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flipH="1">
            <a:off x="5527285" y="4647807"/>
            <a:ext cx="2" cy="339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18B7D9F-8050-7C49-861D-7331FEC61C43}"/>
              </a:ext>
            </a:extLst>
          </p:cNvPr>
          <p:cNvSpPr/>
          <p:nvPr/>
        </p:nvSpPr>
        <p:spPr>
          <a:xfrm>
            <a:off x="4731456" y="4987565"/>
            <a:ext cx="1591657" cy="56832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Dense </a:t>
            </a:r>
            <a:br>
              <a:rPr lang="en-US" dirty="0"/>
            </a:br>
            <a:r>
              <a:rPr lang="en-US" dirty="0"/>
              <a:t>(157)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55CDE5-1EE5-604C-A80E-82A8297F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Models: BERT Synopsis only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795D23-5D0B-B948-87A3-38C37E40D863}"/>
              </a:ext>
            </a:extLst>
          </p:cNvPr>
          <p:cNvSpPr txBox="1"/>
          <p:nvPr/>
        </p:nvSpPr>
        <p:spPr>
          <a:xfrm>
            <a:off x="6511672" y="5087062"/>
            <a:ext cx="241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Genres / Subgenres</a:t>
            </a:r>
          </a:p>
        </p:txBody>
      </p:sp>
    </p:spTree>
    <p:extLst>
      <p:ext uri="{BB962C8B-B14F-4D97-AF65-F5344CB8AC3E}">
        <p14:creationId xmlns:p14="http://schemas.microsoft.com/office/powerpoint/2010/main" val="41853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B36E99-9A66-1642-B38C-7C35F2F47B4C}"/>
              </a:ext>
            </a:extLst>
          </p:cNvPr>
          <p:cNvSpPr/>
          <p:nvPr/>
        </p:nvSpPr>
        <p:spPr>
          <a:xfrm>
            <a:off x="4099215" y="2709261"/>
            <a:ext cx="2811517" cy="8962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6AEEE9-F14A-4F41-B75E-0A4751600B78}"/>
              </a:ext>
            </a:extLst>
          </p:cNvPr>
          <p:cNvSpPr/>
          <p:nvPr/>
        </p:nvSpPr>
        <p:spPr>
          <a:xfrm>
            <a:off x="4853331" y="1881442"/>
            <a:ext cx="1303283" cy="51898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Synopsis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9A1B1-51C2-DE46-8FA4-0988E1873B5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504973" y="2400426"/>
            <a:ext cx="1" cy="30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19B53-47C6-FC41-BD4F-F7FFAB3B22A4}"/>
              </a:ext>
            </a:extLst>
          </p:cNvPr>
          <p:cNvSpPr/>
          <p:nvPr/>
        </p:nvSpPr>
        <p:spPr>
          <a:xfrm>
            <a:off x="4099216" y="4040481"/>
            <a:ext cx="2811517" cy="6073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Synopsis embed</a:t>
            </a:r>
            <a:br>
              <a:rPr lang="en-US" dirty="0"/>
            </a:br>
            <a:r>
              <a:rPr lang="en-US" dirty="0"/>
              <a:t>(512)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F7BDC2-FCD4-9F4D-AE40-C92FEFF0F1AC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504974" y="3605493"/>
            <a:ext cx="1" cy="43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AAA8A8-4F12-0148-9905-72F532744ED5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flipH="1">
            <a:off x="5504972" y="4647807"/>
            <a:ext cx="3" cy="355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CF55CDE5-1EE5-604C-A80E-82A8297F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Models: BERT Synopsis + Node2vec Keywords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795D23-5D0B-B948-87A3-38C37E40D863}"/>
              </a:ext>
            </a:extLst>
          </p:cNvPr>
          <p:cNvSpPr txBox="1"/>
          <p:nvPr/>
        </p:nvSpPr>
        <p:spPr>
          <a:xfrm>
            <a:off x="2894205" y="5526318"/>
            <a:ext cx="241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Genres / Subgenres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7DF3FE-D3A1-3041-9364-79D720116835}"/>
              </a:ext>
            </a:extLst>
          </p:cNvPr>
          <p:cNvSpPr/>
          <p:nvPr/>
        </p:nvSpPr>
        <p:spPr>
          <a:xfrm>
            <a:off x="7980877" y="2488219"/>
            <a:ext cx="1303283" cy="51898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6FEAED-D63B-9D43-8816-22F6A1A5C364}"/>
              </a:ext>
            </a:extLst>
          </p:cNvPr>
          <p:cNvSpPr/>
          <p:nvPr/>
        </p:nvSpPr>
        <p:spPr>
          <a:xfrm>
            <a:off x="7226760" y="3429000"/>
            <a:ext cx="2811517" cy="8962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Node2vec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935C53-022D-724E-8079-46FE8EB451B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32519" y="3007203"/>
            <a:ext cx="0" cy="421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C3183-6C03-7147-B0EC-ABCD8BC0BAF6}"/>
              </a:ext>
            </a:extLst>
          </p:cNvPr>
          <p:cNvSpPr/>
          <p:nvPr/>
        </p:nvSpPr>
        <p:spPr>
          <a:xfrm>
            <a:off x="6453011" y="5006204"/>
            <a:ext cx="1686466" cy="56832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Keyword Embed </a:t>
            </a:r>
            <a:br>
              <a:rPr lang="en-US" sz="1400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accent2"/>
                </a:solidFill>
              </a:rPr>
              <a:t>(32)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B7989-F691-B440-A51E-C2DA062C116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296244" y="4325232"/>
            <a:ext cx="1336275" cy="680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F90EF893-5524-6B4A-AB2D-55406739A3E5}"/>
              </a:ext>
            </a:extLst>
          </p:cNvPr>
          <p:cNvSpPr/>
          <p:nvPr/>
        </p:nvSpPr>
        <p:spPr>
          <a:xfrm rot="5400000">
            <a:off x="7196048" y="4952221"/>
            <a:ext cx="208157" cy="167870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B8838-9792-F643-816F-3F7D2C6A3DF5}"/>
              </a:ext>
            </a:extLst>
          </p:cNvPr>
          <p:cNvSpPr txBox="1"/>
          <p:nvPr/>
        </p:nvSpPr>
        <p:spPr>
          <a:xfrm>
            <a:off x="6453011" y="5894629"/>
            <a:ext cx="1730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Append at prediction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8B7D9F-8050-7C49-861D-7331FEC61C43}"/>
              </a:ext>
            </a:extLst>
          </p:cNvPr>
          <p:cNvSpPr/>
          <p:nvPr/>
        </p:nvSpPr>
        <p:spPr>
          <a:xfrm>
            <a:off x="4556932" y="5003234"/>
            <a:ext cx="1896079" cy="56832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Dense </a:t>
            </a:r>
            <a:br>
              <a:rPr lang="en-US" dirty="0"/>
            </a:br>
            <a:r>
              <a:rPr lang="en-US" dirty="0"/>
              <a:t>(157)</a:t>
            </a:r>
          </a:p>
        </p:txBody>
      </p:sp>
    </p:spTree>
    <p:extLst>
      <p:ext uri="{BB962C8B-B14F-4D97-AF65-F5344CB8AC3E}">
        <p14:creationId xmlns:p14="http://schemas.microsoft.com/office/powerpoint/2010/main" val="16079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146-CC92-154B-90A0-E1E5CFE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BF7D-D8C7-2D45-A790-77C38D35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Synopsis </a:t>
            </a:r>
          </a:p>
          <a:p>
            <a:pPr lvl="1"/>
            <a:r>
              <a:rPr lang="en-US" dirty="0"/>
              <a:t>Episodes / programs: concatenate the list of synopses</a:t>
            </a:r>
          </a:p>
          <a:p>
            <a:pPr lvl="1"/>
            <a:r>
              <a:rPr lang="en-US" dirty="0"/>
              <a:t>limit to the first 256 tokens</a:t>
            </a:r>
          </a:p>
          <a:p>
            <a:r>
              <a:rPr lang="en-US" dirty="0"/>
              <a:t>Tags</a:t>
            </a:r>
          </a:p>
          <a:p>
            <a:pPr lvl="1"/>
            <a:r>
              <a:rPr lang="en-US" dirty="0"/>
              <a:t>Keywords + Genres / Subgenres + Program Type + Language + Age Rating</a:t>
            </a:r>
          </a:p>
          <a:p>
            <a:pPr lvl="1"/>
            <a:r>
              <a:rPr lang="en-US" dirty="0"/>
              <a:t>All keywords found in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ContentMetadataView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71F3-3DAF-D14B-A924-979AC1CC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(old)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2C5F-1105-C049-94CB-7AC2084B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4843"/>
          </a:xfrm>
        </p:spPr>
        <p:txBody>
          <a:bodyPr/>
          <a:lstStyle/>
          <a:p>
            <a:r>
              <a:rPr lang="en-US" dirty="0"/>
              <a:t>Top subgenres by occurrence in dataset, </a:t>
            </a:r>
            <a:r>
              <a:rPr lang="en-US" dirty="0" err="1"/>
              <a:t>language,program</a:t>
            </a:r>
            <a:r>
              <a:rPr lang="en-US" dirty="0"/>
              <a:t> type, age rating (total 157)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07972A-B771-7547-9B53-1A186C02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12530"/>
              </p:ext>
            </p:extLst>
          </p:nvPr>
        </p:nvGraphicFramePr>
        <p:xfrm>
          <a:off x="2168909" y="3429000"/>
          <a:ext cx="81571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052">
                  <a:extLst>
                    <a:ext uri="{9D8B030D-6E8A-4147-A177-3AD203B41FA5}">
                      <a16:colId xmlns:a16="http://schemas.microsoft.com/office/drawing/2014/main" val="4080568357"/>
                    </a:ext>
                  </a:extLst>
                </a:gridCol>
                <a:gridCol w="1572322">
                  <a:extLst>
                    <a:ext uri="{9D8B030D-6E8A-4147-A177-3AD203B41FA5}">
                      <a16:colId xmlns:a16="http://schemas.microsoft.com/office/drawing/2014/main" val="3216380657"/>
                    </a:ext>
                  </a:extLst>
                </a:gridCol>
                <a:gridCol w="1750741">
                  <a:extLst>
                    <a:ext uri="{9D8B030D-6E8A-4147-A177-3AD203B41FA5}">
                      <a16:colId xmlns:a16="http://schemas.microsoft.com/office/drawing/2014/main" val="3647681524"/>
                    </a:ext>
                  </a:extLst>
                </a:gridCol>
                <a:gridCol w="3245005">
                  <a:extLst>
                    <a:ext uri="{9D8B030D-6E8A-4147-A177-3AD203B41FA5}">
                      <a16:colId xmlns:a16="http://schemas.microsoft.com/office/drawing/2014/main" val="274714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Subgenres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preschoolers (ages 2-4)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 kids (ages 5-7)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Mystery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kids (ages 8-9)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tweens (ages 10-12)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2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teens (ages 13-14)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for kids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6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3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33D1-6F91-5A4C-ABD5-A6539FD9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(new)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C3E7-BEFE-CE4F-8F4C-66CDFE27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7386" cy="38920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unique set of keywords (~5000 tokens)</a:t>
            </a:r>
          </a:p>
          <a:p>
            <a:r>
              <a:rPr lang="en-US" dirty="0"/>
              <a:t>Get a vector of semantic embeddings of the keywords using NNLM model</a:t>
            </a:r>
          </a:p>
          <a:p>
            <a:r>
              <a:rPr lang="en-US" dirty="0"/>
              <a:t>Do </a:t>
            </a:r>
            <a:r>
              <a:rPr lang="en-US" dirty="0" err="1"/>
              <a:t>KMeans</a:t>
            </a:r>
            <a:r>
              <a:rPr lang="en-US" dirty="0"/>
              <a:t> clustering (140 clusters) using the embeddings</a:t>
            </a:r>
          </a:p>
          <a:p>
            <a:r>
              <a:rPr lang="en-US" dirty="0"/>
              <a:t>Mapping the keywords to the topics to use as target / labels for the model</a:t>
            </a:r>
          </a:p>
          <a:p>
            <a:r>
              <a:rPr lang="en-US" dirty="0"/>
              <a:t>Age + Program Type + Language are their own clusters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CA72EB-C43F-E248-A0C9-C4268BC3B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22667"/>
              </p:ext>
            </p:extLst>
          </p:nvPr>
        </p:nvGraphicFramePr>
        <p:xfrm>
          <a:off x="7357241" y="1825625"/>
          <a:ext cx="3584028" cy="408236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2014">
                  <a:extLst>
                    <a:ext uri="{9D8B030D-6E8A-4147-A177-3AD203B41FA5}">
                      <a16:colId xmlns:a16="http://schemas.microsoft.com/office/drawing/2014/main" val="1644129470"/>
                    </a:ext>
                  </a:extLst>
                </a:gridCol>
                <a:gridCol w="1792014">
                  <a:extLst>
                    <a:ext uri="{9D8B030D-6E8A-4147-A177-3AD203B41FA5}">
                      <a16:colId xmlns:a16="http://schemas.microsoft.com/office/drawing/2014/main" val="674545865"/>
                    </a:ext>
                  </a:extLst>
                </a:gridCol>
              </a:tblGrid>
              <a:tr h="532819"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9273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r>
                        <a:rPr lang="en-US" dirty="0"/>
                        <a:t>comedian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41334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r>
                        <a:rPr lang="en-US" dirty="0"/>
                        <a:t>hilarious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86163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r>
                        <a:rPr lang="en-US" dirty="0"/>
                        <a:t>funny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065214"/>
                  </a:ext>
                </a:extLst>
              </a:tr>
              <a:tr h="487772">
                <a:tc>
                  <a:txBody>
                    <a:bodyPr/>
                    <a:lstStyle/>
                    <a:p>
                      <a:r>
                        <a:rPr lang="en-US" dirty="0"/>
                        <a:t>murder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80062"/>
                  </a:ext>
                </a:extLst>
              </a:tr>
              <a:tr h="487772">
                <a:tc>
                  <a:txBody>
                    <a:bodyPr/>
                    <a:lstStyle/>
                    <a:p>
                      <a:r>
                        <a:rPr lang="en-US" dirty="0"/>
                        <a:t>abduction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82175"/>
                  </a:ext>
                </a:extLst>
              </a:tr>
              <a:tr h="487772">
                <a:tc>
                  <a:txBody>
                    <a:bodyPr/>
                    <a:lstStyle/>
                    <a:p>
                      <a:r>
                        <a:rPr lang="en-US" dirty="0"/>
                        <a:t>violence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91467"/>
                  </a:ext>
                </a:extLst>
              </a:tr>
              <a:tr h="487772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32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DA85ED-21F3-4143-AF96-F12F7B078C68}"/>
              </a:ext>
            </a:extLst>
          </p:cNvPr>
          <p:cNvSpPr txBox="1"/>
          <p:nvPr/>
        </p:nvSpPr>
        <p:spPr>
          <a:xfrm>
            <a:off x="7819697" y="13768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762FF-846A-944F-8DF5-E14748DF72D0}"/>
              </a:ext>
            </a:extLst>
          </p:cNvPr>
          <p:cNvSpPr txBox="1"/>
          <p:nvPr/>
        </p:nvSpPr>
        <p:spPr>
          <a:xfrm>
            <a:off x="9616966" y="13768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AF4080-2714-9049-8E03-7BA29580D0F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72440" y="1561521"/>
            <a:ext cx="1144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C737B8-C7E6-2B41-A987-6B29B81F66E3}"/>
              </a:ext>
            </a:extLst>
          </p:cNvPr>
          <p:cNvSpPr txBox="1"/>
          <p:nvPr/>
        </p:nvSpPr>
        <p:spPr>
          <a:xfrm>
            <a:off x="7729070" y="1035274"/>
            <a:ext cx="25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Reduction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B87019-ED7E-274A-8536-1889BA16FDFC}"/>
              </a:ext>
            </a:extLst>
          </p:cNvPr>
          <p:cNvGrpSpPr/>
          <p:nvPr/>
        </p:nvGrpSpPr>
        <p:grpSpPr>
          <a:xfrm>
            <a:off x="3746308" y="5987850"/>
            <a:ext cx="3363315" cy="643652"/>
            <a:chOff x="2270234" y="6390288"/>
            <a:chExt cx="3363315" cy="367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8AF78A-EEBB-A641-B24B-C7363242B758}"/>
                </a:ext>
              </a:extLst>
            </p:cNvPr>
            <p:cNvSpPr/>
            <p:nvPr/>
          </p:nvSpPr>
          <p:spPr>
            <a:xfrm>
              <a:off x="2270234" y="6390290"/>
              <a:ext cx="672663" cy="367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comedy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16F7EF-A26C-FF4D-A16C-3D4D6A7EBFDE}"/>
                </a:ext>
              </a:extLst>
            </p:cNvPr>
            <p:cNvSpPr/>
            <p:nvPr/>
          </p:nvSpPr>
          <p:spPr>
            <a:xfrm>
              <a:off x="2942897" y="6390289"/>
              <a:ext cx="672663" cy="367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crime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3ECE5-5AEE-A040-8C2A-6152317E81AA}"/>
                </a:ext>
              </a:extLst>
            </p:cNvPr>
            <p:cNvSpPr/>
            <p:nvPr/>
          </p:nvSpPr>
          <p:spPr>
            <a:xfrm>
              <a:off x="3615560" y="6390289"/>
              <a:ext cx="672663" cy="367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kids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66F5CD-FD6E-D449-8F5A-AB2FCFF50551}"/>
                </a:ext>
              </a:extLst>
            </p:cNvPr>
            <p:cNvSpPr/>
            <p:nvPr/>
          </p:nvSpPr>
          <p:spPr>
            <a:xfrm>
              <a:off x="4288223" y="6390288"/>
              <a:ext cx="672663" cy="367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reality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71A7F-89C1-DE49-83CB-2A376BCF95AB}"/>
                </a:ext>
              </a:extLst>
            </p:cNvPr>
            <p:cNvSpPr/>
            <p:nvPr/>
          </p:nvSpPr>
          <p:spPr>
            <a:xfrm>
              <a:off x="4960886" y="6390288"/>
              <a:ext cx="672663" cy="367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EC8126D-B29B-CF48-9D5A-1EDF2AAE2A01}"/>
              </a:ext>
            </a:extLst>
          </p:cNvPr>
          <p:cNvSpPr txBox="1"/>
          <p:nvPr/>
        </p:nvSpPr>
        <p:spPr>
          <a:xfrm>
            <a:off x="1839311" y="6125010"/>
            <a:ext cx="19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vector / tags</a:t>
            </a:r>
          </a:p>
        </p:txBody>
      </p:sp>
    </p:spTree>
    <p:extLst>
      <p:ext uri="{BB962C8B-B14F-4D97-AF65-F5344CB8AC3E}">
        <p14:creationId xmlns:p14="http://schemas.microsoft.com/office/powerpoint/2010/main" val="356122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30F5A-343C-2640-961D-42BE578A2A2E}"/>
              </a:ext>
            </a:extLst>
          </p:cNvPr>
          <p:cNvSpPr/>
          <p:nvPr/>
        </p:nvSpPr>
        <p:spPr>
          <a:xfrm>
            <a:off x="2949788" y="2852007"/>
            <a:ext cx="1303283" cy="3993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36E99-9A66-1642-B38C-7C35F2F47B4C}"/>
              </a:ext>
            </a:extLst>
          </p:cNvPr>
          <p:cNvSpPr/>
          <p:nvPr/>
        </p:nvSpPr>
        <p:spPr>
          <a:xfrm>
            <a:off x="5658829" y="2838979"/>
            <a:ext cx="2811517" cy="3993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 Sentence Encoder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B7180B-FEC8-8A47-9657-74C83FA426CC}"/>
              </a:ext>
            </a:extLst>
          </p:cNvPr>
          <p:cNvSpPr/>
          <p:nvPr/>
        </p:nvSpPr>
        <p:spPr>
          <a:xfrm>
            <a:off x="3601429" y="1787164"/>
            <a:ext cx="1303283" cy="51898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Synopsis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6AEEE9-F14A-4F41-B75E-0A4751600B78}"/>
              </a:ext>
            </a:extLst>
          </p:cNvPr>
          <p:cNvSpPr/>
          <p:nvPr/>
        </p:nvSpPr>
        <p:spPr>
          <a:xfrm>
            <a:off x="6351250" y="1774455"/>
            <a:ext cx="1303283" cy="51898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80B51-6A3E-6D41-ABEA-F1B52E91193B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3601430" y="2306148"/>
            <a:ext cx="651641" cy="54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BB8179-08CC-C34C-B05E-DEDC943F0980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253071" y="2306148"/>
            <a:ext cx="2811517" cy="532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2731F9-FD6A-6A45-B0FB-16E6A6CE068D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3601430" y="2293439"/>
            <a:ext cx="3401462" cy="55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9A1B1-51C2-DE46-8FA4-0988E1873B5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002892" y="2293439"/>
            <a:ext cx="61696" cy="545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5CF1F-BA91-BB45-8B5F-638923BA687F}"/>
              </a:ext>
            </a:extLst>
          </p:cNvPr>
          <p:cNvSpPr/>
          <p:nvPr/>
        </p:nvSpPr>
        <p:spPr>
          <a:xfrm>
            <a:off x="1103672" y="3675953"/>
            <a:ext cx="1916400" cy="6073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 embed</a:t>
            </a:r>
            <a:br>
              <a:rPr lang="en-US" dirty="0"/>
            </a:br>
            <a:r>
              <a:rPr lang="en-US" dirty="0"/>
              <a:t>(128)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569BEA-F45B-7B4F-AED4-84FE553F2729}"/>
              </a:ext>
            </a:extLst>
          </p:cNvPr>
          <p:cNvSpPr/>
          <p:nvPr/>
        </p:nvSpPr>
        <p:spPr>
          <a:xfrm>
            <a:off x="3020072" y="3675953"/>
            <a:ext cx="1916400" cy="6073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Synopsis embed</a:t>
            </a:r>
            <a:br>
              <a:rPr lang="en-US" dirty="0"/>
            </a:br>
            <a:r>
              <a:rPr lang="en-US" dirty="0"/>
              <a:t>(128)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19B53-47C6-FC41-BD4F-F7FFAB3B22A4}"/>
              </a:ext>
            </a:extLst>
          </p:cNvPr>
          <p:cNvSpPr/>
          <p:nvPr/>
        </p:nvSpPr>
        <p:spPr>
          <a:xfrm>
            <a:off x="4936472" y="3674743"/>
            <a:ext cx="2811517" cy="6073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 embed</a:t>
            </a:r>
            <a:br>
              <a:rPr lang="en-US" dirty="0"/>
            </a:br>
            <a:r>
              <a:rPr lang="en-US" dirty="0"/>
              <a:t>(512)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FC2022-A8E0-F64D-A842-9B32EEDE2A44}"/>
              </a:ext>
            </a:extLst>
          </p:cNvPr>
          <p:cNvSpPr/>
          <p:nvPr/>
        </p:nvSpPr>
        <p:spPr>
          <a:xfrm>
            <a:off x="7747989" y="3674743"/>
            <a:ext cx="2811517" cy="6073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Synopsis embed</a:t>
            </a:r>
            <a:br>
              <a:rPr lang="en-US" dirty="0"/>
            </a:br>
            <a:r>
              <a:rPr lang="en-US" dirty="0"/>
              <a:t>(512)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92520B-9047-EF4A-B672-E2FD67E67073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2061872" y="3251400"/>
            <a:ext cx="1539558" cy="424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BC7D22-F7D6-1140-93E5-4099C9838E6E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3601430" y="3251400"/>
            <a:ext cx="376842" cy="424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F7BDC2-FCD4-9F4D-AE40-C92FEFF0F1AC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6342231" y="3238372"/>
            <a:ext cx="722357" cy="436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B70041-F944-9A44-AC11-DC30B41A219F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64588" y="3238372"/>
            <a:ext cx="2089160" cy="436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4487A51-4656-4D42-A0B9-B0CCAA77A33F}"/>
              </a:ext>
            </a:extLst>
          </p:cNvPr>
          <p:cNvSpPr/>
          <p:nvPr/>
        </p:nvSpPr>
        <p:spPr>
          <a:xfrm>
            <a:off x="4253071" y="4542904"/>
            <a:ext cx="2811517" cy="3993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Dense(512)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AAA8A8-4F12-0148-9905-72F532744ED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658829" y="4282069"/>
            <a:ext cx="1" cy="260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18B7D9F-8050-7C49-861D-7331FEC61C43}"/>
              </a:ext>
            </a:extLst>
          </p:cNvPr>
          <p:cNvSpPr/>
          <p:nvPr/>
        </p:nvSpPr>
        <p:spPr>
          <a:xfrm>
            <a:off x="4863002" y="5931072"/>
            <a:ext cx="1591657" cy="56832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Dense </a:t>
            </a:r>
            <a:br>
              <a:rPr lang="en-US" dirty="0"/>
            </a:br>
            <a:r>
              <a:rPr lang="en-US" dirty="0"/>
              <a:t>(170)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E4F5B9-0B0D-0347-8455-46B545966F91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5658830" y="4942297"/>
            <a:ext cx="1" cy="222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370C2D2-AA4F-574B-B953-4221C2F53071}"/>
              </a:ext>
            </a:extLst>
          </p:cNvPr>
          <p:cNvSpPr/>
          <p:nvPr/>
        </p:nvSpPr>
        <p:spPr>
          <a:xfrm>
            <a:off x="4863002" y="5165285"/>
            <a:ext cx="1591657" cy="56832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 (0.1)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B40B3D-4C8B-D046-9600-098B6F24390A}"/>
              </a:ext>
            </a:extLst>
          </p:cNvPr>
          <p:cNvCxnSpPr>
            <a:cxnSpLocks/>
            <a:stCxn id="57" idx="2"/>
            <a:endCxn id="55" idx="0"/>
          </p:cNvCxnSpPr>
          <p:nvPr/>
        </p:nvCxnSpPr>
        <p:spPr>
          <a:xfrm>
            <a:off x="5658831" y="5733612"/>
            <a:ext cx="0" cy="197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CF55CDE5-1EE5-604C-A80E-82A8297F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Models: USE / NNLM: Synopsis + Keywords + Clustered Labels</a:t>
            </a:r>
          </a:p>
        </p:txBody>
      </p:sp>
    </p:spTree>
    <p:extLst>
      <p:ext uri="{BB962C8B-B14F-4D97-AF65-F5344CB8AC3E}">
        <p14:creationId xmlns:p14="http://schemas.microsoft.com/office/powerpoint/2010/main" val="10994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039F-4EE3-6345-9143-DD0A789F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A69990-3EB4-0D48-AF38-FC0314EF9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26633"/>
              </p:ext>
            </p:extLst>
          </p:nvPr>
        </p:nvGraphicFramePr>
        <p:xfrm>
          <a:off x="289932" y="1347191"/>
          <a:ext cx="11563815" cy="5364480"/>
        </p:xfrm>
        <a:graphic>
          <a:graphicData uri="http://schemas.openxmlformats.org/drawingml/2006/table">
            <a:tbl>
              <a:tblPr firstRow="1" bandRow="1">
                <a:solidFill>
                  <a:srgbClr val="7030A0"/>
                </a:solidFill>
                <a:tableStyleId>{5C22544A-7EE6-4342-B048-85BDC9FD1C3A}</a:tableStyleId>
              </a:tblPr>
              <a:tblGrid>
                <a:gridCol w="2312763">
                  <a:extLst>
                    <a:ext uri="{9D8B030D-6E8A-4147-A177-3AD203B41FA5}">
                      <a16:colId xmlns:a16="http://schemas.microsoft.com/office/drawing/2014/main" val="3997386330"/>
                    </a:ext>
                  </a:extLst>
                </a:gridCol>
                <a:gridCol w="2312763">
                  <a:extLst>
                    <a:ext uri="{9D8B030D-6E8A-4147-A177-3AD203B41FA5}">
                      <a16:colId xmlns:a16="http://schemas.microsoft.com/office/drawing/2014/main" val="3274105523"/>
                    </a:ext>
                  </a:extLst>
                </a:gridCol>
                <a:gridCol w="2312763">
                  <a:extLst>
                    <a:ext uri="{9D8B030D-6E8A-4147-A177-3AD203B41FA5}">
                      <a16:colId xmlns:a16="http://schemas.microsoft.com/office/drawing/2014/main" val="3188171510"/>
                    </a:ext>
                  </a:extLst>
                </a:gridCol>
                <a:gridCol w="2312763">
                  <a:extLst>
                    <a:ext uri="{9D8B030D-6E8A-4147-A177-3AD203B41FA5}">
                      <a16:colId xmlns:a16="http://schemas.microsoft.com/office/drawing/2014/main" val="1999606156"/>
                    </a:ext>
                  </a:extLst>
                </a:gridCol>
                <a:gridCol w="2312763">
                  <a:extLst>
                    <a:ext uri="{9D8B030D-6E8A-4147-A177-3AD203B41FA5}">
                      <a16:colId xmlns:a16="http://schemas.microsoft.com/office/drawing/2014/main" val="260887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Tags + Subgenres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Synopsis Only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Synopsis + node2vec keywords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/ NNLM: Synopsis + Keywords + Clustered Labels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3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0.033183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0.046340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0.052820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8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0.024486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0.031516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0.040472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1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0.022326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0.025086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0.031172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7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0.006637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0.009268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0.010564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6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0.024486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0.031532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0.040473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4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0.044652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0.050188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0.062345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5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0.033183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0.046340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0.052820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0.113291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0.131380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0.155580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2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0.193079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0.124641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0.198060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0.232100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Coverage@1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0.636425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0.413826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0.498319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0.522323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65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Coverage@5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0.849462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0.767643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0.796447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7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Coverage@10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0.942204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0.878541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0.916947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30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80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4B1A-FDD8-4D4A-B908-E3406EFD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Content to Content Recommendation Results:</a:t>
            </a:r>
            <a:br>
              <a:rPr lang="en-US" sz="2800" dirty="0"/>
            </a:br>
            <a:r>
              <a:rPr lang="en-US" sz="2800" dirty="0"/>
              <a:t>Raw Tags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1C56F9-3DD8-4049-A2F3-C19D09F5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65379"/>
              </p:ext>
            </p:extLst>
          </p:nvPr>
        </p:nvGraphicFramePr>
        <p:xfrm>
          <a:off x="304374" y="1288056"/>
          <a:ext cx="2291681" cy="2235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25312">
                  <a:extLst>
                    <a:ext uri="{9D8B030D-6E8A-4147-A177-3AD203B41FA5}">
                      <a16:colId xmlns:a16="http://schemas.microsoft.com/office/drawing/2014/main" val="588582271"/>
                    </a:ext>
                  </a:extLst>
                </a:gridCol>
                <a:gridCol w="1966369">
                  <a:extLst>
                    <a:ext uri="{9D8B030D-6E8A-4147-A177-3AD203B41FA5}">
                      <a16:colId xmlns:a16="http://schemas.microsoft.com/office/drawing/2014/main" val="2835421344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 Office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92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944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Roseanne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562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Grace Under Fire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625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Lopez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11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Mom Out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395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The Office: Superfan Episodes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409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Ming's Dynasty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01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Goode Family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854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Modern Family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1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Mr. Robinson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3931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871420-A0AB-9447-AB2D-83AE4A20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45126"/>
              </p:ext>
            </p:extLst>
          </p:nvPr>
        </p:nvGraphicFramePr>
        <p:xfrm>
          <a:off x="2711906" y="1288056"/>
          <a:ext cx="2291681" cy="2235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3845">
                  <a:extLst>
                    <a:ext uri="{9D8B030D-6E8A-4147-A177-3AD203B41FA5}">
                      <a16:colId xmlns:a16="http://schemas.microsoft.com/office/drawing/2014/main" val="1090026258"/>
                    </a:ext>
                  </a:extLst>
                </a:gridCol>
                <a:gridCol w="1997836">
                  <a:extLst>
                    <a:ext uri="{9D8B030D-6E8A-4147-A177-3AD203B41FA5}">
                      <a16:colId xmlns:a16="http://schemas.microsoft.com/office/drawing/2014/main" val="19760359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30 Rock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Sunnyside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827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Punky Brewster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331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686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 Harmony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102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Parenthood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567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&amp; Grace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873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Loves Raymond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187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Ralph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5290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Indebted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9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Munsters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32647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29E0A3-14AE-C94C-8F3C-2BABFAD3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37274"/>
              </p:ext>
            </p:extLst>
          </p:nvPr>
        </p:nvGraphicFramePr>
        <p:xfrm>
          <a:off x="5179961" y="1308737"/>
          <a:ext cx="1992148" cy="240728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6604">
                  <a:extLst>
                    <a:ext uri="{9D8B030D-6E8A-4147-A177-3AD203B41FA5}">
                      <a16:colId xmlns:a16="http://schemas.microsoft.com/office/drawing/2014/main" val="378147680"/>
                    </a:ext>
                  </a:extLst>
                </a:gridCol>
                <a:gridCol w="1655544">
                  <a:extLst>
                    <a:ext uri="{9D8B030D-6E8A-4147-A177-3AD203B41FA5}">
                      <a16:colId xmlns:a16="http://schemas.microsoft.com/office/drawing/2014/main" val="1068830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Punky Brewster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14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Sunnyside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174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Frasier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745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Rock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72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 Harmony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76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Parenthood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651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&amp; Grace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414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Loves Raymond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066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Ralph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85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Indebted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926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Munsters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3954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A526FB-8CAA-D845-B941-80307309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72590"/>
              </p:ext>
            </p:extLst>
          </p:nvPr>
        </p:nvGraphicFramePr>
        <p:xfrm>
          <a:off x="7348483" y="1308737"/>
          <a:ext cx="2108200" cy="2235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81891339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6270310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Parks and Recreation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284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578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879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85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3239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700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178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65225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71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09469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58967-C818-1140-8B9C-5ECB1F85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5491"/>
              </p:ext>
            </p:extLst>
          </p:nvPr>
        </p:nvGraphicFramePr>
        <p:xfrm>
          <a:off x="9633720" y="1308737"/>
          <a:ext cx="2108200" cy="2235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368102336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108796775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WWE Monday Night RAW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05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258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13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538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389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385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471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020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337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024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3277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ED7DABD-AC02-2145-9FEF-B618F06F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57748"/>
              </p:ext>
            </p:extLst>
          </p:nvPr>
        </p:nvGraphicFramePr>
        <p:xfrm>
          <a:off x="396114" y="4257675"/>
          <a:ext cx="2108200" cy="2235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65152255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4030152772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Yellowstone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79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 Med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65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Southern Charm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6771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Murder, She Wrote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4022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Express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815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637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Eureka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1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Necessary Roughness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366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086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Friday Night Lights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069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Vice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3402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DB83-24FE-ED48-9678-5A6DBAA4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26386"/>
              </p:ext>
            </p:extLst>
          </p:nvPr>
        </p:nvGraphicFramePr>
        <p:xfrm>
          <a:off x="2803646" y="4257675"/>
          <a:ext cx="2108200" cy="240728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3472564070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26878622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Law &amp; Order: Special Victims Unit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74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Interpreter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9540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 Vice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111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Briarpatch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3369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Good Shepherd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49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 Rock West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9960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Empire State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85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821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 Curtain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574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Se7en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342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Kill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753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E75387-1A2B-5241-973C-1348BE511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4017"/>
              </p:ext>
            </p:extLst>
          </p:nvPr>
        </p:nvGraphicFramePr>
        <p:xfrm>
          <a:off x="5121935" y="4065946"/>
          <a:ext cx="2108200" cy="25793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2608607668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952805119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Mr. Mercedes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71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Sacred Lies: The Singing Bones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686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 Hitchcock Hour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036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 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471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Capture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625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Sacred Lies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273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09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Little House: The Last Farewell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320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Alfred Hitchcock Presents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732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No. 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360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 Donovan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2880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55E8E9-65CD-AE4B-A836-FF0B8DBC2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6448"/>
              </p:ext>
            </p:extLst>
          </p:nvPr>
        </p:nvGraphicFramePr>
        <p:xfrm>
          <a:off x="9749458" y="3983091"/>
          <a:ext cx="2108200" cy="2235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3417">
                  <a:extLst>
                    <a:ext uri="{9D8B030D-6E8A-4147-A177-3AD203B41FA5}">
                      <a16:colId xmlns:a16="http://schemas.microsoft.com/office/drawing/2014/main" val="1993192622"/>
                    </a:ext>
                  </a:extLst>
                </a:gridCol>
                <a:gridCol w="1764783">
                  <a:extLst>
                    <a:ext uri="{9D8B030D-6E8A-4147-A177-3AD203B41FA5}">
                      <a16:colId xmlns:a16="http://schemas.microsoft.com/office/drawing/2014/main" val="347902162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Modern Family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58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Grace Under Fire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99749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Lopez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9935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Office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529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Mom Out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124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954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Roseanne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605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Goode Family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139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Everybody Hates Chris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7744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Times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847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Superstore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6543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F698CD-286D-7F46-8942-99C0B0C5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26599"/>
              </p:ext>
            </p:extLst>
          </p:nvPr>
        </p:nvGraphicFramePr>
        <p:xfrm>
          <a:off x="7341926" y="3820859"/>
          <a:ext cx="2318289" cy="291274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5616">
                  <a:extLst>
                    <a:ext uri="{9D8B030D-6E8A-4147-A177-3AD203B41FA5}">
                      <a16:colId xmlns:a16="http://schemas.microsoft.com/office/drawing/2014/main" val="3352759229"/>
                    </a:ext>
                  </a:extLst>
                </a:gridCol>
                <a:gridCol w="2042673">
                  <a:extLst>
                    <a:ext uri="{9D8B030D-6E8A-4147-A177-3AD203B41FA5}">
                      <a16:colId xmlns:a16="http://schemas.microsoft.com/office/drawing/2014/main" val="1563309461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Happy Feet Two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5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Happy Feet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164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Monster High: Friday Night Frights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590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Curious George 2: Follow That Monkey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65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9921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Arctic Adventure: On Frozen Pond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0379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Flight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3176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To: Gerard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474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Monster High: Escape From Skull Shores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48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Casper's Scare School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821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Morphle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76586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994AFC6-DC5D-C546-B589-2E772F2B8E6A}"/>
              </a:ext>
            </a:extLst>
          </p:cNvPr>
          <p:cNvSpPr/>
          <p:nvPr/>
        </p:nvSpPr>
        <p:spPr>
          <a:xfrm>
            <a:off x="3055513" y="4049829"/>
            <a:ext cx="1515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 other law &amp; order</a:t>
            </a:r>
          </a:p>
        </p:txBody>
      </p:sp>
    </p:spTree>
    <p:extLst>
      <p:ext uri="{BB962C8B-B14F-4D97-AF65-F5344CB8AC3E}">
        <p14:creationId xmlns:p14="http://schemas.microsoft.com/office/powerpoint/2010/main" val="27391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2536</Words>
  <Application>Microsoft Macintosh PowerPoint</Application>
  <PresentationFormat>Widescreen</PresentationFormat>
  <Paragraphs>1218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Automatic Tagging</vt:lpstr>
      <vt:lpstr>Models: BERT Synopsis only</vt:lpstr>
      <vt:lpstr>Models: BERT Synopsis + Node2vec Keywords</vt:lpstr>
      <vt:lpstr>Inputs </vt:lpstr>
      <vt:lpstr>Labels (old)</vt:lpstr>
      <vt:lpstr>Labels (new)</vt:lpstr>
      <vt:lpstr>Models: USE / NNLM: Synopsis + Keywords + Clustered Labels</vt:lpstr>
      <vt:lpstr>Metrics</vt:lpstr>
      <vt:lpstr>Content to Content Recommendation Results: Raw Tags</vt:lpstr>
      <vt:lpstr>Content to Content Recommendation Results: BERT Synopsis only</vt:lpstr>
      <vt:lpstr>Content to Content Recommendation Results: BERT Synopsis + Node2vec Keywords</vt:lpstr>
      <vt:lpstr>Content to Content Recommendation Results: USE / NNLM: Synopsis + Keywords + Clustered Labels</vt:lpstr>
      <vt:lpstr>Content to Content Recommendation Results: Raw Clustered Labels</vt:lpstr>
      <vt:lpstr>Potential Alternative Model (Ben’s Suggestion)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Edward (NBCUniversal)</dc:creator>
  <cp:lastModifiedBy>Cui, Edward (NBCUniversal)</cp:lastModifiedBy>
  <cp:revision>34</cp:revision>
  <dcterms:created xsi:type="dcterms:W3CDTF">2021-05-12T16:28:19Z</dcterms:created>
  <dcterms:modified xsi:type="dcterms:W3CDTF">2021-05-18T13:32:37Z</dcterms:modified>
</cp:coreProperties>
</file>