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1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edf662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edf662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edf662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edf662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edf662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edf662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edf662b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edf662b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978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45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92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0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569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66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16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658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1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321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77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redictable.com/2016/03/free-throw-deep-dives-launch-ang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Release angle: understanding offensive and Defensive impacts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91937" y="2811265"/>
            <a:ext cx="85206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Edward Feng, Frank Li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Rice University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March 2020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337032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Teams</a:t>
            </a:r>
            <a:endParaRPr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Assign the optimal player matchups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Offense: Find the combination such that the </a:t>
            </a:r>
            <a:r>
              <a:rPr lang="en-US" b="1" dirty="0"/>
              <a:t>shooting consistency </a:t>
            </a:r>
            <a:r>
              <a:rPr lang="en-US" dirty="0"/>
              <a:t>is the highest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Defense: Find the combination such that the </a:t>
            </a:r>
            <a:r>
              <a:rPr lang="en-US" b="1" dirty="0"/>
              <a:t>defensive impact </a:t>
            </a:r>
            <a:r>
              <a:rPr lang="en-US" dirty="0"/>
              <a:t>is the highest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4294967295"/>
          </p:nvPr>
        </p:nvSpPr>
        <p:spPr>
          <a:xfrm>
            <a:off x="4572000" y="1336675"/>
            <a:ext cx="42603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Broadcasting</a:t>
            </a:r>
            <a:endParaRPr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Enhance storytelling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Predict </a:t>
            </a:r>
            <a:r>
              <a:rPr lang="en-US" dirty="0"/>
              <a:t>the effect of</a:t>
            </a:r>
            <a:r>
              <a:rPr lang="en" dirty="0"/>
              <a:t> </a:t>
            </a:r>
            <a:r>
              <a:rPr lang="en-US" dirty="0"/>
              <a:t>the marquee </a:t>
            </a:r>
            <a:r>
              <a:rPr lang="en" dirty="0"/>
              <a:t>matchup before the game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Measure the effect of the matchup during and after the </a:t>
            </a:r>
            <a:r>
              <a:rPr lang="en-US" dirty="0"/>
              <a:t>game</a:t>
            </a:r>
            <a:endParaRPr dirty="0"/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24F12036-8D2D-4432-B4EB-66E8691B4866}"/>
              </a:ext>
            </a:extLst>
          </p:cNvPr>
          <p:cNvSpPr txBox="1">
            <a:spLocks/>
          </p:cNvSpPr>
          <p:nvPr/>
        </p:nvSpPr>
        <p:spPr>
          <a:xfrm>
            <a:off x="418740" y="849362"/>
            <a:ext cx="8306520" cy="6553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Most matchups in March Madness are the 1</a:t>
            </a:r>
            <a:r>
              <a:rPr lang="en-US" baseline="30000" dirty="0"/>
              <a:t>st</a:t>
            </a:r>
            <a:r>
              <a:rPr lang="en-US" dirty="0"/>
              <a:t> times two teams play each other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AA72-2B72-4CF5-B9C7-44B68DCD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improvement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00FE9-6316-4B8B-8AE1-5C7BB3B8B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Larger datasets</a:t>
            </a:r>
          </a:p>
          <a:p>
            <a:r>
              <a:rPr lang="en-US" altLang="zh-CN" dirty="0"/>
              <a:t>Players’ physical measurements</a:t>
            </a:r>
          </a:p>
          <a:p>
            <a:pPr lvl="1"/>
            <a:r>
              <a:rPr lang="en-US" altLang="zh-CN" dirty="0"/>
              <a:t>Height, wingspan, vertical etc.</a:t>
            </a:r>
          </a:p>
        </p:txBody>
      </p:sp>
    </p:spTree>
    <p:extLst>
      <p:ext uri="{BB962C8B-B14F-4D97-AF65-F5344CB8AC3E}">
        <p14:creationId xmlns:p14="http://schemas.microsoft.com/office/powerpoint/2010/main" val="44506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</a:pPr>
            <a:r>
              <a:rPr lang="en" sz="1200" dirty="0"/>
              <a:t>Beuoy, M. 2016.  “</a:t>
            </a:r>
            <a:r>
              <a:rPr lang="en-US" sz="1200" dirty="0"/>
              <a:t>Free Throw Deep Dives: Launch Angle.” </a:t>
            </a:r>
            <a:r>
              <a:rPr lang="en-US" sz="1200" dirty="0">
                <a:hlinkClick r:id="rId3"/>
              </a:rPr>
              <a:t>https://www.inpredictable.com/2016/03/free-throw-deep-dives-launch-angle.html</a:t>
            </a:r>
            <a:r>
              <a:rPr lang="en-US" sz="1200" dirty="0"/>
              <a:t>. Accessed March 5th, 2020.</a:t>
            </a:r>
          </a:p>
          <a:p>
            <a:pPr lvl="0" indent="-304800">
              <a:buSzPts val="1200"/>
            </a:pPr>
            <a:r>
              <a:rPr lang="en-US" sz="1200" dirty="0"/>
              <a:t>Daly-</a:t>
            </a:r>
            <a:r>
              <a:rPr lang="en-US" sz="1200" dirty="0" err="1"/>
              <a:t>Grafstein</a:t>
            </a:r>
            <a:r>
              <a:rPr lang="en-US" sz="1200" dirty="0"/>
              <a:t>, D. and L. </a:t>
            </a:r>
            <a:r>
              <a:rPr lang="en-US" sz="1200" dirty="0" err="1"/>
              <a:t>Bornn</a:t>
            </a:r>
            <a:r>
              <a:rPr lang="en-US" sz="1200" dirty="0"/>
              <a:t>. 2019.  “Using In-Game Shot Trajectories to Better Understand Defensive Impact in the NBA.” </a:t>
            </a:r>
            <a:r>
              <a:rPr lang="en-US" sz="1200" i="1" dirty="0"/>
              <a:t>ArXiv.org: </a:t>
            </a:r>
            <a:r>
              <a:rPr lang="en-US" sz="1200" dirty="0"/>
              <a:t>Retrieved March 5</a:t>
            </a:r>
            <a:r>
              <a:rPr lang="en-US" sz="1200" baseline="30000" dirty="0"/>
              <a:t>th</a:t>
            </a:r>
            <a:r>
              <a:rPr lang="en-US" sz="1200" dirty="0"/>
              <a:t>, 2020, from arxiv.org/abs/1905.00822.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Contested shots have lower FG% than open shots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popular metrics (FG%, Off./Def. Rating etc.) </a:t>
            </a:r>
            <a:r>
              <a:rPr lang="en-US" dirty="0"/>
              <a:t>reflect the binary result of shots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But what factors lead to the result?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What does “contest” really mean?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Shot Arcs!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The arcs of a player’s contested shots are generally different than those of open shots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More consistent </a:t>
            </a:r>
            <a:r>
              <a:rPr lang="en" dirty="0"/>
              <a:t>releasing angle → </a:t>
            </a:r>
            <a:r>
              <a:rPr lang="en-US" b="1" dirty="0"/>
              <a:t>H</a:t>
            </a:r>
            <a:r>
              <a:rPr lang="en" b="1" dirty="0"/>
              <a:t>igher </a:t>
            </a:r>
            <a:r>
              <a:rPr lang="en" dirty="0"/>
              <a:t>%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685245"/>
            <a:ext cx="4152900" cy="284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5776E-1EA2-4EAF-9706-8E89FB593423}"/>
              </a:ext>
            </a:extLst>
          </p:cNvPr>
          <p:cNvSpPr txBox="1"/>
          <p:nvPr/>
        </p:nvSpPr>
        <p:spPr>
          <a:xfrm>
            <a:off x="7612380" y="3535125"/>
            <a:ext cx="153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latin typeface="Arial" panose="020B0604020202020204" pitchFamily="34" charset="0"/>
                <a:cs typeface="Arial" panose="020B0604020202020204" pitchFamily="34" charset="0"/>
              </a:rPr>
              <a:t>Source: inpredictable.com</a:t>
            </a:r>
            <a:endParaRPr lang="zh-CN" alt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E2F5-E986-44D3-A39F-74E04A8F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5898-6A87-4733-AA70-D97E4B184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Find the following properties of every 3-pt shot: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Shooter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Nearest Defender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Release angle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Contested or open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Find how each shooter performs when open vs. contested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Find the average </a:t>
            </a:r>
            <a:r>
              <a:rPr lang="el-GR" altLang="zh-CN" dirty="0"/>
              <a:t>Δ</a:t>
            </a:r>
            <a:r>
              <a:rPr lang="en-US" altLang="zh-CN" dirty="0"/>
              <a:t>release angle that each defender makes on a shot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0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11-A2F7-437C-BADB-58EE9211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Findings: inconsistent Shooter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BC4E-BE1E-4D2A-A2A5-F7AE9C60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23" y="1152469"/>
            <a:ext cx="3759393" cy="2152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D2053-F17D-436D-A1D7-7AE2F38DA325}"/>
              </a:ext>
            </a:extLst>
          </p:cNvPr>
          <p:cNvSpPr txBox="1"/>
          <p:nvPr/>
        </p:nvSpPr>
        <p:spPr>
          <a:xfrm>
            <a:off x="311700" y="1152469"/>
            <a:ext cx="323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Open mean = 51.6</a:t>
            </a:r>
          </a:p>
          <a:p>
            <a:endParaRPr lang="en-US" altLang="zh-CN" sz="1500" dirty="0"/>
          </a:p>
          <a:p>
            <a:r>
              <a:rPr lang="en-US" altLang="zh-CN" sz="1500" dirty="0"/>
              <a:t>Contested mean = 43.5</a:t>
            </a:r>
          </a:p>
          <a:p>
            <a:endParaRPr lang="en-US" altLang="zh-CN" sz="1500" dirty="0"/>
          </a:p>
          <a:p>
            <a:r>
              <a:rPr lang="en-US" altLang="zh-CN" sz="1500" dirty="0"/>
              <a:t>Difference score =  0.322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338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B511-4936-472B-8901-DBBF91F4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Findings: Consistent Shooter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8EC2A-1FFF-4E17-926E-F534D7DCCC06}"/>
              </a:ext>
            </a:extLst>
          </p:cNvPr>
          <p:cNvSpPr txBox="1"/>
          <p:nvPr/>
        </p:nvSpPr>
        <p:spPr>
          <a:xfrm>
            <a:off x="311700" y="1152469"/>
            <a:ext cx="323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Open mean = 44.53</a:t>
            </a:r>
          </a:p>
          <a:p>
            <a:endParaRPr lang="en-US" altLang="zh-CN" sz="1500" dirty="0"/>
          </a:p>
          <a:p>
            <a:r>
              <a:rPr lang="en-US" altLang="zh-CN" sz="1500" dirty="0"/>
              <a:t>Contested mean = 44.51</a:t>
            </a:r>
          </a:p>
          <a:p>
            <a:endParaRPr lang="en-US" altLang="zh-CN" sz="1500" dirty="0"/>
          </a:p>
          <a:p>
            <a:r>
              <a:rPr lang="en-US" altLang="zh-CN" sz="1500" dirty="0"/>
              <a:t>Difference score = 0.00014</a:t>
            </a:r>
          </a:p>
        </p:txBody>
      </p:sp>
    </p:spTree>
    <p:extLst>
      <p:ext uri="{BB962C8B-B14F-4D97-AF65-F5344CB8AC3E}">
        <p14:creationId xmlns:p14="http://schemas.microsoft.com/office/powerpoint/2010/main" val="409777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E5E-05ED-4209-8931-CDE83B8A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Findings: defender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D80B8-A05D-4D24-B9C4-960CEC857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Player 78845: Impactful defender</a:t>
            </a:r>
          </a:p>
          <a:p>
            <a:pPr lvl="1"/>
            <a:r>
              <a:rPr lang="en-US" altLang="zh-CN" dirty="0"/>
              <a:t>Average </a:t>
            </a:r>
            <a:r>
              <a:rPr lang="el-GR" altLang="zh-CN" dirty="0"/>
              <a:t>Δ</a:t>
            </a:r>
            <a:r>
              <a:rPr lang="en-US" altLang="zh-CN" dirty="0"/>
              <a:t>release angle  = 12.7</a:t>
            </a:r>
          </a:p>
          <a:p>
            <a:r>
              <a:rPr lang="en-US" altLang="zh-CN" dirty="0"/>
              <a:t>Player 79832: Unimpactful defender</a:t>
            </a:r>
          </a:p>
          <a:p>
            <a:pPr lvl="1"/>
            <a:r>
              <a:rPr lang="en-US" altLang="zh-CN" dirty="0"/>
              <a:t>Average </a:t>
            </a:r>
            <a:r>
              <a:rPr lang="el-GR" altLang="zh-CN" dirty="0"/>
              <a:t>Δ</a:t>
            </a:r>
            <a:r>
              <a:rPr lang="en-US" altLang="zh-CN" dirty="0"/>
              <a:t>release angle = 3.48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0641-6DED-428F-983C-16F88F4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contested?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AE8D-4ED3-4573-A104-5302C729B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Threshold = 6 feet:</a:t>
            </a:r>
          </a:p>
          <a:p>
            <a:pPr lvl="1"/>
            <a:r>
              <a:rPr lang="en-US" altLang="zh-CN" dirty="0"/>
              <a:t>Average difference score = 0.135</a:t>
            </a:r>
          </a:p>
          <a:p>
            <a:r>
              <a:rPr lang="en-US" altLang="zh-CN" dirty="0"/>
              <a:t>Threshold = 5 feet:</a:t>
            </a:r>
          </a:p>
          <a:p>
            <a:pPr lvl="1"/>
            <a:r>
              <a:rPr lang="en-US" altLang="zh-CN" dirty="0"/>
              <a:t>Average difference score= 0.191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6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0DB2-DD36-4E7A-9800-E3F02C2F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using </a:t>
            </a:r>
            <a:r>
              <a:rPr lang="en-US" altLang="zh-CN"/>
              <a:t>linear regression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C9BE-433A-4A14-8B9F-10363118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a pair of offensive and defensive players, predict </a:t>
            </a:r>
            <a:r>
              <a:rPr lang="el-GR" altLang="zh-CN" dirty="0"/>
              <a:t>Δ</a:t>
            </a:r>
            <a:r>
              <a:rPr lang="en-US" altLang="zh-CN" dirty="0"/>
              <a:t>release angle</a:t>
            </a:r>
          </a:p>
          <a:p>
            <a:r>
              <a:rPr lang="en-US" altLang="zh-CN" dirty="0" err="1"/>
              <a:t>Eg.</a:t>
            </a:r>
            <a:r>
              <a:rPr lang="en-US" altLang="zh-CN" dirty="0"/>
              <a:t>  Shooter difference score = 0.15, defender average </a:t>
            </a:r>
            <a:r>
              <a:rPr lang="el-GR" altLang="zh-CN" dirty="0"/>
              <a:t>Δ</a:t>
            </a:r>
            <a:r>
              <a:rPr lang="en-US" altLang="zh-CN" dirty="0"/>
              <a:t>release angle = 9.2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pPr marL="11430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l-GR" altLang="zh-CN" dirty="0"/>
              <a:t>Δ</a:t>
            </a:r>
            <a:r>
              <a:rPr lang="en-US" altLang="zh-CN" dirty="0"/>
              <a:t>release angle = 11.8</a:t>
            </a:r>
          </a:p>
          <a:p>
            <a:pPr marL="1143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6349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</TotalTime>
  <Words>419</Words>
  <Application>Microsoft Office PowerPoint</Application>
  <PresentationFormat>On-screen Show (16:9)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Release angle: understanding offensive and Defensive impacts</vt:lpstr>
      <vt:lpstr>Motivation</vt:lpstr>
      <vt:lpstr>Shot Arcs!</vt:lpstr>
      <vt:lpstr>Methodology</vt:lpstr>
      <vt:lpstr>Findings: inconsistent Shooter</vt:lpstr>
      <vt:lpstr>Findings: Consistent Shooter</vt:lpstr>
      <vt:lpstr>Findings: defender</vt:lpstr>
      <vt:lpstr>How contested?</vt:lpstr>
      <vt:lpstr>Prediction using linear regression</vt:lpstr>
      <vt:lpstr>Impact</vt:lpstr>
      <vt:lpstr>Future improvement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Frank Li</cp:lastModifiedBy>
  <cp:revision>27</cp:revision>
  <dcterms:modified xsi:type="dcterms:W3CDTF">2020-03-05T19:51:23Z</dcterms:modified>
</cp:coreProperties>
</file>