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1"/>
  </p:notesMasterIdLst>
  <p:handoutMasterIdLst>
    <p:handoutMasterId r:id="rId12"/>
  </p:handoutMasterIdLst>
  <p:sldIdLst>
    <p:sldId id="259" r:id="rId2"/>
    <p:sldId id="258" r:id="rId3"/>
    <p:sldId id="260" r:id="rId4"/>
    <p:sldId id="261" r:id="rId5"/>
    <p:sldId id="264" r:id="rId6"/>
    <p:sldId id="266" r:id="rId7"/>
    <p:sldId id="267" r:id="rId8"/>
    <p:sldId id="268" r:id="rId9"/>
    <p:sldId id="265"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7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DC13AB6D-DEA2-4CBB-AC69-1EF1A6AD1512}">
      <dgm:prSet/>
      <dgm:spPr/>
      <dgm:t>
        <a:bodyPr rtlCol="0"/>
        <a:lstStyle/>
        <a:p>
          <a:pPr rtl="0">
            <a:defRPr cap="all"/>
          </a:pPr>
          <a:r>
            <a:rPr lang="zh-CN" altLang="en-US" dirty="0">
              <a:latin typeface="新宋体" panose="02010609030101010101" pitchFamily="49" charset="-122"/>
              <a:ea typeface="新宋体" panose="02010609030101010101" pitchFamily="49" charset="-122"/>
            </a:rPr>
            <a:t>数据集解析，图像预处理，训练集标注</a:t>
          </a:r>
          <a:endParaRPr lang="zh-cn" dirty="0">
            <a:latin typeface="新宋体" panose="02010609030101010101" pitchFamily="49" charset="-122"/>
            <a:ea typeface="新宋体" panose="02010609030101010101" pitchFamily="49" charset="-122"/>
          </a:endParaRPr>
        </a:p>
      </dgm:t>
    </dgm:pt>
    <dgm:pt modelId="{2C752582-D9FF-4E04-A92F-827DB4BB5C48}" type="parTrans" cxnId="{4B888393-351D-4489-90C9-5A68061AB236}">
      <dgm:prSet/>
      <dgm:spPr/>
      <dgm:t>
        <a:bodyPr rtlCol="0"/>
        <a:lstStyle/>
        <a:p>
          <a:pPr rtl="0"/>
          <a:endParaRPr lang="en-US">
            <a:latin typeface="新宋体" panose="02010609030101010101" pitchFamily="49" charset="-122"/>
            <a:ea typeface="新宋体" panose="02010609030101010101" pitchFamily="49" charset="-122"/>
          </a:endParaRPr>
        </a:p>
      </dgm:t>
    </dgm:pt>
    <dgm:pt modelId="{9C64CC83-643C-4E12-8F97-BC19DC031190}" type="sibTrans" cxnId="{4B888393-351D-4489-90C9-5A68061AB236}">
      <dgm:prSet phldrT="01" phldr="0"/>
      <dgm:spPr/>
      <dgm:t>
        <a:bodyPr rtlCol="0"/>
        <a:lstStyle/>
        <a:p>
          <a:pPr rtl="0"/>
          <a:r>
            <a:rPr lang="zh-cn">
              <a:latin typeface="新宋体" panose="02010609030101010101" pitchFamily="49" charset="-122"/>
              <a:ea typeface="新宋体" panose="02010609030101010101" pitchFamily="49" charset="-122"/>
            </a:rPr>
            <a:t>01</a:t>
          </a:r>
          <a:endParaRPr lang="zh-cn" dirty="0">
            <a:latin typeface="新宋体" panose="02010609030101010101" pitchFamily="49" charset="-122"/>
            <a:ea typeface="新宋体" panose="02010609030101010101" pitchFamily="49" charset="-122"/>
          </a:endParaRPr>
        </a:p>
      </dgm:t>
    </dgm:pt>
    <dgm:pt modelId="{53742231-981F-480A-940F-203EC2F7423F}">
      <dgm:prSet/>
      <dgm:spPr/>
      <dgm:t>
        <a:bodyPr rtlCol="0"/>
        <a:lstStyle/>
        <a:p>
          <a:pPr rtl="0">
            <a:defRPr cap="all"/>
          </a:pPr>
          <a:r>
            <a:rPr lang="zh-CN" altLang="en-US" dirty="0">
              <a:latin typeface="新宋体" panose="02010609030101010101" pitchFamily="49" charset="-122"/>
              <a:ea typeface="新宋体" panose="02010609030101010101" pitchFamily="49" charset="-122"/>
            </a:rPr>
            <a:t>模型训练</a:t>
          </a:r>
          <a:endParaRPr lang="en-US" altLang="zh-CN" dirty="0">
            <a:latin typeface="新宋体" panose="02010609030101010101" pitchFamily="49" charset="-122"/>
            <a:ea typeface="新宋体" panose="02010609030101010101" pitchFamily="49" charset="-122"/>
          </a:endParaRPr>
        </a:p>
        <a:p>
          <a:pPr rtl="0">
            <a:defRPr cap="all"/>
          </a:pPr>
          <a:endParaRPr lang="zh-cn" dirty="0">
            <a:latin typeface="新宋体" panose="02010609030101010101" pitchFamily="49" charset="-122"/>
            <a:ea typeface="新宋体" panose="02010609030101010101" pitchFamily="49" charset="-122"/>
          </a:endParaRPr>
        </a:p>
      </dgm:t>
    </dgm:pt>
    <dgm:pt modelId="{2FC75195-FBA1-43DE-85DD-40B4B3A2F1F3}" type="parTrans" cxnId="{F226B1C2-5D99-403A-8240-EAD6BD4D8534}">
      <dgm:prSet/>
      <dgm:spPr/>
      <dgm:t>
        <a:bodyPr rtlCol="0"/>
        <a:lstStyle/>
        <a:p>
          <a:pPr rtl="0"/>
          <a:endParaRPr lang="en-US">
            <a:latin typeface="新宋体" panose="02010609030101010101" pitchFamily="49" charset="-122"/>
            <a:ea typeface="新宋体" panose="02010609030101010101" pitchFamily="49" charset="-122"/>
          </a:endParaRPr>
        </a:p>
      </dgm:t>
    </dgm:pt>
    <dgm:pt modelId="{EF449C32-A7AE-4099-9E9B-9E2F736A89CE}" type="sibTrans" cxnId="{F226B1C2-5D99-403A-8240-EAD6BD4D8534}">
      <dgm:prSet phldrT="02" phldr="0"/>
      <dgm:spPr/>
      <dgm:t>
        <a:bodyPr rtlCol="0"/>
        <a:lstStyle/>
        <a:p>
          <a:pPr rtl="0"/>
          <a:r>
            <a:rPr lang="zh-cn">
              <a:latin typeface="新宋体" panose="02010609030101010101" pitchFamily="49" charset="-122"/>
              <a:ea typeface="新宋体" panose="02010609030101010101" pitchFamily="49" charset="-122"/>
            </a:rPr>
            <a:t>02</a:t>
          </a:r>
        </a:p>
      </dgm:t>
    </dgm:pt>
    <dgm:pt modelId="{9EF41CC5-EF3B-4A6D-8229-3F1333EADFB3}">
      <dgm:prSet/>
      <dgm:spPr/>
      <dgm:t>
        <a:bodyPr rtlCol="0"/>
        <a:lstStyle/>
        <a:p>
          <a:pPr rtl="0">
            <a:defRPr cap="all"/>
          </a:pPr>
          <a:r>
            <a:rPr lang="zh-CN" altLang="en-US" dirty="0">
              <a:latin typeface="新宋体" panose="02010609030101010101" pitchFamily="49" charset="-122"/>
              <a:ea typeface="新宋体" panose="02010609030101010101" pitchFamily="49" charset="-122"/>
            </a:rPr>
            <a:t>基于预测结果与</a:t>
          </a:r>
          <a:r>
            <a:rPr lang="en-US" altLang="zh-CN" dirty="0">
              <a:latin typeface="新宋体" panose="02010609030101010101" pitchFamily="49" charset="-122"/>
              <a:ea typeface="新宋体" panose="02010609030101010101" pitchFamily="49" charset="-122"/>
            </a:rPr>
            <a:t>ground </a:t>
          </a:r>
          <a:r>
            <a:rPr lang="en-US" altLang="zh-CN" dirty="0" err="1">
              <a:latin typeface="新宋体" panose="02010609030101010101" pitchFamily="49" charset="-122"/>
              <a:ea typeface="新宋体" panose="02010609030101010101" pitchFamily="49" charset="-122"/>
            </a:rPr>
            <a:t>trueth</a:t>
          </a:r>
          <a:r>
            <a:rPr lang="zh-CN" altLang="en-US" dirty="0">
              <a:latin typeface="新宋体" panose="02010609030101010101" pitchFamily="49" charset="-122"/>
              <a:ea typeface="新宋体" panose="02010609030101010101" pitchFamily="49" charset="-122"/>
            </a:rPr>
            <a:t>对比，设置线条绘制函数</a:t>
          </a:r>
          <a:endParaRPr lang="zh-cn" dirty="0">
            <a:latin typeface="新宋体" panose="02010609030101010101" pitchFamily="49" charset="-122"/>
            <a:ea typeface="新宋体" panose="02010609030101010101" pitchFamily="49" charset="-122"/>
          </a:endParaRPr>
        </a:p>
      </dgm:t>
    </dgm:pt>
    <dgm:pt modelId="{DAEF1C7D-B0C5-46FA-BED3-8A54E918D3E0}" type="parTrans" cxnId="{E476EEBC-7C9F-4E07-BD58-1044B9769B64}">
      <dgm:prSet/>
      <dgm:spPr/>
      <dgm:t>
        <a:bodyPr rtlCol="0"/>
        <a:lstStyle/>
        <a:p>
          <a:pPr rtl="0"/>
          <a:endParaRPr lang="en-US">
            <a:latin typeface="新宋体" panose="02010609030101010101" pitchFamily="49" charset="-122"/>
            <a:ea typeface="新宋体" panose="02010609030101010101" pitchFamily="49" charset="-122"/>
          </a:endParaRPr>
        </a:p>
      </dgm:t>
    </dgm:pt>
    <dgm:pt modelId="{98E6DD7C-B953-4119-9F64-9914E467ECBF}" type="sibTrans" cxnId="{E476EEBC-7C9F-4E07-BD58-1044B9769B64}">
      <dgm:prSet phldrT="03" phldr="0"/>
      <dgm:spPr/>
      <dgm:t>
        <a:bodyPr rtlCol="0"/>
        <a:lstStyle/>
        <a:p>
          <a:pPr rtl="0"/>
          <a:r>
            <a:rPr lang="zh-cn">
              <a:latin typeface="新宋体" panose="02010609030101010101" pitchFamily="49" charset="-122"/>
              <a:ea typeface="新宋体" panose="02010609030101010101" pitchFamily="49" charset="-122"/>
            </a:rPr>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rtlCol="0" anchor="t" anchorCtr="0">
          <a:noAutofit/>
        </a:bodyPr>
        <a:lstStyle/>
        <a:p>
          <a:pPr marL="0" lvl="0" indent="0" algn="l" defTabSz="1155700" rtl="0">
            <a:lnSpc>
              <a:spcPct val="90000"/>
            </a:lnSpc>
            <a:spcBef>
              <a:spcPct val="0"/>
            </a:spcBef>
            <a:spcAft>
              <a:spcPct val="35000"/>
            </a:spcAft>
            <a:buNone/>
            <a:defRPr cap="all"/>
          </a:pPr>
          <a:r>
            <a:rPr lang="zh-CN" altLang="en-US" sz="2600" kern="1200" dirty="0">
              <a:latin typeface="新宋体" panose="02010609030101010101" pitchFamily="49" charset="-122"/>
              <a:ea typeface="新宋体" panose="02010609030101010101" pitchFamily="49" charset="-122"/>
            </a:rPr>
            <a:t>数据集解析，图像预处理，训练集标注</a:t>
          </a:r>
          <a:endParaRPr lang="zh-cn" sz="2600" kern="1200" dirty="0">
            <a:latin typeface="新宋体" panose="02010609030101010101" pitchFamily="49" charset="-122"/>
            <a:ea typeface="新宋体" panose="02010609030101010101" pitchFamily="49" charset="-122"/>
          </a:endParaRP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rtlCol="0" anchor="ctr" anchorCtr="0">
          <a:noAutofit/>
        </a:bodyPr>
        <a:lstStyle/>
        <a:p>
          <a:pPr marL="0" lvl="0" indent="0" algn="l" defTabSz="2933700" rtl="0">
            <a:lnSpc>
              <a:spcPct val="90000"/>
            </a:lnSpc>
            <a:spcBef>
              <a:spcPct val="0"/>
            </a:spcBef>
            <a:spcAft>
              <a:spcPct val="35000"/>
            </a:spcAft>
            <a:buNone/>
          </a:pPr>
          <a:r>
            <a:rPr lang="zh-cn" sz="6600" kern="1200">
              <a:latin typeface="新宋体" panose="02010609030101010101" pitchFamily="49" charset="-122"/>
              <a:ea typeface="新宋体" panose="02010609030101010101" pitchFamily="49" charset="-122"/>
            </a:rPr>
            <a:t>01</a:t>
          </a:r>
          <a:endParaRPr lang="zh-cn" sz="6600" kern="1200" dirty="0">
            <a:latin typeface="新宋体" panose="02010609030101010101" pitchFamily="49" charset="-122"/>
            <a:ea typeface="新宋体" panose="02010609030101010101" pitchFamily="49" charset="-122"/>
          </a:endParaRPr>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rtlCol="0" anchor="t" anchorCtr="0">
          <a:noAutofit/>
        </a:bodyPr>
        <a:lstStyle/>
        <a:p>
          <a:pPr marL="0" lvl="0" indent="0" algn="l" defTabSz="1155700" rtl="0">
            <a:lnSpc>
              <a:spcPct val="90000"/>
            </a:lnSpc>
            <a:spcBef>
              <a:spcPct val="0"/>
            </a:spcBef>
            <a:spcAft>
              <a:spcPct val="35000"/>
            </a:spcAft>
            <a:buNone/>
            <a:defRPr cap="all"/>
          </a:pPr>
          <a:r>
            <a:rPr lang="zh-CN" altLang="en-US" sz="2600" kern="1200" dirty="0">
              <a:latin typeface="新宋体" panose="02010609030101010101" pitchFamily="49" charset="-122"/>
              <a:ea typeface="新宋体" panose="02010609030101010101" pitchFamily="49" charset="-122"/>
            </a:rPr>
            <a:t>模型训练</a:t>
          </a:r>
          <a:endParaRPr lang="en-US" altLang="zh-CN" sz="2600" kern="1200" dirty="0">
            <a:latin typeface="新宋体" panose="02010609030101010101" pitchFamily="49" charset="-122"/>
            <a:ea typeface="新宋体" panose="02010609030101010101" pitchFamily="49" charset="-122"/>
          </a:endParaRPr>
        </a:p>
        <a:p>
          <a:pPr marL="0" lvl="0" indent="0" algn="l" defTabSz="1155700" rtl="0">
            <a:lnSpc>
              <a:spcPct val="90000"/>
            </a:lnSpc>
            <a:spcBef>
              <a:spcPct val="0"/>
            </a:spcBef>
            <a:spcAft>
              <a:spcPct val="35000"/>
            </a:spcAft>
            <a:buNone/>
            <a:defRPr cap="all"/>
          </a:pPr>
          <a:endParaRPr lang="zh-cn" sz="2600" kern="1200" dirty="0">
            <a:latin typeface="新宋体" panose="02010609030101010101" pitchFamily="49" charset="-122"/>
            <a:ea typeface="新宋体" panose="02010609030101010101" pitchFamily="49" charset="-122"/>
          </a:endParaRP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rtlCol="0" anchor="ctr" anchorCtr="0">
          <a:noAutofit/>
        </a:bodyPr>
        <a:lstStyle/>
        <a:p>
          <a:pPr marL="0" lvl="0" indent="0" algn="l" defTabSz="2933700" rtl="0">
            <a:lnSpc>
              <a:spcPct val="90000"/>
            </a:lnSpc>
            <a:spcBef>
              <a:spcPct val="0"/>
            </a:spcBef>
            <a:spcAft>
              <a:spcPct val="35000"/>
            </a:spcAft>
            <a:buNone/>
          </a:pPr>
          <a:r>
            <a:rPr lang="zh-cn" sz="6600" kern="1200">
              <a:latin typeface="新宋体" panose="02010609030101010101" pitchFamily="49" charset="-122"/>
              <a:ea typeface="新宋体" panose="02010609030101010101" pitchFamily="49" charset="-122"/>
            </a:rPr>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rtlCol="0" anchor="t" anchorCtr="0">
          <a:noAutofit/>
        </a:bodyPr>
        <a:lstStyle/>
        <a:p>
          <a:pPr marL="0" lvl="0" indent="0" algn="l" defTabSz="1155700" rtl="0">
            <a:lnSpc>
              <a:spcPct val="90000"/>
            </a:lnSpc>
            <a:spcBef>
              <a:spcPct val="0"/>
            </a:spcBef>
            <a:spcAft>
              <a:spcPct val="35000"/>
            </a:spcAft>
            <a:buNone/>
            <a:defRPr cap="all"/>
          </a:pPr>
          <a:r>
            <a:rPr lang="zh-CN" altLang="en-US" sz="2600" kern="1200" dirty="0">
              <a:latin typeface="新宋体" panose="02010609030101010101" pitchFamily="49" charset="-122"/>
              <a:ea typeface="新宋体" panose="02010609030101010101" pitchFamily="49" charset="-122"/>
            </a:rPr>
            <a:t>基于预测结果与</a:t>
          </a:r>
          <a:r>
            <a:rPr lang="en-US" altLang="zh-CN" sz="2600" kern="1200" dirty="0">
              <a:latin typeface="新宋体" panose="02010609030101010101" pitchFamily="49" charset="-122"/>
              <a:ea typeface="新宋体" panose="02010609030101010101" pitchFamily="49" charset="-122"/>
            </a:rPr>
            <a:t>ground </a:t>
          </a:r>
          <a:r>
            <a:rPr lang="en-US" altLang="zh-CN" sz="2600" kern="1200" dirty="0" err="1">
              <a:latin typeface="新宋体" panose="02010609030101010101" pitchFamily="49" charset="-122"/>
              <a:ea typeface="新宋体" panose="02010609030101010101" pitchFamily="49" charset="-122"/>
            </a:rPr>
            <a:t>trueth</a:t>
          </a:r>
          <a:r>
            <a:rPr lang="zh-CN" altLang="en-US" sz="2600" kern="1200" dirty="0">
              <a:latin typeface="新宋体" panose="02010609030101010101" pitchFamily="49" charset="-122"/>
              <a:ea typeface="新宋体" panose="02010609030101010101" pitchFamily="49" charset="-122"/>
            </a:rPr>
            <a:t>对比，设置线条绘制函数</a:t>
          </a:r>
          <a:endParaRPr lang="zh-cn" sz="2600" kern="1200" dirty="0">
            <a:latin typeface="新宋体" panose="02010609030101010101" pitchFamily="49" charset="-122"/>
            <a:ea typeface="新宋体" panose="02010609030101010101" pitchFamily="49" charset="-122"/>
          </a:endParaRPr>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rtlCol="0" anchor="ctr" anchorCtr="0">
          <a:noAutofit/>
        </a:bodyPr>
        <a:lstStyle/>
        <a:p>
          <a:pPr marL="0" lvl="0" indent="0" algn="l" defTabSz="2933700" rtl="0">
            <a:lnSpc>
              <a:spcPct val="90000"/>
            </a:lnSpc>
            <a:spcBef>
              <a:spcPct val="0"/>
            </a:spcBef>
            <a:spcAft>
              <a:spcPct val="35000"/>
            </a:spcAft>
            <a:buNone/>
          </a:pPr>
          <a:r>
            <a:rPr lang="zh-cn" sz="6600" kern="1200">
              <a:latin typeface="新宋体" panose="02010609030101010101" pitchFamily="49" charset="-122"/>
              <a:ea typeface="新宋体" panose="02010609030101010101" pitchFamily="49" charset="-122"/>
            </a:rPr>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0098C1-0776-4557-9D46-1B787E688456}" type="datetime1">
              <a:rPr lang="zh-CN" altLang="en-US" smtClean="0"/>
              <a:t>2021/5/10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FF446B9-0BA7-440C-9491-EFEE44B7DCB7}" type="datetime1">
              <a:rPr lang="zh-CN" altLang="en-US" smtClean="0"/>
              <a:t>2021/5/10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p:txBody>
          <a:bodyPr rtlCol="0"/>
          <a:lstStyle/>
          <a:p>
            <a:pPr rtl="0"/>
            <a:fld id="{6D8E8BE3-72DE-4BA9-940E-B3214E2A4FBC}" type="datetime1">
              <a:rPr lang="zh-CN" altLang="en-US" smtClean="0"/>
              <a:t>2021/5/10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A5A75C24-54DF-4A37-B566-5D4504915616}" type="datetime1">
              <a:rPr lang="zh-CN" altLang="en-US" smtClean="0"/>
              <a:t>2021/5/10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93DB8EFA-D326-482A-835B-35244CC8D335}" type="datetime1">
              <a:rPr lang="zh-CN" altLang="en-US" smtClean="0"/>
              <a:t>2021/5/10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vl1pPr>
          </a:lstStyle>
          <a:p>
            <a:pPr rtl="0"/>
            <a:r>
              <a:rPr lang="zh-CN" altLang="en-US"/>
              <a:t>单击此处编辑母版标题样式</a:t>
            </a:r>
            <a:endParaRPr lang="en-US"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8E4DE457-3CDB-46E6-BCC2-0DB87A7AB97D}" type="datetime1">
              <a:rPr lang="zh-CN" altLang="en-US" smtClean="0"/>
              <a:t>2021/5/10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sz="8000">
                <a:solidFill>
                  <a:schemeClr val="tx1"/>
                </a:solidFill>
                <a:effectLst/>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C5E2E9F-6F2A-4603-A42F-23C3B9EC2542}" type="datetime1">
              <a:rPr lang="zh-CN" altLang="en-US" smtClean="0"/>
              <a:t>2021/5/10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a:t>单击此处编辑母版标题样式</a:t>
            </a:r>
            <a:endParaRPr lang="en-US"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48AAD336-3C25-4874-9EA7-D9A8F29C3DE6}" type="datetime1">
              <a:rPr lang="zh-CN" altLang="en-US" smtClean="0"/>
              <a:t>2021/5/10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a:t>单击此处编辑母版标题样式</a:t>
            </a:r>
            <a:endParaRPr lang="en-US"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385ADDF4-C7DF-4425-A02C-99D8158E8998}" type="datetime1">
              <a:rPr lang="zh-CN" altLang="en-US" smtClean="0"/>
              <a:t>2021/5/10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CEE115FF-7F57-454B-BC07-3D5B5B3B2E36}" type="datetime1">
              <a:rPr lang="zh-CN" altLang="en-US" smtClean="0"/>
              <a:t>2021/5/10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83068" y="609599"/>
            <a:ext cx="2284487" cy="5181601"/>
          </a:xfrm>
        </p:spPr>
        <p:txBody>
          <a:bodyPr vert="eaVert" rtlCol="0"/>
          <a:lstStyle>
            <a:lvl1pPr algn="l">
              <a:defRPr/>
            </a:lvl1pPr>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913796" y="609599"/>
            <a:ext cx="7916872" cy="5181601"/>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C76A30-68C3-4742-871E-C4BFB5BF037D}" type="datetime1">
              <a:rPr lang="zh-CN" altLang="en-US" smtClean="0"/>
              <a:t>2021/5/10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74761884-1233-44DE-95EA-687917CD0720}" type="datetime1">
              <a:rPr lang="zh-CN" altLang="en-US" smtClean="0"/>
              <a:t>2021/5/10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0DDD9908-788A-4C9F-9B82-38760DCE99A2}" type="datetime1">
              <a:rPr lang="zh-CN" altLang="en-US" smtClean="0"/>
              <a:t>2021/5/10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BB8F8C3A-E456-4019-B9D3-D27A657A074F}" type="datetime1">
              <a:rPr lang="zh-CN" altLang="en-US" smtClean="0"/>
              <a:t>2021/5/10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565907AA-E66F-456D-8ABA-1CC838498840}" type="datetime1">
              <a:rPr lang="zh-CN" altLang="en-US" smtClean="0"/>
              <a:t>2021/5/10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4C15656-9C52-4530-B9B0-471CBD4A032C}" type="datetime1">
              <a:rPr lang="zh-CN" altLang="en-US" smtClean="0"/>
              <a:t>2021/5/10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E73893B8-6395-4039-AAC4-F8E54DB39C70}" type="datetime1">
              <a:rPr lang="zh-CN" altLang="en-US" smtClean="0"/>
              <a:t>2021/5/10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B1F0827-5F6F-49F9-9E39-E700438688FE}" type="datetime1">
              <a:rPr lang="zh-CN" altLang="en-US" smtClean="0"/>
              <a:t>2021/5/10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4D902FE-1817-4BA0-AB93-2732E2F941ED}" type="datetime1">
              <a:rPr lang="zh-CN" altLang="en-US" smtClean="0"/>
              <a:t>2021/5/10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B4EFF9AB-85BE-4B1F-BA1B-A157C8C43628}" type="datetime1">
              <a:rPr lang="zh-CN" altLang="en-US" smtClean="0"/>
              <a:t>2021/5/10</a:t>
            </a:fld>
            <a:endParaRPr lang="en-US"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endParaRPr lang="en-US"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descr="一张显示了杯子、咖啡、食物和饮料的图片&#10;&#10;说明自动生成">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rtlCol="0">
            <a:normAutofit/>
          </a:bodyPr>
          <a:lstStyle/>
          <a:p>
            <a:pPr rtl="0"/>
            <a:r>
              <a:rPr lang="zh-CN" altLang="en-US" sz="7200" dirty="0"/>
              <a:t>项目阶段汇报</a:t>
            </a:r>
            <a:endParaRPr lang="zh-cn" sz="7200" dirty="0"/>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zh-CN" altLang="en-US" sz="2800" dirty="0"/>
              <a:t>基于</a:t>
            </a:r>
            <a:r>
              <a:rPr lang="en-US" altLang="zh-CN" sz="2800" dirty="0" err="1"/>
              <a:t>relayNet</a:t>
            </a:r>
            <a:r>
              <a:rPr lang="zh-CN" altLang="en-US" sz="2800" dirty="0"/>
              <a:t>实现眼部</a:t>
            </a:r>
            <a:r>
              <a:rPr lang="en-US" altLang="zh-CN" sz="2800" dirty="0"/>
              <a:t>OCT</a:t>
            </a:r>
            <a:r>
              <a:rPr lang="zh-CN" altLang="en-US" sz="2800" dirty="0"/>
              <a:t>扫描中视网膜层的语义分割</a:t>
            </a:r>
            <a:endParaRPr lang="zh-cn" sz="28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工作内容</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89809017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793BF17-D1FD-4CAB-B9B4-D49003E0E6E7}"/>
              </a:ext>
            </a:extLst>
          </p:cNvPr>
          <p:cNvSpPr>
            <a:spLocks noGrp="1"/>
          </p:cNvSpPr>
          <p:nvPr>
            <p:ph type="dt" sz="half" idx="10"/>
          </p:nvPr>
        </p:nvSpPr>
        <p:spPr/>
        <p:txBody>
          <a:bodyPr/>
          <a:lstStyle/>
          <a:p>
            <a:pPr rtl="0"/>
            <a:fld id="{74761884-1233-44DE-95EA-687917CD0720}" type="datetime1">
              <a:rPr lang="zh-CN" altLang="en-US" smtClean="0"/>
              <a:t>2021/5/10</a:t>
            </a:fld>
            <a:endParaRPr lang="en-US" dirty="0"/>
          </a:p>
        </p:txBody>
      </p:sp>
      <p:pic>
        <p:nvPicPr>
          <p:cNvPr id="6" name="图片 5" descr="黑暗里有星球&#10;&#10;描述已自动生成">
            <a:extLst>
              <a:ext uri="{FF2B5EF4-FFF2-40B4-BE49-F238E27FC236}">
                <a16:creationId xmlns:a16="http://schemas.microsoft.com/office/drawing/2014/main" id="{032129DC-ABC6-47DC-BDF4-D0D53778E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01522"/>
            <a:ext cx="2713448" cy="1936978"/>
          </a:xfrm>
          <a:prstGeom prst="rect">
            <a:avLst/>
          </a:prstGeom>
        </p:spPr>
      </p:pic>
      <p:pic>
        <p:nvPicPr>
          <p:cNvPr id="8" name="图片 7" descr="图片包含 游戏机, 躺, 房间&#10;&#10;描述已自动生成">
            <a:extLst>
              <a:ext uri="{FF2B5EF4-FFF2-40B4-BE49-F238E27FC236}">
                <a16:creationId xmlns:a16="http://schemas.microsoft.com/office/drawing/2014/main" id="{4BE91C89-D66F-4E3D-94DD-1E544533A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9" y="4200171"/>
            <a:ext cx="2713449" cy="1936978"/>
          </a:xfrm>
          <a:prstGeom prst="rect">
            <a:avLst/>
          </a:prstGeom>
        </p:spPr>
      </p:pic>
      <p:sp>
        <p:nvSpPr>
          <p:cNvPr id="10" name="文本框 9">
            <a:extLst>
              <a:ext uri="{FF2B5EF4-FFF2-40B4-BE49-F238E27FC236}">
                <a16:creationId xmlns:a16="http://schemas.microsoft.com/office/drawing/2014/main" id="{BE7D0037-AD3B-42B3-86A6-334E4DD844A1}"/>
              </a:ext>
            </a:extLst>
          </p:cNvPr>
          <p:cNvSpPr txBox="1"/>
          <p:nvPr/>
        </p:nvSpPr>
        <p:spPr>
          <a:xfrm>
            <a:off x="4610100" y="1305341"/>
            <a:ext cx="6565900" cy="3970318"/>
          </a:xfrm>
          <a:prstGeom prst="rect">
            <a:avLst/>
          </a:prstGeom>
          <a:noFill/>
        </p:spPr>
        <p:txBody>
          <a:bodyPr wrap="square" rtlCol="0">
            <a:spAutoFit/>
          </a:bodyPr>
          <a:lstStyle/>
          <a:p>
            <a:r>
              <a:rPr lang="zh-CN" altLang="en-US" dirty="0"/>
              <a:t>原数据集由以下两种数据类型构成类型：</a:t>
            </a:r>
            <a:endParaRPr lang="en-US" altLang="zh-CN" dirty="0"/>
          </a:p>
          <a:p>
            <a:r>
              <a:rPr lang="en-US" altLang="zh-CN" dirty="0"/>
              <a:t>1.* .</a:t>
            </a:r>
            <a:r>
              <a:rPr lang="en-US" altLang="zh-CN" dirty="0" err="1"/>
              <a:t>mstd</a:t>
            </a:r>
            <a:r>
              <a:rPr lang="zh-CN" altLang="en-US" dirty="0"/>
              <a:t>文件上图所示，同样也为模型输入图片</a:t>
            </a:r>
            <a:endParaRPr lang="en-US" altLang="zh-CN" dirty="0"/>
          </a:p>
          <a:p>
            <a:r>
              <a:rPr lang="en-US" altLang="zh-CN" dirty="0"/>
              <a:t>2. *.</a:t>
            </a:r>
            <a:r>
              <a:rPr lang="en-US" altLang="zh-CN" dirty="0" err="1"/>
              <a:t>mtas</a:t>
            </a:r>
            <a:r>
              <a:rPr lang="en-US" altLang="zh-CN" dirty="0"/>
              <a:t> </a:t>
            </a:r>
            <a:r>
              <a:rPr lang="zh-CN" altLang="en-US" dirty="0"/>
              <a:t>文件是图像分割线的坐标，映射到原图上就如下所示。</a:t>
            </a:r>
            <a:endParaRPr lang="en-US" altLang="zh-CN" dirty="0"/>
          </a:p>
          <a:p>
            <a:endParaRPr lang="en-US" altLang="zh-CN" dirty="0"/>
          </a:p>
          <a:p>
            <a:endParaRPr lang="en-US" altLang="zh-CN" dirty="0"/>
          </a:p>
          <a:p>
            <a:endParaRPr lang="en-US" altLang="zh-CN" dirty="0"/>
          </a:p>
          <a:p>
            <a:r>
              <a:rPr lang="zh-CN" altLang="en-US" dirty="0"/>
              <a:t>问题解决的思路是，使用深度学习语义分割对原图进行分割处理，并基于分割出来的图像（</a:t>
            </a:r>
            <a:r>
              <a:rPr lang="en-US" altLang="zh-CN" dirty="0"/>
              <a:t>label</a:t>
            </a:r>
            <a:r>
              <a:rPr lang="zh-CN" altLang="en-US" dirty="0"/>
              <a:t>）绘制</a:t>
            </a:r>
            <a:r>
              <a:rPr lang="en-US" altLang="zh-CN" dirty="0"/>
              <a:t>3</a:t>
            </a:r>
            <a:r>
              <a:rPr lang="zh-CN" altLang="en-US" dirty="0"/>
              <a:t>条分割线条。</a:t>
            </a:r>
            <a:endParaRPr lang="en-US" altLang="zh-CN" dirty="0"/>
          </a:p>
          <a:p>
            <a:endParaRPr lang="en-US" altLang="zh-CN" dirty="0"/>
          </a:p>
          <a:p>
            <a:endParaRPr lang="en-US" altLang="zh-CN" dirty="0"/>
          </a:p>
          <a:p>
            <a:endParaRPr lang="en-US" altLang="zh-CN" dirty="0"/>
          </a:p>
          <a:p>
            <a:r>
              <a:rPr lang="zh-CN" altLang="en-US" dirty="0"/>
              <a:t>为了解决眼部</a:t>
            </a:r>
            <a:r>
              <a:rPr lang="en-US" altLang="zh-CN" dirty="0"/>
              <a:t>OCT</a:t>
            </a:r>
            <a:r>
              <a:rPr lang="zh-CN" altLang="en-US" dirty="0"/>
              <a:t>视网膜层分割的任务，查阅资料可知</a:t>
            </a:r>
            <a:r>
              <a:rPr lang="en-US" altLang="zh-CN" dirty="0" err="1"/>
              <a:t>RelayNet</a:t>
            </a:r>
            <a:r>
              <a:rPr lang="zh-CN" altLang="en-US" dirty="0"/>
              <a:t>模型（专门用于眼部</a:t>
            </a:r>
            <a:r>
              <a:rPr lang="en-US" altLang="zh-CN" dirty="0"/>
              <a:t>OCT</a:t>
            </a:r>
            <a:r>
              <a:rPr lang="zh-CN" altLang="en-US" dirty="0"/>
              <a:t>扫描中的视网膜层和液团的端到端分割）可供使用。</a:t>
            </a:r>
            <a:endParaRPr lang="en-US" altLang="zh-CN" dirty="0"/>
          </a:p>
        </p:txBody>
      </p:sp>
      <p:sp>
        <p:nvSpPr>
          <p:cNvPr id="11" name="文本框 10">
            <a:extLst>
              <a:ext uri="{FF2B5EF4-FFF2-40B4-BE49-F238E27FC236}">
                <a16:creationId xmlns:a16="http://schemas.microsoft.com/office/drawing/2014/main" id="{AAB57AD7-CF5C-4CB4-97C9-4722D1CC3B59}"/>
              </a:ext>
            </a:extLst>
          </p:cNvPr>
          <p:cNvSpPr txBox="1"/>
          <p:nvPr/>
        </p:nvSpPr>
        <p:spPr>
          <a:xfrm>
            <a:off x="582023" y="444500"/>
            <a:ext cx="3835400" cy="369332"/>
          </a:xfrm>
          <a:prstGeom prst="rect">
            <a:avLst/>
          </a:prstGeom>
          <a:noFill/>
        </p:spPr>
        <p:txBody>
          <a:bodyPr wrap="square" rtlCol="0">
            <a:spAutoFit/>
          </a:bodyPr>
          <a:lstStyle/>
          <a:p>
            <a:r>
              <a:rPr lang="zh-CN" altLang="en-US" dirty="0"/>
              <a:t>数据集解析：</a:t>
            </a:r>
            <a:endParaRPr lang="en-US" altLang="zh-CN" dirty="0"/>
          </a:p>
        </p:txBody>
      </p:sp>
    </p:spTree>
    <p:extLst>
      <p:ext uri="{BB962C8B-B14F-4D97-AF65-F5344CB8AC3E}">
        <p14:creationId xmlns:p14="http://schemas.microsoft.com/office/powerpoint/2010/main" val="236394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A9DE98A-091C-4F6D-B11E-BC12E77E2E57}"/>
              </a:ext>
            </a:extLst>
          </p:cNvPr>
          <p:cNvSpPr>
            <a:spLocks noGrp="1"/>
          </p:cNvSpPr>
          <p:nvPr>
            <p:ph type="dt" sz="half" idx="10"/>
          </p:nvPr>
        </p:nvSpPr>
        <p:spPr/>
        <p:txBody>
          <a:bodyPr/>
          <a:lstStyle/>
          <a:p>
            <a:pPr rtl="0"/>
            <a:fld id="{74761884-1233-44DE-95EA-687917CD0720}" type="datetime1">
              <a:rPr lang="zh-CN" altLang="en-US" smtClean="0"/>
              <a:t>2021/5/10</a:t>
            </a:fld>
            <a:endParaRPr lang="en-US" dirty="0"/>
          </a:p>
        </p:txBody>
      </p:sp>
      <p:pic>
        <p:nvPicPr>
          <p:cNvPr id="6" name="图片 5">
            <a:extLst>
              <a:ext uri="{FF2B5EF4-FFF2-40B4-BE49-F238E27FC236}">
                <a16:creationId xmlns:a16="http://schemas.microsoft.com/office/drawing/2014/main" id="{20D404EE-9431-49B2-9392-EDCA563411B9}"/>
              </a:ext>
            </a:extLst>
          </p:cNvPr>
          <p:cNvPicPr>
            <a:picLocks noChangeAspect="1"/>
          </p:cNvPicPr>
          <p:nvPr/>
        </p:nvPicPr>
        <p:blipFill>
          <a:blip r:embed="rId2"/>
          <a:stretch>
            <a:fillRect/>
          </a:stretch>
        </p:blipFill>
        <p:spPr>
          <a:xfrm>
            <a:off x="673101" y="1064128"/>
            <a:ext cx="4724399" cy="2364872"/>
          </a:xfrm>
          <a:prstGeom prst="rect">
            <a:avLst/>
          </a:prstGeom>
        </p:spPr>
      </p:pic>
      <p:sp>
        <p:nvSpPr>
          <p:cNvPr id="8" name="文本框 7">
            <a:extLst>
              <a:ext uri="{FF2B5EF4-FFF2-40B4-BE49-F238E27FC236}">
                <a16:creationId xmlns:a16="http://schemas.microsoft.com/office/drawing/2014/main" id="{A5417B0F-CF7E-4AA8-9649-930BD81BDD66}"/>
              </a:ext>
            </a:extLst>
          </p:cNvPr>
          <p:cNvSpPr txBox="1"/>
          <p:nvPr/>
        </p:nvSpPr>
        <p:spPr>
          <a:xfrm>
            <a:off x="673101" y="477837"/>
            <a:ext cx="3505200" cy="369332"/>
          </a:xfrm>
          <a:prstGeom prst="rect">
            <a:avLst/>
          </a:prstGeom>
          <a:noFill/>
        </p:spPr>
        <p:txBody>
          <a:bodyPr wrap="square" rtlCol="0">
            <a:spAutoFit/>
          </a:bodyPr>
          <a:lstStyle/>
          <a:p>
            <a:r>
              <a:rPr lang="en-US" altLang="zh-CN" dirty="0" err="1"/>
              <a:t>Relay_Net</a:t>
            </a:r>
            <a:r>
              <a:rPr lang="en-US" altLang="zh-CN" dirty="0"/>
              <a:t> </a:t>
            </a:r>
            <a:r>
              <a:rPr lang="zh-CN" altLang="en-US" dirty="0"/>
              <a:t>简介</a:t>
            </a:r>
          </a:p>
        </p:txBody>
      </p:sp>
      <p:sp>
        <p:nvSpPr>
          <p:cNvPr id="10" name="文本框 9">
            <a:extLst>
              <a:ext uri="{FF2B5EF4-FFF2-40B4-BE49-F238E27FC236}">
                <a16:creationId xmlns:a16="http://schemas.microsoft.com/office/drawing/2014/main" id="{5F6C15FE-F5C0-46F2-8E89-03306E65F8CE}"/>
              </a:ext>
            </a:extLst>
          </p:cNvPr>
          <p:cNvSpPr txBox="1"/>
          <p:nvPr/>
        </p:nvSpPr>
        <p:spPr>
          <a:xfrm>
            <a:off x="6413499" y="1292172"/>
            <a:ext cx="4724399" cy="1754326"/>
          </a:xfrm>
          <a:prstGeom prst="rect">
            <a:avLst/>
          </a:prstGeom>
          <a:noFill/>
        </p:spPr>
        <p:txBody>
          <a:bodyPr wrap="square" rtlCol="0">
            <a:spAutoFit/>
          </a:bodyPr>
          <a:lstStyle/>
          <a:p>
            <a:r>
              <a:rPr lang="zh-CN" altLang="en-US" dirty="0"/>
              <a:t>如图所示。其网络结构类似与</a:t>
            </a:r>
            <a:r>
              <a:rPr lang="en-US" altLang="zh-CN" dirty="0"/>
              <a:t>U—Net</a:t>
            </a:r>
            <a:r>
              <a:rPr lang="zh-CN" altLang="en-US" dirty="0"/>
              <a:t>，区别在于在解码部分上采样使用的方法不是反卷积，而采用了</a:t>
            </a:r>
            <a:r>
              <a:rPr lang="en-US" altLang="zh-CN" dirty="0" err="1"/>
              <a:t>Unpooling</a:t>
            </a:r>
            <a:r>
              <a:rPr lang="zh-CN" altLang="en-US" dirty="0"/>
              <a:t>。并且损失函数采用了复合函数，加入分割边缘权重，与</a:t>
            </a:r>
            <a:r>
              <a:rPr lang="en-US" altLang="zh-CN" dirty="0"/>
              <a:t>GT</a:t>
            </a:r>
            <a:r>
              <a:rPr lang="zh-CN" altLang="en-US" dirty="0"/>
              <a:t>的</a:t>
            </a:r>
            <a:r>
              <a:rPr lang="en-US" altLang="zh-CN" dirty="0"/>
              <a:t>IOU</a:t>
            </a:r>
            <a:r>
              <a:rPr lang="zh-CN" altLang="en-US" dirty="0"/>
              <a:t>损失。</a:t>
            </a:r>
            <a:endParaRPr lang="en-US" altLang="zh-CN" dirty="0"/>
          </a:p>
          <a:p>
            <a:endParaRPr lang="zh-CN" altLang="en-US" dirty="0"/>
          </a:p>
        </p:txBody>
      </p:sp>
      <p:pic>
        <p:nvPicPr>
          <p:cNvPr id="12" name="图片 11">
            <a:extLst>
              <a:ext uri="{FF2B5EF4-FFF2-40B4-BE49-F238E27FC236}">
                <a16:creationId xmlns:a16="http://schemas.microsoft.com/office/drawing/2014/main" id="{FE1D966F-1607-4ECA-A38C-3DB835860077}"/>
              </a:ext>
            </a:extLst>
          </p:cNvPr>
          <p:cNvPicPr>
            <a:picLocks noChangeAspect="1"/>
          </p:cNvPicPr>
          <p:nvPr/>
        </p:nvPicPr>
        <p:blipFill>
          <a:blip r:embed="rId3"/>
          <a:stretch>
            <a:fillRect/>
          </a:stretch>
        </p:blipFill>
        <p:spPr>
          <a:xfrm>
            <a:off x="673101" y="4050265"/>
            <a:ext cx="4724398" cy="2031735"/>
          </a:xfrm>
          <a:prstGeom prst="rect">
            <a:avLst/>
          </a:prstGeom>
        </p:spPr>
      </p:pic>
      <p:sp>
        <p:nvSpPr>
          <p:cNvPr id="13" name="文本框 12">
            <a:extLst>
              <a:ext uri="{FF2B5EF4-FFF2-40B4-BE49-F238E27FC236}">
                <a16:creationId xmlns:a16="http://schemas.microsoft.com/office/drawing/2014/main" id="{9E90525E-3D2A-47E0-96B3-A8D6C864B41D}"/>
              </a:ext>
            </a:extLst>
          </p:cNvPr>
          <p:cNvSpPr txBox="1"/>
          <p:nvPr/>
        </p:nvSpPr>
        <p:spPr>
          <a:xfrm>
            <a:off x="6565900" y="3898900"/>
            <a:ext cx="4571998" cy="2031325"/>
          </a:xfrm>
          <a:prstGeom prst="rect">
            <a:avLst/>
          </a:prstGeom>
          <a:noFill/>
        </p:spPr>
        <p:txBody>
          <a:bodyPr wrap="square" rtlCol="0">
            <a:spAutoFit/>
          </a:bodyPr>
          <a:lstStyle/>
          <a:p>
            <a:r>
              <a:rPr lang="en-US" altLang="zh-CN" dirty="0" err="1"/>
              <a:t>Relay_net</a:t>
            </a:r>
            <a:r>
              <a:rPr lang="en-US" altLang="zh-CN" dirty="0"/>
              <a:t> </a:t>
            </a:r>
            <a:r>
              <a:rPr lang="zh-CN" altLang="en-US" dirty="0"/>
              <a:t>分割输出结果如左图所示，然而它使用的数据集是低分辨率且模糊的，并不适用与目前患者的数据集，采用它的预训练模型效果很不理想。而且也不需要细分为</a:t>
            </a:r>
            <a:r>
              <a:rPr lang="en-US" altLang="zh-CN" dirty="0"/>
              <a:t>7</a:t>
            </a:r>
            <a:r>
              <a:rPr lang="zh-CN" altLang="en-US" dirty="0"/>
              <a:t>层。更重要的是患者数据集没有分割</a:t>
            </a:r>
            <a:r>
              <a:rPr lang="en-US" altLang="zh-CN" dirty="0"/>
              <a:t>7</a:t>
            </a:r>
            <a:r>
              <a:rPr lang="zh-CN" altLang="en-US" dirty="0"/>
              <a:t>层的标注信息。因此要重新构建训练集，修改网络参数。</a:t>
            </a:r>
          </a:p>
        </p:txBody>
      </p:sp>
    </p:spTree>
    <p:extLst>
      <p:ext uri="{BB962C8B-B14F-4D97-AF65-F5344CB8AC3E}">
        <p14:creationId xmlns:p14="http://schemas.microsoft.com/office/powerpoint/2010/main" val="234783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9BC369-5BA9-4540-A7E6-0D1BCA1AC4A2}"/>
              </a:ext>
            </a:extLst>
          </p:cNvPr>
          <p:cNvSpPr>
            <a:spLocks noGrp="1"/>
          </p:cNvSpPr>
          <p:nvPr>
            <p:ph type="dt" sz="half" idx="10"/>
          </p:nvPr>
        </p:nvSpPr>
        <p:spPr/>
        <p:txBody>
          <a:bodyPr/>
          <a:lstStyle/>
          <a:p>
            <a:pPr rtl="0"/>
            <a:fld id="{6D8E8BE3-72DE-4BA9-940E-B3214E2A4FBC}" type="datetime1">
              <a:rPr lang="zh-CN" altLang="en-US" smtClean="0"/>
              <a:t>2021/5/10</a:t>
            </a:fld>
            <a:endParaRPr lang="en-US" dirty="0"/>
          </a:p>
        </p:txBody>
      </p:sp>
      <p:sp>
        <p:nvSpPr>
          <p:cNvPr id="5" name="文本框 4">
            <a:extLst>
              <a:ext uri="{FF2B5EF4-FFF2-40B4-BE49-F238E27FC236}">
                <a16:creationId xmlns:a16="http://schemas.microsoft.com/office/drawing/2014/main" id="{8853BBE5-DCA5-47C2-AF7D-1E0319626111}"/>
              </a:ext>
            </a:extLst>
          </p:cNvPr>
          <p:cNvSpPr txBox="1"/>
          <p:nvPr/>
        </p:nvSpPr>
        <p:spPr>
          <a:xfrm>
            <a:off x="736600" y="495300"/>
            <a:ext cx="2971800" cy="369332"/>
          </a:xfrm>
          <a:prstGeom prst="rect">
            <a:avLst/>
          </a:prstGeom>
          <a:noFill/>
        </p:spPr>
        <p:txBody>
          <a:bodyPr wrap="square" rtlCol="0">
            <a:spAutoFit/>
          </a:bodyPr>
          <a:lstStyle/>
          <a:p>
            <a:r>
              <a:rPr lang="zh-CN" altLang="en-US" dirty="0"/>
              <a:t>数据集构建</a:t>
            </a:r>
            <a:endParaRPr lang="en-US" altLang="zh-CN" dirty="0"/>
          </a:p>
        </p:txBody>
      </p:sp>
      <p:pic>
        <p:nvPicPr>
          <p:cNvPr id="7" name="图片 6">
            <a:extLst>
              <a:ext uri="{FF2B5EF4-FFF2-40B4-BE49-F238E27FC236}">
                <a16:creationId xmlns:a16="http://schemas.microsoft.com/office/drawing/2014/main" id="{23AA20E0-18F5-4D76-9B74-796446272052}"/>
              </a:ext>
            </a:extLst>
          </p:cNvPr>
          <p:cNvPicPr>
            <a:picLocks noChangeAspect="1"/>
          </p:cNvPicPr>
          <p:nvPr/>
        </p:nvPicPr>
        <p:blipFill>
          <a:blip r:embed="rId2"/>
          <a:stretch>
            <a:fillRect/>
          </a:stretch>
        </p:blipFill>
        <p:spPr>
          <a:xfrm>
            <a:off x="544512" y="1146706"/>
            <a:ext cx="4905375" cy="2095500"/>
          </a:xfrm>
          <a:prstGeom prst="rect">
            <a:avLst/>
          </a:prstGeom>
        </p:spPr>
      </p:pic>
      <p:sp>
        <p:nvSpPr>
          <p:cNvPr id="8" name="文本框 7">
            <a:extLst>
              <a:ext uri="{FF2B5EF4-FFF2-40B4-BE49-F238E27FC236}">
                <a16:creationId xmlns:a16="http://schemas.microsoft.com/office/drawing/2014/main" id="{C5E1ECF8-7F7F-4D36-BC8F-B571276D17E2}"/>
              </a:ext>
            </a:extLst>
          </p:cNvPr>
          <p:cNvSpPr txBox="1"/>
          <p:nvPr/>
        </p:nvSpPr>
        <p:spPr>
          <a:xfrm>
            <a:off x="5956300" y="1146706"/>
            <a:ext cx="5359400" cy="2031325"/>
          </a:xfrm>
          <a:prstGeom prst="rect">
            <a:avLst/>
          </a:prstGeom>
          <a:noFill/>
        </p:spPr>
        <p:txBody>
          <a:bodyPr wrap="square" rtlCol="0">
            <a:spAutoFit/>
          </a:bodyPr>
          <a:lstStyle/>
          <a:p>
            <a:r>
              <a:rPr lang="zh-CN" altLang="en-US" dirty="0"/>
              <a:t>考虑到使用高分辨率图片进行训练，需要的算力和显存都会比较大，导致训练速度和推理速度都比较慢。使用低分辨率图片进行训练，可以节约时间和资源成本，且对预测结果的影响并不大因此对原图进行了下采样</a:t>
            </a:r>
            <a:r>
              <a:rPr lang="en-US" altLang="zh-CN" dirty="0"/>
              <a:t>w</a:t>
            </a:r>
            <a:r>
              <a:rPr lang="zh-CN" altLang="en-US" dirty="0"/>
              <a:t>，</a:t>
            </a:r>
            <a:r>
              <a:rPr lang="en-US" altLang="zh-CN" dirty="0"/>
              <a:t>h</a:t>
            </a:r>
            <a:r>
              <a:rPr lang="zh-CN" altLang="en-US" dirty="0"/>
              <a:t>各缩小一半。并基于三条分割线构建出了图像分割结果的</a:t>
            </a:r>
            <a:r>
              <a:rPr lang="en-US" altLang="zh-CN" dirty="0"/>
              <a:t>Ground Truth</a:t>
            </a:r>
            <a:r>
              <a:rPr lang="zh-CN" altLang="en-US" dirty="0"/>
              <a:t>。如左图所示。</a:t>
            </a:r>
            <a:endParaRPr lang="en-US" altLang="zh-CN" dirty="0"/>
          </a:p>
        </p:txBody>
      </p:sp>
      <p:sp>
        <p:nvSpPr>
          <p:cNvPr id="9" name="文本框 8">
            <a:extLst>
              <a:ext uri="{FF2B5EF4-FFF2-40B4-BE49-F238E27FC236}">
                <a16:creationId xmlns:a16="http://schemas.microsoft.com/office/drawing/2014/main" id="{F13E9F45-2B17-42A2-B4C3-38CB045C8719}"/>
              </a:ext>
            </a:extLst>
          </p:cNvPr>
          <p:cNvSpPr txBox="1"/>
          <p:nvPr/>
        </p:nvSpPr>
        <p:spPr>
          <a:xfrm>
            <a:off x="544512" y="4191900"/>
            <a:ext cx="9877424" cy="1200329"/>
          </a:xfrm>
          <a:prstGeom prst="rect">
            <a:avLst/>
          </a:prstGeom>
          <a:noFill/>
        </p:spPr>
        <p:txBody>
          <a:bodyPr wrap="square" rtlCol="0">
            <a:spAutoFit/>
          </a:bodyPr>
          <a:lstStyle/>
          <a:p>
            <a:r>
              <a:rPr lang="zh-CN" altLang="en-US" dirty="0"/>
              <a:t>详细工作就是读取图像数据，构建成为一个（</a:t>
            </a:r>
            <a:r>
              <a:rPr lang="en-US" altLang="zh-CN" dirty="0" err="1"/>
              <a:t>size,channel,width,height</a:t>
            </a:r>
            <a:r>
              <a:rPr lang="zh-CN" altLang="en-US" dirty="0"/>
              <a:t>）的四维</a:t>
            </a:r>
            <a:r>
              <a:rPr lang="en-US" altLang="zh-CN" dirty="0"/>
              <a:t>tensor</a:t>
            </a:r>
            <a:r>
              <a:rPr lang="zh-CN" altLang="en-US" dirty="0"/>
              <a:t>，其中</a:t>
            </a:r>
            <a:r>
              <a:rPr lang="en-US" altLang="zh-CN" dirty="0"/>
              <a:t>size</a:t>
            </a:r>
            <a:r>
              <a:rPr lang="zh-CN" altLang="en-US" dirty="0"/>
              <a:t>是图像张数，</a:t>
            </a:r>
            <a:r>
              <a:rPr lang="en-US" altLang="zh-CN" dirty="0"/>
              <a:t>channel</a:t>
            </a:r>
            <a:r>
              <a:rPr lang="zh-CN" altLang="en-US" dirty="0"/>
              <a:t>是原图像和</a:t>
            </a:r>
            <a:r>
              <a:rPr lang="en-US" altLang="zh-CN" dirty="0"/>
              <a:t>Ground Truth label </a:t>
            </a:r>
            <a:r>
              <a:rPr lang="zh-CN" altLang="en-US" dirty="0"/>
              <a:t>进行拼接。最后形成的数据集为（</a:t>
            </a:r>
            <a:r>
              <a:rPr lang="en-US" altLang="zh-CN" dirty="0"/>
              <a:t>100</a:t>
            </a:r>
            <a:r>
              <a:rPr lang="zh-CN" altLang="en-US" dirty="0"/>
              <a:t>，</a:t>
            </a:r>
            <a:r>
              <a:rPr lang="en-US" altLang="zh-CN" dirty="0"/>
              <a:t>2</a:t>
            </a:r>
            <a:r>
              <a:rPr lang="zh-CN" altLang="en-US" dirty="0"/>
              <a:t>，</a:t>
            </a:r>
            <a:r>
              <a:rPr lang="en-US" altLang="zh-CN" dirty="0"/>
              <a:t>500</a:t>
            </a:r>
            <a:r>
              <a:rPr lang="zh-CN" altLang="en-US" dirty="0"/>
              <a:t>，</a:t>
            </a:r>
            <a:r>
              <a:rPr lang="en-US" altLang="zh-CN" dirty="0"/>
              <a:t>430</a:t>
            </a:r>
            <a:r>
              <a:rPr lang="zh-CN" altLang="en-US" dirty="0"/>
              <a:t>）的四维张量（每个患者）并保存为一个</a:t>
            </a:r>
            <a:r>
              <a:rPr lang="en-US" altLang="zh-CN" dirty="0"/>
              <a:t>.</a:t>
            </a:r>
            <a:r>
              <a:rPr lang="en-US" altLang="zh-CN" dirty="0" err="1"/>
              <a:t>npy</a:t>
            </a:r>
            <a:r>
              <a:rPr lang="zh-CN" altLang="en-US" dirty="0"/>
              <a:t>。总数据集有</a:t>
            </a:r>
            <a:r>
              <a:rPr lang="en-US" altLang="zh-CN" dirty="0"/>
              <a:t>30</a:t>
            </a:r>
            <a:r>
              <a:rPr lang="zh-CN" altLang="en-US" dirty="0"/>
              <a:t>多个文件夹。除此之外，我还对患者数据进行了筛选，排除了分割线有明显错误的数据集。</a:t>
            </a:r>
          </a:p>
        </p:txBody>
      </p:sp>
    </p:spTree>
    <p:extLst>
      <p:ext uri="{BB962C8B-B14F-4D97-AF65-F5344CB8AC3E}">
        <p14:creationId xmlns:p14="http://schemas.microsoft.com/office/powerpoint/2010/main" val="234795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9BC369-5BA9-4540-A7E6-0D1BCA1AC4A2}"/>
              </a:ext>
            </a:extLst>
          </p:cNvPr>
          <p:cNvSpPr>
            <a:spLocks noGrp="1"/>
          </p:cNvSpPr>
          <p:nvPr>
            <p:ph type="dt" sz="half" idx="10"/>
          </p:nvPr>
        </p:nvSpPr>
        <p:spPr/>
        <p:txBody>
          <a:bodyPr/>
          <a:lstStyle/>
          <a:p>
            <a:pPr rtl="0"/>
            <a:fld id="{6D8E8BE3-72DE-4BA9-940E-B3214E2A4FBC}" type="datetime1">
              <a:rPr lang="zh-CN" altLang="en-US" smtClean="0"/>
              <a:t>2021/5/10</a:t>
            </a:fld>
            <a:endParaRPr lang="en-US" dirty="0"/>
          </a:p>
        </p:txBody>
      </p:sp>
      <p:sp>
        <p:nvSpPr>
          <p:cNvPr id="5" name="文本框 4">
            <a:extLst>
              <a:ext uri="{FF2B5EF4-FFF2-40B4-BE49-F238E27FC236}">
                <a16:creationId xmlns:a16="http://schemas.microsoft.com/office/drawing/2014/main" id="{8853BBE5-DCA5-47C2-AF7D-1E0319626111}"/>
              </a:ext>
            </a:extLst>
          </p:cNvPr>
          <p:cNvSpPr txBox="1"/>
          <p:nvPr/>
        </p:nvSpPr>
        <p:spPr>
          <a:xfrm>
            <a:off x="736600" y="495300"/>
            <a:ext cx="2971800" cy="369332"/>
          </a:xfrm>
          <a:prstGeom prst="rect">
            <a:avLst/>
          </a:prstGeom>
          <a:noFill/>
        </p:spPr>
        <p:txBody>
          <a:bodyPr wrap="square" rtlCol="0">
            <a:spAutoFit/>
          </a:bodyPr>
          <a:lstStyle/>
          <a:p>
            <a:r>
              <a:rPr lang="zh-CN" altLang="en-US" b="1" dirty="0"/>
              <a:t>模型训练</a:t>
            </a:r>
            <a:endParaRPr lang="en-US" altLang="zh-CN" b="1" dirty="0"/>
          </a:p>
        </p:txBody>
      </p:sp>
      <p:sp>
        <p:nvSpPr>
          <p:cNvPr id="9" name="文本框 8">
            <a:extLst>
              <a:ext uri="{FF2B5EF4-FFF2-40B4-BE49-F238E27FC236}">
                <a16:creationId xmlns:a16="http://schemas.microsoft.com/office/drawing/2014/main" id="{F13E9F45-2B17-42A2-B4C3-38CB045C8719}"/>
              </a:ext>
            </a:extLst>
          </p:cNvPr>
          <p:cNvSpPr txBox="1"/>
          <p:nvPr/>
        </p:nvSpPr>
        <p:spPr>
          <a:xfrm>
            <a:off x="544512" y="4191900"/>
            <a:ext cx="9877424" cy="1200329"/>
          </a:xfrm>
          <a:prstGeom prst="rect">
            <a:avLst/>
          </a:prstGeom>
          <a:noFill/>
        </p:spPr>
        <p:txBody>
          <a:bodyPr wrap="square" rtlCol="0">
            <a:spAutoFit/>
          </a:bodyPr>
          <a:lstStyle/>
          <a:p>
            <a:r>
              <a:rPr lang="zh-CN" altLang="en-US" dirty="0"/>
              <a:t>编写了模型训练的</a:t>
            </a:r>
            <a:r>
              <a:rPr lang="en-US" altLang="zh-CN" dirty="0" err="1"/>
              <a:t>py</a:t>
            </a:r>
            <a:r>
              <a:rPr lang="zh-CN" altLang="en-US" dirty="0"/>
              <a:t>文件，</a:t>
            </a:r>
            <a:r>
              <a:rPr lang="en-US" altLang="zh-CN" dirty="0" err="1"/>
              <a:t>bitch_size</a:t>
            </a:r>
            <a:r>
              <a:rPr lang="en-US" altLang="zh-CN" dirty="0"/>
              <a:t> , epoch, learning rate </a:t>
            </a:r>
            <a:r>
              <a:rPr lang="zh-CN" altLang="en-US" dirty="0"/>
              <a:t>等参数可以自定义。选择使用哪几个患者的数据集也可以自定义，可以针对的进行训练。开启</a:t>
            </a:r>
            <a:r>
              <a:rPr lang="en-US" altLang="zh-CN" dirty="0" err="1"/>
              <a:t>cuda</a:t>
            </a:r>
            <a:r>
              <a:rPr lang="zh-CN" altLang="en-US" dirty="0"/>
              <a:t>选项，计算机上有部署了</a:t>
            </a:r>
            <a:r>
              <a:rPr lang="en-US" altLang="zh-CN" dirty="0" err="1"/>
              <a:t>cuda</a:t>
            </a:r>
            <a:r>
              <a:rPr lang="zh-CN" altLang="en-US" dirty="0"/>
              <a:t>环境的情况下，可以使用</a:t>
            </a:r>
            <a:r>
              <a:rPr lang="en-US" altLang="zh-CN" dirty="0"/>
              <a:t>GPU</a:t>
            </a:r>
            <a:r>
              <a:rPr lang="zh-CN" altLang="en-US" dirty="0"/>
              <a:t>训练但要注意</a:t>
            </a:r>
            <a:r>
              <a:rPr lang="en-US" altLang="zh-CN" dirty="0" err="1"/>
              <a:t>bitch_size</a:t>
            </a:r>
            <a:r>
              <a:rPr lang="en-US" altLang="zh-CN" dirty="0"/>
              <a:t> </a:t>
            </a:r>
            <a:r>
              <a:rPr lang="zh-CN" altLang="en-US" dirty="0"/>
              <a:t>过大收到显存的限制。训练过程中进行了学习率衰减的操作最后</a:t>
            </a:r>
            <a:r>
              <a:rPr lang="en-US" altLang="zh-CN" dirty="0"/>
              <a:t>loss</a:t>
            </a:r>
            <a:r>
              <a:rPr lang="zh-CN" altLang="en-US" dirty="0"/>
              <a:t>收敛到一个范围，无法再降低之后，将模型保存至</a:t>
            </a:r>
            <a:r>
              <a:rPr lang="en-US" altLang="zh-CN" dirty="0"/>
              <a:t>./model</a:t>
            </a:r>
            <a:r>
              <a:rPr lang="zh-CN" altLang="en-US" dirty="0"/>
              <a:t>文件夹中。</a:t>
            </a:r>
          </a:p>
        </p:txBody>
      </p:sp>
      <p:pic>
        <p:nvPicPr>
          <p:cNvPr id="3" name="图片 2">
            <a:extLst>
              <a:ext uri="{FF2B5EF4-FFF2-40B4-BE49-F238E27FC236}">
                <a16:creationId xmlns:a16="http://schemas.microsoft.com/office/drawing/2014/main" id="{3840B2CB-2824-453A-B0E1-C17B594181A1}"/>
              </a:ext>
            </a:extLst>
          </p:cNvPr>
          <p:cNvPicPr>
            <a:picLocks noChangeAspect="1"/>
          </p:cNvPicPr>
          <p:nvPr/>
        </p:nvPicPr>
        <p:blipFill>
          <a:blip r:embed="rId2"/>
          <a:stretch>
            <a:fillRect/>
          </a:stretch>
        </p:blipFill>
        <p:spPr>
          <a:xfrm>
            <a:off x="736600" y="1121618"/>
            <a:ext cx="7804332" cy="2066082"/>
          </a:xfrm>
          <a:prstGeom prst="rect">
            <a:avLst/>
          </a:prstGeom>
        </p:spPr>
      </p:pic>
    </p:spTree>
    <p:extLst>
      <p:ext uri="{BB962C8B-B14F-4D97-AF65-F5344CB8AC3E}">
        <p14:creationId xmlns:p14="http://schemas.microsoft.com/office/powerpoint/2010/main" val="392911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9BC369-5BA9-4540-A7E6-0D1BCA1AC4A2}"/>
              </a:ext>
            </a:extLst>
          </p:cNvPr>
          <p:cNvSpPr>
            <a:spLocks noGrp="1"/>
          </p:cNvSpPr>
          <p:nvPr>
            <p:ph type="dt" sz="half" idx="10"/>
          </p:nvPr>
        </p:nvSpPr>
        <p:spPr/>
        <p:txBody>
          <a:bodyPr/>
          <a:lstStyle/>
          <a:p>
            <a:pPr rtl="0"/>
            <a:fld id="{6D8E8BE3-72DE-4BA9-940E-B3214E2A4FBC}" type="datetime1">
              <a:rPr lang="zh-CN" altLang="en-US" smtClean="0"/>
              <a:t>2021/5/10</a:t>
            </a:fld>
            <a:endParaRPr lang="en-US" dirty="0"/>
          </a:p>
        </p:txBody>
      </p:sp>
      <p:sp>
        <p:nvSpPr>
          <p:cNvPr id="5" name="文本框 4">
            <a:extLst>
              <a:ext uri="{FF2B5EF4-FFF2-40B4-BE49-F238E27FC236}">
                <a16:creationId xmlns:a16="http://schemas.microsoft.com/office/drawing/2014/main" id="{8853BBE5-DCA5-47C2-AF7D-1E0319626111}"/>
              </a:ext>
            </a:extLst>
          </p:cNvPr>
          <p:cNvSpPr txBox="1"/>
          <p:nvPr/>
        </p:nvSpPr>
        <p:spPr>
          <a:xfrm>
            <a:off x="736600" y="495300"/>
            <a:ext cx="2971800" cy="369332"/>
          </a:xfrm>
          <a:prstGeom prst="rect">
            <a:avLst/>
          </a:prstGeom>
          <a:noFill/>
        </p:spPr>
        <p:txBody>
          <a:bodyPr wrap="square" rtlCol="0">
            <a:spAutoFit/>
          </a:bodyPr>
          <a:lstStyle/>
          <a:p>
            <a:r>
              <a:rPr lang="zh-CN" altLang="en-US" b="1" dirty="0"/>
              <a:t>模型评估</a:t>
            </a:r>
            <a:endParaRPr lang="en-US" altLang="zh-CN" b="1" dirty="0"/>
          </a:p>
        </p:txBody>
      </p:sp>
      <p:pic>
        <p:nvPicPr>
          <p:cNvPr id="6" name="图片 5">
            <a:extLst>
              <a:ext uri="{FF2B5EF4-FFF2-40B4-BE49-F238E27FC236}">
                <a16:creationId xmlns:a16="http://schemas.microsoft.com/office/drawing/2014/main" id="{186BDF6C-36B9-4D28-BAF5-774D3B8551E0}"/>
              </a:ext>
            </a:extLst>
          </p:cNvPr>
          <p:cNvPicPr>
            <a:picLocks noChangeAspect="1"/>
          </p:cNvPicPr>
          <p:nvPr/>
        </p:nvPicPr>
        <p:blipFill>
          <a:blip r:embed="rId2"/>
          <a:stretch>
            <a:fillRect/>
          </a:stretch>
        </p:blipFill>
        <p:spPr>
          <a:xfrm>
            <a:off x="736600" y="1269243"/>
            <a:ext cx="4641890" cy="2921757"/>
          </a:xfrm>
          <a:prstGeom prst="rect">
            <a:avLst/>
          </a:prstGeom>
        </p:spPr>
      </p:pic>
      <p:sp>
        <p:nvSpPr>
          <p:cNvPr id="7" name="文本框 6">
            <a:extLst>
              <a:ext uri="{FF2B5EF4-FFF2-40B4-BE49-F238E27FC236}">
                <a16:creationId xmlns:a16="http://schemas.microsoft.com/office/drawing/2014/main" id="{BCF06661-993A-443E-8A72-8003C5345265}"/>
              </a:ext>
            </a:extLst>
          </p:cNvPr>
          <p:cNvSpPr txBox="1"/>
          <p:nvPr/>
        </p:nvSpPr>
        <p:spPr>
          <a:xfrm>
            <a:off x="6142036" y="1269243"/>
            <a:ext cx="4978400" cy="1754326"/>
          </a:xfrm>
          <a:prstGeom prst="rect">
            <a:avLst/>
          </a:prstGeom>
          <a:noFill/>
        </p:spPr>
        <p:txBody>
          <a:bodyPr wrap="square" rtlCol="0">
            <a:spAutoFit/>
          </a:bodyPr>
          <a:lstStyle/>
          <a:p>
            <a:r>
              <a:rPr lang="zh-CN" altLang="en-US" dirty="0"/>
              <a:t>使用</a:t>
            </a:r>
            <a:r>
              <a:rPr lang="en-US" altLang="zh-CN" dirty="0"/>
              <a:t>DICE,VOE,</a:t>
            </a:r>
            <a:r>
              <a:rPr lang="zh-CN" altLang="en-US" dirty="0"/>
              <a:t>准确率</a:t>
            </a:r>
            <a:r>
              <a:rPr lang="en-US" altLang="zh-CN" dirty="0"/>
              <a:t>,</a:t>
            </a:r>
            <a:r>
              <a:rPr lang="zh-CN" altLang="en-US" dirty="0"/>
              <a:t>召回率等指标评估模型分割效果。这里参照的是预测的分割</a:t>
            </a:r>
            <a:r>
              <a:rPr lang="en-US" altLang="zh-CN" dirty="0"/>
              <a:t>label</a:t>
            </a:r>
            <a:r>
              <a:rPr lang="zh-CN" altLang="en-US" dirty="0"/>
              <a:t>与原图基于分割线构建的</a:t>
            </a:r>
            <a:r>
              <a:rPr lang="en-US" altLang="zh-CN" dirty="0"/>
              <a:t>Ground Truth label</a:t>
            </a:r>
            <a:r>
              <a:rPr lang="zh-CN" altLang="en-US" dirty="0"/>
              <a:t>。模型表现是符合预期的，然而基于预测的分割结果绘制的线条和原图的分割线条相比偏差还是很大的。因此要对分割线绘制函数进行优化。</a:t>
            </a:r>
          </a:p>
        </p:txBody>
      </p:sp>
      <p:pic>
        <p:nvPicPr>
          <p:cNvPr id="10" name="图片 9">
            <a:extLst>
              <a:ext uri="{FF2B5EF4-FFF2-40B4-BE49-F238E27FC236}">
                <a16:creationId xmlns:a16="http://schemas.microsoft.com/office/drawing/2014/main" id="{8344DE87-C05C-4580-93F3-669FB76985BB}"/>
              </a:ext>
            </a:extLst>
          </p:cNvPr>
          <p:cNvPicPr>
            <a:picLocks noChangeAspect="1"/>
          </p:cNvPicPr>
          <p:nvPr/>
        </p:nvPicPr>
        <p:blipFill>
          <a:blip r:embed="rId3"/>
          <a:stretch>
            <a:fillRect/>
          </a:stretch>
        </p:blipFill>
        <p:spPr>
          <a:xfrm>
            <a:off x="736600" y="4595611"/>
            <a:ext cx="5664200" cy="1696573"/>
          </a:xfrm>
          <a:prstGeom prst="rect">
            <a:avLst/>
          </a:prstGeom>
        </p:spPr>
      </p:pic>
    </p:spTree>
    <p:extLst>
      <p:ext uri="{BB962C8B-B14F-4D97-AF65-F5344CB8AC3E}">
        <p14:creationId xmlns:p14="http://schemas.microsoft.com/office/powerpoint/2010/main" val="181992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9BC369-5BA9-4540-A7E6-0D1BCA1AC4A2}"/>
              </a:ext>
            </a:extLst>
          </p:cNvPr>
          <p:cNvSpPr>
            <a:spLocks noGrp="1"/>
          </p:cNvSpPr>
          <p:nvPr>
            <p:ph type="dt" sz="half" idx="10"/>
          </p:nvPr>
        </p:nvSpPr>
        <p:spPr/>
        <p:txBody>
          <a:bodyPr/>
          <a:lstStyle/>
          <a:p>
            <a:pPr rtl="0"/>
            <a:fld id="{6D8E8BE3-72DE-4BA9-940E-B3214E2A4FBC}" type="datetime1">
              <a:rPr lang="zh-CN" altLang="en-US" smtClean="0"/>
              <a:t>2021/5/10</a:t>
            </a:fld>
            <a:endParaRPr lang="en-US" dirty="0"/>
          </a:p>
        </p:txBody>
      </p:sp>
      <p:sp>
        <p:nvSpPr>
          <p:cNvPr id="5" name="文本框 4">
            <a:extLst>
              <a:ext uri="{FF2B5EF4-FFF2-40B4-BE49-F238E27FC236}">
                <a16:creationId xmlns:a16="http://schemas.microsoft.com/office/drawing/2014/main" id="{8853BBE5-DCA5-47C2-AF7D-1E0319626111}"/>
              </a:ext>
            </a:extLst>
          </p:cNvPr>
          <p:cNvSpPr txBox="1"/>
          <p:nvPr/>
        </p:nvSpPr>
        <p:spPr>
          <a:xfrm>
            <a:off x="482600" y="329610"/>
            <a:ext cx="2971800" cy="369332"/>
          </a:xfrm>
          <a:prstGeom prst="rect">
            <a:avLst/>
          </a:prstGeom>
          <a:noFill/>
        </p:spPr>
        <p:txBody>
          <a:bodyPr wrap="square" rtlCol="0">
            <a:spAutoFit/>
          </a:bodyPr>
          <a:lstStyle/>
          <a:p>
            <a:r>
              <a:rPr lang="zh-CN" altLang="en-US" b="1" dirty="0"/>
              <a:t>结果评估</a:t>
            </a:r>
            <a:endParaRPr lang="en-US" altLang="zh-CN" b="1" dirty="0"/>
          </a:p>
        </p:txBody>
      </p:sp>
      <p:sp>
        <p:nvSpPr>
          <p:cNvPr id="7" name="文本框 6">
            <a:extLst>
              <a:ext uri="{FF2B5EF4-FFF2-40B4-BE49-F238E27FC236}">
                <a16:creationId xmlns:a16="http://schemas.microsoft.com/office/drawing/2014/main" id="{BCF06661-993A-443E-8A72-8003C5345265}"/>
              </a:ext>
            </a:extLst>
          </p:cNvPr>
          <p:cNvSpPr txBox="1"/>
          <p:nvPr/>
        </p:nvSpPr>
        <p:spPr>
          <a:xfrm>
            <a:off x="6142036" y="1269243"/>
            <a:ext cx="4978400" cy="5078313"/>
          </a:xfrm>
          <a:prstGeom prst="rect">
            <a:avLst/>
          </a:prstGeom>
          <a:noFill/>
        </p:spPr>
        <p:txBody>
          <a:bodyPr wrap="square" rtlCol="0">
            <a:spAutoFit/>
          </a:bodyPr>
          <a:lstStyle/>
          <a:p>
            <a:r>
              <a:rPr lang="zh-CN" altLang="en-US" dirty="0"/>
              <a:t>本项目的最终目的就是，基于患者数据绘制出</a:t>
            </a:r>
            <a:r>
              <a:rPr lang="en-US" altLang="zh-CN" dirty="0"/>
              <a:t>3</a:t>
            </a:r>
            <a:r>
              <a:rPr lang="zh-CN" altLang="en-US" dirty="0"/>
              <a:t>条准确的分割线，单纯比较分割结果的评估指标还不够。因此最终引入了一个指标即每张图线条</a:t>
            </a:r>
            <a:r>
              <a:rPr lang="en-US" altLang="zh-CN" dirty="0"/>
              <a:t>L1loss</a:t>
            </a:r>
            <a:r>
              <a:rPr lang="zh-CN" altLang="en-US" dirty="0"/>
              <a:t>（绝对值误差）的最大值。</a:t>
            </a:r>
            <a:endParaRPr lang="en-US" altLang="zh-CN" dirty="0"/>
          </a:p>
          <a:p>
            <a:r>
              <a:rPr lang="zh-CN" altLang="en-US" dirty="0"/>
              <a:t>为了得到良好的分割线，先是对预测图像进行了形态学操作，进行了滤波去除了一些孤岛区域，填充了孔洞。并对线条绘制的方法做了一些限制。然后使用所有数据集以步长为</a:t>
            </a:r>
            <a:r>
              <a:rPr lang="en-US" altLang="zh-CN" dirty="0"/>
              <a:t>3</a:t>
            </a:r>
            <a:r>
              <a:rPr lang="zh-CN" altLang="en-US" dirty="0"/>
              <a:t>输入到模型中，计算线条的</a:t>
            </a:r>
            <a:r>
              <a:rPr lang="en-US" altLang="zh-CN" dirty="0"/>
              <a:t>L1loss</a:t>
            </a:r>
            <a:r>
              <a:rPr lang="zh-CN" altLang="en-US" dirty="0"/>
              <a:t>最大值，并把</a:t>
            </a:r>
            <a:r>
              <a:rPr lang="en-US" altLang="zh-CN" dirty="0"/>
              <a:t>loss&gt;=10</a:t>
            </a:r>
            <a:r>
              <a:rPr lang="zh-CN" altLang="en-US" dirty="0"/>
              <a:t>的图片作为</a:t>
            </a:r>
            <a:r>
              <a:rPr lang="en-US" altLang="zh-CN" dirty="0" err="1"/>
              <a:t>bad_cases</a:t>
            </a:r>
            <a:r>
              <a:rPr lang="zh-CN" altLang="en-US" dirty="0"/>
              <a:t>保存到文件夹中。最后评估结果为：</a:t>
            </a:r>
            <a:endParaRPr lang="en-US" altLang="zh-CN" dirty="0"/>
          </a:p>
          <a:p>
            <a:endParaRPr lang="en-US" altLang="zh-CN" dirty="0"/>
          </a:p>
          <a:p>
            <a:r>
              <a:rPr lang="zh-CN" altLang="en-US" dirty="0"/>
              <a:t>平均</a:t>
            </a:r>
            <a:r>
              <a:rPr lang="en-US" altLang="zh-CN" dirty="0"/>
              <a:t>loss</a:t>
            </a:r>
            <a:r>
              <a:rPr lang="zh-CN" altLang="en-US" dirty="0"/>
              <a:t>：</a:t>
            </a:r>
            <a:r>
              <a:rPr lang="en-US" altLang="zh-CN" dirty="0"/>
              <a:t>2.892 </a:t>
            </a:r>
            <a:r>
              <a:rPr lang="zh-CN" altLang="en-US" dirty="0"/>
              <a:t>即平均每张图最大误差为 ：</a:t>
            </a:r>
          </a:p>
          <a:p>
            <a:r>
              <a:rPr lang="en-US" altLang="zh-CN" b="1" dirty="0"/>
              <a:t>2.892px</a:t>
            </a:r>
          </a:p>
          <a:p>
            <a:r>
              <a:rPr lang="zh-CN" altLang="en-US" dirty="0"/>
              <a:t>预测准确率，即误差在</a:t>
            </a:r>
            <a:r>
              <a:rPr lang="en-US" altLang="zh-CN" dirty="0"/>
              <a:t>10px</a:t>
            </a:r>
            <a:r>
              <a:rPr lang="zh-CN" altLang="en-US" dirty="0"/>
              <a:t>以内的预测图像所占百分比为</a:t>
            </a:r>
            <a:r>
              <a:rPr lang="en-US" altLang="zh-CN" dirty="0"/>
              <a:t>:</a:t>
            </a:r>
          </a:p>
          <a:p>
            <a:r>
              <a:rPr lang="en-US" altLang="zh-CN" b="1" dirty="0"/>
              <a:t>95.785%</a:t>
            </a:r>
            <a:r>
              <a:rPr lang="zh-CN" altLang="en-US" b="1" dirty="0"/>
              <a:t>。部分</a:t>
            </a:r>
            <a:r>
              <a:rPr lang="en-US" altLang="zh-CN" b="1" dirty="0" err="1"/>
              <a:t>bad_cases</a:t>
            </a:r>
            <a:r>
              <a:rPr lang="zh-CN" altLang="en-US" b="1" dirty="0"/>
              <a:t>如左图所示。</a:t>
            </a:r>
            <a:endParaRPr lang="en-US" altLang="zh-CN" b="1" dirty="0"/>
          </a:p>
          <a:p>
            <a:endParaRPr lang="en-US" altLang="zh-CN" dirty="0"/>
          </a:p>
        </p:txBody>
      </p:sp>
      <p:pic>
        <p:nvPicPr>
          <p:cNvPr id="3" name="图片 2">
            <a:extLst>
              <a:ext uri="{FF2B5EF4-FFF2-40B4-BE49-F238E27FC236}">
                <a16:creationId xmlns:a16="http://schemas.microsoft.com/office/drawing/2014/main" id="{F76B2A86-C90F-4663-9695-22C2E146FD73}"/>
              </a:ext>
            </a:extLst>
          </p:cNvPr>
          <p:cNvPicPr>
            <a:picLocks noChangeAspect="1"/>
          </p:cNvPicPr>
          <p:nvPr/>
        </p:nvPicPr>
        <p:blipFill>
          <a:blip r:embed="rId2"/>
          <a:stretch>
            <a:fillRect/>
          </a:stretch>
        </p:blipFill>
        <p:spPr>
          <a:xfrm>
            <a:off x="139699" y="939042"/>
            <a:ext cx="5651505" cy="1741101"/>
          </a:xfrm>
          <a:prstGeom prst="rect">
            <a:avLst/>
          </a:prstGeom>
        </p:spPr>
      </p:pic>
      <p:pic>
        <p:nvPicPr>
          <p:cNvPr id="9" name="图片 8">
            <a:extLst>
              <a:ext uri="{FF2B5EF4-FFF2-40B4-BE49-F238E27FC236}">
                <a16:creationId xmlns:a16="http://schemas.microsoft.com/office/drawing/2014/main" id="{25BCFF5F-A709-4B01-93A4-BD5AF481472D}"/>
              </a:ext>
            </a:extLst>
          </p:cNvPr>
          <p:cNvPicPr>
            <a:picLocks noChangeAspect="1"/>
          </p:cNvPicPr>
          <p:nvPr/>
        </p:nvPicPr>
        <p:blipFill>
          <a:blip r:embed="rId3"/>
          <a:stretch>
            <a:fillRect/>
          </a:stretch>
        </p:blipFill>
        <p:spPr>
          <a:xfrm>
            <a:off x="139693" y="2920243"/>
            <a:ext cx="5651506" cy="1741100"/>
          </a:xfrm>
          <a:prstGeom prst="rect">
            <a:avLst/>
          </a:prstGeom>
        </p:spPr>
      </p:pic>
      <p:pic>
        <p:nvPicPr>
          <p:cNvPr id="12" name="图片 11">
            <a:extLst>
              <a:ext uri="{FF2B5EF4-FFF2-40B4-BE49-F238E27FC236}">
                <a16:creationId xmlns:a16="http://schemas.microsoft.com/office/drawing/2014/main" id="{B28B1352-FA6B-4798-8310-5608A767E3E0}"/>
              </a:ext>
            </a:extLst>
          </p:cNvPr>
          <p:cNvPicPr>
            <a:picLocks noChangeAspect="1"/>
          </p:cNvPicPr>
          <p:nvPr/>
        </p:nvPicPr>
        <p:blipFill>
          <a:blip r:embed="rId4"/>
          <a:stretch>
            <a:fillRect/>
          </a:stretch>
        </p:blipFill>
        <p:spPr>
          <a:xfrm>
            <a:off x="139692" y="4898826"/>
            <a:ext cx="5651507" cy="1627146"/>
          </a:xfrm>
          <a:prstGeom prst="rect">
            <a:avLst/>
          </a:prstGeom>
        </p:spPr>
      </p:pic>
    </p:spTree>
    <p:extLst>
      <p:ext uri="{BB962C8B-B14F-4D97-AF65-F5344CB8AC3E}">
        <p14:creationId xmlns:p14="http://schemas.microsoft.com/office/powerpoint/2010/main" val="5285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4823C0D-E995-4B72-B8AF-EB64CE6D5FFC}"/>
              </a:ext>
            </a:extLst>
          </p:cNvPr>
          <p:cNvSpPr>
            <a:spLocks noGrp="1"/>
          </p:cNvSpPr>
          <p:nvPr>
            <p:ph type="dt" sz="half" idx="10"/>
          </p:nvPr>
        </p:nvSpPr>
        <p:spPr/>
        <p:txBody>
          <a:bodyPr/>
          <a:lstStyle/>
          <a:p>
            <a:pPr rtl="0"/>
            <a:fld id="{0DDD9908-788A-4C9F-9B82-38760DCE99A2}" type="datetime1">
              <a:rPr lang="zh-CN" altLang="en-US" smtClean="0"/>
              <a:t>2021/5/10</a:t>
            </a:fld>
            <a:endParaRPr lang="en-US" dirty="0"/>
          </a:p>
        </p:txBody>
      </p:sp>
    </p:spTree>
    <p:extLst>
      <p:ext uri="{BB962C8B-B14F-4D97-AF65-F5344CB8AC3E}">
        <p14:creationId xmlns:p14="http://schemas.microsoft.com/office/powerpoint/2010/main" val="638950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56_TF12214701.potx" id="{11CCF850-A106-4C83-9778-04C2F532D32F}" vid="{0B8A0E20-82B4-435B-92AB-957BEAB0242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{DBA440D4-F15E-452A-A56E-6922B20E22D0}tf12214701_win32</Template>
  <TotalTime>302</TotalTime>
  <Words>854</Words>
  <Application>Microsoft Office PowerPoint</Application>
  <PresentationFormat>宽屏</PresentationFormat>
  <Paragraphs>46</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新宋体</vt:lpstr>
      <vt:lpstr>Calibri</vt:lpstr>
      <vt:lpstr>Goudy Old Style</vt:lpstr>
      <vt:lpstr>Wingdings 2</vt:lpstr>
      <vt:lpstr>SlateVTI</vt:lpstr>
      <vt:lpstr>项目阶段汇报</vt:lpstr>
      <vt:lpstr>工作内容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43114</dc:creator>
  <cp:lastModifiedBy>43114</cp:lastModifiedBy>
  <cp:revision>22</cp:revision>
  <dcterms:created xsi:type="dcterms:W3CDTF">2021-05-10T07:54:29Z</dcterms:created>
  <dcterms:modified xsi:type="dcterms:W3CDTF">2021-05-10T12:56:55Z</dcterms:modified>
</cp:coreProperties>
</file>