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55"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80" autoAdjust="0"/>
    <p:restoredTop sz="94601" autoAdjust="0"/>
  </p:normalViewPr>
  <p:slideViewPr>
    <p:cSldViewPr snapToGrid="0" snapToObjects="1" showGuides="1">
      <p:cViewPr>
        <p:scale>
          <a:sx n="33" d="100"/>
          <a:sy n="33" d="100"/>
        </p:scale>
        <p:origin x="534" y="-552"/>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12/8/2019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763007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07402" y="3835073"/>
            <a:ext cx="11644560" cy="10786162"/>
          </a:xfrm>
        </p:spPr>
        <p:txBody>
          <a:bodyPr anchor="b">
            <a:normAutofit/>
          </a:bodyPr>
          <a:lstStyle>
            <a:lvl1pPr algn="l">
              <a:defRPr sz="11520"/>
            </a:lvl1pPr>
          </a:lstStyle>
          <a:p>
            <a:r>
              <a:rPr lang="en-US"/>
              <a:t>Click to edit Master title style</a:t>
            </a:r>
            <a:endParaRPr lang="en-US" dirty="0"/>
          </a:p>
        </p:txBody>
      </p:sp>
      <p:sp>
        <p:nvSpPr>
          <p:cNvPr id="3" name="Content Placeholder 2"/>
          <p:cNvSpPr>
            <a:spLocks noGrp="1"/>
          </p:cNvSpPr>
          <p:nvPr>
            <p:ph idx="1"/>
          </p:nvPr>
        </p:nvSpPr>
        <p:spPr>
          <a:xfrm>
            <a:off x="20095949" y="3835075"/>
            <a:ext cx="18375254" cy="2236236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07404" y="15386364"/>
            <a:ext cx="11651371" cy="10791269"/>
          </a:xfrm>
        </p:spPr>
        <p:txBody>
          <a:bodyPr>
            <a:normAutofit/>
          </a:bodyPr>
          <a:lstStyle>
            <a:lvl1pPr marL="0" indent="0" algn="l">
              <a:buNone/>
              <a:defRPr sz="768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6920390" y="15386357"/>
            <a:ext cx="1163172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109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23983207" y="2314423"/>
            <a:ext cx="16854658" cy="24715685"/>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931913" y="5421663"/>
            <a:ext cx="15575688" cy="8786803"/>
          </a:xfrm>
        </p:spPr>
        <p:txBody>
          <a:bodyPr anchor="b">
            <a:normAutofit/>
          </a:bodyPr>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072615" y="5388209"/>
            <a:ext cx="10727990" cy="18558370"/>
          </a:xfrm>
          <a:solidFill>
            <a:schemeClr val="bg1">
              <a:lumMod val="8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6928762" y="15100761"/>
            <a:ext cx="15553373" cy="9617962"/>
          </a:xfrm>
        </p:spPr>
        <p:txBody>
          <a:bodyPr>
            <a:normAutofit/>
          </a:bodyPr>
          <a:lstStyle>
            <a:lvl1pPr marL="0" indent="0" algn="l">
              <a:buNone/>
              <a:defRPr sz="86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6895987" y="26255316"/>
            <a:ext cx="15611616" cy="1536590"/>
          </a:xfrm>
        </p:spPr>
        <p:txBody>
          <a:bodyPr/>
          <a:lstStyle>
            <a:lvl1pPr algn="l">
              <a:defRPr/>
            </a:lvl1pPr>
          </a:lstStyle>
          <a:p>
            <a:fld id="{48A87A34-81AB-432B-8DAE-1953F412C126}" type="datetimeFigureOut">
              <a:rPr lang="en-US" dirty="0"/>
              <a:pPr/>
              <a:t>12/8/2019</a:t>
            </a:fld>
            <a:endParaRPr lang="en-US" dirty="0"/>
          </a:p>
        </p:txBody>
      </p:sp>
      <p:sp>
        <p:nvSpPr>
          <p:cNvPr id="6" name="Footer Placeholder 5"/>
          <p:cNvSpPr>
            <a:spLocks noGrp="1"/>
          </p:cNvSpPr>
          <p:nvPr>
            <p:ph type="ftr" sz="quarter" idx="11"/>
          </p:nvPr>
        </p:nvSpPr>
        <p:spPr>
          <a:xfrm>
            <a:off x="6900147" y="1529479"/>
            <a:ext cx="15607454" cy="1540469"/>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6918149" y="15089304"/>
            <a:ext cx="1556166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217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44193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206537" y="3835078"/>
            <a:ext cx="5294530" cy="223674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928759" y="3835078"/>
            <a:ext cx="25445256" cy="223674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33206534" y="3835078"/>
            <a:ext cx="0" cy="223674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297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7547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02334" y="3851038"/>
            <a:ext cx="26968872" cy="12198869"/>
          </a:xfrm>
        </p:spPr>
        <p:txBody>
          <a:bodyPr bIns="0" anchor="b">
            <a:normAutofit/>
          </a:bodyPr>
          <a:lstStyle>
            <a:lvl1pPr algn="l">
              <a:defRPr sz="25920"/>
            </a:lvl1pPr>
          </a:lstStyle>
          <a:p>
            <a:r>
              <a:rPr lang="en-US"/>
              <a:t>Click to edit Master title style</a:t>
            </a:r>
            <a:endParaRPr lang="en-US" dirty="0"/>
          </a:p>
        </p:txBody>
      </p:sp>
      <p:sp>
        <p:nvSpPr>
          <p:cNvPr id="3" name="Subtitle 2"/>
          <p:cNvSpPr>
            <a:spLocks noGrp="1"/>
          </p:cNvSpPr>
          <p:nvPr>
            <p:ph type="subTitle" idx="1"/>
          </p:nvPr>
        </p:nvSpPr>
        <p:spPr>
          <a:xfrm>
            <a:off x="11502334" y="16949786"/>
            <a:ext cx="26968872" cy="4692581"/>
          </a:xfrm>
        </p:spPr>
        <p:txBody>
          <a:bodyPr tIns="91440" bIns="91440">
            <a:normAutofit/>
          </a:bodyPr>
          <a:lstStyle>
            <a:lvl1pPr marL="0" indent="0" algn="l">
              <a:buNone/>
              <a:defRPr sz="7680" b="0" cap="all" baseline="0">
                <a:solidFill>
                  <a:schemeClr val="tx1"/>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a:xfrm>
            <a:off x="11502331" y="1580681"/>
            <a:ext cx="14814202" cy="1484165"/>
          </a:xfrm>
        </p:spPr>
        <p:txBody>
          <a:bodyPr/>
          <a:lstStyle/>
          <a:p>
            <a:endParaRPr lang="en-US" dirty="0"/>
          </a:p>
        </p:txBody>
      </p:sp>
      <p:sp>
        <p:nvSpPr>
          <p:cNvPr id="6" name="Slide Number Placeholder 5"/>
          <p:cNvSpPr>
            <a:spLocks noGrp="1"/>
          </p:cNvSpPr>
          <p:nvPr>
            <p:ph type="sldNum" sz="quarter" idx="12"/>
          </p:nvPr>
        </p:nvSpPr>
        <p:spPr>
          <a:xfrm>
            <a:off x="6886577" y="3835071"/>
            <a:ext cx="3849624" cy="2417174"/>
          </a:xfrm>
        </p:spPr>
        <p:txBody>
          <a:bodyPr/>
          <a:lstStyle/>
          <a:p>
            <a:fld id="{6D22F896-40B5-4ADD-8801-0D06FADFA095}" type="slidenum">
              <a:rPr lang="en-US" dirty="0"/>
              <a:t>‹#›</a:t>
            </a:fld>
            <a:endParaRPr lang="en-US" dirty="0"/>
          </a:p>
        </p:txBody>
      </p:sp>
      <p:cxnSp>
        <p:nvCxnSpPr>
          <p:cNvPr id="15" name="Straight Connector 14"/>
          <p:cNvCxnSpPr/>
          <p:nvPr/>
        </p:nvCxnSpPr>
        <p:spPr>
          <a:xfrm>
            <a:off x="11502334" y="16937002"/>
            <a:ext cx="269688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738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408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28757" y="8429424"/>
            <a:ext cx="26961610" cy="9062160"/>
          </a:xfrm>
        </p:spPr>
        <p:txBody>
          <a:bodyPr anchor="b">
            <a:normAutofit/>
          </a:bodyPr>
          <a:lstStyle>
            <a:lvl1pPr algn="l">
              <a:defRPr sz="15360"/>
            </a:lvl1pPr>
          </a:lstStyle>
          <a:p>
            <a:r>
              <a:rPr lang="en-US"/>
              <a:t>Click to edit Master title style</a:t>
            </a:r>
            <a:endParaRPr lang="en-US" dirty="0"/>
          </a:p>
        </p:txBody>
      </p:sp>
      <p:sp>
        <p:nvSpPr>
          <p:cNvPr id="3" name="Text Placeholder 2"/>
          <p:cNvSpPr>
            <a:spLocks noGrp="1"/>
          </p:cNvSpPr>
          <p:nvPr>
            <p:ph type="body" idx="1"/>
          </p:nvPr>
        </p:nvSpPr>
        <p:spPr>
          <a:xfrm>
            <a:off x="6928761" y="18269743"/>
            <a:ext cx="26961610" cy="4862059"/>
          </a:xfrm>
        </p:spPr>
        <p:txBody>
          <a:bodyPr tIns="91440">
            <a:normAutofit/>
          </a:bodyPr>
          <a:lstStyle>
            <a:lvl1pPr marL="0" indent="0" algn="l">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6928757" y="18263928"/>
            <a:ext cx="2696161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022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928759" y="3863474"/>
            <a:ext cx="31542446" cy="50846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28754" y="9666893"/>
            <a:ext cx="15004181" cy="16500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468073" y="9666895"/>
            <a:ext cx="15003130" cy="16500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822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928757" y="3859990"/>
            <a:ext cx="31542451" cy="5070331"/>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757" y="9693843"/>
            <a:ext cx="15003677" cy="3849326"/>
          </a:xfrm>
        </p:spPr>
        <p:txBody>
          <a:bodyPr anchor="b">
            <a:normAutofit/>
          </a:bodyPr>
          <a:lstStyle>
            <a:lvl1pPr marL="0" indent="0">
              <a:lnSpc>
                <a:spcPct val="100000"/>
              </a:lnSpc>
              <a:buNone/>
              <a:defRPr sz="1056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6928757" y="13556498"/>
            <a:ext cx="15003677" cy="126933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468073" y="9710421"/>
            <a:ext cx="15003130" cy="3850738"/>
          </a:xfrm>
        </p:spPr>
        <p:txBody>
          <a:bodyPr anchor="b">
            <a:normAutofit/>
          </a:bodyPr>
          <a:lstStyle>
            <a:lvl1pPr marL="0" indent="0">
              <a:lnSpc>
                <a:spcPct val="100000"/>
              </a:lnSpc>
              <a:buNone/>
              <a:defRPr sz="10560" b="0" cap="all"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3468073" y="13543159"/>
            <a:ext cx="15003130" cy="126593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4082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6928759" y="8866022"/>
            <a:ext cx="3154244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81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9475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9.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9675523"/>
            <a:ext cx="43891200" cy="1958169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4">
            <a:extLst>
              <a:ext uri="{28A0092B-C50C-407E-A947-70E740481C1C}">
                <a14:useLocalDpi xmlns:a14="http://schemas.microsoft.com/office/drawing/2010/main" val="0"/>
              </a:ext>
            </a:extLst>
          </a:blip>
          <a:srcRect l="12500" t="1538" r="12500" b="-1538"/>
          <a:stretch/>
        </p:blipFill>
        <p:spPr>
          <a:xfrm>
            <a:off x="-3" y="29257217"/>
            <a:ext cx="43891205" cy="3718690"/>
          </a:xfrm>
          <a:prstGeom prst="rect">
            <a:avLst/>
          </a:prstGeom>
        </p:spPr>
      </p:pic>
      <p:cxnSp>
        <p:nvCxnSpPr>
          <p:cNvPr id="13" name="Straight Connector 12"/>
          <p:cNvCxnSpPr/>
          <p:nvPr/>
        </p:nvCxnSpPr>
        <p:spPr>
          <a:xfrm>
            <a:off x="0" y="29285410"/>
            <a:ext cx="43891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928759" y="3861698"/>
            <a:ext cx="31542446" cy="50363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928759" y="9675521"/>
            <a:ext cx="31542446" cy="165629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103401" y="1585778"/>
            <a:ext cx="11367802" cy="1484165"/>
          </a:xfrm>
          <a:prstGeom prst="rect">
            <a:avLst/>
          </a:prstGeom>
        </p:spPr>
        <p:txBody>
          <a:bodyPr vert="horz" lIns="91440" tIns="45720" rIns="91440" bIns="45720" rtlCol="0" anchor="ctr"/>
          <a:lstStyle>
            <a:lvl1pPr algn="r">
              <a:defRPr sz="4800">
                <a:solidFill>
                  <a:schemeClr val="tx1">
                    <a:tint val="75000"/>
                  </a:schemeClr>
                </a:solidFill>
              </a:defRPr>
            </a:lvl1pPr>
          </a:lstStyle>
          <a:p>
            <a:fld id="{48A87A34-81AB-432B-8DAE-1953F412C126}" type="datetimeFigureOut">
              <a:rPr lang="en-US" dirty="0"/>
              <a:pPr/>
              <a:t>12/8/2019</a:t>
            </a:fld>
            <a:endParaRPr lang="en-US" dirty="0"/>
          </a:p>
        </p:txBody>
      </p:sp>
      <p:sp>
        <p:nvSpPr>
          <p:cNvPr id="5" name="Footer Placeholder 4"/>
          <p:cNvSpPr>
            <a:spLocks noGrp="1"/>
          </p:cNvSpPr>
          <p:nvPr>
            <p:ph type="ftr" sz="quarter" idx="3"/>
          </p:nvPr>
        </p:nvSpPr>
        <p:spPr>
          <a:xfrm>
            <a:off x="6928757" y="1580681"/>
            <a:ext cx="19363219" cy="1484165"/>
          </a:xfrm>
          <a:prstGeom prst="rect">
            <a:avLst/>
          </a:prstGeom>
        </p:spPr>
        <p:txBody>
          <a:bodyPr vert="horz" lIns="91440" tIns="45720" rIns="91440" bIns="45720" rtlCol="0" anchor="ctr"/>
          <a:lstStyle>
            <a:lvl1pPr algn="l">
              <a:defRPr sz="4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41080" y="3835071"/>
            <a:ext cx="3819581" cy="2417174"/>
          </a:xfrm>
          <a:prstGeom prst="rect">
            <a:avLst/>
          </a:prstGeom>
        </p:spPr>
        <p:txBody>
          <a:bodyPr vert="horz" lIns="91440" tIns="45720" rIns="91440" bIns="45720" rtlCol="0" anchor="t"/>
          <a:lstStyle>
            <a:lvl1pPr algn="r">
              <a:defRPr sz="13440">
                <a:solidFill>
                  <a:schemeClr val="accent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447810688"/>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defTabSz="3291840" rtl="0" eaLnBrk="1" latinLnBrk="0" hangingPunct="1">
        <a:lnSpc>
          <a:spcPct val="90000"/>
        </a:lnSpc>
        <a:spcBef>
          <a:spcPct val="0"/>
        </a:spcBef>
        <a:buNone/>
        <a:defRPr sz="15360" b="0" i="0" kern="1200" cap="all">
          <a:solidFill>
            <a:schemeClr val="tx1"/>
          </a:solidFill>
          <a:effectLst/>
          <a:latin typeface="+mj-lt"/>
          <a:ea typeface="+mj-ea"/>
          <a:cs typeface="+mj-cs"/>
        </a:defRPr>
      </a:lvl1pPr>
    </p:titleStyle>
    <p:bodyStyle>
      <a:lvl1pPr marL="1097280" indent="-1097280" algn="l" defTabSz="3291840" rtl="0" eaLnBrk="1" latinLnBrk="0" hangingPunct="1">
        <a:lnSpc>
          <a:spcPct val="120000"/>
        </a:lnSpc>
        <a:spcBef>
          <a:spcPts val="4800"/>
        </a:spcBef>
        <a:buClr>
          <a:schemeClr val="accent1"/>
        </a:buClr>
        <a:buSzPct val="100000"/>
        <a:buFont typeface="Arial" panose="020B0604020202020204" pitchFamily="34" charset="0"/>
        <a:buChar char="•"/>
        <a:defRPr sz="9600" kern="1200" cap="none">
          <a:solidFill>
            <a:schemeClr val="tx1"/>
          </a:solidFill>
          <a:effectLst/>
          <a:latin typeface="+mn-lt"/>
          <a:ea typeface="+mn-ea"/>
          <a:cs typeface="+mn-cs"/>
        </a:defRPr>
      </a:lvl1pPr>
      <a:lvl2pPr marL="329184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baseline="0">
          <a:solidFill>
            <a:schemeClr val="tx1"/>
          </a:solidFill>
          <a:effectLst/>
          <a:latin typeface="+mn-lt"/>
          <a:ea typeface="+mn-ea"/>
          <a:cs typeface="+mn-cs"/>
        </a:defRPr>
      </a:lvl2pPr>
      <a:lvl3pPr marL="548640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a:solidFill>
            <a:schemeClr val="tx1"/>
          </a:solidFill>
          <a:effectLst/>
          <a:latin typeface="+mn-lt"/>
          <a:ea typeface="+mn-ea"/>
          <a:cs typeface="+mn-cs"/>
        </a:defRPr>
      </a:lvl3pPr>
      <a:lvl4pPr marL="768096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6720" kern="1200" cap="none" baseline="0">
          <a:solidFill>
            <a:schemeClr val="tx1"/>
          </a:solidFill>
          <a:effectLst/>
          <a:latin typeface="+mn-lt"/>
          <a:ea typeface="+mn-ea"/>
          <a:cs typeface="+mn-cs"/>
        </a:defRPr>
      </a:lvl4pPr>
      <a:lvl5pPr marL="987552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5760" kern="1200" cap="none">
          <a:solidFill>
            <a:schemeClr val="tx1"/>
          </a:solidFill>
          <a:effectLst/>
          <a:latin typeface="+mn-lt"/>
          <a:ea typeface="+mn-ea"/>
          <a:cs typeface="+mn-cs"/>
        </a:defRPr>
      </a:lvl5pPr>
      <a:lvl6pPr marL="1207008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6pPr>
      <a:lvl7pPr marL="1426464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7pPr>
      <a:lvl8pPr marL="1645920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8pPr>
      <a:lvl9pPr marL="1865376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eg"/><Relationship Id="rId3" Type="http://schemas.openxmlformats.org/officeDocument/2006/relationships/hyperlink" Target="https://colab.research.google.com/drive/1W3KZln3sTmVzecd6LslRHfb8tV80K4D6" TargetMode="External"/><Relationship Id="rId7" Type="http://schemas.openxmlformats.org/officeDocument/2006/relationships/image" Target="../media/image13.PNG"/><Relationship Id="rId12"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jpg"/><Relationship Id="rId10" Type="http://schemas.openxmlformats.org/officeDocument/2006/relationships/image" Target="../media/image16.PNG"/><Relationship Id="rId4" Type="http://schemas.openxmlformats.org/officeDocument/2006/relationships/image" Target="../media/image10.jp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p:txBody>
          <a:bodyPr/>
          <a:lstStyle/>
          <a:p>
            <a:r>
              <a:rPr lang="en-US" sz="2800" dirty="0"/>
              <a:t>The goal of this project is to build on top of the previous hair segmentation model and improve it. Specifically either through the use of both skin and hair masks or through the use of transfer learning. The model for this project makes use of the transfer learning approach and was then tested on both the previous testing data as well as on some images from the well known dataset </a:t>
            </a:r>
            <a:r>
              <a:rPr lang="en-US" sz="2800" dirty="0" err="1"/>
              <a:t>CelebA</a:t>
            </a:r>
            <a:r>
              <a:rPr lang="en-US" sz="2800" dirty="0"/>
              <a:t>.</a:t>
            </a: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ABSTRACT</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a:xfrm>
            <a:off x="33386848" y="12602840"/>
            <a:ext cx="10050462" cy="754045"/>
          </a:xfrm>
        </p:spPr>
        <p:txBody>
          <a:bodyPr/>
          <a:lstStyle/>
          <a:p>
            <a:r>
              <a:rPr lang="en-US" dirty="0"/>
              <a:t>Link to Code</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p:txBody>
          <a:bodyPr/>
          <a:lstStyle/>
          <a:p>
            <a:r>
              <a:rPr lang="en-US" sz="2800" dirty="0"/>
              <a:t>The model that was used was a functional model so that I could make use of two models one for feature extraction and one for upscaling. The pretrained model that I chose to use was the VGG19 model. The VGG model without the top would return an image of size (4, 4, 512) thus I used five transposed convolution layers with decreasing number of filters and finished off with a sigmoid function to return an image </a:t>
            </a:r>
            <a:r>
              <a:rPr lang="en-US" sz="2800"/>
              <a:t>of shape (128, 128, 1).</a:t>
            </a:r>
            <a:endParaRPr lang="en-US" sz="2800" dirty="0"/>
          </a:p>
        </p:txBody>
      </p:sp>
      <p:sp>
        <p:nvSpPr>
          <p:cNvPr id="91" name="Text Placeholder 90">
            <a:extLst>
              <a:ext uri="{FF2B5EF4-FFF2-40B4-BE49-F238E27FC236}">
                <a16:creationId xmlns:a16="http://schemas.microsoft.com/office/drawing/2014/main" id="{6A984DC8-C031-724D-9B33-B7D232AE5C5D}"/>
              </a:ext>
            </a:extLst>
          </p:cNvPr>
          <p:cNvSpPr>
            <a:spLocks noGrp="1"/>
          </p:cNvSpPr>
          <p:nvPr>
            <p:ph type="body" sz="quarter" idx="22"/>
          </p:nvPr>
        </p:nvSpPr>
        <p:spPr/>
        <p:txBody>
          <a:bodyPr/>
          <a:lstStyle/>
          <a:p>
            <a:r>
              <a:rPr lang="en-US" dirty="0"/>
              <a:t>METHOD</a:t>
            </a:r>
          </a:p>
        </p:txBody>
      </p:sp>
      <p:sp>
        <p:nvSpPr>
          <p:cNvPr id="92" name="Text Placeholder 91">
            <a:extLst>
              <a:ext uri="{FF2B5EF4-FFF2-40B4-BE49-F238E27FC236}">
                <a16:creationId xmlns:a16="http://schemas.microsoft.com/office/drawing/2014/main" id="{2EA51318-ADEE-ED41-AE79-D80086567C7D}"/>
              </a:ext>
            </a:extLst>
          </p:cNvPr>
          <p:cNvSpPr>
            <a:spLocks noGrp="1"/>
          </p:cNvSpPr>
          <p:nvPr>
            <p:ph type="body" sz="quarter" idx="23"/>
          </p:nvPr>
        </p:nvSpPr>
        <p:spPr>
          <a:xfrm>
            <a:off x="22385343" y="6378481"/>
            <a:ext cx="10048874" cy="6104213"/>
          </a:xfrm>
        </p:spPr>
        <p:txBody>
          <a:bodyPr/>
          <a:lstStyle/>
          <a:p>
            <a:r>
              <a:rPr lang="en-US" sz="2800" dirty="0"/>
              <a:t>Below are two images from the </a:t>
            </a:r>
            <a:r>
              <a:rPr lang="en-US" sz="2800" dirty="0" err="1"/>
              <a:t>CelebA</a:t>
            </a:r>
            <a:r>
              <a:rPr lang="en-US" sz="2800" dirty="0"/>
              <a:t> dataset  and below them are the outputs of the model with transfer learning and below them are the outputs using the old model. The model has definitively improved as is evident in the right set of pictures where previously the model only displayed the hair closest to the head whereas the new model shows the hair reaching all the way to the bottom of the frame. The set of pictures on the left shows that the model is far from perfect however it is still a substantial improvement seeing  as the previous model had disconnected hair. Below the set of photos is another set however these are simply the outputs of the old and new models on the previously provided test data.</a:t>
            </a:r>
          </a:p>
        </p:txBody>
      </p:sp>
      <p:sp>
        <p:nvSpPr>
          <p:cNvPr id="93" name="Text Placeholder 92">
            <a:extLst>
              <a:ext uri="{FF2B5EF4-FFF2-40B4-BE49-F238E27FC236}">
                <a16:creationId xmlns:a16="http://schemas.microsoft.com/office/drawing/2014/main" id="{38D8D04E-BA04-3645-8D54-47AEE765C8B0}"/>
              </a:ext>
            </a:extLst>
          </p:cNvPr>
          <p:cNvSpPr>
            <a:spLocks noGrp="1"/>
          </p:cNvSpPr>
          <p:nvPr>
            <p:ph type="body" sz="quarter" idx="24"/>
          </p:nvPr>
        </p:nvSpPr>
        <p:spPr/>
        <p:txBody>
          <a:bodyPr/>
          <a:lstStyle/>
          <a:p>
            <a:r>
              <a:rPr lang="en-US" dirty="0"/>
              <a:t>RESULTS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p:txBody>
          <a:bodyPr/>
          <a:lstStyle/>
          <a:p>
            <a:r>
              <a:rPr lang="en-US" dirty="0"/>
              <a:t>Conclusions</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26"/>
          </p:nvPr>
        </p:nvSpPr>
        <p:spPr>
          <a:xfrm>
            <a:off x="33390292" y="6378481"/>
            <a:ext cx="10047018" cy="5587148"/>
          </a:xfrm>
        </p:spPr>
        <p:txBody>
          <a:bodyPr/>
          <a:lstStyle/>
          <a:p>
            <a:r>
              <a:rPr lang="en-US" sz="2800" dirty="0"/>
              <a:t>To conclude the use of transfer learning with the pretrained VGG19 model had clear improvements on the performance of the hair segmentation autoencoder. Nevertheless it is still far from idea seeing as there are many possible avenues for improvement. Aside from the simple increase of training data some other ways of improving the model would include adding noise and other such augmentations to the training data. There is also the possibility that making use of another pretrained model may improve the results. Similarly fine tuning of the model both the pretrained and the top could potentially improve the model. </a:t>
            </a:r>
          </a:p>
        </p:txBody>
      </p:sp>
      <p:sp>
        <p:nvSpPr>
          <p:cNvPr id="19" name="Text Placeholder 18">
            <a:extLst>
              <a:ext uri="{FF2B5EF4-FFF2-40B4-BE49-F238E27FC236}">
                <a16:creationId xmlns:a16="http://schemas.microsoft.com/office/drawing/2014/main" id="{1C2A51BC-DB1C-48D2-B1D5-301FF816E596}"/>
              </a:ext>
            </a:extLst>
          </p:cNvPr>
          <p:cNvSpPr>
            <a:spLocks noGrp="1"/>
          </p:cNvSpPr>
          <p:nvPr>
            <p:ph type="body" sz="quarter" idx="96"/>
          </p:nvPr>
        </p:nvSpPr>
        <p:spPr>
          <a:xfrm>
            <a:off x="33368697" y="13341879"/>
            <a:ext cx="10056813" cy="883040"/>
          </a:xfrm>
        </p:spPr>
        <p:txBody>
          <a:bodyPr/>
          <a:lstStyle/>
          <a:p>
            <a:pPr algn="ctr"/>
            <a:r>
              <a:rPr lang="en-US" dirty="0">
                <a:hlinkClick r:id="rId3"/>
              </a:rPr>
              <a:t>Link To </a:t>
            </a:r>
            <a:r>
              <a:rPr lang="en-US" dirty="0" err="1">
                <a:hlinkClick r:id="rId3"/>
              </a:rPr>
              <a:t>Colab</a:t>
            </a:r>
            <a:r>
              <a:rPr lang="en-US" dirty="0">
                <a:hlinkClick r:id="rId3"/>
              </a:rPr>
              <a:t> Notebook</a:t>
            </a:r>
            <a:endParaRPr lang="en-US" dirty="0"/>
          </a:p>
        </p:txBody>
      </p:sp>
      <p:sp>
        <p:nvSpPr>
          <p:cNvPr id="20" name="Text Placeholder 19">
            <a:extLst>
              <a:ext uri="{FF2B5EF4-FFF2-40B4-BE49-F238E27FC236}">
                <a16:creationId xmlns:a16="http://schemas.microsoft.com/office/drawing/2014/main" id="{A71718F8-27E8-40AB-AE6B-3A2757167F33}"/>
              </a:ext>
            </a:extLst>
          </p:cNvPr>
          <p:cNvSpPr>
            <a:spLocks noGrp="1"/>
          </p:cNvSpPr>
          <p:nvPr>
            <p:ph type="body" sz="quarter" idx="150"/>
          </p:nvPr>
        </p:nvSpPr>
        <p:spPr/>
        <p:txBody>
          <a:bodyPr/>
          <a:lstStyle/>
          <a:p>
            <a:r>
              <a:rPr lang="en-US" dirty="0"/>
              <a:t>CS 4990.01 Dr. Hao Ji</a:t>
            </a:r>
          </a:p>
          <a:p>
            <a:endParaRPr lang="en-US" dirty="0"/>
          </a:p>
        </p:txBody>
      </p:sp>
      <p:sp>
        <p:nvSpPr>
          <p:cNvPr id="21" name="Text Placeholder 20">
            <a:extLst>
              <a:ext uri="{FF2B5EF4-FFF2-40B4-BE49-F238E27FC236}">
                <a16:creationId xmlns:a16="http://schemas.microsoft.com/office/drawing/2014/main" id="{EDCA7E8B-FBF7-40DF-BFA6-9EBD187F5AD3}"/>
              </a:ext>
            </a:extLst>
          </p:cNvPr>
          <p:cNvSpPr>
            <a:spLocks noGrp="1"/>
          </p:cNvSpPr>
          <p:nvPr>
            <p:ph type="body" sz="quarter" idx="151"/>
          </p:nvPr>
        </p:nvSpPr>
        <p:spPr/>
        <p:txBody>
          <a:bodyPr>
            <a:normAutofit fontScale="85000" lnSpcReduction="20000"/>
          </a:bodyPr>
          <a:lstStyle/>
          <a:p>
            <a:r>
              <a:rPr lang="en-US" dirty="0"/>
              <a:t>Edward Guaman</a:t>
            </a:r>
          </a:p>
          <a:p>
            <a:endParaRPr lang="en-US" dirty="0"/>
          </a:p>
        </p:txBody>
      </p:sp>
      <p:sp>
        <p:nvSpPr>
          <p:cNvPr id="22" name="Text Placeholder 21">
            <a:extLst>
              <a:ext uri="{FF2B5EF4-FFF2-40B4-BE49-F238E27FC236}">
                <a16:creationId xmlns:a16="http://schemas.microsoft.com/office/drawing/2014/main" id="{DD3336D2-0544-4D1E-92DA-05574DC060CE}"/>
              </a:ext>
            </a:extLst>
          </p:cNvPr>
          <p:cNvSpPr>
            <a:spLocks noGrp="1"/>
          </p:cNvSpPr>
          <p:nvPr>
            <p:ph type="body" sz="quarter" idx="153"/>
          </p:nvPr>
        </p:nvSpPr>
        <p:spPr/>
        <p:txBody>
          <a:bodyPr>
            <a:normAutofit fontScale="85000" lnSpcReduction="20000"/>
          </a:bodyPr>
          <a:lstStyle/>
          <a:p>
            <a:r>
              <a:rPr lang="en-US" dirty="0"/>
              <a:t>Hair Segmentation with Transfer Learning</a:t>
            </a:r>
          </a:p>
          <a:p>
            <a:endParaRPr lang="en-US" dirty="0"/>
          </a:p>
        </p:txBody>
      </p:sp>
      <p:pic>
        <p:nvPicPr>
          <p:cNvPr id="3" name="Picture 2">
            <a:extLst>
              <a:ext uri="{FF2B5EF4-FFF2-40B4-BE49-F238E27FC236}">
                <a16:creationId xmlns:a16="http://schemas.microsoft.com/office/drawing/2014/main" id="{BE5EF2AC-9D59-4197-B9CF-43A318FAC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2133" y="12602840"/>
            <a:ext cx="1695450" cy="2076450"/>
          </a:xfrm>
          <a:prstGeom prst="rect">
            <a:avLst/>
          </a:prstGeom>
        </p:spPr>
      </p:pic>
      <p:pic>
        <p:nvPicPr>
          <p:cNvPr id="5" name="Picture 4">
            <a:extLst>
              <a:ext uri="{FF2B5EF4-FFF2-40B4-BE49-F238E27FC236}">
                <a16:creationId xmlns:a16="http://schemas.microsoft.com/office/drawing/2014/main" id="{D37D010E-4196-4A75-831A-6FD7577369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09381" y="12602840"/>
            <a:ext cx="1695450" cy="2076450"/>
          </a:xfrm>
          <a:prstGeom prst="rect">
            <a:avLst/>
          </a:prstGeom>
        </p:spPr>
      </p:pic>
      <p:pic>
        <p:nvPicPr>
          <p:cNvPr id="7" name="Picture 6">
            <a:extLst>
              <a:ext uri="{FF2B5EF4-FFF2-40B4-BE49-F238E27FC236}">
                <a16:creationId xmlns:a16="http://schemas.microsoft.com/office/drawing/2014/main" id="{6959515A-E1F7-4E44-9AAB-2BB643AF7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93363" y="14632086"/>
            <a:ext cx="3581710" cy="2705334"/>
          </a:xfrm>
          <a:prstGeom prst="rect">
            <a:avLst/>
          </a:prstGeom>
        </p:spPr>
      </p:pic>
      <p:pic>
        <p:nvPicPr>
          <p:cNvPr id="9" name="Picture 8">
            <a:extLst>
              <a:ext uri="{FF2B5EF4-FFF2-40B4-BE49-F238E27FC236}">
                <a16:creationId xmlns:a16="http://schemas.microsoft.com/office/drawing/2014/main" id="{ED959E74-C787-4285-94D7-37398FC18DD2}"/>
              </a:ext>
            </a:extLst>
          </p:cNvPr>
          <p:cNvPicPr>
            <a:picLocks noChangeAspect="1"/>
          </p:cNvPicPr>
          <p:nvPr/>
        </p:nvPicPr>
        <p:blipFill rotWithShape="1">
          <a:blip r:embed="rId7">
            <a:extLst>
              <a:ext uri="{28A0092B-C50C-407E-A947-70E740481C1C}">
                <a14:useLocalDpi xmlns:a14="http://schemas.microsoft.com/office/drawing/2010/main" val="0"/>
              </a:ext>
            </a:extLst>
          </a:blip>
          <a:srcRect r="7662"/>
          <a:stretch/>
        </p:blipFill>
        <p:spPr>
          <a:xfrm>
            <a:off x="23811653" y="14654894"/>
            <a:ext cx="3581710" cy="2674852"/>
          </a:xfrm>
          <a:prstGeom prst="rect">
            <a:avLst/>
          </a:prstGeom>
        </p:spPr>
      </p:pic>
      <p:pic>
        <p:nvPicPr>
          <p:cNvPr id="11" name="Picture 10">
            <a:extLst>
              <a:ext uri="{FF2B5EF4-FFF2-40B4-BE49-F238E27FC236}">
                <a16:creationId xmlns:a16="http://schemas.microsoft.com/office/drawing/2014/main" id="{DE49BBBC-59E6-48B8-ACF9-8C3F8B22FB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93363" y="20757609"/>
            <a:ext cx="3078747" cy="5250635"/>
          </a:xfrm>
          <a:prstGeom prst="rect">
            <a:avLst/>
          </a:prstGeom>
        </p:spPr>
      </p:pic>
      <p:pic>
        <p:nvPicPr>
          <p:cNvPr id="13" name="Picture 12">
            <a:extLst>
              <a:ext uri="{FF2B5EF4-FFF2-40B4-BE49-F238E27FC236}">
                <a16:creationId xmlns:a16="http://schemas.microsoft.com/office/drawing/2014/main" id="{5FB66C26-4BD1-4290-AEA5-C6F0706602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013115" y="17360228"/>
            <a:ext cx="3170195" cy="2644369"/>
          </a:xfrm>
          <a:prstGeom prst="rect">
            <a:avLst/>
          </a:prstGeom>
        </p:spPr>
      </p:pic>
      <p:pic>
        <p:nvPicPr>
          <p:cNvPr id="15" name="Picture 14">
            <a:extLst>
              <a:ext uri="{FF2B5EF4-FFF2-40B4-BE49-F238E27FC236}">
                <a16:creationId xmlns:a16="http://schemas.microsoft.com/office/drawing/2014/main" id="{5FBCC351-B1D6-4264-87C0-8AB73D0515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849147" y="17337420"/>
            <a:ext cx="3193057" cy="2644369"/>
          </a:xfrm>
          <a:prstGeom prst="rect">
            <a:avLst/>
          </a:prstGeom>
        </p:spPr>
      </p:pic>
      <p:pic>
        <p:nvPicPr>
          <p:cNvPr id="17" name="Picture 16">
            <a:extLst>
              <a:ext uri="{FF2B5EF4-FFF2-40B4-BE49-F238E27FC236}">
                <a16:creationId xmlns:a16="http://schemas.microsoft.com/office/drawing/2014/main" id="{84A96513-062A-420B-8406-AA57296D0DA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52026" y="20637463"/>
            <a:ext cx="3520745" cy="5387807"/>
          </a:xfrm>
          <a:prstGeom prst="rect">
            <a:avLst/>
          </a:prstGeom>
        </p:spPr>
      </p:pic>
      <p:pic>
        <p:nvPicPr>
          <p:cNvPr id="1026" name="Picture 2" descr="https://miro.medium.com/max/1276/1*cufAO77aeSWdShs3ba5ndg.jpeg">
            <a:extLst>
              <a:ext uri="{FF2B5EF4-FFF2-40B4-BE49-F238E27FC236}">
                <a16:creationId xmlns:a16="http://schemas.microsoft.com/office/drawing/2014/main" id="{99A5CDD5-775F-47E1-A9DF-F3D6C15A691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35541" y="17445128"/>
            <a:ext cx="8572500" cy="45624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eeplearning.net/tutorial/_images/unet.jpg">
            <a:extLst>
              <a:ext uri="{FF2B5EF4-FFF2-40B4-BE49-F238E27FC236}">
                <a16:creationId xmlns:a16="http://schemas.microsoft.com/office/drawing/2014/main" id="{C38A8C1E-2612-445B-AF77-5F0C67F861E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35541" y="11052587"/>
            <a:ext cx="8572500" cy="642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1060</TotalTime>
  <Words>427</Words>
  <Application>Microsoft Office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Arial</vt:lpstr>
      <vt:lpstr>Arial Black</vt:lpstr>
      <vt:lpstr>Calibri</vt:lpstr>
      <vt:lpstr>Gill Sans MT</vt:lpstr>
      <vt:lpstr>Times New Roman</vt:lpstr>
      <vt:lpstr>Trebuchet MS</vt:lpstr>
      <vt:lpstr>36x48-Template</vt:lpstr>
      <vt:lpstr>Without guides</vt:lpstr>
      <vt:lpstr>Gallery</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Edward Guaman</cp:lastModifiedBy>
  <cp:revision>75</cp:revision>
  <dcterms:created xsi:type="dcterms:W3CDTF">2012-02-03T19:11:35Z</dcterms:created>
  <dcterms:modified xsi:type="dcterms:W3CDTF">2019-12-08T20:44:58Z</dcterms:modified>
  <cp:category>Research poster templates</cp:category>
</cp:coreProperties>
</file>