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7" r:id="rId2"/>
    <p:sldId id="258" r:id="rId3"/>
    <p:sldId id="259" r:id="rId4"/>
    <p:sldId id="487" r:id="rId5"/>
    <p:sldId id="392" r:id="rId6"/>
    <p:sldId id="380" r:id="rId7"/>
    <p:sldId id="263" r:id="rId8"/>
    <p:sldId id="492" r:id="rId9"/>
    <p:sldId id="262" r:id="rId10"/>
    <p:sldId id="500" r:id="rId11"/>
    <p:sldId id="260" r:id="rId12"/>
    <p:sldId id="261" r:id="rId13"/>
    <p:sldId id="494" r:id="rId14"/>
    <p:sldId id="490" r:id="rId15"/>
    <p:sldId id="496" r:id="rId16"/>
    <p:sldId id="497" r:id="rId17"/>
    <p:sldId id="498" r:id="rId18"/>
    <p:sldId id="499" r:id="rId19"/>
    <p:sldId id="489" r:id="rId20"/>
    <p:sldId id="265" r:id="rId21"/>
    <p:sldId id="501" r:id="rId22"/>
    <p:sldId id="614" r:id="rId23"/>
    <p:sldId id="266" r:id="rId24"/>
    <p:sldId id="503" r:id="rId25"/>
    <p:sldId id="50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he Study" id="{941B1415-B795-4954-9A1F-C26330C2514F}">
          <p14:sldIdLst>
            <p14:sldId id="257"/>
            <p14:sldId id="258"/>
            <p14:sldId id="259"/>
          </p14:sldIdLst>
        </p14:section>
        <p14:section name="The Data" id="{4CC5414E-5F5B-4312-91BF-BC2A0DE989AB}">
          <p14:sldIdLst>
            <p14:sldId id="487"/>
          </p14:sldIdLst>
        </p14:section>
        <p14:section name="Methods" id="{2AE1C671-417C-4013-B7DE-24DAB9DC4F2F}">
          <p14:sldIdLst>
            <p14:sldId id="392"/>
            <p14:sldId id="380"/>
            <p14:sldId id="263"/>
            <p14:sldId id="492"/>
            <p14:sldId id="262"/>
            <p14:sldId id="500"/>
            <p14:sldId id="260"/>
            <p14:sldId id="261"/>
            <p14:sldId id="494"/>
            <p14:sldId id="490"/>
            <p14:sldId id="496"/>
            <p14:sldId id="497"/>
            <p14:sldId id="498"/>
            <p14:sldId id="499"/>
            <p14:sldId id="489"/>
            <p14:sldId id="265"/>
            <p14:sldId id="501"/>
            <p14:sldId id="614"/>
            <p14:sldId id="266"/>
            <p14:sldId id="503"/>
            <p14:sldId id="502"/>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7802B02-26B2-7FA8-97AE-0BF3F633468D}" name="Edward Howell" initials="EH" userId="6343750428e63ea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0F0F0"/>
    <a:srgbClr val="3274A1"/>
    <a:srgbClr val="E1812C"/>
    <a:srgbClr val="3A923A"/>
    <a:srgbClr val="C03D3E"/>
    <a:srgbClr val="9372B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B1646-7B5B-41B2-93D2-5A2AAA0CB4E2}" v="4" dt="2024-06-24T12:30:11.6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8" d="100"/>
          <a:sy n="58" d="100"/>
        </p:scale>
        <p:origin x="988" y="68"/>
      </p:cViewPr>
      <p:guideLst/>
    </p:cSldViewPr>
  </p:slideViewPr>
  <p:notesTextViewPr>
    <p:cViewPr>
      <p:scale>
        <a:sx n="1" d="1"/>
        <a:sy n="1" d="1"/>
      </p:scale>
      <p:origin x="0" y="0"/>
    </p:cViewPr>
  </p:notesTextViewPr>
  <p:sorterViewPr>
    <p:cViewPr>
      <p:scale>
        <a:sx n="100" d="100"/>
        <a:sy n="100" d="100"/>
      </p:scale>
      <p:origin x="0" y="-8808"/>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dward Howell" userId="6343750428e63eaa" providerId="LiveId" clId="{4D8B1646-7B5B-41B2-93D2-5A2AAA0CB4E2}"/>
    <pc:docChg chg="modSld">
      <pc:chgData name="Edward Howell" userId="6343750428e63eaa" providerId="LiveId" clId="{4D8B1646-7B5B-41B2-93D2-5A2AAA0CB4E2}" dt="2024-06-24T12:30:11.621" v="5" actId="20577"/>
      <pc:docMkLst>
        <pc:docMk/>
      </pc:docMkLst>
      <pc:sldChg chg="modSp">
        <pc:chgData name="Edward Howell" userId="6343750428e63eaa" providerId="LiveId" clId="{4D8B1646-7B5B-41B2-93D2-5A2AAA0CB4E2}" dt="2024-06-24T12:30:11.621" v="5" actId="20577"/>
        <pc:sldMkLst>
          <pc:docMk/>
          <pc:sldMk cId="2051107470" sldId="257"/>
        </pc:sldMkLst>
        <pc:spChg chg="mod">
          <ac:chgData name="Edward Howell" userId="6343750428e63eaa" providerId="LiveId" clId="{4D8B1646-7B5B-41B2-93D2-5A2AAA0CB4E2}" dt="2024-06-24T12:30:11.621" v="5" actId="20577"/>
          <ac:spMkLst>
            <pc:docMk/>
            <pc:sldMk cId="2051107470" sldId="257"/>
            <ac:spMk id="3" creationId="{938B9819-6E29-ABEA-2882-DC2C494245DB}"/>
          </ac:spMkLst>
        </pc:spChg>
      </pc:sldChg>
      <pc:sldChg chg="delCm">
        <pc:chgData name="Edward Howell" userId="6343750428e63eaa" providerId="LiveId" clId="{4D8B1646-7B5B-41B2-93D2-5A2AAA0CB4E2}" dt="2024-06-24T12:29:59.108" v="1"/>
        <pc:sldMkLst>
          <pc:docMk/>
          <pc:sldMk cId="3871875648" sldId="258"/>
        </pc:sldMkLst>
        <pc:extLst>
          <p:ext xmlns:p="http://schemas.openxmlformats.org/presentationml/2006/main" uri="{D6D511B9-2390-475A-947B-AFAB55BFBCF1}">
            <pc226:cmChg xmlns:pc226="http://schemas.microsoft.com/office/powerpoint/2022/06/main/command" chg="del">
              <pc226:chgData name="Edward Howell" userId="6343750428e63eaa" providerId="LiveId" clId="{4D8B1646-7B5B-41B2-93D2-5A2AAA0CB4E2}" dt="2024-06-24T12:29:59.108" v="1"/>
              <pc2:cmMkLst xmlns:pc2="http://schemas.microsoft.com/office/powerpoint/2019/9/main/command">
                <pc:docMk/>
                <pc:sldMk cId="3871875648" sldId="258"/>
                <pc2:cmMk id="{38D180F0-8C1F-4A59-B27D-38920209AD79}"/>
              </pc2:cmMkLst>
            </pc226:cmChg>
          </p:ext>
        </pc:extLst>
      </pc:sldChg>
      <pc:sldChg chg="delCm">
        <pc:chgData name="Edward Howell" userId="6343750428e63eaa" providerId="LiveId" clId="{4D8B1646-7B5B-41B2-93D2-5A2AAA0CB4E2}" dt="2024-06-24T12:29:52.412" v="0"/>
        <pc:sldMkLst>
          <pc:docMk/>
          <pc:sldMk cId="997804794" sldId="259"/>
        </pc:sldMkLst>
        <pc:extLst>
          <p:ext xmlns:p="http://schemas.openxmlformats.org/presentationml/2006/main" uri="{D6D511B9-2390-475A-947B-AFAB55BFBCF1}">
            <pc226:cmChg xmlns:pc226="http://schemas.microsoft.com/office/powerpoint/2022/06/main/command" chg="del">
              <pc226:chgData name="Edward Howell" userId="6343750428e63eaa" providerId="LiveId" clId="{4D8B1646-7B5B-41B2-93D2-5A2AAA0CB4E2}" dt="2024-06-24T12:29:52.412" v="0"/>
              <pc2:cmMkLst xmlns:pc2="http://schemas.microsoft.com/office/powerpoint/2019/9/main/command">
                <pc:docMk/>
                <pc:sldMk cId="997804794" sldId="259"/>
                <pc2:cmMk id="{CA51558F-DD79-4133-B793-C890D5D60921}"/>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7957DF-D909-4FBF-A9E6-A253148503F9}" type="datetimeFigureOut">
              <a:rPr lang="en-GB" smtClean="0"/>
              <a:t>24/06/2024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2D67A6-754E-4C81-AD7D-E47AD177FB63}" type="slidenum">
              <a:rPr lang="en-GB" smtClean="0"/>
              <a:t>‹#›</a:t>
            </a:fld>
            <a:endParaRPr lang="en-GB"/>
          </a:p>
        </p:txBody>
      </p:sp>
    </p:spTree>
    <p:extLst>
      <p:ext uri="{BB962C8B-B14F-4D97-AF65-F5344CB8AC3E}">
        <p14:creationId xmlns:p14="http://schemas.microsoft.com/office/powerpoint/2010/main" val="156793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wbur.org/hereandnow/2018/11/12/climate-change-california-wildfir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Credit: </a:t>
            </a:r>
            <a:r>
              <a:rPr lang="en-GB" dirty="0">
                <a:hlinkClick r:id="rId3"/>
              </a:rPr>
              <a:t>Climate Change Is </a:t>
            </a:r>
            <a:r>
              <a:rPr lang="en-GB" dirty="0" err="1">
                <a:hlinkClick r:id="rId3"/>
              </a:rPr>
              <a:t>Fueling</a:t>
            </a:r>
            <a:r>
              <a:rPr lang="en-GB" dirty="0">
                <a:hlinkClick r:id="rId3"/>
              </a:rPr>
              <a:t> California's Wildfires, Scientists Say | Here &amp; Now (wbur.org)</a:t>
            </a:r>
            <a:r>
              <a:rPr lang="en-GB" dirty="0"/>
              <a:t> ??</a:t>
            </a:r>
          </a:p>
        </p:txBody>
      </p:sp>
      <p:sp>
        <p:nvSpPr>
          <p:cNvPr id="4" name="Slide Number Placeholder 3"/>
          <p:cNvSpPr>
            <a:spLocks noGrp="1"/>
          </p:cNvSpPr>
          <p:nvPr>
            <p:ph type="sldNum" sz="quarter" idx="5"/>
          </p:nvPr>
        </p:nvSpPr>
        <p:spPr/>
        <p:txBody>
          <a:bodyPr/>
          <a:lstStyle/>
          <a:p>
            <a:fld id="{E37F8E26-37A1-437D-9FA7-634A0B859AFA}" type="slidenum">
              <a:rPr lang="en-GB" smtClean="0"/>
              <a:t>1</a:t>
            </a:fld>
            <a:endParaRPr lang="en-GB"/>
          </a:p>
        </p:txBody>
      </p:sp>
    </p:spTree>
    <p:extLst>
      <p:ext uri="{BB962C8B-B14F-4D97-AF65-F5344CB8AC3E}">
        <p14:creationId xmlns:p14="http://schemas.microsoft.com/office/powerpoint/2010/main" val="17733192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2D67A6-754E-4C81-AD7D-E47AD177FB63}" type="slidenum">
              <a:rPr lang="en-GB" smtClean="0"/>
              <a:t>12</a:t>
            </a:fld>
            <a:endParaRPr lang="en-GB"/>
          </a:p>
        </p:txBody>
      </p:sp>
    </p:spTree>
    <p:extLst>
      <p:ext uri="{BB962C8B-B14F-4D97-AF65-F5344CB8AC3E}">
        <p14:creationId xmlns:p14="http://schemas.microsoft.com/office/powerpoint/2010/main" val="24617260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B2D67A6-754E-4C81-AD7D-E47AD177FB63}" type="slidenum">
              <a:rPr lang="en-GB" smtClean="0"/>
              <a:t>17</a:t>
            </a:fld>
            <a:endParaRPr lang="en-GB"/>
          </a:p>
        </p:txBody>
      </p:sp>
    </p:spTree>
    <p:extLst>
      <p:ext uri="{BB962C8B-B14F-4D97-AF65-F5344CB8AC3E}">
        <p14:creationId xmlns:p14="http://schemas.microsoft.com/office/powerpoint/2010/main" val="9227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B8197-FB58-E8DF-31B5-4A304A63DD8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F187B770-902C-A5E9-31CE-75E185A9AE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2E0D952-E44A-0E8F-6443-D30A5E6426BD}"/>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5" name="Footer Placeholder 4">
            <a:extLst>
              <a:ext uri="{FF2B5EF4-FFF2-40B4-BE49-F238E27FC236}">
                <a16:creationId xmlns:a16="http://schemas.microsoft.com/office/drawing/2014/main" id="{550DB8E2-E83D-5C41-37CF-DB8EE740894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E1840FF-EAFE-2FC8-3809-0D64A12429AF}"/>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31835929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47E3-9B4C-D2AE-9BFC-A6F5A499F42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3253D1-BDD2-9002-EF10-B8D1C52D4D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0395936-94ED-0164-D496-54937E248DA1}"/>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5" name="Footer Placeholder 4">
            <a:extLst>
              <a:ext uri="{FF2B5EF4-FFF2-40B4-BE49-F238E27FC236}">
                <a16:creationId xmlns:a16="http://schemas.microsoft.com/office/drawing/2014/main" id="{E1ED0ABB-A7BB-B31A-1C32-DFFB1564D5F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DF6F7D-7DDF-0EC0-888B-39B65FCD0625}"/>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190844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9B1D60-F1A3-142F-0BC5-72BD875E3B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9AFE35F-E7D3-4C5E-DA88-492ADC987A1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F37D4FB-A4FF-7930-5554-18AB8760543B}"/>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5" name="Footer Placeholder 4">
            <a:extLst>
              <a:ext uri="{FF2B5EF4-FFF2-40B4-BE49-F238E27FC236}">
                <a16:creationId xmlns:a16="http://schemas.microsoft.com/office/drawing/2014/main" id="{B27A7466-B0FE-7E99-5BC9-76AB5C2B75F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F27B08A-8526-2C27-E408-2A03CE68C49E}"/>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3349986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FD9D4-9917-E269-4606-4D04900C7B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8B78ABA-49C0-BE26-4A11-8066A12BF2C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BD44077-A180-B920-5CCC-1F2926D5C3B3}"/>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5" name="Footer Placeholder 4">
            <a:extLst>
              <a:ext uri="{FF2B5EF4-FFF2-40B4-BE49-F238E27FC236}">
                <a16:creationId xmlns:a16="http://schemas.microsoft.com/office/drawing/2014/main" id="{D4ABC550-ECA6-92B0-38B6-F8AD85CD979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891FA53-C9A8-819D-F1AC-4436F8AF87BF}"/>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2604388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28ED-3464-0E0B-8328-A9E36DCC8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6D39D5F-137C-1ADF-848B-E6461CCA18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BA56EAE-E469-2516-F5E2-33973EC7CCC8}"/>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5" name="Footer Placeholder 4">
            <a:extLst>
              <a:ext uri="{FF2B5EF4-FFF2-40B4-BE49-F238E27FC236}">
                <a16:creationId xmlns:a16="http://schemas.microsoft.com/office/drawing/2014/main" id="{910001E0-614C-15CB-AD18-09B0D1F9B6D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F0CDC88-12A9-7591-D8D5-6B82469406AF}"/>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33116955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8217B-D74E-298E-42B1-D7D4BB4382C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A2A06D-F48F-E1FD-0FA7-3CED485C4A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430F108-138B-25FF-CE73-FC6C1C9BCEC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94DB208-CE51-A382-89E3-4BF96AAFB99F}"/>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6" name="Footer Placeholder 5">
            <a:extLst>
              <a:ext uri="{FF2B5EF4-FFF2-40B4-BE49-F238E27FC236}">
                <a16:creationId xmlns:a16="http://schemas.microsoft.com/office/drawing/2014/main" id="{0938B2B8-C838-5723-E778-72660F8CEA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7CA48E2-CA86-5AE9-02DB-A272F247FBF6}"/>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64374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3F4FB2-C8F8-B95F-6208-F0C649DEEFDF}"/>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F18643B-E7BD-8B15-66E0-ECA6198D58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48668D-9BE1-B598-75F3-9B316ABDA12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2EDBC8A-F735-4DFB-C2A6-7399BA5079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F30707-E4E4-1403-64CD-E5D6739E5D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0F3CC484-12C0-6639-0984-37148B46908F}"/>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8" name="Footer Placeholder 7">
            <a:extLst>
              <a:ext uri="{FF2B5EF4-FFF2-40B4-BE49-F238E27FC236}">
                <a16:creationId xmlns:a16="http://schemas.microsoft.com/office/drawing/2014/main" id="{9325CF28-96AA-CB20-8F23-8FF2B1632F23}"/>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F5F68969-36D6-87FB-4864-DE8E94B3B06D}"/>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1103745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0ED5F-E758-4C76-AA23-DA74E801C4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FA41683-621F-C6C2-F674-E1F4BDE53543}"/>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4" name="Footer Placeholder 3">
            <a:extLst>
              <a:ext uri="{FF2B5EF4-FFF2-40B4-BE49-F238E27FC236}">
                <a16:creationId xmlns:a16="http://schemas.microsoft.com/office/drawing/2014/main" id="{62F3040C-47ED-BE6C-01C4-F46A75BEA45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91A8F823-3393-5EFC-793C-67D511615E7F}"/>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1023898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E659A0-D493-1189-3579-AEAF3C4CA3DC}"/>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3" name="Footer Placeholder 2">
            <a:extLst>
              <a:ext uri="{FF2B5EF4-FFF2-40B4-BE49-F238E27FC236}">
                <a16:creationId xmlns:a16="http://schemas.microsoft.com/office/drawing/2014/main" id="{AA2E4752-A14F-802F-BA7C-F9BCD42FD58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669E994A-942A-A389-5230-64F319FB618D}"/>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248173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1714-D214-C61C-614D-05B121813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87BB364B-752A-CEF6-1E0D-185EA431EE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E441019-C348-C671-839C-448187D2EF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4E8572-E94E-A81B-54B9-300E6BE3E09B}"/>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6" name="Footer Placeholder 5">
            <a:extLst>
              <a:ext uri="{FF2B5EF4-FFF2-40B4-BE49-F238E27FC236}">
                <a16:creationId xmlns:a16="http://schemas.microsoft.com/office/drawing/2014/main" id="{D327F5B7-4C80-0007-9E72-EFB6788803A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24858F3-4D77-4265-94FA-87880F466442}"/>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4354679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AC8FB-6A2D-CEA4-B2FE-0975B02E87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2A6D676-1F0D-6ED3-2C4A-6356700191B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6432379-7F2B-DC6B-319E-29BE47C844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0950D7-DD80-64D2-3B71-4FA230F6A494}"/>
              </a:ext>
            </a:extLst>
          </p:cNvPr>
          <p:cNvSpPr>
            <a:spLocks noGrp="1"/>
          </p:cNvSpPr>
          <p:nvPr>
            <p:ph type="dt" sz="half" idx="10"/>
          </p:nvPr>
        </p:nvSpPr>
        <p:spPr/>
        <p:txBody>
          <a:bodyPr/>
          <a:lstStyle/>
          <a:p>
            <a:fld id="{B8326FAE-9835-47B0-8ED5-92C7C0C58B69}" type="datetimeFigureOut">
              <a:rPr lang="en-GB" smtClean="0"/>
              <a:t>24/06/2024</a:t>
            </a:fld>
            <a:endParaRPr lang="en-GB"/>
          </a:p>
        </p:txBody>
      </p:sp>
      <p:sp>
        <p:nvSpPr>
          <p:cNvPr id="6" name="Footer Placeholder 5">
            <a:extLst>
              <a:ext uri="{FF2B5EF4-FFF2-40B4-BE49-F238E27FC236}">
                <a16:creationId xmlns:a16="http://schemas.microsoft.com/office/drawing/2014/main" id="{C32D3108-253F-41C5-F1E4-41F7C59517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512CEE7-A4DB-9248-581D-DACAF086E44D}"/>
              </a:ext>
            </a:extLst>
          </p:cNvPr>
          <p:cNvSpPr>
            <a:spLocks noGrp="1"/>
          </p:cNvSpPr>
          <p:nvPr>
            <p:ph type="sldNum" sz="quarter" idx="12"/>
          </p:nvPr>
        </p:nvSpPr>
        <p:spPr/>
        <p:txBody>
          <a:bodyPr/>
          <a:lstStyle/>
          <a:p>
            <a:fld id="{054BBD78-3968-486F-A77F-141BD48FAA47}" type="slidenum">
              <a:rPr lang="en-GB" smtClean="0"/>
              <a:t>‹#›</a:t>
            </a:fld>
            <a:endParaRPr lang="en-GB"/>
          </a:p>
        </p:txBody>
      </p:sp>
    </p:spTree>
    <p:extLst>
      <p:ext uri="{BB962C8B-B14F-4D97-AF65-F5344CB8AC3E}">
        <p14:creationId xmlns:p14="http://schemas.microsoft.com/office/powerpoint/2010/main" val="3714704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73CEBB-D997-12E4-BBB1-08F421F5D0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4EEBF99-1A31-447D-58F4-D083EFED30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96608BE-8BE7-9EF9-EEE5-081807BAB9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8326FAE-9835-47B0-8ED5-92C7C0C58B69}" type="datetimeFigureOut">
              <a:rPr lang="en-GB" smtClean="0"/>
              <a:t>24/06/2024</a:t>
            </a:fld>
            <a:endParaRPr lang="en-GB"/>
          </a:p>
        </p:txBody>
      </p:sp>
      <p:sp>
        <p:nvSpPr>
          <p:cNvPr id="5" name="Footer Placeholder 4">
            <a:extLst>
              <a:ext uri="{FF2B5EF4-FFF2-40B4-BE49-F238E27FC236}">
                <a16:creationId xmlns:a16="http://schemas.microsoft.com/office/drawing/2014/main" id="{9C301051-DEB9-44C4-0794-70B132E041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A83C23A-59CA-9902-1FFC-5B424FCA94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54BBD78-3968-486F-A77F-141BD48FAA47}" type="slidenum">
              <a:rPr lang="en-GB" smtClean="0"/>
              <a:t>‹#›</a:t>
            </a:fld>
            <a:endParaRPr lang="en-GB"/>
          </a:p>
        </p:txBody>
      </p:sp>
    </p:spTree>
    <p:extLst>
      <p:ext uri="{BB962C8B-B14F-4D97-AF65-F5344CB8AC3E}">
        <p14:creationId xmlns:p14="http://schemas.microsoft.com/office/powerpoint/2010/main" val="28599133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www.linkedin.com/in/-edward-howell"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germanwatch.org/en/12978" TargetMode="External"/><Relationship Id="rId2" Type="http://schemas.openxmlformats.org/officeDocument/2006/relationships/hyperlink" Target="https://databank.worldbank.org/source/world-development-indicator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07C03D1-978A-F843-B7A3-2723E888DACC}"/>
              </a:ext>
            </a:extLst>
          </p:cNvPr>
          <p:cNvPicPr>
            <a:picLocks noChangeAspect="1"/>
          </p:cNvPicPr>
          <p:nvPr/>
        </p:nvPicPr>
        <p:blipFill rotWithShape="1">
          <a:blip r:embed="rId3"/>
          <a:srcRect t="9091" r="23298"/>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94CE568-5394-AC6A-37D8-D2C0274CC695}"/>
              </a:ext>
            </a:extLst>
          </p:cNvPr>
          <p:cNvSpPr>
            <a:spLocks noGrp="1"/>
          </p:cNvSpPr>
          <p:nvPr>
            <p:ph type="ctrTitle"/>
          </p:nvPr>
        </p:nvSpPr>
        <p:spPr>
          <a:xfrm>
            <a:off x="477981" y="1122363"/>
            <a:ext cx="4023360" cy="3204134"/>
          </a:xfrm>
        </p:spPr>
        <p:txBody>
          <a:bodyPr anchor="b">
            <a:normAutofit/>
          </a:bodyPr>
          <a:lstStyle/>
          <a:p>
            <a:pPr algn="l"/>
            <a:r>
              <a:rPr lang="en-GB" sz="4800" dirty="0">
                <a:solidFill>
                  <a:schemeClr val="bg1"/>
                </a:solidFill>
                <a:latin typeface="Segoe UI" panose="020B0502040204020203" pitchFamily="34" charset="0"/>
                <a:cs typeface="Segoe UI" panose="020B0502040204020203" pitchFamily="34" charset="0"/>
              </a:rPr>
              <a:t>Climate Disasters and World Risk</a:t>
            </a:r>
          </a:p>
        </p:txBody>
      </p:sp>
      <p:sp>
        <p:nvSpPr>
          <p:cNvPr id="3" name="Subtitle 2">
            <a:extLst>
              <a:ext uri="{FF2B5EF4-FFF2-40B4-BE49-F238E27FC236}">
                <a16:creationId xmlns:a16="http://schemas.microsoft.com/office/drawing/2014/main" id="{938B9819-6E29-ABEA-2882-DC2C494245DB}"/>
              </a:ext>
            </a:extLst>
          </p:cNvPr>
          <p:cNvSpPr>
            <a:spLocks noGrp="1"/>
          </p:cNvSpPr>
          <p:nvPr>
            <p:ph type="subTitle" idx="1"/>
          </p:nvPr>
        </p:nvSpPr>
        <p:spPr>
          <a:xfrm>
            <a:off x="477980" y="4872922"/>
            <a:ext cx="4023359" cy="1208141"/>
          </a:xfrm>
        </p:spPr>
        <p:txBody>
          <a:bodyPr>
            <a:normAutofit fontScale="92500" lnSpcReduction="20000"/>
          </a:bodyPr>
          <a:lstStyle/>
          <a:p>
            <a:pPr algn="l"/>
            <a:r>
              <a:rPr lang="en-GB" sz="2000" dirty="0">
                <a:solidFill>
                  <a:schemeClr val="bg1"/>
                </a:solidFill>
                <a:latin typeface="Segoe UI" panose="020B0502040204020203" pitchFamily="34" charset="0"/>
                <a:cs typeface="Segoe UI" panose="020B0502040204020203" pitchFamily="34" charset="0"/>
              </a:rPr>
              <a:t>Paulo Eduardo Balderas Howell</a:t>
            </a:r>
          </a:p>
          <a:p>
            <a:pPr algn="l"/>
            <a:r>
              <a:rPr lang="en-GB" sz="2000" dirty="0">
                <a:solidFill>
                  <a:schemeClr val="bg1"/>
                </a:solidFill>
                <a:latin typeface="Segoe UI" panose="020B0502040204020203" pitchFamily="34" charset="0"/>
                <a:cs typeface="Segoe UI" panose="020B0502040204020203" pitchFamily="34" charset="0"/>
              </a:rPr>
              <a:t>LinkedIn: </a:t>
            </a:r>
            <a:r>
              <a:rPr lang="en-GB" sz="2000" dirty="0">
                <a:solidFill>
                  <a:schemeClr val="bg1"/>
                </a:solidFill>
                <a:latin typeface="Segoe UI" panose="020B0502040204020203" pitchFamily="34" charset="0"/>
                <a:cs typeface="Segoe UI" panose="020B0502040204020203" pitchFamily="34" charset="0"/>
                <a:hlinkClick r:id="rId4"/>
              </a:rPr>
              <a:t>www.linkedin.com/in/-edward-howell</a:t>
            </a:r>
            <a:r>
              <a:rPr lang="en-GB" sz="2000" dirty="0">
                <a:solidFill>
                  <a:schemeClr val="bg1"/>
                </a:solidFill>
                <a:latin typeface="Segoe UI" panose="020B0502040204020203" pitchFamily="34" charset="0"/>
                <a:cs typeface="Segoe UI" panose="020B0502040204020203" pitchFamily="34" charset="0"/>
              </a:rPr>
              <a:t> </a:t>
            </a:r>
          </a:p>
          <a:p>
            <a:pPr algn="l"/>
            <a:r>
              <a:rPr lang="en-GB" sz="2000" dirty="0">
                <a:solidFill>
                  <a:schemeClr val="bg1"/>
                </a:solidFill>
                <a:latin typeface="Segoe UI" panose="020B0502040204020203" pitchFamily="34" charset="0"/>
                <a:cs typeface="Segoe UI" panose="020B0502040204020203" pitchFamily="34" charset="0"/>
              </a:rPr>
              <a:t>Date: 24/06/2024</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1107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A738B5A-F2CF-D235-FB47-67CF3583CA98}"/>
              </a:ext>
            </a:extLst>
          </p:cNvPr>
          <p:cNvPicPr>
            <a:picLocks noChangeAspect="1"/>
          </p:cNvPicPr>
          <p:nvPr/>
        </p:nvPicPr>
        <p:blipFill rotWithShape="1">
          <a:blip r:embed="rId2"/>
          <a:srcRect l="567"/>
          <a:stretch/>
        </p:blipFill>
        <p:spPr>
          <a:xfrm>
            <a:off x="4450814" y="2837682"/>
            <a:ext cx="7741186" cy="4020318"/>
          </a:xfrm>
          <a:prstGeom prst="rect">
            <a:avLst/>
          </a:prstGeom>
        </p:spPr>
      </p:pic>
      <p:sp>
        <p:nvSpPr>
          <p:cNvPr id="2" name="Title 1">
            <a:extLst>
              <a:ext uri="{FF2B5EF4-FFF2-40B4-BE49-F238E27FC236}">
                <a16:creationId xmlns:a16="http://schemas.microsoft.com/office/drawing/2014/main" id="{9A3ABFE6-1F9C-2346-F584-BBEFF1361B8F}"/>
              </a:ext>
            </a:extLst>
          </p:cNvPr>
          <p:cNvSpPr>
            <a:spLocks noGrp="1"/>
          </p:cNvSpPr>
          <p:nvPr>
            <p:ph type="title"/>
          </p:nvPr>
        </p:nvSpPr>
        <p:spPr>
          <a:xfrm>
            <a:off x="425985" y="122753"/>
            <a:ext cx="10515600" cy="1325563"/>
          </a:xfrm>
        </p:spPr>
        <p:txBody>
          <a:bodyPr/>
          <a:lstStyle/>
          <a:p>
            <a:r>
              <a:rPr lang="en-GB" sz="4000" dirty="0"/>
              <a:t>Methodology: Subgroup Analysis </a:t>
            </a:r>
            <a:br>
              <a:rPr lang="en-GB" dirty="0"/>
            </a:br>
            <a:r>
              <a:rPr lang="en-GB" sz="3100" dirty="0"/>
              <a:t>Fatality Groupings </a:t>
            </a:r>
          </a:p>
        </p:txBody>
      </p:sp>
      <p:sp>
        <p:nvSpPr>
          <p:cNvPr id="3" name="Content Placeholder 2">
            <a:extLst>
              <a:ext uri="{FF2B5EF4-FFF2-40B4-BE49-F238E27FC236}">
                <a16:creationId xmlns:a16="http://schemas.microsoft.com/office/drawing/2014/main" id="{E8AFFC95-F5C9-83FA-C872-ACFCBBD115C8}"/>
              </a:ext>
            </a:extLst>
          </p:cNvPr>
          <p:cNvSpPr>
            <a:spLocks noGrp="1"/>
          </p:cNvSpPr>
          <p:nvPr>
            <p:ph idx="1"/>
          </p:nvPr>
        </p:nvSpPr>
        <p:spPr>
          <a:xfrm>
            <a:off x="425985" y="1272044"/>
            <a:ext cx="11450197" cy="1735558"/>
          </a:xfrm>
        </p:spPr>
        <p:txBody>
          <a:bodyPr>
            <a:normAutofit/>
          </a:bodyPr>
          <a:lstStyle/>
          <a:p>
            <a:pPr marL="0" indent="0" algn="just">
              <a:buNone/>
            </a:pPr>
            <a:r>
              <a:rPr lang="en-GB" sz="2200" dirty="0"/>
              <a:t>Inversely my interest in the Fatalities Index was centred on </a:t>
            </a:r>
            <a:r>
              <a:rPr lang="en-GB" sz="2200" i="1" dirty="0"/>
              <a:t>whether</a:t>
            </a:r>
            <a:r>
              <a:rPr lang="en-GB" sz="2200" dirty="0"/>
              <a:t> countries frequently fell above the ‘Many Deaths’ Threshold and what changed when that threshold was reached? I wanted to broach the question, what was going wrong in the most extreme cases and why were states, less reliant on specific climates, still being dramatically affected? Could we glean anything as to the cause of the additional fatalities in this group?   </a:t>
            </a:r>
          </a:p>
        </p:txBody>
      </p:sp>
      <p:sp>
        <p:nvSpPr>
          <p:cNvPr id="5" name="TextBox 4">
            <a:extLst>
              <a:ext uri="{FF2B5EF4-FFF2-40B4-BE49-F238E27FC236}">
                <a16:creationId xmlns:a16="http://schemas.microsoft.com/office/drawing/2014/main" id="{5E1022E0-F3B6-F458-EA08-4B1CAE1F634D}"/>
              </a:ext>
            </a:extLst>
          </p:cNvPr>
          <p:cNvSpPr txBox="1"/>
          <p:nvPr/>
        </p:nvSpPr>
        <p:spPr>
          <a:xfrm>
            <a:off x="425985" y="3108903"/>
            <a:ext cx="3925677" cy="3477875"/>
          </a:xfrm>
          <a:prstGeom prst="rect">
            <a:avLst/>
          </a:prstGeom>
          <a:noFill/>
        </p:spPr>
        <p:txBody>
          <a:bodyPr wrap="square" rtlCol="0">
            <a:spAutoFit/>
          </a:bodyPr>
          <a:lstStyle/>
          <a:p>
            <a:pPr algn="just"/>
            <a:r>
              <a:rPr lang="en-GB" sz="2000" dirty="0"/>
              <a:t>This latter was largely beyond the scope of this project, but laying the groundworks for such research would require clear simple, comparable data. I was therefore more interested in having evenly spaced group thresholds, independent of the sample’s distribution (of rank combinations) but dependent on its values.</a:t>
            </a:r>
          </a:p>
        </p:txBody>
      </p:sp>
    </p:spTree>
    <p:extLst>
      <p:ext uri="{BB962C8B-B14F-4D97-AF65-F5344CB8AC3E}">
        <p14:creationId xmlns:p14="http://schemas.microsoft.com/office/powerpoint/2010/main" val="72120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F3598-9110-5E17-68DE-626E487C020A}"/>
              </a:ext>
            </a:extLst>
          </p:cNvPr>
          <p:cNvSpPr>
            <a:spLocks noGrp="1"/>
          </p:cNvSpPr>
          <p:nvPr>
            <p:ph type="title"/>
          </p:nvPr>
        </p:nvSpPr>
        <p:spPr>
          <a:xfrm>
            <a:off x="244336" y="45298"/>
            <a:ext cx="10515600" cy="1325563"/>
          </a:xfrm>
        </p:spPr>
        <p:txBody>
          <a:bodyPr/>
          <a:lstStyle/>
          <a:p>
            <a:r>
              <a:rPr lang="en-GB" dirty="0"/>
              <a:t>EDA: Variability</a:t>
            </a:r>
          </a:p>
        </p:txBody>
      </p:sp>
      <p:pic>
        <p:nvPicPr>
          <p:cNvPr id="9" name="Picture 8">
            <a:extLst>
              <a:ext uri="{FF2B5EF4-FFF2-40B4-BE49-F238E27FC236}">
                <a16:creationId xmlns:a16="http://schemas.microsoft.com/office/drawing/2014/main" id="{95D1DBCE-57EF-1C03-27A1-B3660EFF629E}"/>
              </a:ext>
            </a:extLst>
          </p:cNvPr>
          <p:cNvPicPr>
            <a:picLocks noChangeAspect="1"/>
          </p:cNvPicPr>
          <p:nvPr/>
        </p:nvPicPr>
        <p:blipFill>
          <a:blip r:embed="rId2"/>
          <a:stretch>
            <a:fillRect/>
          </a:stretch>
        </p:blipFill>
        <p:spPr>
          <a:xfrm>
            <a:off x="3284508" y="2743200"/>
            <a:ext cx="8907492" cy="4114800"/>
          </a:xfrm>
          <a:prstGeom prst="rect">
            <a:avLst/>
          </a:prstGeom>
        </p:spPr>
      </p:pic>
      <p:sp>
        <p:nvSpPr>
          <p:cNvPr id="6" name="TextBox 5">
            <a:extLst>
              <a:ext uri="{FF2B5EF4-FFF2-40B4-BE49-F238E27FC236}">
                <a16:creationId xmlns:a16="http://schemas.microsoft.com/office/drawing/2014/main" id="{AE598B84-E6F0-EB20-563B-679FAF369C02}"/>
              </a:ext>
            </a:extLst>
          </p:cNvPr>
          <p:cNvSpPr txBox="1"/>
          <p:nvPr/>
        </p:nvSpPr>
        <p:spPr>
          <a:xfrm>
            <a:off x="190733" y="2677098"/>
            <a:ext cx="3093775" cy="4124206"/>
          </a:xfrm>
          <a:prstGeom prst="rect">
            <a:avLst/>
          </a:prstGeom>
          <a:noFill/>
        </p:spPr>
        <p:txBody>
          <a:bodyPr wrap="square">
            <a:spAutoFit/>
          </a:bodyPr>
          <a:lstStyle/>
          <a:p>
            <a:pPr algn="just"/>
            <a:r>
              <a:rPr lang="en-GB" sz="1900" dirty="0"/>
              <a:t>I therefore expected Agrarian Economies to be consistently more affected than non-agrarian ones.</a:t>
            </a:r>
          </a:p>
          <a:p>
            <a:pPr algn="just"/>
            <a:r>
              <a:rPr lang="en-GB" sz="1900" dirty="0"/>
              <a:t>However there was a surprising level of variability. As you can see, this made, the broader trend more difficult to visualise.</a:t>
            </a:r>
          </a:p>
          <a:p>
            <a:pPr algn="just"/>
            <a:endParaRPr lang="en-GB" sz="800" dirty="0"/>
          </a:p>
          <a:p>
            <a:pPr algn="just"/>
            <a:r>
              <a:rPr lang="en-GB" sz="1600" dirty="0"/>
              <a:t>As the correlation, was relatively weak, a future multivariate analysis of Agrarian Economies should be considered.</a:t>
            </a:r>
          </a:p>
        </p:txBody>
      </p:sp>
      <p:sp>
        <p:nvSpPr>
          <p:cNvPr id="4" name="TextBox 3">
            <a:extLst>
              <a:ext uri="{FF2B5EF4-FFF2-40B4-BE49-F238E27FC236}">
                <a16:creationId xmlns:a16="http://schemas.microsoft.com/office/drawing/2014/main" id="{B433AB0C-978F-375A-8314-8D2FF9A50DA5}"/>
              </a:ext>
            </a:extLst>
          </p:cNvPr>
          <p:cNvSpPr txBox="1"/>
          <p:nvPr/>
        </p:nvSpPr>
        <p:spPr>
          <a:xfrm>
            <a:off x="244336" y="986237"/>
            <a:ext cx="11521678" cy="1631216"/>
          </a:xfrm>
          <a:prstGeom prst="rect">
            <a:avLst/>
          </a:prstGeom>
          <a:noFill/>
        </p:spPr>
        <p:txBody>
          <a:bodyPr wrap="square">
            <a:spAutoFit/>
          </a:bodyPr>
          <a:lstStyle/>
          <a:p>
            <a:pPr algn="just"/>
            <a:r>
              <a:rPr lang="en-GB" sz="2000" dirty="0"/>
              <a:t>Prior to an analysis of low-agriculture economies’ fatality trends, I first explored the degree to which fatalities </a:t>
            </a:r>
            <a:r>
              <a:rPr lang="en-GB" sz="2000" i="1" dirty="0"/>
              <a:t>directly</a:t>
            </a:r>
            <a:r>
              <a:rPr lang="en-GB" sz="2000" dirty="0"/>
              <a:t> resulting from climate change, were correlated with Agriculture. </a:t>
            </a:r>
          </a:p>
          <a:p>
            <a:pPr algn="just"/>
            <a:r>
              <a:rPr lang="en-GB" sz="2000" dirty="0"/>
              <a:t>Of agriculture related variables, Agrarian Employment was the variable most correlated with direct deaths from climate change. And it was the 6</a:t>
            </a:r>
            <a:r>
              <a:rPr lang="en-GB" sz="2000" baseline="30000" dirty="0"/>
              <a:t>th</a:t>
            </a:r>
            <a:r>
              <a:rPr lang="en-GB" sz="2000" dirty="0"/>
              <a:t> most correlated variable over-all. It should also be noted that this transcended Rural Population, and even Agricultural Land Size (in both km</a:t>
            </a:r>
            <a:r>
              <a:rPr lang="en-GB" sz="2000" baseline="30000" dirty="0"/>
              <a:t>2</a:t>
            </a:r>
            <a:r>
              <a:rPr lang="en-GB" sz="2000" dirty="0"/>
              <a:t> and % of total). </a:t>
            </a:r>
          </a:p>
        </p:txBody>
      </p:sp>
      <p:sp>
        <p:nvSpPr>
          <p:cNvPr id="13" name="Rectangle: Rounded Corners 12">
            <a:extLst>
              <a:ext uri="{FF2B5EF4-FFF2-40B4-BE49-F238E27FC236}">
                <a16:creationId xmlns:a16="http://schemas.microsoft.com/office/drawing/2014/main" id="{878AC611-839A-4DE0-5C85-03F11EDB9928}"/>
              </a:ext>
            </a:extLst>
          </p:cNvPr>
          <p:cNvSpPr/>
          <p:nvPr/>
        </p:nvSpPr>
        <p:spPr>
          <a:xfrm>
            <a:off x="190733" y="5717755"/>
            <a:ext cx="3334665" cy="10949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GB" sz="1600" i="1" dirty="0">
                <a:solidFill>
                  <a:schemeClr val="bg2"/>
                </a:solidFill>
              </a:rPr>
              <a:t>NB - As the correlation, was relatively weak, a future multivariate analysis of Agrarian Economies should be considered.</a:t>
            </a:r>
          </a:p>
        </p:txBody>
      </p:sp>
    </p:spTree>
    <p:extLst>
      <p:ext uri="{BB962C8B-B14F-4D97-AF65-F5344CB8AC3E}">
        <p14:creationId xmlns:p14="http://schemas.microsoft.com/office/powerpoint/2010/main" val="320871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24FD5-4222-EB15-A14F-E52664DC85F0}"/>
              </a:ext>
            </a:extLst>
          </p:cNvPr>
          <p:cNvSpPr>
            <a:spLocks noGrp="1"/>
          </p:cNvSpPr>
          <p:nvPr>
            <p:ph type="title"/>
          </p:nvPr>
        </p:nvSpPr>
        <p:spPr>
          <a:xfrm>
            <a:off x="308472" y="98021"/>
            <a:ext cx="10515600" cy="1325563"/>
          </a:xfrm>
        </p:spPr>
        <p:txBody>
          <a:bodyPr/>
          <a:lstStyle/>
          <a:p>
            <a:r>
              <a:rPr lang="en-GB" dirty="0"/>
              <a:t>Still as suspected though</a:t>
            </a:r>
          </a:p>
        </p:txBody>
      </p:sp>
      <p:sp>
        <p:nvSpPr>
          <p:cNvPr id="7" name="TextBox 6">
            <a:extLst>
              <a:ext uri="{FF2B5EF4-FFF2-40B4-BE49-F238E27FC236}">
                <a16:creationId xmlns:a16="http://schemas.microsoft.com/office/drawing/2014/main" id="{41F314FD-F543-EE25-BE8B-F7A288BE652F}"/>
              </a:ext>
            </a:extLst>
          </p:cNvPr>
          <p:cNvSpPr txBox="1"/>
          <p:nvPr/>
        </p:nvSpPr>
        <p:spPr>
          <a:xfrm>
            <a:off x="203922" y="2538766"/>
            <a:ext cx="3433811" cy="1938992"/>
          </a:xfrm>
          <a:prstGeom prst="rect">
            <a:avLst/>
          </a:prstGeom>
          <a:noFill/>
        </p:spPr>
        <p:txBody>
          <a:bodyPr wrap="square" rtlCol="0">
            <a:spAutoFit/>
          </a:bodyPr>
          <a:lstStyle/>
          <a:p>
            <a:pPr algn="just"/>
            <a:r>
              <a:rPr lang="en-GB" sz="2000" dirty="0"/>
              <a:t>Indeed, despite the blip in the median of Medium Deaths’ agrarian employment rate, the distribution of each glyph steadily lowered (and converged)</a:t>
            </a:r>
          </a:p>
        </p:txBody>
      </p:sp>
      <p:sp>
        <p:nvSpPr>
          <p:cNvPr id="29" name="TextBox 28">
            <a:extLst>
              <a:ext uri="{FF2B5EF4-FFF2-40B4-BE49-F238E27FC236}">
                <a16:creationId xmlns:a16="http://schemas.microsoft.com/office/drawing/2014/main" id="{F7068542-D161-D339-B3FE-33EC8421671C}"/>
              </a:ext>
            </a:extLst>
          </p:cNvPr>
          <p:cNvSpPr txBox="1"/>
          <p:nvPr/>
        </p:nvSpPr>
        <p:spPr>
          <a:xfrm>
            <a:off x="230878" y="4655219"/>
            <a:ext cx="3377226" cy="1631216"/>
          </a:xfrm>
          <a:prstGeom prst="rect">
            <a:avLst/>
          </a:prstGeom>
          <a:noFill/>
        </p:spPr>
        <p:txBody>
          <a:bodyPr wrap="square" rtlCol="0">
            <a:spAutoFit/>
          </a:bodyPr>
          <a:lstStyle/>
          <a:p>
            <a:pPr algn="just"/>
            <a:r>
              <a:rPr lang="en-GB" sz="2000" dirty="0"/>
              <a:t>Nevertheless, the significant levels of variability, re-emphasised the question: what is going wrong in </a:t>
            </a:r>
            <a:r>
              <a:rPr lang="en-GB" sz="2000" i="1" dirty="0"/>
              <a:t>Low</a:t>
            </a:r>
            <a:r>
              <a:rPr lang="en-GB" sz="2000" dirty="0"/>
              <a:t>-</a:t>
            </a:r>
            <a:r>
              <a:rPr lang="en-GB" sz="2000" dirty="0" err="1"/>
              <a:t>Agrariculture</a:t>
            </a:r>
            <a:r>
              <a:rPr lang="en-GB" sz="2000" dirty="0"/>
              <a:t> Economies?</a:t>
            </a:r>
          </a:p>
        </p:txBody>
      </p:sp>
      <p:sp>
        <p:nvSpPr>
          <p:cNvPr id="4" name="TextBox 3">
            <a:extLst>
              <a:ext uri="{FF2B5EF4-FFF2-40B4-BE49-F238E27FC236}">
                <a16:creationId xmlns:a16="http://schemas.microsoft.com/office/drawing/2014/main" id="{5806117A-5B67-F8D6-F550-D83D443F2BB6}"/>
              </a:ext>
            </a:extLst>
          </p:cNvPr>
          <p:cNvSpPr txBox="1"/>
          <p:nvPr/>
        </p:nvSpPr>
        <p:spPr>
          <a:xfrm>
            <a:off x="308472" y="1122666"/>
            <a:ext cx="11732963" cy="1200329"/>
          </a:xfrm>
          <a:prstGeom prst="rect">
            <a:avLst/>
          </a:prstGeom>
          <a:noFill/>
        </p:spPr>
        <p:txBody>
          <a:bodyPr wrap="square" rtlCol="0">
            <a:spAutoFit/>
          </a:bodyPr>
          <a:lstStyle/>
          <a:p>
            <a:pPr algn="just"/>
            <a:r>
              <a:rPr lang="en-GB" sz="2400" dirty="0"/>
              <a:t>Despite the significant variation in Agrarian Employment a downward trend was noted, for although the range of each group was consistently large, their central tendencies steadily declined.        </a:t>
            </a:r>
          </a:p>
        </p:txBody>
      </p:sp>
      <p:grpSp>
        <p:nvGrpSpPr>
          <p:cNvPr id="27" name="Group 26">
            <a:extLst>
              <a:ext uri="{FF2B5EF4-FFF2-40B4-BE49-F238E27FC236}">
                <a16:creationId xmlns:a16="http://schemas.microsoft.com/office/drawing/2014/main" id="{E06EB72F-3ADB-5AEF-32CB-216B568A030C}"/>
              </a:ext>
            </a:extLst>
          </p:cNvPr>
          <p:cNvGrpSpPr/>
          <p:nvPr/>
        </p:nvGrpSpPr>
        <p:grpSpPr>
          <a:xfrm>
            <a:off x="3710763" y="2020186"/>
            <a:ext cx="8072523" cy="4676799"/>
            <a:chOff x="3710763" y="2020186"/>
            <a:chExt cx="8072523" cy="4676799"/>
          </a:xfrm>
        </p:grpSpPr>
        <p:pic>
          <p:nvPicPr>
            <p:cNvPr id="5" name="Picture 4">
              <a:extLst>
                <a:ext uri="{FF2B5EF4-FFF2-40B4-BE49-F238E27FC236}">
                  <a16:creationId xmlns:a16="http://schemas.microsoft.com/office/drawing/2014/main" id="{9DF96B8F-EAF8-8C10-7CA5-88EA96372294}"/>
                </a:ext>
              </a:extLst>
            </p:cNvPr>
            <p:cNvPicPr>
              <a:picLocks noChangeAspect="1"/>
            </p:cNvPicPr>
            <p:nvPr/>
          </p:nvPicPr>
          <p:blipFill>
            <a:blip r:embed="rId3"/>
            <a:stretch>
              <a:fillRect/>
            </a:stretch>
          </p:blipFill>
          <p:spPr>
            <a:xfrm>
              <a:off x="3710763" y="2020186"/>
              <a:ext cx="8072523" cy="4676799"/>
            </a:xfrm>
            <a:prstGeom prst="rect">
              <a:avLst/>
            </a:prstGeom>
          </p:spPr>
        </p:pic>
        <p:cxnSp>
          <p:nvCxnSpPr>
            <p:cNvPr id="9" name="Straight Arrow Connector 8">
              <a:extLst>
                <a:ext uri="{FF2B5EF4-FFF2-40B4-BE49-F238E27FC236}">
                  <a16:creationId xmlns:a16="http://schemas.microsoft.com/office/drawing/2014/main" id="{5917C055-256A-31E1-DA3B-46AE6C5F6D13}"/>
                </a:ext>
              </a:extLst>
            </p:cNvPr>
            <p:cNvCxnSpPr>
              <a:cxnSpLocks/>
            </p:cNvCxnSpPr>
            <p:nvPr/>
          </p:nvCxnSpPr>
          <p:spPr>
            <a:xfrm>
              <a:off x="5173840" y="4610637"/>
              <a:ext cx="1394385" cy="38000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62AD83D-A84C-3E85-B5C9-53CF8FA2B289}"/>
                </a:ext>
              </a:extLst>
            </p:cNvPr>
            <p:cNvCxnSpPr>
              <a:cxnSpLocks/>
            </p:cNvCxnSpPr>
            <p:nvPr/>
          </p:nvCxnSpPr>
          <p:spPr>
            <a:xfrm flipV="1">
              <a:off x="6606032" y="4846678"/>
              <a:ext cx="1425270" cy="14396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97DAF57D-AFA0-BDF9-6C44-0BD543B3EE48}"/>
                </a:ext>
              </a:extLst>
            </p:cNvPr>
            <p:cNvCxnSpPr>
              <a:cxnSpLocks/>
            </p:cNvCxnSpPr>
            <p:nvPr/>
          </p:nvCxnSpPr>
          <p:spPr>
            <a:xfrm>
              <a:off x="8069109" y="4846678"/>
              <a:ext cx="1409742" cy="5736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A66C7030-D2CF-4A61-2AEA-84FD4DE66D90}"/>
                </a:ext>
              </a:extLst>
            </p:cNvPr>
            <p:cNvCxnSpPr>
              <a:cxnSpLocks/>
            </p:cNvCxnSpPr>
            <p:nvPr/>
          </p:nvCxnSpPr>
          <p:spPr>
            <a:xfrm>
              <a:off x="9518573" y="5420298"/>
              <a:ext cx="1465244" cy="5052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484240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F9B6C29C-EB87-F210-8602-CC91E15091A1}"/>
              </a:ext>
            </a:extLst>
          </p:cNvPr>
          <p:cNvGrpSpPr/>
          <p:nvPr/>
        </p:nvGrpSpPr>
        <p:grpSpPr>
          <a:xfrm>
            <a:off x="3710763" y="2020185"/>
            <a:ext cx="8072523" cy="4676799"/>
            <a:chOff x="3710763" y="2020186"/>
            <a:chExt cx="8072523" cy="4676799"/>
          </a:xfrm>
        </p:grpSpPr>
        <p:pic>
          <p:nvPicPr>
            <p:cNvPr id="6" name="Picture 5">
              <a:extLst>
                <a:ext uri="{FF2B5EF4-FFF2-40B4-BE49-F238E27FC236}">
                  <a16:creationId xmlns:a16="http://schemas.microsoft.com/office/drawing/2014/main" id="{0BFD698D-AC24-69D2-6293-165BC2715265}"/>
                </a:ext>
              </a:extLst>
            </p:cNvPr>
            <p:cNvPicPr>
              <a:picLocks noChangeAspect="1"/>
            </p:cNvPicPr>
            <p:nvPr/>
          </p:nvPicPr>
          <p:blipFill>
            <a:blip r:embed="rId2"/>
            <a:stretch>
              <a:fillRect/>
            </a:stretch>
          </p:blipFill>
          <p:spPr>
            <a:xfrm>
              <a:off x="3710763" y="2020186"/>
              <a:ext cx="8072523" cy="4676799"/>
            </a:xfrm>
            <a:prstGeom prst="rect">
              <a:avLst/>
            </a:prstGeom>
          </p:spPr>
        </p:pic>
        <p:cxnSp>
          <p:nvCxnSpPr>
            <p:cNvPr id="8" name="Straight Arrow Connector 7">
              <a:extLst>
                <a:ext uri="{FF2B5EF4-FFF2-40B4-BE49-F238E27FC236}">
                  <a16:creationId xmlns:a16="http://schemas.microsoft.com/office/drawing/2014/main" id="{53D53328-1EF8-9EBE-4344-FE0C225CB789}"/>
                </a:ext>
              </a:extLst>
            </p:cNvPr>
            <p:cNvCxnSpPr>
              <a:cxnSpLocks/>
            </p:cNvCxnSpPr>
            <p:nvPr/>
          </p:nvCxnSpPr>
          <p:spPr>
            <a:xfrm>
              <a:off x="5173840" y="4610637"/>
              <a:ext cx="1394385" cy="38000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42495ED-B108-8A93-73C7-4A0D75BE9DB2}"/>
                </a:ext>
              </a:extLst>
            </p:cNvPr>
            <p:cNvCxnSpPr>
              <a:cxnSpLocks/>
            </p:cNvCxnSpPr>
            <p:nvPr/>
          </p:nvCxnSpPr>
          <p:spPr>
            <a:xfrm flipV="1">
              <a:off x="6606032" y="4846678"/>
              <a:ext cx="1425270" cy="143963"/>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D0BAF144-5B90-BA45-9BC7-B98D822F101D}"/>
                </a:ext>
              </a:extLst>
            </p:cNvPr>
            <p:cNvCxnSpPr>
              <a:cxnSpLocks/>
            </p:cNvCxnSpPr>
            <p:nvPr/>
          </p:nvCxnSpPr>
          <p:spPr>
            <a:xfrm>
              <a:off x="8069109" y="4846678"/>
              <a:ext cx="1409742" cy="57362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A6A43FED-B290-DABE-7242-AB25E714F31A}"/>
                </a:ext>
              </a:extLst>
            </p:cNvPr>
            <p:cNvCxnSpPr>
              <a:cxnSpLocks/>
            </p:cNvCxnSpPr>
            <p:nvPr/>
          </p:nvCxnSpPr>
          <p:spPr>
            <a:xfrm>
              <a:off x="9518573" y="5420298"/>
              <a:ext cx="1465244" cy="5052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grpSp>
      <p:sp>
        <p:nvSpPr>
          <p:cNvPr id="2" name="Title 1">
            <a:extLst>
              <a:ext uri="{FF2B5EF4-FFF2-40B4-BE49-F238E27FC236}">
                <a16:creationId xmlns:a16="http://schemas.microsoft.com/office/drawing/2014/main" id="{2DA24FD5-4222-EB15-A14F-E52664DC85F0}"/>
              </a:ext>
            </a:extLst>
          </p:cNvPr>
          <p:cNvSpPr>
            <a:spLocks noGrp="1"/>
          </p:cNvSpPr>
          <p:nvPr>
            <p:ph type="title"/>
          </p:nvPr>
        </p:nvSpPr>
        <p:spPr>
          <a:xfrm>
            <a:off x="308472" y="98021"/>
            <a:ext cx="10515600" cy="1325563"/>
          </a:xfrm>
        </p:spPr>
        <p:txBody>
          <a:bodyPr/>
          <a:lstStyle/>
          <a:p>
            <a:r>
              <a:rPr lang="en-GB" dirty="0"/>
              <a:t>Still as suspected though</a:t>
            </a:r>
          </a:p>
        </p:txBody>
      </p:sp>
      <p:sp>
        <p:nvSpPr>
          <p:cNvPr id="7" name="TextBox 6">
            <a:extLst>
              <a:ext uri="{FF2B5EF4-FFF2-40B4-BE49-F238E27FC236}">
                <a16:creationId xmlns:a16="http://schemas.microsoft.com/office/drawing/2014/main" id="{41F314FD-F543-EE25-BE8B-F7A288BE652F}"/>
              </a:ext>
            </a:extLst>
          </p:cNvPr>
          <p:cNvSpPr txBox="1"/>
          <p:nvPr/>
        </p:nvSpPr>
        <p:spPr>
          <a:xfrm>
            <a:off x="203922" y="2538766"/>
            <a:ext cx="3433811" cy="1938992"/>
          </a:xfrm>
          <a:prstGeom prst="rect">
            <a:avLst/>
          </a:prstGeom>
          <a:noFill/>
        </p:spPr>
        <p:txBody>
          <a:bodyPr wrap="square" rtlCol="0">
            <a:spAutoFit/>
          </a:bodyPr>
          <a:lstStyle/>
          <a:p>
            <a:pPr algn="just"/>
            <a:r>
              <a:rPr lang="en-GB" sz="2000" dirty="0"/>
              <a:t>Indeed, despite the blip in the median of Medium Deaths’ agrarian employment rate, the distribution of each glyph steadily lowered (and converged)</a:t>
            </a:r>
          </a:p>
        </p:txBody>
      </p:sp>
      <p:pic>
        <p:nvPicPr>
          <p:cNvPr id="5" name="Picture 4">
            <a:extLst>
              <a:ext uri="{FF2B5EF4-FFF2-40B4-BE49-F238E27FC236}">
                <a16:creationId xmlns:a16="http://schemas.microsoft.com/office/drawing/2014/main" id="{9DF96B8F-EAF8-8C10-7CA5-88EA96372294}"/>
              </a:ext>
            </a:extLst>
          </p:cNvPr>
          <p:cNvPicPr>
            <a:picLocks noChangeAspect="1"/>
          </p:cNvPicPr>
          <p:nvPr/>
        </p:nvPicPr>
        <p:blipFill>
          <a:blip r:embed="rId2"/>
          <a:stretch>
            <a:fillRect/>
          </a:stretch>
        </p:blipFill>
        <p:spPr>
          <a:xfrm>
            <a:off x="3710763" y="2020186"/>
            <a:ext cx="8072523" cy="4676799"/>
          </a:xfrm>
          <a:prstGeom prst="rect">
            <a:avLst/>
          </a:prstGeom>
        </p:spPr>
      </p:pic>
      <p:cxnSp>
        <p:nvCxnSpPr>
          <p:cNvPr id="18" name="Straight Connector 17">
            <a:extLst>
              <a:ext uri="{FF2B5EF4-FFF2-40B4-BE49-F238E27FC236}">
                <a16:creationId xmlns:a16="http://schemas.microsoft.com/office/drawing/2014/main" id="{FC77CE68-6002-DB25-E67A-B8E51D66CFED}"/>
              </a:ext>
            </a:extLst>
          </p:cNvPr>
          <p:cNvCxnSpPr>
            <a:cxnSpLocks/>
          </p:cNvCxnSpPr>
          <p:nvPr/>
        </p:nvCxnSpPr>
        <p:spPr>
          <a:xfrm>
            <a:off x="4238941" y="4521977"/>
            <a:ext cx="1993259" cy="0"/>
          </a:xfrm>
          <a:prstGeom prst="line">
            <a:avLst/>
          </a:prstGeom>
          <a:ln w="38100">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59B5CB99-39AB-F877-83AA-2C030CC04616}"/>
              </a:ext>
            </a:extLst>
          </p:cNvPr>
          <p:cNvCxnSpPr>
            <a:cxnSpLocks/>
          </p:cNvCxnSpPr>
          <p:nvPr/>
        </p:nvCxnSpPr>
        <p:spPr>
          <a:xfrm>
            <a:off x="5633010" y="5160196"/>
            <a:ext cx="1956987" cy="0"/>
          </a:xfrm>
          <a:prstGeom prst="line">
            <a:avLst/>
          </a:prstGeom>
          <a:ln w="38100">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61AC67C6-0243-96FA-43FD-7BE74308D8EE}"/>
              </a:ext>
            </a:extLst>
          </p:cNvPr>
          <p:cNvCxnSpPr>
            <a:cxnSpLocks/>
          </p:cNvCxnSpPr>
          <p:nvPr/>
        </p:nvCxnSpPr>
        <p:spPr>
          <a:xfrm>
            <a:off x="8503521" y="5714481"/>
            <a:ext cx="3177106" cy="0"/>
          </a:xfrm>
          <a:prstGeom prst="line">
            <a:avLst/>
          </a:prstGeom>
          <a:ln w="38100">
            <a:solidFill>
              <a:srgbClr val="FF0000"/>
            </a:solidFill>
            <a:prstDash val="dashDot"/>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E770FD07-25DF-4BFA-9928-2B9755D18991}"/>
              </a:ext>
            </a:extLst>
          </p:cNvPr>
          <p:cNvCxnSpPr>
            <a:cxnSpLocks/>
          </p:cNvCxnSpPr>
          <p:nvPr/>
        </p:nvCxnSpPr>
        <p:spPr>
          <a:xfrm>
            <a:off x="7240289" y="5470827"/>
            <a:ext cx="1662931" cy="0"/>
          </a:xfrm>
          <a:prstGeom prst="line">
            <a:avLst/>
          </a:prstGeom>
          <a:ln w="38100">
            <a:solidFill>
              <a:srgbClr val="FF0000"/>
            </a:solidFill>
            <a:prstDash val="dashDot"/>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F7068542-D161-D339-B3FE-33EC8421671C}"/>
              </a:ext>
            </a:extLst>
          </p:cNvPr>
          <p:cNvSpPr txBox="1"/>
          <p:nvPr/>
        </p:nvSpPr>
        <p:spPr>
          <a:xfrm>
            <a:off x="230878" y="4655219"/>
            <a:ext cx="3377226" cy="1631216"/>
          </a:xfrm>
          <a:prstGeom prst="rect">
            <a:avLst/>
          </a:prstGeom>
          <a:noFill/>
        </p:spPr>
        <p:txBody>
          <a:bodyPr wrap="square" rtlCol="0">
            <a:spAutoFit/>
          </a:bodyPr>
          <a:lstStyle/>
          <a:p>
            <a:pPr algn="just"/>
            <a:r>
              <a:rPr lang="en-GB" sz="2000" dirty="0"/>
              <a:t>Nevertheless, the significant levels of variability, re-emphasised the question: what is going wrong in </a:t>
            </a:r>
            <a:r>
              <a:rPr lang="en-GB" sz="2000" i="1" dirty="0"/>
              <a:t>Low</a:t>
            </a:r>
            <a:r>
              <a:rPr lang="en-GB" sz="2000" dirty="0"/>
              <a:t>-</a:t>
            </a:r>
            <a:r>
              <a:rPr lang="en-GB" sz="2000" dirty="0" err="1"/>
              <a:t>Agrariculture</a:t>
            </a:r>
            <a:r>
              <a:rPr lang="en-GB" sz="2000" dirty="0"/>
              <a:t> Economies?</a:t>
            </a:r>
          </a:p>
        </p:txBody>
      </p:sp>
      <p:sp>
        <p:nvSpPr>
          <p:cNvPr id="4" name="TextBox 3">
            <a:extLst>
              <a:ext uri="{FF2B5EF4-FFF2-40B4-BE49-F238E27FC236}">
                <a16:creationId xmlns:a16="http://schemas.microsoft.com/office/drawing/2014/main" id="{5806117A-5B67-F8D6-F550-D83D443F2BB6}"/>
              </a:ext>
            </a:extLst>
          </p:cNvPr>
          <p:cNvSpPr txBox="1"/>
          <p:nvPr/>
        </p:nvSpPr>
        <p:spPr>
          <a:xfrm>
            <a:off x="308472" y="1122666"/>
            <a:ext cx="11732963" cy="1200329"/>
          </a:xfrm>
          <a:prstGeom prst="rect">
            <a:avLst/>
          </a:prstGeom>
          <a:noFill/>
        </p:spPr>
        <p:txBody>
          <a:bodyPr wrap="square" rtlCol="0">
            <a:spAutoFit/>
          </a:bodyPr>
          <a:lstStyle/>
          <a:p>
            <a:pPr algn="just"/>
            <a:r>
              <a:rPr lang="en-GB" sz="2400" dirty="0"/>
              <a:t>Despite the significant variation in Agrarian Employment a downward trend was noted, for although the range of each group was consistently large, their central tendencies steadily declined.        </a:t>
            </a:r>
          </a:p>
        </p:txBody>
      </p:sp>
    </p:spTree>
    <p:extLst>
      <p:ext uri="{BB962C8B-B14F-4D97-AF65-F5344CB8AC3E}">
        <p14:creationId xmlns:p14="http://schemas.microsoft.com/office/powerpoint/2010/main" val="11905911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8ADC0-870F-8C7E-CFB2-C1C9D7DD5C75}"/>
              </a:ext>
            </a:extLst>
          </p:cNvPr>
          <p:cNvSpPr>
            <a:spLocks noGrp="1"/>
          </p:cNvSpPr>
          <p:nvPr>
            <p:ph type="title"/>
          </p:nvPr>
        </p:nvSpPr>
        <p:spPr>
          <a:xfrm>
            <a:off x="570574" y="93643"/>
            <a:ext cx="10515600" cy="1105087"/>
          </a:xfrm>
        </p:spPr>
        <p:txBody>
          <a:bodyPr>
            <a:normAutofit/>
          </a:bodyPr>
          <a:lstStyle/>
          <a:p>
            <a:r>
              <a:rPr lang="en-GB" dirty="0"/>
              <a:t>Correlations Analysis Findings: Expected</a:t>
            </a:r>
          </a:p>
        </p:txBody>
      </p:sp>
      <p:sp>
        <p:nvSpPr>
          <p:cNvPr id="3" name="Content Placeholder 2">
            <a:extLst>
              <a:ext uri="{FF2B5EF4-FFF2-40B4-BE49-F238E27FC236}">
                <a16:creationId xmlns:a16="http://schemas.microsoft.com/office/drawing/2014/main" id="{18044CBF-2BC0-AE71-9277-B047C30F8C02}"/>
              </a:ext>
            </a:extLst>
          </p:cNvPr>
          <p:cNvSpPr>
            <a:spLocks noGrp="1"/>
          </p:cNvSpPr>
          <p:nvPr>
            <p:ph idx="1"/>
          </p:nvPr>
        </p:nvSpPr>
        <p:spPr>
          <a:xfrm>
            <a:off x="576942" y="969528"/>
            <a:ext cx="10646229" cy="978241"/>
          </a:xfrm>
        </p:spPr>
        <p:txBody>
          <a:bodyPr>
            <a:normAutofit/>
          </a:bodyPr>
          <a:lstStyle/>
          <a:p>
            <a:pPr marL="0" indent="0" algn="just">
              <a:buNone/>
            </a:pPr>
            <a:r>
              <a:rPr lang="en-GB" sz="2400" dirty="0"/>
              <a:t>Several findings were to be expected given our initial assumption of a correlation between agriculture and climate fatalities. </a:t>
            </a:r>
          </a:p>
        </p:txBody>
      </p:sp>
      <p:pic>
        <p:nvPicPr>
          <p:cNvPr id="4" name="Picture 3">
            <a:extLst>
              <a:ext uri="{FF2B5EF4-FFF2-40B4-BE49-F238E27FC236}">
                <a16:creationId xmlns:a16="http://schemas.microsoft.com/office/drawing/2014/main" id="{111A5951-2B5F-E33F-C7C6-18F3062B2D2B}"/>
              </a:ext>
            </a:extLst>
          </p:cNvPr>
          <p:cNvPicPr>
            <a:picLocks noChangeAspect="1"/>
          </p:cNvPicPr>
          <p:nvPr/>
        </p:nvPicPr>
        <p:blipFill rotWithShape="1">
          <a:blip r:embed="rId2"/>
          <a:srcRect b="1704"/>
          <a:stretch/>
        </p:blipFill>
        <p:spPr>
          <a:xfrm>
            <a:off x="197777" y="2998856"/>
            <a:ext cx="8807863" cy="3856998"/>
          </a:xfrm>
          <a:prstGeom prst="rect">
            <a:avLst/>
          </a:prstGeom>
        </p:spPr>
      </p:pic>
      <p:sp>
        <p:nvSpPr>
          <p:cNvPr id="6" name="TextBox 5">
            <a:extLst>
              <a:ext uri="{FF2B5EF4-FFF2-40B4-BE49-F238E27FC236}">
                <a16:creationId xmlns:a16="http://schemas.microsoft.com/office/drawing/2014/main" id="{AB536609-E21A-A40E-D151-046F09D5CBF9}"/>
              </a:ext>
            </a:extLst>
          </p:cNvPr>
          <p:cNvSpPr txBox="1"/>
          <p:nvPr/>
        </p:nvSpPr>
        <p:spPr>
          <a:xfrm>
            <a:off x="576942" y="1693356"/>
            <a:ext cx="10776858" cy="1107996"/>
          </a:xfrm>
          <a:prstGeom prst="rect">
            <a:avLst/>
          </a:prstGeom>
          <a:noFill/>
        </p:spPr>
        <p:txBody>
          <a:bodyPr wrap="square" rtlCol="0">
            <a:spAutoFit/>
          </a:bodyPr>
          <a:lstStyle/>
          <a:p>
            <a:pPr algn="just"/>
            <a:r>
              <a:rPr lang="en-GB" sz="2200" dirty="0"/>
              <a:t>Nevertheless, the visibly distinct convergence around a line of best fit (compared to the more random distributions of lower fatality countries) was noteworthy and begs a further residual analyses that is sadly beyond the scope of this brief study.</a:t>
            </a:r>
          </a:p>
        </p:txBody>
      </p:sp>
      <p:sp>
        <p:nvSpPr>
          <p:cNvPr id="8" name="TextBox 7">
            <a:extLst>
              <a:ext uri="{FF2B5EF4-FFF2-40B4-BE49-F238E27FC236}">
                <a16:creationId xmlns:a16="http://schemas.microsoft.com/office/drawing/2014/main" id="{19F03A49-22FD-0AA1-DA7A-5DC3DC44A6F1}"/>
              </a:ext>
            </a:extLst>
          </p:cNvPr>
          <p:cNvSpPr txBox="1"/>
          <p:nvPr/>
        </p:nvSpPr>
        <p:spPr>
          <a:xfrm>
            <a:off x="9280229" y="5317807"/>
            <a:ext cx="2740878" cy="1200329"/>
          </a:xfrm>
          <a:prstGeom prst="rect">
            <a:avLst/>
          </a:prstGeom>
          <a:noFill/>
        </p:spPr>
        <p:txBody>
          <a:bodyPr wrap="square">
            <a:spAutoFit/>
          </a:bodyPr>
          <a:lstStyle/>
          <a:p>
            <a:r>
              <a:rPr lang="en-GB" sz="2400" dirty="0"/>
              <a:t>The </a:t>
            </a:r>
            <a:r>
              <a:rPr lang="en-GB" sz="2400" i="1" dirty="0"/>
              <a:t>most</a:t>
            </a:r>
            <a:r>
              <a:rPr lang="en-GB" sz="2400" dirty="0"/>
              <a:t> dramatic variations were more perplexing…</a:t>
            </a:r>
          </a:p>
        </p:txBody>
      </p:sp>
      <p:sp>
        <p:nvSpPr>
          <p:cNvPr id="11" name="TextBox 10">
            <a:extLst>
              <a:ext uri="{FF2B5EF4-FFF2-40B4-BE49-F238E27FC236}">
                <a16:creationId xmlns:a16="http://schemas.microsoft.com/office/drawing/2014/main" id="{93F181DA-CBFE-908D-5FA1-F884C079C7AC}"/>
              </a:ext>
            </a:extLst>
          </p:cNvPr>
          <p:cNvSpPr txBox="1"/>
          <p:nvPr/>
        </p:nvSpPr>
        <p:spPr>
          <a:xfrm>
            <a:off x="9280229" y="2896030"/>
            <a:ext cx="2740878" cy="2246769"/>
          </a:xfrm>
          <a:prstGeom prst="rect">
            <a:avLst/>
          </a:prstGeom>
          <a:noFill/>
        </p:spPr>
        <p:txBody>
          <a:bodyPr wrap="square">
            <a:spAutoFit/>
          </a:bodyPr>
          <a:lstStyle/>
          <a:p>
            <a:pPr algn="just"/>
            <a:r>
              <a:rPr lang="en-GB" sz="2000" dirty="0"/>
              <a:t>Whilst the small subgroup sample size carries the possibility of signifying false trends (/deviations) here, 3 variables stood out dramatically.</a:t>
            </a:r>
            <a:endParaRPr lang="en-GB" sz="2000" b="1" dirty="0"/>
          </a:p>
        </p:txBody>
      </p:sp>
    </p:spTree>
    <p:extLst>
      <p:ext uri="{BB962C8B-B14F-4D97-AF65-F5344CB8AC3E}">
        <p14:creationId xmlns:p14="http://schemas.microsoft.com/office/powerpoint/2010/main" val="12924957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2883D-D360-B087-B50C-0B4125668F6B}"/>
              </a:ext>
            </a:extLst>
          </p:cNvPr>
          <p:cNvSpPr>
            <a:spLocks noGrp="1"/>
          </p:cNvSpPr>
          <p:nvPr>
            <p:ph type="title"/>
          </p:nvPr>
        </p:nvSpPr>
        <p:spPr>
          <a:xfrm>
            <a:off x="312235" y="0"/>
            <a:ext cx="10515600" cy="1325563"/>
          </a:xfrm>
        </p:spPr>
        <p:txBody>
          <a:bodyPr/>
          <a:lstStyle/>
          <a:p>
            <a:r>
              <a:rPr lang="en-GB" dirty="0"/>
              <a:t>Dramatic Differences – 1</a:t>
            </a:r>
          </a:p>
        </p:txBody>
      </p:sp>
      <p:sp>
        <p:nvSpPr>
          <p:cNvPr id="3" name="Content Placeholder 2">
            <a:extLst>
              <a:ext uri="{FF2B5EF4-FFF2-40B4-BE49-F238E27FC236}">
                <a16:creationId xmlns:a16="http://schemas.microsoft.com/office/drawing/2014/main" id="{D810C15A-9CB3-13C5-79F0-8F3DD15115BF}"/>
              </a:ext>
            </a:extLst>
          </p:cNvPr>
          <p:cNvSpPr>
            <a:spLocks noGrp="1"/>
          </p:cNvSpPr>
          <p:nvPr>
            <p:ph idx="1"/>
          </p:nvPr>
        </p:nvSpPr>
        <p:spPr>
          <a:xfrm>
            <a:off x="312235" y="1093226"/>
            <a:ext cx="11567530" cy="4671548"/>
          </a:xfrm>
        </p:spPr>
        <p:txBody>
          <a:bodyPr>
            <a:normAutofit/>
          </a:bodyPr>
          <a:lstStyle/>
          <a:p>
            <a:pPr marL="0" indent="0" algn="just">
              <a:buNone/>
            </a:pPr>
            <a:r>
              <a:rPr lang="en-GB" sz="2600" dirty="0"/>
              <a:t>Of the variables most significantly correlated to extreme weather fatalities, 3 showed dramatic deviations from what would be expected given a consistent trend from that noted in countries with fewer fatalities. </a:t>
            </a:r>
          </a:p>
          <a:p>
            <a:pPr marL="0" indent="0" algn="just">
              <a:buNone/>
            </a:pPr>
            <a:r>
              <a:rPr lang="en-GB" sz="2600" dirty="0"/>
              <a:t>1. </a:t>
            </a:r>
            <a:r>
              <a:rPr lang="en-GB" sz="2600" b="1" dirty="0"/>
              <a:t>Exports to Less Economically Developed Economies (LEDE) in East Asia &amp; the Pacific. </a:t>
            </a:r>
          </a:p>
        </p:txBody>
      </p:sp>
      <p:pic>
        <p:nvPicPr>
          <p:cNvPr id="4" name="Picture 3">
            <a:extLst>
              <a:ext uri="{FF2B5EF4-FFF2-40B4-BE49-F238E27FC236}">
                <a16:creationId xmlns:a16="http://schemas.microsoft.com/office/drawing/2014/main" id="{03CACADD-04D2-100B-334E-DC5C85BA1161}"/>
              </a:ext>
            </a:extLst>
          </p:cNvPr>
          <p:cNvPicPr>
            <a:picLocks noChangeAspect="1"/>
          </p:cNvPicPr>
          <p:nvPr/>
        </p:nvPicPr>
        <p:blipFill>
          <a:blip r:embed="rId2"/>
          <a:stretch>
            <a:fillRect/>
          </a:stretch>
        </p:blipFill>
        <p:spPr>
          <a:xfrm>
            <a:off x="3635298" y="3010829"/>
            <a:ext cx="8502986" cy="3828916"/>
          </a:xfrm>
          <a:prstGeom prst="rect">
            <a:avLst/>
          </a:prstGeom>
        </p:spPr>
      </p:pic>
      <p:sp>
        <p:nvSpPr>
          <p:cNvPr id="5" name="TextBox 4">
            <a:extLst>
              <a:ext uri="{FF2B5EF4-FFF2-40B4-BE49-F238E27FC236}">
                <a16:creationId xmlns:a16="http://schemas.microsoft.com/office/drawing/2014/main" id="{B73F6558-B7CD-231A-787A-B6421758CC26}"/>
              </a:ext>
            </a:extLst>
          </p:cNvPr>
          <p:cNvSpPr txBox="1"/>
          <p:nvPr/>
        </p:nvSpPr>
        <p:spPr>
          <a:xfrm>
            <a:off x="312235" y="3058110"/>
            <a:ext cx="3323063" cy="3477875"/>
          </a:xfrm>
          <a:prstGeom prst="rect">
            <a:avLst/>
          </a:prstGeom>
          <a:noFill/>
        </p:spPr>
        <p:txBody>
          <a:bodyPr wrap="square" rtlCol="0">
            <a:spAutoFit/>
          </a:bodyPr>
          <a:lstStyle/>
          <a:p>
            <a:pPr algn="just"/>
            <a:r>
              <a:rPr lang="en-GB" sz="2000" dirty="0"/>
              <a:t>There is a clear distinction in the variable’s relation to climate fatalities. In High Fatality countries, fewer exports to East Asia consistently corresponded to more fatalities.</a:t>
            </a:r>
          </a:p>
          <a:p>
            <a:pPr algn="just"/>
            <a:r>
              <a:rPr lang="en-GB" sz="2000" dirty="0"/>
              <a:t>Inversely, in Lower Fatality countries, almost no trend occurred beyond a slight </a:t>
            </a:r>
            <a:r>
              <a:rPr lang="en-GB" sz="2000" i="1" dirty="0"/>
              <a:t>positive</a:t>
            </a:r>
            <a:r>
              <a:rPr lang="en-GB" sz="2000" dirty="0"/>
              <a:t> correlation.</a:t>
            </a:r>
          </a:p>
        </p:txBody>
      </p:sp>
    </p:spTree>
    <p:extLst>
      <p:ext uri="{BB962C8B-B14F-4D97-AF65-F5344CB8AC3E}">
        <p14:creationId xmlns:p14="http://schemas.microsoft.com/office/powerpoint/2010/main" val="12222569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831D72-5B3C-8DF6-52D7-5830346AC1C8}"/>
              </a:ext>
            </a:extLst>
          </p:cNvPr>
          <p:cNvSpPr>
            <a:spLocks noGrp="1"/>
          </p:cNvSpPr>
          <p:nvPr>
            <p:ph idx="1"/>
          </p:nvPr>
        </p:nvSpPr>
        <p:spPr>
          <a:xfrm>
            <a:off x="200721" y="679353"/>
            <a:ext cx="11645590" cy="2006967"/>
          </a:xfrm>
        </p:spPr>
        <p:txBody>
          <a:bodyPr>
            <a:normAutofit fontScale="92500"/>
          </a:bodyPr>
          <a:lstStyle/>
          <a:p>
            <a:pPr marL="0" indent="0" algn="just">
              <a:buNone/>
            </a:pPr>
            <a:r>
              <a:rPr lang="en-GB" sz="3400" b="1" dirty="0">
                <a:solidFill>
                  <a:schemeClr val="bg1"/>
                </a:solidFill>
              </a:rPr>
              <a:t>Exports to LEDE Outside the Exporting Country’s Local Region.</a:t>
            </a:r>
          </a:p>
          <a:p>
            <a:pPr marL="0" indent="0" algn="just">
              <a:buNone/>
            </a:pPr>
            <a:r>
              <a:rPr lang="en-GB" dirty="0"/>
              <a:t>Despite the less direct linear relationship </a:t>
            </a:r>
            <a:r>
              <a:rPr lang="en-GB" i="1" dirty="0"/>
              <a:t>within</a:t>
            </a:r>
            <a:r>
              <a:rPr lang="en-GB" dirty="0"/>
              <a:t> the High Fatalities subgroup, a negative correlation remains visible. What is more interesting however, is the distribution’s divergence from the Lower Fatality group’s line of best fit. </a:t>
            </a:r>
          </a:p>
        </p:txBody>
      </p:sp>
      <p:sp>
        <p:nvSpPr>
          <p:cNvPr id="2" name="Title 1">
            <a:extLst>
              <a:ext uri="{FF2B5EF4-FFF2-40B4-BE49-F238E27FC236}">
                <a16:creationId xmlns:a16="http://schemas.microsoft.com/office/drawing/2014/main" id="{BAA0D7E1-3FB9-F59E-0245-6CDE8BB13575}"/>
              </a:ext>
            </a:extLst>
          </p:cNvPr>
          <p:cNvSpPr>
            <a:spLocks noGrp="1"/>
          </p:cNvSpPr>
          <p:nvPr>
            <p:ph type="title"/>
          </p:nvPr>
        </p:nvSpPr>
        <p:spPr>
          <a:xfrm>
            <a:off x="301082" y="0"/>
            <a:ext cx="10515600" cy="1325563"/>
          </a:xfrm>
        </p:spPr>
        <p:txBody>
          <a:bodyPr/>
          <a:lstStyle/>
          <a:p>
            <a:r>
              <a:rPr lang="en-GB" dirty="0"/>
              <a:t>Dramatic Differences – 2</a:t>
            </a:r>
          </a:p>
        </p:txBody>
      </p:sp>
      <p:pic>
        <p:nvPicPr>
          <p:cNvPr id="4" name="Picture 3">
            <a:extLst>
              <a:ext uri="{FF2B5EF4-FFF2-40B4-BE49-F238E27FC236}">
                <a16:creationId xmlns:a16="http://schemas.microsoft.com/office/drawing/2014/main" id="{1108C5F8-0A02-A734-1C9C-5D389D6FD185}"/>
              </a:ext>
            </a:extLst>
          </p:cNvPr>
          <p:cNvPicPr>
            <a:picLocks noChangeAspect="1"/>
          </p:cNvPicPr>
          <p:nvPr/>
        </p:nvPicPr>
        <p:blipFill>
          <a:blip r:embed="rId2"/>
          <a:stretch>
            <a:fillRect/>
          </a:stretch>
        </p:blipFill>
        <p:spPr>
          <a:xfrm>
            <a:off x="3504302" y="2783177"/>
            <a:ext cx="8687698" cy="3828857"/>
          </a:xfrm>
          <a:prstGeom prst="rect">
            <a:avLst/>
          </a:prstGeom>
        </p:spPr>
      </p:pic>
      <p:sp>
        <p:nvSpPr>
          <p:cNvPr id="5" name="TextBox 4">
            <a:extLst>
              <a:ext uri="{FF2B5EF4-FFF2-40B4-BE49-F238E27FC236}">
                <a16:creationId xmlns:a16="http://schemas.microsoft.com/office/drawing/2014/main" id="{449B4B49-19B3-217F-D78C-882A18E81721}"/>
              </a:ext>
            </a:extLst>
          </p:cNvPr>
          <p:cNvSpPr txBox="1"/>
          <p:nvPr/>
        </p:nvSpPr>
        <p:spPr>
          <a:xfrm>
            <a:off x="200721" y="2664018"/>
            <a:ext cx="3203219" cy="3970318"/>
          </a:xfrm>
          <a:prstGeom prst="rect">
            <a:avLst/>
          </a:prstGeom>
          <a:noFill/>
        </p:spPr>
        <p:txBody>
          <a:bodyPr wrap="square" rtlCol="0">
            <a:spAutoFit/>
          </a:bodyPr>
          <a:lstStyle/>
          <a:p>
            <a:pPr algn="just"/>
            <a:r>
              <a:rPr lang="en-GB" sz="2100" dirty="0"/>
              <a:t>The graph highlights a clear distinction in the groups’ central tendencies. Furthermore, if later residual analysis proves the linear relationship to be too weak to be significant, the distribution’s deviation from its initial convergence around the 20% mark is noteworthy.</a:t>
            </a:r>
          </a:p>
        </p:txBody>
      </p:sp>
      <p:sp>
        <p:nvSpPr>
          <p:cNvPr id="6" name="TextBox 5">
            <a:extLst>
              <a:ext uri="{FF2B5EF4-FFF2-40B4-BE49-F238E27FC236}">
                <a16:creationId xmlns:a16="http://schemas.microsoft.com/office/drawing/2014/main" id="{230CA236-17E3-CC58-B1E7-BAF2524F005E}"/>
              </a:ext>
            </a:extLst>
          </p:cNvPr>
          <p:cNvSpPr txBox="1"/>
          <p:nvPr/>
        </p:nvSpPr>
        <p:spPr>
          <a:xfrm>
            <a:off x="6326458" y="154736"/>
            <a:ext cx="5408341" cy="1323439"/>
          </a:xfrm>
          <a:prstGeom prst="rect">
            <a:avLst/>
          </a:prstGeom>
          <a:noFill/>
        </p:spPr>
        <p:txBody>
          <a:bodyPr wrap="square" rtlCol="0">
            <a:spAutoFit/>
          </a:bodyPr>
          <a:lstStyle/>
          <a:p>
            <a:pPr algn="ctr"/>
            <a:r>
              <a:rPr lang="en-GB" sz="3100" b="1" dirty="0"/>
              <a:t>Exports to LEDE Outside the Local Region.</a:t>
            </a:r>
          </a:p>
          <a:p>
            <a:endParaRPr lang="en-GB" dirty="0"/>
          </a:p>
        </p:txBody>
      </p:sp>
    </p:spTree>
    <p:extLst>
      <p:ext uri="{BB962C8B-B14F-4D97-AF65-F5344CB8AC3E}">
        <p14:creationId xmlns:p14="http://schemas.microsoft.com/office/powerpoint/2010/main" val="5341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DDB13-8D11-8A4C-68D0-6E18F0C1244E}"/>
              </a:ext>
            </a:extLst>
          </p:cNvPr>
          <p:cNvSpPr>
            <a:spLocks noGrp="1"/>
          </p:cNvSpPr>
          <p:nvPr>
            <p:ph type="title"/>
          </p:nvPr>
        </p:nvSpPr>
        <p:spPr>
          <a:xfrm>
            <a:off x="234175" y="40074"/>
            <a:ext cx="10515600" cy="1325563"/>
          </a:xfrm>
        </p:spPr>
        <p:txBody>
          <a:bodyPr/>
          <a:lstStyle/>
          <a:p>
            <a:r>
              <a:rPr lang="en-GB" dirty="0"/>
              <a:t>Dramatic Differences – 3</a:t>
            </a:r>
          </a:p>
        </p:txBody>
      </p:sp>
      <p:sp>
        <p:nvSpPr>
          <p:cNvPr id="3" name="Content Placeholder 2">
            <a:extLst>
              <a:ext uri="{FF2B5EF4-FFF2-40B4-BE49-F238E27FC236}">
                <a16:creationId xmlns:a16="http://schemas.microsoft.com/office/drawing/2014/main" id="{042EF564-0872-9990-26F1-27B28B3FBE36}"/>
              </a:ext>
            </a:extLst>
          </p:cNvPr>
          <p:cNvSpPr>
            <a:spLocks noGrp="1"/>
          </p:cNvSpPr>
          <p:nvPr>
            <p:ph idx="1"/>
          </p:nvPr>
        </p:nvSpPr>
        <p:spPr>
          <a:xfrm>
            <a:off x="234175" y="846785"/>
            <a:ext cx="11587976" cy="2082929"/>
          </a:xfrm>
        </p:spPr>
        <p:txBody>
          <a:bodyPr>
            <a:normAutofit fontScale="85000" lnSpcReduction="20000"/>
          </a:bodyPr>
          <a:lstStyle/>
          <a:p>
            <a:pPr marL="0" indent="0">
              <a:buNone/>
            </a:pPr>
            <a:r>
              <a:rPr lang="en-GB" sz="3700" b="1" dirty="0">
                <a:solidFill>
                  <a:schemeClr val="bg1"/>
                </a:solidFill>
              </a:rPr>
              <a:t>Exports to High-Income Economies.</a:t>
            </a:r>
          </a:p>
          <a:p>
            <a:pPr marL="0" indent="0" algn="just">
              <a:buNone/>
            </a:pPr>
            <a:r>
              <a:rPr lang="en-GB" dirty="0"/>
              <a:t>Here, the strong linear relationship is not only visibly distinct from that of the broader population, but, unlike in the 2 previous examples, denotes a positive correlation. This highlights that the relationship between exports and fatality rates is not simply an issue of an economies’ general production levels. Who is being sold to is relevant.</a:t>
            </a:r>
          </a:p>
          <a:p>
            <a:pPr marL="0" indent="0" algn="just">
              <a:buNone/>
            </a:pPr>
            <a:r>
              <a:rPr lang="en-GB" sz="3100" dirty="0"/>
              <a:t> </a:t>
            </a:r>
          </a:p>
        </p:txBody>
      </p:sp>
      <p:pic>
        <p:nvPicPr>
          <p:cNvPr id="4" name="Picture 3">
            <a:extLst>
              <a:ext uri="{FF2B5EF4-FFF2-40B4-BE49-F238E27FC236}">
                <a16:creationId xmlns:a16="http://schemas.microsoft.com/office/drawing/2014/main" id="{4367AF3A-3977-DB12-1036-4B5C282F0380}"/>
              </a:ext>
            </a:extLst>
          </p:cNvPr>
          <p:cNvPicPr>
            <a:picLocks noChangeAspect="1"/>
          </p:cNvPicPr>
          <p:nvPr/>
        </p:nvPicPr>
        <p:blipFill>
          <a:blip r:embed="rId3"/>
          <a:stretch>
            <a:fillRect/>
          </a:stretch>
        </p:blipFill>
        <p:spPr>
          <a:xfrm>
            <a:off x="4036739" y="2670171"/>
            <a:ext cx="8107535" cy="3708916"/>
          </a:xfrm>
          <a:prstGeom prst="rect">
            <a:avLst/>
          </a:prstGeom>
        </p:spPr>
      </p:pic>
      <p:sp>
        <p:nvSpPr>
          <p:cNvPr id="5" name="TextBox 4">
            <a:extLst>
              <a:ext uri="{FF2B5EF4-FFF2-40B4-BE49-F238E27FC236}">
                <a16:creationId xmlns:a16="http://schemas.microsoft.com/office/drawing/2014/main" id="{E638D866-23F1-40F8-BADA-1ACCC96E9411}"/>
              </a:ext>
            </a:extLst>
          </p:cNvPr>
          <p:cNvSpPr txBox="1"/>
          <p:nvPr/>
        </p:nvSpPr>
        <p:spPr>
          <a:xfrm>
            <a:off x="234174" y="2441700"/>
            <a:ext cx="3802565" cy="1800493"/>
          </a:xfrm>
          <a:prstGeom prst="rect">
            <a:avLst/>
          </a:prstGeom>
          <a:noFill/>
        </p:spPr>
        <p:txBody>
          <a:bodyPr wrap="square" rtlCol="0">
            <a:spAutoFit/>
          </a:bodyPr>
          <a:lstStyle/>
          <a:p>
            <a:pPr algn="just"/>
            <a:r>
              <a:rPr lang="en-GB" sz="1850" dirty="0"/>
              <a:t>Does this imply something about the deals being struck/the  bargaining positions being negotiated from? Or perhaps something about the product bought by high income countries?</a:t>
            </a:r>
          </a:p>
        </p:txBody>
      </p:sp>
      <p:sp>
        <p:nvSpPr>
          <p:cNvPr id="6" name="TextBox 5">
            <a:extLst>
              <a:ext uri="{FF2B5EF4-FFF2-40B4-BE49-F238E27FC236}">
                <a16:creationId xmlns:a16="http://schemas.microsoft.com/office/drawing/2014/main" id="{9C6B83DB-BE9C-7318-CE98-F89C4ED588BE}"/>
              </a:ext>
            </a:extLst>
          </p:cNvPr>
          <p:cNvSpPr txBox="1"/>
          <p:nvPr/>
        </p:nvSpPr>
        <p:spPr>
          <a:xfrm>
            <a:off x="234174" y="4296974"/>
            <a:ext cx="3802565" cy="2369880"/>
          </a:xfrm>
          <a:prstGeom prst="rect">
            <a:avLst/>
          </a:prstGeom>
          <a:noFill/>
        </p:spPr>
        <p:txBody>
          <a:bodyPr wrap="square" rtlCol="0">
            <a:spAutoFit/>
          </a:bodyPr>
          <a:lstStyle/>
          <a:p>
            <a:pPr algn="just"/>
            <a:r>
              <a:rPr lang="en-GB" sz="1850" dirty="0"/>
              <a:t>The fact that this positive correlation applies only to the High-Fatalities subgroup, implies a locally specific issue. Since other state’s climate fatalities seem unrelated to these exports, it seems unlikely that the issue lies here alone.</a:t>
            </a:r>
            <a:endParaRPr lang="en-GB" dirty="0"/>
          </a:p>
        </p:txBody>
      </p:sp>
      <p:sp>
        <p:nvSpPr>
          <p:cNvPr id="8" name="TextBox 7">
            <a:extLst>
              <a:ext uri="{FF2B5EF4-FFF2-40B4-BE49-F238E27FC236}">
                <a16:creationId xmlns:a16="http://schemas.microsoft.com/office/drawing/2014/main" id="{AAA3C441-B04F-9C7C-C3E4-96BF95DA7421}"/>
              </a:ext>
            </a:extLst>
          </p:cNvPr>
          <p:cNvSpPr txBox="1"/>
          <p:nvPr/>
        </p:nvSpPr>
        <p:spPr>
          <a:xfrm>
            <a:off x="6835697" y="185066"/>
            <a:ext cx="4640766" cy="1323439"/>
          </a:xfrm>
          <a:prstGeom prst="rect">
            <a:avLst/>
          </a:prstGeom>
          <a:noFill/>
        </p:spPr>
        <p:txBody>
          <a:bodyPr wrap="square" rtlCol="0">
            <a:spAutoFit/>
          </a:bodyPr>
          <a:lstStyle/>
          <a:p>
            <a:pPr algn="ctr"/>
            <a:r>
              <a:rPr lang="en-GB" sz="3100" b="1" dirty="0"/>
              <a:t>Exports to High-Income Economies.</a:t>
            </a:r>
          </a:p>
          <a:p>
            <a:endParaRPr lang="en-GB" dirty="0"/>
          </a:p>
        </p:txBody>
      </p:sp>
      <p:sp>
        <p:nvSpPr>
          <p:cNvPr id="10" name="Rectangle: Rounded Corners 9">
            <a:extLst>
              <a:ext uri="{FF2B5EF4-FFF2-40B4-BE49-F238E27FC236}">
                <a16:creationId xmlns:a16="http://schemas.microsoft.com/office/drawing/2014/main" id="{E1831478-DFBF-6D60-3B6A-FAC5EF83165F}"/>
              </a:ext>
            </a:extLst>
          </p:cNvPr>
          <p:cNvSpPr/>
          <p:nvPr/>
        </p:nvSpPr>
        <p:spPr>
          <a:xfrm>
            <a:off x="4382430" y="6334482"/>
            <a:ext cx="7761844" cy="5235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solidFill>
                  <a:schemeClr val="bg2"/>
                </a:solidFill>
              </a:rPr>
              <a:t> - </a:t>
            </a:r>
            <a:r>
              <a:rPr lang="en-GB" sz="1850" dirty="0">
                <a:solidFill>
                  <a:schemeClr val="bg2"/>
                </a:solidFill>
              </a:rPr>
              <a:t>particularly </a:t>
            </a:r>
            <a:r>
              <a:rPr lang="en-GB" sz="1800" dirty="0">
                <a:solidFill>
                  <a:schemeClr val="bg2"/>
                </a:solidFill>
              </a:rPr>
              <a:t>given the range of power &amp; wealth levels included in both groups (with Lower Fatality countries including the UAE, UK, Germany…etc).</a:t>
            </a:r>
            <a:endParaRPr lang="en-GB" dirty="0">
              <a:solidFill>
                <a:schemeClr val="bg2"/>
              </a:solidFill>
            </a:endParaRPr>
          </a:p>
        </p:txBody>
      </p:sp>
      <p:cxnSp>
        <p:nvCxnSpPr>
          <p:cNvPr id="9" name="Straight Arrow Connector 8">
            <a:extLst>
              <a:ext uri="{FF2B5EF4-FFF2-40B4-BE49-F238E27FC236}">
                <a16:creationId xmlns:a16="http://schemas.microsoft.com/office/drawing/2014/main" id="{873E8232-3E48-0150-642D-92C49DCA507E}"/>
              </a:ext>
            </a:extLst>
          </p:cNvPr>
          <p:cNvCxnSpPr>
            <a:cxnSpLocks/>
          </p:cNvCxnSpPr>
          <p:nvPr/>
        </p:nvCxnSpPr>
        <p:spPr>
          <a:xfrm flipV="1">
            <a:off x="7445828" y="6117771"/>
            <a:ext cx="283029" cy="216711"/>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1D7AC037-99B1-E562-9AF0-19EDF19889A3}"/>
              </a:ext>
            </a:extLst>
          </p:cNvPr>
          <p:cNvCxnSpPr>
            <a:cxnSpLocks/>
          </p:cNvCxnSpPr>
          <p:nvPr/>
        </p:nvCxnSpPr>
        <p:spPr>
          <a:xfrm flipV="1">
            <a:off x="7633306" y="6011215"/>
            <a:ext cx="441242" cy="32326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866F9D9-585F-C8E1-AF14-6F8767147A13}"/>
              </a:ext>
            </a:extLst>
          </p:cNvPr>
          <p:cNvCxnSpPr>
            <a:cxnSpLocks/>
          </p:cNvCxnSpPr>
          <p:nvPr/>
        </p:nvCxnSpPr>
        <p:spPr>
          <a:xfrm flipV="1">
            <a:off x="7253631" y="5945125"/>
            <a:ext cx="442568" cy="332804"/>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E8866DFA-AF13-C28A-26C1-1FA4B3D8F84C}"/>
              </a:ext>
            </a:extLst>
          </p:cNvPr>
          <p:cNvCxnSpPr>
            <a:cxnSpLocks/>
          </p:cNvCxnSpPr>
          <p:nvPr/>
        </p:nvCxnSpPr>
        <p:spPr>
          <a:xfrm flipV="1">
            <a:off x="8171194" y="6011215"/>
            <a:ext cx="283029" cy="261053"/>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642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E2125CD-0271-FDAB-A9F5-06369C26A526}"/>
              </a:ext>
            </a:extLst>
          </p:cNvPr>
          <p:cNvSpPr>
            <a:spLocks noGrp="1"/>
          </p:cNvSpPr>
          <p:nvPr>
            <p:ph type="title"/>
          </p:nvPr>
        </p:nvSpPr>
        <p:spPr>
          <a:xfrm>
            <a:off x="838200" y="365125"/>
            <a:ext cx="7204113" cy="1325563"/>
          </a:xfrm>
        </p:spPr>
        <p:txBody>
          <a:bodyPr>
            <a:normAutofit/>
          </a:bodyPr>
          <a:lstStyle/>
          <a:p>
            <a:r>
              <a:rPr lang="en-GB" dirty="0"/>
              <a:t>Means:</a:t>
            </a:r>
            <a:br>
              <a:rPr lang="en-GB" dirty="0"/>
            </a:br>
            <a:r>
              <a:rPr lang="en-GB" sz="4000" dirty="0"/>
              <a:t>Correlation not Causation?</a:t>
            </a:r>
          </a:p>
        </p:txBody>
      </p:sp>
      <p:sp>
        <p:nvSpPr>
          <p:cNvPr id="3" name="Content Placeholder 2">
            <a:extLst>
              <a:ext uri="{FF2B5EF4-FFF2-40B4-BE49-F238E27FC236}">
                <a16:creationId xmlns:a16="http://schemas.microsoft.com/office/drawing/2014/main" id="{C7F15970-8766-D086-5EFE-345607F69793}"/>
              </a:ext>
            </a:extLst>
          </p:cNvPr>
          <p:cNvSpPr>
            <a:spLocks noGrp="1"/>
          </p:cNvSpPr>
          <p:nvPr>
            <p:ph idx="1"/>
          </p:nvPr>
        </p:nvSpPr>
        <p:spPr>
          <a:xfrm>
            <a:off x="838200" y="1745773"/>
            <a:ext cx="5393361" cy="4351338"/>
          </a:xfrm>
        </p:spPr>
        <p:txBody>
          <a:bodyPr>
            <a:normAutofit/>
          </a:bodyPr>
          <a:lstStyle/>
          <a:p>
            <a:pPr marL="0" indent="0" algn="just">
              <a:buNone/>
            </a:pPr>
            <a:r>
              <a:rPr lang="en-GB" sz="2200" dirty="0"/>
              <a:t>The Mean % of exports going to </a:t>
            </a:r>
            <a:r>
              <a:rPr lang="en-GB" sz="2200" b="1" dirty="0"/>
              <a:t>high-income</a:t>
            </a:r>
            <a:r>
              <a:rPr lang="en-GB" sz="2200" dirty="0"/>
              <a:t> </a:t>
            </a:r>
            <a:r>
              <a:rPr lang="en-GB" sz="2200" b="1" dirty="0"/>
              <a:t>economies</a:t>
            </a:r>
            <a:r>
              <a:rPr lang="en-GB" sz="2200" dirty="0"/>
              <a:t> from High Fatality countries was not only </a:t>
            </a:r>
            <a:r>
              <a:rPr lang="en-GB" sz="2200" i="1" dirty="0"/>
              <a:t>lower</a:t>
            </a:r>
            <a:r>
              <a:rPr lang="en-GB" sz="2200" dirty="0"/>
              <a:t> than that of Low Fatality countries (59% : 71%), but their difference was deemed too small to be statistically significant. </a:t>
            </a:r>
          </a:p>
          <a:p>
            <a:pPr marL="0" indent="0" algn="just">
              <a:buNone/>
            </a:pPr>
            <a:r>
              <a:rPr lang="en-GB" sz="2200" dirty="0"/>
              <a:t>This further supports the implication that the central issue in this instance is related to the products being exported (more than the deals being struck). </a:t>
            </a:r>
          </a:p>
          <a:p>
            <a:pPr marL="0" indent="0" algn="just">
              <a:buNone/>
            </a:pPr>
            <a:r>
              <a:rPr lang="en-GB" sz="2200" dirty="0"/>
              <a:t>I therefore graphed the main correlating variables, alongside any significant differences in each group’s exports means. </a:t>
            </a:r>
          </a:p>
        </p:txBody>
      </p:sp>
      <p:pic>
        <p:nvPicPr>
          <p:cNvPr id="1026" name="Picture 2" descr="Net Exports Definition">
            <a:extLst>
              <a:ext uri="{FF2B5EF4-FFF2-40B4-BE49-F238E27FC236}">
                <a16:creationId xmlns:a16="http://schemas.microsoft.com/office/drawing/2014/main" id="{63292AFA-FCB8-546F-AACF-BF4A8FA0FCF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727" r="10273"/>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103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03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23414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6131A550-C3BC-9B51-6499-DEC89EEBE552}"/>
              </a:ext>
            </a:extLst>
          </p:cNvPr>
          <p:cNvPicPr>
            <a:picLocks noChangeAspect="1"/>
          </p:cNvPicPr>
          <p:nvPr/>
        </p:nvPicPr>
        <p:blipFill>
          <a:blip r:embed="rId2"/>
          <a:stretch>
            <a:fillRect/>
          </a:stretch>
        </p:blipFill>
        <p:spPr>
          <a:xfrm>
            <a:off x="104722" y="221805"/>
            <a:ext cx="9641779" cy="5002745"/>
          </a:xfrm>
          <a:prstGeom prst="rect">
            <a:avLst/>
          </a:prstGeom>
        </p:spPr>
      </p:pic>
      <p:sp>
        <p:nvSpPr>
          <p:cNvPr id="3" name="Content Placeholder 2">
            <a:extLst>
              <a:ext uri="{FF2B5EF4-FFF2-40B4-BE49-F238E27FC236}">
                <a16:creationId xmlns:a16="http://schemas.microsoft.com/office/drawing/2014/main" id="{E64222E1-5C98-DF39-1A53-C918DCFA9569}"/>
              </a:ext>
            </a:extLst>
          </p:cNvPr>
          <p:cNvSpPr>
            <a:spLocks noGrp="1"/>
          </p:cNvSpPr>
          <p:nvPr>
            <p:ph idx="1"/>
          </p:nvPr>
        </p:nvSpPr>
        <p:spPr>
          <a:xfrm>
            <a:off x="104722" y="5335096"/>
            <a:ext cx="12128810" cy="1322059"/>
          </a:xfrm>
        </p:spPr>
        <p:txBody>
          <a:bodyPr>
            <a:normAutofit/>
          </a:bodyPr>
          <a:lstStyle/>
          <a:p>
            <a:pPr marL="0" indent="0" algn="just">
              <a:buNone/>
            </a:pPr>
            <a:r>
              <a:rPr lang="en-GB" sz="2400" dirty="0"/>
              <a:t>Here, we can see that whilst, exports make up a much smaller % of High Fatality countries’ GDPs (</a:t>
            </a:r>
            <a:r>
              <a:rPr lang="en-GB" sz="2400" dirty="0">
                <a:solidFill>
                  <a:srgbClr val="00B0F0"/>
                </a:solidFill>
              </a:rPr>
              <a:t>Blue</a:t>
            </a:r>
            <a:r>
              <a:rPr lang="en-GB" sz="2400" dirty="0"/>
              <a:t>), their sheer volume outmatches that of Lower Fatality economies, particularly in </a:t>
            </a:r>
            <a:r>
              <a:rPr lang="en-GB" sz="2400" b="1" dirty="0"/>
              <a:t>Fuel</a:t>
            </a:r>
            <a:r>
              <a:rPr lang="en-GB" sz="2400" dirty="0"/>
              <a:t> and </a:t>
            </a:r>
            <a:r>
              <a:rPr lang="en-GB" sz="2400" b="1" dirty="0"/>
              <a:t>Commercial Services </a:t>
            </a:r>
            <a:r>
              <a:rPr lang="en-GB" sz="2400" dirty="0"/>
              <a:t>(</a:t>
            </a:r>
            <a:r>
              <a:rPr lang="en-GB" sz="2400" dirty="0">
                <a:solidFill>
                  <a:srgbClr val="FF0000"/>
                </a:solidFill>
              </a:rPr>
              <a:t>Red</a:t>
            </a:r>
            <a:r>
              <a:rPr lang="en-GB" sz="2400" dirty="0"/>
              <a:t>). </a:t>
            </a:r>
          </a:p>
        </p:txBody>
      </p:sp>
      <p:sp>
        <p:nvSpPr>
          <p:cNvPr id="2" name="Title 1">
            <a:extLst>
              <a:ext uri="{FF2B5EF4-FFF2-40B4-BE49-F238E27FC236}">
                <a16:creationId xmlns:a16="http://schemas.microsoft.com/office/drawing/2014/main" id="{9DAFB70F-F190-3E72-EADF-DE5DBD9D1541}"/>
              </a:ext>
            </a:extLst>
          </p:cNvPr>
          <p:cNvSpPr>
            <a:spLocks noGrp="1"/>
          </p:cNvSpPr>
          <p:nvPr>
            <p:ph type="title"/>
          </p:nvPr>
        </p:nvSpPr>
        <p:spPr>
          <a:xfrm>
            <a:off x="10002643" y="0"/>
            <a:ext cx="2126167" cy="1325563"/>
          </a:xfrm>
        </p:spPr>
        <p:txBody>
          <a:bodyPr>
            <a:normAutofit/>
          </a:bodyPr>
          <a:lstStyle/>
          <a:p>
            <a:r>
              <a:rPr lang="en-GB" sz="4100" dirty="0"/>
              <a:t>Means</a:t>
            </a:r>
          </a:p>
        </p:txBody>
      </p:sp>
      <p:sp>
        <p:nvSpPr>
          <p:cNvPr id="5" name="Rectangle: Rounded Corners 4">
            <a:extLst>
              <a:ext uri="{FF2B5EF4-FFF2-40B4-BE49-F238E27FC236}">
                <a16:creationId xmlns:a16="http://schemas.microsoft.com/office/drawing/2014/main" id="{D74D2870-04DC-2E4C-4D4B-E5905B98F9D8}"/>
              </a:ext>
            </a:extLst>
          </p:cNvPr>
          <p:cNvSpPr/>
          <p:nvPr/>
        </p:nvSpPr>
        <p:spPr>
          <a:xfrm>
            <a:off x="9871112" y="1014761"/>
            <a:ext cx="2320887" cy="4008931"/>
          </a:xfrm>
          <a:prstGeom prst="round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style>
          <a:lnRef idx="2">
            <a:schemeClr val="accent1">
              <a:shade val="15000"/>
            </a:schemeClr>
          </a:lnRef>
          <a:fillRef idx="1">
            <a:schemeClr val="accent1"/>
          </a:fillRef>
          <a:effectRef idx="0">
            <a:schemeClr val="accent1"/>
          </a:effectRef>
          <a:fontRef idx="minor">
            <a:schemeClr val="lt1"/>
          </a:fontRef>
        </p:style>
        <p:txBody>
          <a:bodyPr tIns="288000" bIns="0" rtlCol="0" anchor="ctr"/>
          <a:lstStyle/>
          <a:p>
            <a:pPr algn="just"/>
            <a:r>
              <a:rPr lang="en-GB" sz="1500" dirty="0">
                <a:solidFill>
                  <a:schemeClr val="tx1"/>
                </a:solidFill>
              </a:rPr>
              <a:t>NB - It is interesting that Fuel exports were not highlighted as a correlating factor, given a) the magnitude in the mean’s differences and b) the fact that the most notable correlations (</a:t>
            </a:r>
            <a:r>
              <a:rPr lang="en-GB" sz="1500" b="1" dirty="0">
                <a:solidFill>
                  <a:srgbClr val="00B050"/>
                </a:solidFill>
              </a:rPr>
              <a:t>Green</a:t>
            </a:r>
            <a:r>
              <a:rPr lang="en-GB" sz="1500" dirty="0">
                <a:solidFill>
                  <a:schemeClr val="tx1"/>
                </a:solidFill>
              </a:rPr>
              <a:t>) </a:t>
            </a:r>
            <a:r>
              <a:rPr lang="en-GB" sz="1500" i="1" dirty="0">
                <a:solidFill>
                  <a:schemeClr val="tx1"/>
                </a:solidFill>
              </a:rPr>
              <a:t>all</a:t>
            </a:r>
            <a:r>
              <a:rPr lang="en-GB" sz="1500" dirty="0">
                <a:solidFill>
                  <a:schemeClr val="tx1"/>
                </a:solidFill>
              </a:rPr>
              <a:t> highlighted the </a:t>
            </a:r>
            <a:r>
              <a:rPr lang="en-GB" sz="1500" i="1" dirty="0">
                <a:solidFill>
                  <a:schemeClr val="tx1"/>
                </a:solidFill>
              </a:rPr>
              <a:t>exports </a:t>
            </a:r>
            <a:r>
              <a:rPr lang="en-GB" sz="1500" dirty="0">
                <a:solidFill>
                  <a:schemeClr val="tx1"/>
                </a:solidFill>
              </a:rPr>
              <a:t>of the subsets’ countries, and the predominant exports of this subset are a) commercial services and b) Energy.</a:t>
            </a:r>
          </a:p>
          <a:p>
            <a:pPr algn="ctr"/>
            <a:endParaRPr lang="en-GB" dirty="0"/>
          </a:p>
        </p:txBody>
      </p:sp>
      <p:sp>
        <p:nvSpPr>
          <p:cNvPr id="6" name="Oval 5">
            <a:extLst>
              <a:ext uri="{FF2B5EF4-FFF2-40B4-BE49-F238E27FC236}">
                <a16:creationId xmlns:a16="http://schemas.microsoft.com/office/drawing/2014/main" id="{62184EDE-2714-F0F9-97C7-161CD02765FD}"/>
              </a:ext>
            </a:extLst>
          </p:cNvPr>
          <p:cNvSpPr/>
          <p:nvPr/>
        </p:nvSpPr>
        <p:spPr>
          <a:xfrm rot="3206488">
            <a:off x="8771823" y="2826520"/>
            <a:ext cx="327178" cy="1932040"/>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29FC35D2-6465-9B99-B39B-A3620E9F5FC7}"/>
              </a:ext>
            </a:extLst>
          </p:cNvPr>
          <p:cNvSpPr/>
          <p:nvPr/>
        </p:nvSpPr>
        <p:spPr>
          <a:xfrm rot="3187018">
            <a:off x="6432011" y="2724441"/>
            <a:ext cx="344889" cy="2579831"/>
          </a:xfrm>
          <a:prstGeom prst="ellipse">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1C448E8A-B00E-FC55-2B6C-26048FFFF4BE}"/>
              </a:ext>
            </a:extLst>
          </p:cNvPr>
          <p:cNvSpPr/>
          <p:nvPr/>
        </p:nvSpPr>
        <p:spPr>
          <a:xfrm rot="8630101">
            <a:off x="954108" y="3683954"/>
            <a:ext cx="2158858" cy="402366"/>
          </a:xfrm>
          <a:prstGeom prst="ellipse">
            <a:avLst/>
          </a:prstGeom>
          <a:noFill/>
          <a:ln w="28575">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Oval 26">
            <a:extLst>
              <a:ext uri="{FF2B5EF4-FFF2-40B4-BE49-F238E27FC236}">
                <a16:creationId xmlns:a16="http://schemas.microsoft.com/office/drawing/2014/main" id="{DD42FC6D-580D-CE27-2AFF-2D96ED58E1AD}"/>
              </a:ext>
            </a:extLst>
          </p:cNvPr>
          <p:cNvSpPr/>
          <p:nvPr/>
        </p:nvSpPr>
        <p:spPr>
          <a:xfrm rot="3255102" flipH="1">
            <a:off x="4113317" y="2566283"/>
            <a:ext cx="317491" cy="3288263"/>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E655BE5-A41B-31A9-4B0E-66207E3BD98D}"/>
              </a:ext>
            </a:extLst>
          </p:cNvPr>
          <p:cNvSpPr/>
          <p:nvPr/>
        </p:nvSpPr>
        <p:spPr>
          <a:xfrm rot="3295666">
            <a:off x="7385813" y="2538726"/>
            <a:ext cx="409615" cy="3437461"/>
          </a:xfrm>
          <a:prstGeom prst="ellipse">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57097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81759-325D-8929-3F6E-BD401A85BB61}"/>
              </a:ext>
            </a:extLst>
          </p:cNvPr>
          <p:cNvSpPr>
            <a:spLocks noGrp="1"/>
          </p:cNvSpPr>
          <p:nvPr>
            <p:ph type="title"/>
          </p:nvPr>
        </p:nvSpPr>
        <p:spPr>
          <a:xfrm>
            <a:off x="838200" y="365125"/>
            <a:ext cx="10515600" cy="921415"/>
          </a:xfrm>
        </p:spPr>
        <p:txBody>
          <a:bodyPr>
            <a:normAutofit/>
          </a:bodyPr>
          <a:lstStyle/>
          <a:p>
            <a:r>
              <a:rPr lang="en-GB" dirty="0"/>
              <a:t>Objectives and Context…</a:t>
            </a:r>
          </a:p>
        </p:txBody>
      </p:sp>
      <p:sp>
        <p:nvSpPr>
          <p:cNvPr id="3" name="Content Placeholder 2">
            <a:extLst>
              <a:ext uri="{FF2B5EF4-FFF2-40B4-BE49-F238E27FC236}">
                <a16:creationId xmlns:a16="http://schemas.microsoft.com/office/drawing/2014/main" id="{089745B5-4DF0-E369-9555-5314C4AC5277}"/>
              </a:ext>
            </a:extLst>
          </p:cNvPr>
          <p:cNvSpPr>
            <a:spLocks noGrp="1"/>
          </p:cNvSpPr>
          <p:nvPr>
            <p:ph idx="1"/>
          </p:nvPr>
        </p:nvSpPr>
        <p:spPr>
          <a:xfrm>
            <a:off x="838200" y="2280492"/>
            <a:ext cx="10515600" cy="4577507"/>
          </a:xfrm>
        </p:spPr>
        <p:txBody>
          <a:bodyPr>
            <a:normAutofit fontScale="85000" lnSpcReduction="20000"/>
          </a:bodyPr>
          <a:lstStyle/>
          <a:p>
            <a:r>
              <a:rPr lang="en-GB" dirty="0"/>
              <a:t>Many studies have highlighted climate change’s disproportionate effects on </a:t>
            </a:r>
            <a:r>
              <a:rPr lang="en-GB" i="1" dirty="0"/>
              <a:t>agrarian</a:t>
            </a:r>
            <a:r>
              <a:rPr lang="en-GB" dirty="0"/>
              <a:t> </a:t>
            </a:r>
            <a:r>
              <a:rPr lang="en-GB" i="1" dirty="0"/>
              <a:t>economies</a:t>
            </a:r>
            <a:r>
              <a:rPr lang="en-GB" dirty="0"/>
              <a:t>. However, markedly less is said on variables correlating </a:t>
            </a:r>
            <a:r>
              <a:rPr lang="en-GB" i="1" dirty="0"/>
              <a:t>low-agriculture</a:t>
            </a:r>
            <a:r>
              <a:rPr lang="en-GB" dirty="0"/>
              <a:t> economies with significant fatality rates….What is going wrong in states’ less reliant on specific climates (and thereby exposed to their adverse effects (e.g. distance from healthcare, exposure to wildfires).</a:t>
            </a:r>
          </a:p>
          <a:p>
            <a:r>
              <a:rPr lang="en-GB" dirty="0">
                <a:cs typeface="Segoe UI" panose="020B0502040204020203" pitchFamily="34" charset="0"/>
              </a:rPr>
              <a:t>‘Risk’ is to a very real degree, a human construct.</a:t>
            </a:r>
            <a:r>
              <a:rPr lang="en-GB" dirty="0"/>
              <a:t> </a:t>
            </a:r>
          </a:p>
          <a:p>
            <a:endParaRPr lang="en-GB" sz="900" dirty="0"/>
          </a:p>
          <a:p>
            <a:endParaRPr lang="en-GB" sz="2400" dirty="0">
              <a:cs typeface="Segoe UI" panose="020B0502040204020203" pitchFamily="34" charset="0"/>
            </a:endParaRPr>
          </a:p>
          <a:p>
            <a:endParaRPr lang="en-GB" dirty="0"/>
          </a:p>
          <a:p>
            <a:endParaRPr lang="en-GB" dirty="0"/>
          </a:p>
          <a:p>
            <a:endParaRPr lang="en-GB" dirty="0"/>
          </a:p>
          <a:p>
            <a:r>
              <a:rPr lang="en-GB" dirty="0"/>
              <a:t>In addition to the obvious incentives for low agriculture economies to explore this, agrarian economies hoping to restructure their industries away from agriculture must consider these trends also.</a:t>
            </a:r>
          </a:p>
        </p:txBody>
      </p:sp>
      <p:sp>
        <p:nvSpPr>
          <p:cNvPr id="7" name="Rectangle: Rounded Corners 6">
            <a:extLst>
              <a:ext uri="{FF2B5EF4-FFF2-40B4-BE49-F238E27FC236}">
                <a16:creationId xmlns:a16="http://schemas.microsoft.com/office/drawing/2014/main" id="{739C3FCD-61C9-1F52-975A-598A8D4D484A}"/>
              </a:ext>
            </a:extLst>
          </p:cNvPr>
          <p:cNvSpPr/>
          <p:nvPr/>
        </p:nvSpPr>
        <p:spPr>
          <a:xfrm>
            <a:off x="313660" y="4098578"/>
            <a:ext cx="11366205" cy="15239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600" dirty="0">
                <a:cs typeface="Segoe UI" panose="020B0502040204020203" pitchFamily="34" charset="0"/>
              </a:rPr>
              <a:t>With this emphasis on the structural contingency of climate ‘Risk’ in mind, this project explores the macro-economic and political variables most correlated with fatalities resulting from climate change, and our lack of preparation for it.</a:t>
            </a:r>
            <a:endParaRPr lang="en-GB" sz="2600" dirty="0"/>
          </a:p>
        </p:txBody>
      </p:sp>
      <p:sp>
        <p:nvSpPr>
          <p:cNvPr id="4" name="Rectangle: Rounded Corners 3">
            <a:extLst>
              <a:ext uri="{FF2B5EF4-FFF2-40B4-BE49-F238E27FC236}">
                <a16:creationId xmlns:a16="http://schemas.microsoft.com/office/drawing/2014/main" id="{CB4FABCC-F2C4-4026-28B6-24DA3D57C94E}"/>
              </a:ext>
            </a:extLst>
          </p:cNvPr>
          <p:cNvSpPr/>
          <p:nvPr/>
        </p:nvSpPr>
        <p:spPr>
          <a:xfrm>
            <a:off x="531628" y="1233026"/>
            <a:ext cx="10930270" cy="9214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600" b="1" dirty="0"/>
              <a:t>Analyse Low Agriculture Economies to Identify Trends for Consideration in Climate Policy Development.</a:t>
            </a:r>
          </a:p>
        </p:txBody>
      </p:sp>
    </p:spTree>
    <p:extLst>
      <p:ext uri="{BB962C8B-B14F-4D97-AF65-F5344CB8AC3E}">
        <p14:creationId xmlns:p14="http://schemas.microsoft.com/office/powerpoint/2010/main" val="38718756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03055-F3D3-E816-F4FF-C7C4D021ACF6}"/>
              </a:ext>
            </a:extLst>
          </p:cNvPr>
          <p:cNvSpPr>
            <a:spLocks noGrp="1"/>
          </p:cNvSpPr>
          <p:nvPr>
            <p:ph type="title"/>
          </p:nvPr>
        </p:nvSpPr>
        <p:spPr/>
        <p:txBody>
          <a:bodyPr/>
          <a:lstStyle/>
          <a:p>
            <a:r>
              <a:rPr lang="en-GB" dirty="0"/>
              <a:t>Discussion – To Consider</a:t>
            </a:r>
          </a:p>
        </p:txBody>
      </p:sp>
      <p:sp>
        <p:nvSpPr>
          <p:cNvPr id="3" name="Content Placeholder 2">
            <a:extLst>
              <a:ext uri="{FF2B5EF4-FFF2-40B4-BE49-F238E27FC236}">
                <a16:creationId xmlns:a16="http://schemas.microsoft.com/office/drawing/2014/main" id="{FDF8A4AC-1991-1C20-1B6B-2FD20274FB3A}"/>
              </a:ext>
            </a:extLst>
          </p:cNvPr>
          <p:cNvSpPr>
            <a:spLocks noGrp="1"/>
          </p:cNvSpPr>
          <p:nvPr>
            <p:ph idx="1"/>
          </p:nvPr>
        </p:nvSpPr>
        <p:spPr>
          <a:xfrm>
            <a:off x="838200" y="1498294"/>
            <a:ext cx="10515600" cy="5089793"/>
          </a:xfrm>
        </p:spPr>
        <p:txBody>
          <a:bodyPr>
            <a:noAutofit/>
          </a:bodyPr>
          <a:lstStyle/>
          <a:p>
            <a:pPr marL="0" indent="0">
              <a:buNone/>
            </a:pPr>
            <a:r>
              <a:rPr lang="en-GB" sz="2400" dirty="0"/>
              <a:t>At present, it is unclear why exporting fuel would correlate to deaths resulting from extreme weather events. Therefore, one might suggest further research into:</a:t>
            </a:r>
          </a:p>
          <a:p>
            <a:r>
              <a:rPr lang="en-GB" sz="2400" dirty="0"/>
              <a:t> </a:t>
            </a:r>
            <a:r>
              <a:rPr lang="en-GB" sz="2400" b="1" dirty="0"/>
              <a:t>Micro-climates</a:t>
            </a:r>
            <a:r>
              <a:rPr lang="en-GB" sz="2400" dirty="0"/>
              <a:t> resulting from oil extraction/refinement any potential correlations with acid rain or similar human influenced weather patterns. </a:t>
            </a:r>
          </a:p>
          <a:p>
            <a:r>
              <a:rPr lang="en-GB" sz="2400" b="1" dirty="0"/>
              <a:t>Civil engineering: </a:t>
            </a:r>
            <a:r>
              <a:rPr lang="en-GB" sz="2400" dirty="0"/>
              <a:t>privileging certain urban spaces and correlations with new and extreme weather patterns. Has urbanisation and the construction of civil architecture around commercial service hubs made certain people vulnerable in new ways?</a:t>
            </a:r>
          </a:p>
          <a:p>
            <a:pPr marL="0" indent="0">
              <a:buNone/>
            </a:pPr>
            <a:r>
              <a:rPr lang="en-GB" sz="2400" dirty="0"/>
              <a:t>As these correlations are likely caused by an amalgamation of variables, further research into these areas is recommended. However, it should also be noted that Fuel exports were not explicitly listed as possessing a correlation coefficient within the top 20 correlating variables. This, combined with the significantly greater Mean ‘Exports </a:t>
            </a:r>
            <a:r>
              <a:rPr lang="en-GB" sz="2400" i="1" dirty="0"/>
              <a:t>to</a:t>
            </a:r>
            <a:r>
              <a:rPr lang="en-GB" sz="2400" dirty="0"/>
              <a:t> </a:t>
            </a:r>
            <a:r>
              <a:rPr lang="en-GB" sz="2400" dirty="0" err="1"/>
              <a:t>LEDEs’</a:t>
            </a:r>
            <a:r>
              <a:rPr lang="en-GB" sz="2400" dirty="0"/>
              <a:t> might indicate that </a:t>
            </a:r>
            <a:r>
              <a:rPr lang="en-GB" sz="2400" b="1" dirty="0"/>
              <a:t>the actors involved are of more central importance here.</a:t>
            </a:r>
          </a:p>
        </p:txBody>
      </p:sp>
    </p:spTree>
    <p:extLst>
      <p:ext uri="{BB962C8B-B14F-4D97-AF65-F5344CB8AC3E}">
        <p14:creationId xmlns:p14="http://schemas.microsoft.com/office/powerpoint/2010/main" val="2593671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89CA4-D91C-3D68-9404-4AC98FA9A520}"/>
              </a:ext>
            </a:extLst>
          </p:cNvPr>
          <p:cNvSpPr>
            <a:spLocks noGrp="1"/>
          </p:cNvSpPr>
          <p:nvPr>
            <p:ph type="title"/>
          </p:nvPr>
        </p:nvSpPr>
        <p:spPr/>
        <p:txBody>
          <a:bodyPr/>
          <a:lstStyle/>
          <a:p>
            <a:r>
              <a:rPr lang="en-GB" dirty="0"/>
              <a:t>Discussion – To Consider</a:t>
            </a:r>
          </a:p>
        </p:txBody>
      </p:sp>
      <p:sp>
        <p:nvSpPr>
          <p:cNvPr id="3" name="Content Placeholder 2">
            <a:extLst>
              <a:ext uri="{FF2B5EF4-FFF2-40B4-BE49-F238E27FC236}">
                <a16:creationId xmlns:a16="http://schemas.microsoft.com/office/drawing/2014/main" id="{520B61E3-46D8-0F36-9407-E09352FDFFE4}"/>
              </a:ext>
            </a:extLst>
          </p:cNvPr>
          <p:cNvSpPr>
            <a:spLocks noGrp="1"/>
          </p:cNvSpPr>
          <p:nvPr>
            <p:ph idx="1"/>
          </p:nvPr>
        </p:nvSpPr>
        <p:spPr>
          <a:xfrm>
            <a:off x="838200" y="1432193"/>
            <a:ext cx="10515600" cy="5060682"/>
          </a:xfrm>
        </p:spPr>
        <p:txBody>
          <a:bodyPr>
            <a:normAutofit lnSpcReduction="10000"/>
          </a:bodyPr>
          <a:lstStyle/>
          <a:p>
            <a:r>
              <a:rPr lang="en-GB" sz="2000" dirty="0"/>
              <a:t>A) The </a:t>
            </a:r>
            <a:r>
              <a:rPr lang="en-GB" sz="2000" b="1" dirty="0"/>
              <a:t>exchanges</a:t>
            </a:r>
            <a:r>
              <a:rPr lang="en-GB" sz="2000" dirty="0"/>
              <a:t> in these exports. In cases where exports have been paid for with trade-offs in e.g. construction projects, the practical consequences of this must be considered. China’s Trillion$ Belt and Road initiative has involved vast infrastructure projects, around the world, often with little coordination or rushed deadlines. Combined with the factors of climate change and this could have knock on effects relating to workers’ exposure to the elements and less durable buildings. This is however, merely speculation and the actual reality of how many more workers would be exposed to the elements than usual might be debated. </a:t>
            </a:r>
          </a:p>
          <a:p>
            <a:r>
              <a:rPr lang="en-GB" sz="2000" dirty="0"/>
              <a:t>B) </a:t>
            </a:r>
            <a:r>
              <a:rPr lang="en-GB" sz="2000" b="1" dirty="0"/>
              <a:t>Wealth</a:t>
            </a:r>
            <a:r>
              <a:rPr lang="en-GB" sz="2000" dirty="0"/>
              <a:t>. It is possible that the higher rates of trade with allies in South East Asia, is associated with lower greater levels of free trade. Indeed, this may be inline also with the variable ‘Exports to LEDE outside Local Region’ and with the fact that one of High Fatality economies’ primary exports is Commercial services. These countries may have prioritised commercial successes correlating with high quantities of trade with the region over certain public sector initiatives which may have resulted in increased death rates. However, Tarif rates and profit taxes were both variables in the dataset with </a:t>
            </a:r>
            <a:r>
              <a:rPr lang="en-GB" sz="2000" i="1" dirty="0"/>
              <a:t>relatively</a:t>
            </a:r>
            <a:r>
              <a:rPr lang="en-GB" sz="2000" dirty="0"/>
              <a:t> high correlation coefficients – in the top 20 correlating variables (0.51c, 0.42c). However, the limited size of the High Fatalities group, rendered the statistical significance of these correlations dubious (for more on this see Appendices). Nevertheless, more research is necessary into public sector spending, and more importantly public sector efficiency. </a:t>
            </a:r>
          </a:p>
        </p:txBody>
      </p:sp>
    </p:spTree>
    <p:extLst>
      <p:ext uri="{BB962C8B-B14F-4D97-AF65-F5344CB8AC3E}">
        <p14:creationId xmlns:p14="http://schemas.microsoft.com/office/powerpoint/2010/main" val="19797560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5CA4C-69FD-ACC6-5574-B2C09E1FADEE}"/>
              </a:ext>
            </a:extLst>
          </p:cNvPr>
          <p:cNvSpPr>
            <a:spLocks noGrp="1"/>
          </p:cNvSpPr>
          <p:nvPr>
            <p:ph type="title"/>
          </p:nvPr>
        </p:nvSpPr>
        <p:spPr>
          <a:xfrm>
            <a:off x="838200" y="265974"/>
            <a:ext cx="10515600" cy="1325563"/>
          </a:xfrm>
        </p:spPr>
        <p:txBody>
          <a:bodyPr/>
          <a:lstStyle/>
          <a:p>
            <a:r>
              <a:rPr lang="en-GB" dirty="0"/>
              <a:t>Conclusion – Causes?</a:t>
            </a:r>
          </a:p>
        </p:txBody>
      </p:sp>
      <p:sp>
        <p:nvSpPr>
          <p:cNvPr id="3" name="Content Placeholder 2">
            <a:extLst>
              <a:ext uri="{FF2B5EF4-FFF2-40B4-BE49-F238E27FC236}">
                <a16:creationId xmlns:a16="http://schemas.microsoft.com/office/drawing/2014/main" id="{113EFD44-151A-F7EE-3E77-DE373AF9F953}"/>
              </a:ext>
            </a:extLst>
          </p:cNvPr>
          <p:cNvSpPr>
            <a:spLocks noGrp="1"/>
          </p:cNvSpPr>
          <p:nvPr>
            <p:ph idx="1"/>
          </p:nvPr>
        </p:nvSpPr>
        <p:spPr>
          <a:xfrm>
            <a:off x="838200" y="1344058"/>
            <a:ext cx="10515600" cy="5247968"/>
          </a:xfrm>
        </p:spPr>
        <p:txBody>
          <a:bodyPr>
            <a:normAutofit fontScale="85000" lnSpcReduction="20000"/>
          </a:bodyPr>
          <a:lstStyle/>
          <a:p>
            <a:pPr marL="0" indent="0" algn="just">
              <a:buNone/>
            </a:pPr>
            <a:r>
              <a:rPr lang="en-GB" dirty="0"/>
              <a:t>Over the course of this study, several surprising trends have been noted, not least of which was the surprising number of developed, wealthy, non-agrarian economies severely suffering from the (direct) effects of climate change.</a:t>
            </a:r>
          </a:p>
          <a:p>
            <a:pPr algn="just"/>
            <a:r>
              <a:rPr lang="en-GB" dirty="0"/>
              <a:t>A clear trend was noted in these high-fatality countries, correlating </a:t>
            </a:r>
            <a:r>
              <a:rPr lang="en-GB" i="1" dirty="0"/>
              <a:t>lower</a:t>
            </a:r>
            <a:r>
              <a:rPr lang="en-GB" dirty="0"/>
              <a:t> export rates with higher death rates but highlighting the centrality of </a:t>
            </a:r>
            <a:r>
              <a:rPr lang="en-GB" i="1" dirty="0"/>
              <a:t>who</a:t>
            </a:r>
            <a:r>
              <a:rPr lang="en-GB" dirty="0"/>
              <a:t> one's trade partners were. </a:t>
            </a:r>
          </a:p>
          <a:p>
            <a:pPr algn="just"/>
            <a:r>
              <a:rPr lang="en-GB" dirty="0"/>
              <a:t>After some comparative analysis of the linear relationships, directions of correlations, and means comparisons, it emerged that (in the case of exports to </a:t>
            </a:r>
            <a:r>
              <a:rPr lang="en-GB" i="1" dirty="0"/>
              <a:t>high-income</a:t>
            </a:r>
            <a:r>
              <a:rPr lang="en-GB" dirty="0"/>
              <a:t> economies at least) </a:t>
            </a:r>
            <a:r>
              <a:rPr lang="en-GB" i="1" dirty="0"/>
              <a:t>who</a:t>
            </a:r>
            <a:r>
              <a:rPr lang="en-GB" dirty="0"/>
              <a:t> was being traded with was likely more about </a:t>
            </a:r>
            <a:r>
              <a:rPr lang="en-GB" i="1" dirty="0"/>
              <a:t>what was being traded.</a:t>
            </a:r>
            <a:r>
              <a:rPr lang="en-GB" dirty="0"/>
              <a:t> </a:t>
            </a:r>
          </a:p>
          <a:p>
            <a:pPr lvl="1" algn="just"/>
            <a:r>
              <a:rPr lang="en-GB" dirty="0"/>
              <a:t>Extending this logic to the other variables however, raised more questions than it answered. Why would exporting Fuel and Commercial services, to South East Asia and distant regions correlate with deaths as a result of extreme weather events?</a:t>
            </a:r>
          </a:p>
          <a:p>
            <a:pPr lvl="1" algn="just"/>
            <a:r>
              <a:rPr lang="en-GB" dirty="0"/>
              <a:t>Could the </a:t>
            </a:r>
            <a:r>
              <a:rPr lang="en-GB" i="1" dirty="0"/>
              <a:t>Fuel Variable</a:t>
            </a:r>
            <a:r>
              <a:rPr lang="en-GB" dirty="0"/>
              <a:t> imply something about the deals being made and their structural impacts? Forms of payment? Debt servicing? </a:t>
            </a:r>
          </a:p>
          <a:p>
            <a:pPr lvl="1" algn="just"/>
            <a:r>
              <a:rPr lang="en-GB" dirty="0"/>
              <a:t>More research is needed then as to the deals being struck in these transactions; as to ‘what’ specifically is being sold to whom; and as to potential microclimate correlations with trade in fuel (e.g. acid rain from fracking and oil extraction/refining processes?). The common sense of this last might make it a more pressing priority, however the lack of representation of this variable in the fatality correlations list might  do the inverse.</a:t>
            </a:r>
          </a:p>
        </p:txBody>
      </p:sp>
    </p:spTree>
    <p:extLst>
      <p:ext uri="{BB962C8B-B14F-4D97-AF65-F5344CB8AC3E}">
        <p14:creationId xmlns:p14="http://schemas.microsoft.com/office/powerpoint/2010/main" val="21551590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264F43C-1910-543D-AE0A-DC0D8451C617}"/>
              </a:ext>
            </a:extLst>
          </p:cNvPr>
          <p:cNvSpPr txBox="1"/>
          <p:nvPr/>
        </p:nvSpPr>
        <p:spPr>
          <a:xfrm>
            <a:off x="838200" y="1299990"/>
            <a:ext cx="11093067" cy="4493538"/>
          </a:xfrm>
          <a:prstGeom prst="rect">
            <a:avLst/>
          </a:prstGeom>
          <a:noFill/>
        </p:spPr>
        <p:txBody>
          <a:bodyPr wrap="square" rtlCol="0">
            <a:spAutoFit/>
          </a:bodyPr>
          <a:lstStyle/>
          <a:p>
            <a:r>
              <a:rPr lang="en-GB" sz="2200" dirty="0"/>
              <a:t>World Bank, (2015-2024) available at: </a:t>
            </a:r>
            <a:r>
              <a:rPr lang="en-GB" sz="2200" dirty="0">
                <a:hlinkClick r:id="rId2"/>
              </a:rPr>
              <a:t>World Development Indicators | </a:t>
            </a:r>
            <a:r>
              <a:rPr lang="en-GB" sz="2200" dirty="0" err="1">
                <a:hlinkClick r:id="rId2"/>
              </a:rPr>
              <a:t>DataBank</a:t>
            </a:r>
            <a:r>
              <a:rPr lang="en-GB" sz="2200" dirty="0">
                <a:hlinkClick r:id="rId2"/>
              </a:rPr>
              <a:t> (worldbank.org)</a:t>
            </a:r>
            <a:r>
              <a:rPr lang="en-GB" sz="2200" dirty="0"/>
              <a:t> </a:t>
            </a:r>
            <a:r>
              <a:rPr lang="en-GB" sz="2200" i="1" dirty="0"/>
              <a:t>last accessed [24/06/24]</a:t>
            </a:r>
          </a:p>
          <a:p>
            <a:endParaRPr lang="en-GB" sz="800" dirty="0"/>
          </a:p>
          <a:p>
            <a:r>
              <a:rPr lang="en-GB" sz="2200" dirty="0"/>
              <a:t>German Watch, </a:t>
            </a:r>
            <a:r>
              <a:rPr lang="en-GB" sz="2200" i="1" dirty="0"/>
              <a:t>Climate Risk Index </a:t>
            </a:r>
            <a:r>
              <a:rPr lang="en-GB" sz="2200" dirty="0"/>
              <a:t>(2017) available at: </a:t>
            </a:r>
            <a:r>
              <a:rPr lang="en-GB" sz="2200" dirty="0">
                <a:hlinkClick r:id="rId3"/>
              </a:rPr>
              <a:t>Global Climate Risk Index 2017 | </a:t>
            </a:r>
            <a:r>
              <a:rPr lang="en-GB" sz="2200" dirty="0" err="1">
                <a:hlinkClick r:id="rId3"/>
              </a:rPr>
              <a:t>Germanwatch</a:t>
            </a:r>
            <a:r>
              <a:rPr lang="en-GB" sz="2200" dirty="0">
                <a:hlinkClick r:id="rId3"/>
              </a:rPr>
              <a:t> </a:t>
            </a:r>
            <a:r>
              <a:rPr lang="en-GB" sz="2200" dirty="0" err="1">
                <a:hlinkClick r:id="rId3"/>
              </a:rPr>
              <a:t>e.V.</a:t>
            </a:r>
            <a:r>
              <a:rPr lang="en-GB" sz="2200" dirty="0"/>
              <a:t> last accessed [24/06/24]</a:t>
            </a:r>
          </a:p>
          <a:p>
            <a:endParaRPr lang="en-GB" sz="800" dirty="0"/>
          </a:p>
          <a:p>
            <a:pPr marL="0" indent="0">
              <a:buNone/>
            </a:pPr>
            <a:r>
              <a:rPr lang="en-GB" sz="2800" b="1" dirty="0"/>
              <a:t>Tools and Libraries:</a:t>
            </a:r>
          </a:p>
          <a:p>
            <a:r>
              <a:rPr lang="en-GB" sz="2200" b="1" dirty="0"/>
              <a:t>Programming Languages and Libraries</a:t>
            </a:r>
            <a:r>
              <a:rPr lang="en-GB" sz="2200" dirty="0"/>
              <a:t>: Python, Pandas, NumPy,</a:t>
            </a:r>
          </a:p>
          <a:p>
            <a:r>
              <a:rPr lang="en-GB" sz="2200" b="1" dirty="0"/>
              <a:t>Data Visualization Tools</a:t>
            </a:r>
            <a:r>
              <a:rPr lang="en-GB" sz="2200" dirty="0"/>
              <a:t>: Matplotlib, Seaborn, Bokeh, </a:t>
            </a:r>
          </a:p>
          <a:p>
            <a:r>
              <a:rPr lang="en-GB" sz="2200" b="1" dirty="0"/>
              <a:t>Machine Learning Tools</a:t>
            </a:r>
            <a:r>
              <a:rPr lang="en-GB" sz="2200" dirty="0"/>
              <a:t>: Scikit-Learn,</a:t>
            </a:r>
          </a:p>
          <a:p>
            <a:r>
              <a:rPr lang="en-GB" sz="2200" b="1" dirty="0"/>
              <a:t>General Tools</a:t>
            </a:r>
            <a:r>
              <a:rPr lang="en-GB" sz="2200" dirty="0"/>
              <a:t>: Warnings</a:t>
            </a:r>
          </a:p>
          <a:p>
            <a:r>
              <a:rPr lang="en-GB" sz="2200" b="1" dirty="0"/>
              <a:t>Environment and Output</a:t>
            </a:r>
            <a:r>
              <a:rPr lang="en-GB" sz="2200" dirty="0"/>
              <a:t>: </a:t>
            </a:r>
            <a:r>
              <a:rPr lang="en-GB" sz="2200" dirty="0" err="1"/>
              <a:t>Jupyter</a:t>
            </a:r>
            <a:r>
              <a:rPr lang="en-GB" sz="2200" dirty="0"/>
              <a:t> Notebook, </a:t>
            </a:r>
          </a:p>
          <a:p>
            <a:r>
              <a:rPr lang="en-GB" sz="2200" b="1" dirty="0"/>
              <a:t>Workflow Tools</a:t>
            </a:r>
            <a:r>
              <a:rPr lang="en-GB" sz="2200" dirty="0"/>
              <a:t>: Code Documentation (inline comments), Version Control (e.g., Git, GitHub)</a:t>
            </a:r>
            <a:endParaRPr lang="en-GB" dirty="0"/>
          </a:p>
        </p:txBody>
      </p:sp>
      <p:sp>
        <p:nvSpPr>
          <p:cNvPr id="2" name="Title 1">
            <a:extLst>
              <a:ext uri="{FF2B5EF4-FFF2-40B4-BE49-F238E27FC236}">
                <a16:creationId xmlns:a16="http://schemas.microsoft.com/office/drawing/2014/main" id="{98471042-80C0-1450-3C8F-AAEC437A0DF3}"/>
              </a:ext>
            </a:extLst>
          </p:cNvPr>
          <p:cNvSpPr>
            <a:spLocks noGrp="1"/>
          </p:cNvSpPr>
          <p:nvPr>
            <p:ph type="title"/>
          </p:nvPr>
        </p:nvSpPr>
        <p:spPr/>
        <p:txBody>
          <a:bodyPr>
            <a:normAutofit/>
          </a:bodyPr>
          <a:lstStyle/>
          <a:p>
            <a:r>
              <a:rPr lang="en-GB" sz="3600" b="1" dirty="0"/>
              <a:t>Sources</a:t>
            </a:r>
          </a:p>
        </p:txBody>
      </p:sp>
    </p:spTree>
    <p:extLst>
      <p:ext uri="{BB962C8B-B14F-4D97-AF65-F5344CB8AC3E}">
        <p14:creationId xmlns:p14="http://schemas.microsoft.com/office/powerpoint/2010/main" val="9348320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A2AE08-5ED2-90F2-42D4-522D2989B6AE}"/>
              </a:ext>
            </a:extLst>
          </p:cNvPr>
          <p:cNvSpPr>
            <a:spLocks noGrp="1"/>
          </p:cNvSpPr>
          <p:nvPr>
            <p:ph type="title"/>
          </p:nvPr>
        </p:nvSpPr>
        <p:spPr>
          <a:xfrm>
            <a:off x="838200" y="0"/>
            <a:ext cx="10515600" cy="1325563"/>
          </a:xfrm>
        </p:spPr>
        <p:txBody>
          <a:bodyPr/>
          <a:lstStyle/>
          <a:p>
            <a:r>
              <a:rPr lang="en-GB" dirty="0"/>
              <a:t>Appendices (p1)</a:t>
            </a:r>
          </a:p>
        </p:txBody>
      </p:sp>
      <p:sp>
        <p:nvSpPr>
          <p:cNvPr id="3" name="Content Placeholder 2">
            <a:extLst>
              <a:ext uri="{FF2B5EF4-FFF2-40B4-BE49-F238E27FC236}">
                <a16:creationId xmlns:a16="http://schemas.microsoft.com/office/drawing/2014/main" id="{EC041224-9670-1C91-D26F-96BE3202104E}"/>
              </a:ext>
            </a:extLst>
          </p:cNvPr>
          <p:cNvSpPr>
            <a:spLocks noGrp="1"/>
          </p:cNvSpPr>
          <p:nvPr>
            <p:ph idx="1"/>
          </p:nvPr>
        </p:nvSpPr>
        <p:spPr>
          <a:xfrm>
            <a:off x="838200" y="1182343"/>
            <a:ext cx="10515600" cy="5532438"/>
          </a:xfrm>
        </p:spPr>
        <p:txBody>
          <a:bodyPr>
            <a:normAutofit fontScale="62500" lnSpcReduction="20000"/>
          </a:bodyPr>
          <a:lstStyle/>
          <a:p>
            <a:r>
              <a:rPr lang="en-GB" sz="3200" dirty="0"/>
              <a:t>Given the predominantly </a:t>
            </a:r>
            <a:r>
              <a:rPr lang="en-GB" sz="3200" i="1" dirty="0"/>
              <a:t>extended</a:t>
            </a:r>
            <a:r>
              <a:rPr lang="en-GB" sz="3200" dirty="0"/>
              <a:t> consequences of climate change, the utility of looking at only direct deaths should be questioned. However, it might form another avenue by which to frame climate policy in immediate and comprehensible terms whilst highlighting some of it less explored areas to consider.</a:t>
            </a:r>
          </a:p>
          <a:p>
            <a:r>
              <a:rPr lang="en-GB" sz="3200" dirty="0"/>
              <a:t>The variables contributing to </a:t>
            </a:r>
            <a:r>
              <a:rPr lang="en-GB" sz="3200" i="1" dirty="0"/>
              <a:t>Agrarian</a:t>
            </a:r>
            <a:r>
              <a:rPr lang="en-GB" sz="3200" dirty="0"/>
              <a:t> direct deaths, warrant further multi-variate analysis.</a:t>
            </a:r>
          </a:p>
          <a:p>
            <a:r>
              <a:rPr lang="en-GB" sz="3200" dirty="0"/>
              <a:t>This research refers to the Year 2015. Whilst it is now almost a decade old, it is not so old as to be totally obsolete, particularly for the purposes of this Portfolio.</a:t>
            </a:r>
          </a:p>
          <a:p>
            <a:r>
              <a:rPr lang="en-GB" sz="3200" dirty="0"/>
              <a:t>State’s least impacted by climate change tended to record their data most consistently. The effects of instability on research capacities should therefore be considered.</a:t>
            </a:r>
          </a:p>
          <a:p>
            <a:r>
              <a:rPr lang="en-GB" sz="3200" dirty="0"/>
              <a:t>Future research should repeat the study with greater attention to land and population sizes. However, it should be noted that Fatalities/100k ranks by Agrarian Employment Rates showed similar levels of variability as that exhibited by the Fatalities Index (s11); graphs available in notebook.</a:t>
            </a:r>
          </a:p>
          <a:p>
            <a:r>
              <a:rPr lang="en-GB" sz="3200" dirty="0"/>
              <a:t>Future Mean comparisons should explore more inverse correlations (I explored this briefly but due to time constraints more is still needed).</a:t>
            </a:r>
          </a:p>
          <a:p>
            <a:r>
              <a:rPr lang="en-GB" sz="3200" dirty="0"/>
              <a:t>Eliminating all ‘unaffected’ countries will likely have skewed results somewhat. Future explorations may want to explore the differences in results without this reduction.</a:t>
            </a:r>
          </a:p>
          <a:p>
            <a:r>
              <a:rPr lang="en-GB" sz="3200" dirty="0"/>
              <a:t>The small sample size may have impacted the correlation analyses. However, given the small number of countries that actually fit the criteria of this group, this is a difficult issue to resolve. Rather I would suggest doing a micro-analysis of each country, eliminating potential outliers amongst the group and conducting a multi-variate analysis on those that remain.</a:t>
            </a:r>
          </a:p>
        </p:txBody>
      </p:sp>
    </p:spTree>
    <p:extLst>
      <p:ext uri="{BB962C8B-B14F-4D97-AF65-F5344CB8AC3E}">
        <p14:creationId xmlns:p14="http://schemas.microsoft.com/office/powerpoint/2010/main" val="778285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09B383B-D635-9AE0-A7F7-CC03C8972931}"/>
              </a:ext>
            </a:extLst>
          </p:cNvPr>
          <p:cNvPicPr>
            <a:picLocks noChangeAspect="1"/>
          </p:cNvPicPr>
          <p:nvPr/>
        </p:nvPicPr>
        <p:blipFill>
          <a:blip r:embed="rId2"/>
          <a:stretch>
            <a:fillRect/>
          </a:stretch>
        </p:blipFill>
        <p:spPr>
          <a:xfrm>
            <a:off x="6233778" y="2352444"/>
            <a:ext cx="5958222" cy="2641853"/>
          </a:xfrm>
          <a:prstGeom prst="rect">
            <a:avLst/>
          </a:prstGeom>
        </p:spPr>
      </p:pic>
      <p:pic>
        <p:nvPicPr>
          <p:cNvPr id="5" name="Picture 4">
            <a:extLst>
              <a:ext uri="{FF2B5EF4-FFF2-40B4-BE49-F238E27FC236}">
                <a16:creationId xmlns:a16="http://schemas.microsoft.com/office/drawing/2014/main" id="{CD8E49AA-BD58-78DE-EA71-9A84A40C0A5F}"/>
              </a:ext>
            </a:extLst>
          </p:cNvPr>
          <p:cNvPicPr>
            <a:picLocks noChangeAspect="1"/>
          </p:cNvPicPr>
          <p:nvPr/>
        </p:nvPicPr>
        <p:blipFill>
          <a:blip r:embed="rId3"/>
          <a:stretch>
            <a:fillRect/>
          </a:stretch>
        </p:blipFill>
        <p:spPr>
          <a:xfrm>
            <a:off x="0" y="2427863"/>
            <a:ext cx="5089793" cy="2241094"/>
          </a:xfrm>
          <a:prstGeom prst="rect">
            <a:avLst/>
          </a:prstGeom>
        </p:spPr>
      </p:pic>
      <p:sp>
        <p:nvSpPr>
          <p:cNvPr id="2" name="Title 1">
            <a:extLst>
              <a:ext uri="{FF2B5EF4-FFF2-40B4-BE49-F238E27FC236}">
                <a16:creationId xmlns:a16="http://schemas.microsoft.com/office/drawing/2014/main" id="{F44B344D-F435-1165-CE2E-B5E20F6EB847}"/>
              </a:ext>
            </a:extLst>
          </p:cNvPr>
          <p:cNvSpPr>
            <a:spLocks noGrp="1"/>
          </p:cNvSpPr>
          <p:nvPr>
            <p:ph type="title"/>
          </p:nvPr>
        </p:nvSpPr>
        <p:spPr>
          <a:xfrm>
            <a:off x="144137" y="-139050"/>
            <a:ext cx="10515600" cy="1325563"/>
          </a:xfrm>
        </p:spPr>
        <p:txBody>
          <a:bodyPr/>
          <a:lstStyle/>
          <a:p>
            <a:r>
              <a:rPr lang="en-GB" dirty="0"/>
              <a:t>Caveats, Small Sample Difficulties</a:t>
            </a:r>
          </a:p>
        </p:txBody>
      </p:sp>
      <p:sp>
        <p:nvSpPr>
          <p:cNvPr id="3" name="Content Placeholder 2">
            <a:extLst>
              <a:ext uri="{FF2B5EF4-FFF2-40B4-BE49-F238E27FC236}">
                <a16:creationId xmlns:a16="http://schemas.microsoft.com/office/drawing/2014/main" id="{9E5583DC-0101-3288-A35B-9C2E43CB00CB}"/>
              </a:ext>
            </a:extLst>
          </p:cNvPr>
          <p:cNvSpPr>
            <a:spLocks noGrp="1"/>
          </p:cNvSpPr>
          <p:nvPr>
            <p:ph idx="1"/>
          </p:nvPr>
        </p:nvSpPr>
        <p:spPr>
          <a:xfrm>
            <a:off x="144137" y="870923"/>
            <a:ext cx="11903726" cy="4351338"/>
          </a:xfrm>
        </p:spPr>
        <p:txBody>
          <a:bodyPr/>
          <a:lstStyle/>
          <a:p>
            <a:pPr marL="0" indent="0" algn="just">
              <a:buNone/>
            </a:pPr>
            <a:r>
              <a:rPr lang="en-GB" sz="2400" dirty="0"/>
              <a:t>Here we can clearly see how for both Tarif Rate and Profit tax, the line of best fit, and Spearman’s correlation Coefficients can be skewed by the small subgroup size</a:t>
            </a:r>
            <a:r>
              <a:rPr lang="en-GB" dirty="0"/>
              <a:t>. </a:t>
            </a:r>
          </a:p>
          <a:p>
            <a:pPr marL="0" indent="0" algn="just">
              <a:buNone/>
            </a:pPr>
            <a:r>
              <a:rPr lang="en-GB" sz="2000" dirty="0"/>
              <a:t>It may be worth noting here that the Fatality group threshold incidentally coincides with the lower quartile of low agriculture economies. Care must be taken if increasing the sample size.</a:t>
            </a:r>
          </a:p>
        </p:txBody>
      </p:sp>
      <p:pic>
        <p:nvPicPr>
          <p:cNvPr id="7" name="Picture 6">
            <a:extLst>
              <a:ext uri="{FF2B5EF4-FFF2-40B4-BE49-F238E27FC236}">
                <a16:creationId xmlns:a16="http://schemas.microsoft.com/office/drawing/2014/main" id="{0CEF0959-96E0-3F28-E34B-FE5A227369EF}"/>
              </a:ext>
            </a:extLst>
          </p:cNvPr>
          <p:cNvPicPr>
            <a:picLocks noChangeAspect="1"/>
          </p:cNvPicPr>
          <p:nvPr/>
        </p:nvPicPr>
        <p:blipFill>
          <a:blip r:embed="rId4"/>
          <a:stretch>
            <a:fillRect/>
          </a:stretch>
        </p:blipFill>
        <p:spPr>
          <a:xfrm>
            <a:off x="0" y="4605640"/>
            <a:ext cx="5136827" cy="2370482"/>
          </a:xfrm>
          <a:prstGeom prst="rect">
            <a:avLst/>
          </a:prstGeom>
        </p:spPr>
      </p:pic>
      <p:pic>
        <p:nvPicPr>
          <p:cNvPr id="11" name="Picture 10">
            <a:extLst>
              <a:ext uri="{FF2B5EF4-FFF2-40B4-BE49-F238E27FC236}">
                <a16:creationId xmlns:a16="http://schemas.microsoft.com/office/drawing/2014/main" id="{DC70FAD4-1461-D4D6-0B9A-8C8B7A67C5C2}"/>
              </a:ext>
            </a:extLst>
          </p:cNvPr>
          <p:cNvPicPr>
            <a:picLocks noChangeAspect="1"/>
          </p:cNvPicPr>
          <p:nvPr/>
        </p:nvPicPr>
        <p:blipFill>
          <a:blip r:embed="rId5"/>
          <a:stretch>
            <a:fillRect/>
          </a:stretch>
        </p:blipFill>
        <p:spPr>
          <a:xfrm>
            <a:off x="6250029" y="4347351"/>
            <a:ext cx="5941971" cy="2834701"/>
          </a:xfrm>
          <a:prstGeom prst="rect">
            <a:avLst/>
          </a:prstGeom>
        </p:spPr>
      </p:pic>
    </p:spTree>
    <p:extLst>
      <p:ext uri="{BB962C8B-B14F-4D97-AF65-F5344CB8AC3E}">
        <p14:creationId xmlns:p14="http://schemas.microsoft.com/office/powerpoint/2010/main" val="29956903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0C5ED-F27B-FE7D-FF2E-4C3F7F5C524E}"/>
              </a:ext>
            </a:extLst>
          </p:cNvPr>
          <p:cNvSpPr>
            <a:spLocks noGrp="1"/>
          </p:cNvSpPr>
          <p:nvPr>
            <p:ph type="title"/>
          </p:nvPr>
        </p:nvSpPr>
        <p:spPr>
          <a:xfrm>
            <a:off x="838200" y="250371"/>
            <a:ext cx="10515600" cy="1325563"/>
          </a:xfrm>
        </p:spPr>
        <p:txBody>
          <a:bodyPr/>
          <a:lstStyle/>
          <a:p>
            <a:r>
              <a:rPr lang="en-GB" dirty="0"/>
              <a:t>Refining My Study</a:t>
            </a:r>
          </a:p>
        </p:txBody>
      </p:sp>
      <p:sp>
        <p:nvSpPr>
          <p:cNvPr id="3" name="Content Placeholder 2">
            <a:extLst>
              <a:ext uri="{FF2B5EF4-FFF2-40B4-BE49-F238E27FC236}">
                <a16:creationId xmlns:a16="http://schemas.microsoft.com/office/drawing/2014/main" id="{5361125B-173D-46D1-C8C8-69ECECE8F54D}"/>
              </a:ext>
            </a:extLst>
          </p:cNvPr>
          <p:cNvSpPr>
            <a:spLocks noGrp="1"/>
          </p:cNvSpPr>
          <p:nvPr>
            <p:ph idx="1"/>
          </p:nvPr>
        </p:nvSpPr>
        <p:spPr>
          <a:xfrm>
            <a:off x="838200" y="1353566"/>
            <a:ext cx="10515600" cy="4150868"/>
          </a:xfrm>
        </p:spPr>
        <p:txBody>
          <a:bodyPr>
            <a:normAutofit fontScale="92500" lnSpcReduction="20000"/>
          </a:bodyPr>
          <a:lstStyle/>
          <a:p>
            <a:pPr marL="0" indent="0" algn="just">
              <a:buNone/>
            </a:pPr>
            <a:r>
              <a:rPr lang="en-GB" dirty="0"/>
              <a:t>As my research was centred on the exacerbating and mitigating factors in the fatality rates of those low agriculture economies </a:t>
            </a:r>
            <a:r>
              <a:rPr lang="en-GB" i="1" dirty="0"/>
              <a:t>most </a:t>
            </a:r>
            <a:r>
              <a:rPr lang="en-GB" dirty="0"/>
              <a:t>affected by climate change, I eliminated states reporting </a:t>
            </a:r>
            <a:r>
              <a:rPr lang="en-GB" b="1" dirty="0"/>
              <a:t>no</a:t>
            </a:r>
            <a:r>
              <a:rPr lang="en-GB" dirty="0"/>
              <a:t> human or financial impacts as I assumed this group to:</a:t>
            </a:r>
          </a:p>
          <a:p>
            <a:pPr marL="457200" indent="-457200" algn="just">
              <a:buFont typeface="+mj-lt"/>
              <a:buAutoNum type="alphaLcParenR"/>
            </a:pPr>
            <a:r>
              <a:rPr lang="en-GB" dirty="0"/>
              <a:t>Largely represent an ideal non-replicable amalgamation of circumstances involving temperate climates; unextreme weather patterns; </a:t>
            </a:r>
            <a:r>
              <a:rPr lang="en-GB" i="1" dirty="0"/>
              <a:t>and</a:t>
            </a:r>
            <a:r>
              <a:rPr lang="en-GB" dirty="0"/>
              <a:t> strong, stable, economies.</a:t>
            </a:r>
          </a:p>
          <a:p>
            <a:pPr lvl="1"/>
            <a:r>
              <a:rPr lang="en-GB" i="1" dirty="0"/>
              <a:t>It is beyond the scope of this study to explore such geographically blessed countries’ degrees of commercial diversification, and self-sufficiency, as each such measure is likely only possible given extremely specific contextual &amp; geographical conditions.</a:t>
            </a:r>
          </a:p>
          <a:p>
            <a:pPr marL="457200" indent="-457200" algn="just">
              <a:buFont typeface="+mj-lt"/>
              <a:buAutoNum type="alphaLcParenR"/>
            </a:pPr>
            <a:r>
              <a:rPr lang="en-GB" dirty="0"/>
              <a:t>Contain unreliable and incomplete data. Indeed, on further inspection, columns containing figures derived from other columns’ data, frequently contained values when their base column did not. </a:t>
            </a:r>
          </a:p>
        </p:txBody>
      </p:sp>
      <p:sp>
        <p:nvSpPr>
          <p:cNvPr id="4" name="Rectangle: Rounded Corners 3">
            <a:extLst>
              <a:ext uri="{FF2B5EF4-FFF2-40B4-BE49-F238E27FC236}">
                <a16:creationId xmlns:a16="http://schemas.microsoft.com/office/drawing/2014/main" id="{85A6EDD3-F6D5-2325-63D7-DE47BE64C56D}"/>
              </a:ext>
            </a:extLst>
          </p:cNvPr>
          <p:cNvSpPr/>
          <p:nvPr/>
        </p:nvSpPr>
        <p:spPr>
          <a:xfrm>
            <a:off x="683964" y="5605094"/>
            <a:ext cx="10824072" cy="10025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dirty="0">
                <a:effectLst/>
                <a:latin typeface="Segoe UI" panose="020B0502040204020203" pitchFamily="34" charset="0"/>
              </a:rPr>
              <a:t>This is a preliminary research project aimed at inciting further discussion on the topic. As such, it places breadth of applicability at centre stage (with the potential for further refinements of focus in future projects).</a:t>
            </a:r>
            <a:endParaRPr lang="en-GB" sz="2200" dirty="0">
              <a:effectLst/>
              <a:latin typeface="Arial" panose="020B0604020202020204" pitchFamily="34" charset="0"/>
            </a:endParaRPr>
          </a:p>
        </p:txBody>
      </p:sp>
    </p:spTree>
    <p:extLst>
      <p:ext uri="{BB962C8B-B14F-4D97-AF65-F5344CB8AC3E}">
        <p14:creationId xmlns:p14="http://schemas.microsoft.com/office/powerpoint/2010/main" val="997804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7A714-3301-C69F-EB88-FDD57E429B50}"/>
              </a:ext>
            </a:extLst>
          </p:cNvPr>
          <p:cNvSpPr>
            <a:spLocks noGrp="1"/>
          </p:cNvSpPr>
          <p:nvPr>
            <p:ph type="title"/>
          </p:nvPr>
        </p:nvSpPr>
        <p:spPr>
          <a:xfrm>
            <a:off x="238698" y="132279"/>
            <a:ext cx="10515600" cy="1325563"/>
          </a:xfrm>
        </p:spPr>
        <p:txBody>
          <a:bodyPr/>
          <a:lstStyle/>
          <a:p>
            <a:r>
              <a:rPr lang="en-GB" dirty="0"/>
              <a:t>Sources</a:t>
            </a:r>
          </a:p>
        </p:txBody>
      </p:sp>
      <p:sp>
        <p:nvSpPr>
          <p:cNvPr id="3" name="Content Placeholder 2">
            <a:extLst>
              <a:ext uri="{FF2B5EF4-FFF2-40B4-BE49-F238E27FC236}">
                <a16:creationId xmlns:a16="http://schemas.microsoft.com/office/drawing/2014/main" id="{5BDDAE9D-CCEC-39A1-FCCA-AF5717E0D373}"/>
              </a:ext>
            </a:extLst>
          </p:cNvPr>
          <p:cNvSpPr>
            <a:spLocks noGrp="1"/>
          </p:cNvSpPr>
          <p:nvPr>
            <p:ph sz="half" idx="1"/>
          </p:nvPr>
        </p:nvSpPr>
        <p:spPr>
          <a:xfrm>
            <a:off x="238698" y="1325564"/>
            <a:ext cx="5590142" cy="5400157"/>
          </a:xfrm>
        </p:spPr>
        <p:txBody>
          <a:bodyPr>
            <a:normAutofit fontScale="55000" lnSpcReduction="20000"/>
          </a:bodyPr>
          <a:lstStyle/>
          <a:p>
            <a:pPr marL="0" indent="0">
              <a:lnSpc>
                <a:spcPct val="120000"/>
              </a:lnSpc>
              <a:buNone/>
            </a:pPr>
            <a:r>
              <a:rPr lang="en-GB" sz="3500" b="1" dirty="0"/>
              <a:t>Source1</a:t>
            </a:r>
            <a:r>
              <a:rPr lang="en-GB" sz="3500" dirty="0"/>
              <a:t>. My primary dataset was drawn from the non-profit German Watch’s Climate Risk Index. 2 factors are noteworthy here:</a:t>
            </a:r>
          </a:p>
          <a:p>
            <a:pPr marL="457200" indent="-457200">
              <a:lnSpc>
                <a:spcPct val="120000"/>
              </a:lnSpc>
              <a:buAutoNum type="arabicParenR"/>
            </a:pPr>
            <a:r>
              <a:rPr lang="en-GB" sz="3400" dirty="0"/>
              <a:t>Only data for the year </a:t>
            </a:r>
            <a:r>
              <a:rPr lang="en-GB" sz="3400" b="1" dirty="0"/>
              <a:t>2015</a:t>
            </a:r>
            <a:r>
              <a:rPr lang="en-GB" sz="3400" dirty="0"/>
              <a:t> was available due to issues around public access (I had to source this dataset via an independent uploader).</a:t>
            </a:r>
          </a:p>
          <a:p>
            <a:pPr marL="457200" indent="-457200">
              <a:lnSpc>
                <a:spcPct val="120000"/>
              </a:lnSpc>
              <a:buAutoNum type="arabicParenR"/>
            </a:pPr>
            <a:r>
              <a:rPr lang="en-GB" sz="3400" dirty="0"/>
              <a:t>The</a:t>
            </a:r>
            <a:r>
              <a:rPr lang="en-GB" sz="3400" b="1" dirty="0"/>
              <a:t> fatality figures </a:t>
            </a:r>
            <a:r>
              <a:rPr lang="en-GB" sz="3400" dirty="0"/>
              <a:t>in this dataset refer only to deaths </a:t>
            </a:r>
            <a:r>
              <a:rPr lang="en-GB" sz="3400" i="1" dirty="0"/>
              <a:t>directly</a:t>
            </a:r>
            <a:r>
              <a:rPr lang="en-GB" sz="3400" dirty="0"/>
              <a:t> resulting from climate change (e.g. heat waves, hurricanes, and floods). It therefore does not include fatalities resulting from famine or drought.</a:t>
            </a:r>
            <a:endParaRPr lang="en-GB" sz="4000" dirty="0"/>
          </a:p>
          <a:p>
            <a:pPr marL="0" indent="0">
              <a:lnSpc>
                <a:spcPct val="120000"/>
              </a:lnSpc>
              <a:buNone/>
            </a:pPr>
            <a:r>
              <a:rPr lang="en-GB" sz="3600" b="1" dirty="0"/>
              <a:t>Source2</a:t>
            </a:r>
            <a:r>
              <a:rPr lang="en-GB" sz="3600" dirty="0"/>
              <a:t>. I supplemented this dataset with significant quantities of World Bank data for the years 2015-2017.</a:t>
            </a:r>
          </a:p>
          <a:p>
            <a:pPr marL="742950" indent="-742950">
              <a:lnSpc>
                <a:spcPct val="120000"/>
              </a:lnSpc>
              <a:buFont typeface="+mj-lt"/>
              <a:buAutoNum type="arabicParenR"/>
            </a:pPr>
            <a:r>
              <a:rPr lang="en-GB" sz="3600" dirty="0"/>
              <a:t>Agricultural Employment Values are ‘Modelled ILO Estimates’</a:t>
            </a:r>
          </a:p>
          <a:p>
            <a:pPr marL="742950" indent="-742950">
              <a:lnSpc>
                <a:spcPct val="120000"/>
              </a:lnSpc>
              <a:buFont typeface="+mj-lt"/>
              <a:buAutoNum type="arabicParenR"/>
            </a:pPr>
            <a:endParaRPr lang="en-GB" sz="3600" dirty="0"/>
          </a:p>
        </p:txBody>
      </p:sp>
      <p:sp>
        <p:nvSpPr>
          <p:cNvPr id="4" name="Rectangle: Rounded Corners 3">
            <a:extLst>
              <a:ext uri="{FF2B5EF4-FFF2-40B4-BE49-F238E27FC236}">
                <a16:creationId xmlns:a16="http://schemas.microsoft.com/office/drawing/2014/main" id="{7F675DC7-53E9-22A1-8282-F2053B625285}"/>
              </a:ext>
            </a:extLst>
          </p:cNvPr>
          <p:cNvSpPr/>
          <p:nvPr/>
        </p:nvSpPr>
        <p:spPr>
          <a:xfrm>
            <a:off x="5927076" y="1773716"/>
            <a:ext cx="6096000" cy="508428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Content Placeholder 8">
            <a:extLst>
              <a:ext uri="{FF2B5EF4-FFF2-40B4-BE49-F238E27FC236}">
                <a16:creationId xmlns:a16="http://schemas.microsoft.com/office/drawing/2014/main" id="{C606C513-20BA-B7E8-089F-217966B37FD7}"/>
              </a:ext>
            </a:extLst>
          </p:cNvPr>
          <p:cNvSpPr>
            <a:spLocks noGrp="1"/>
          </p:cNvSpPr>
          <p:nvPr>
            <p:ph sz="half" idx="2"/>
          </p:nvPr>
        </p:nvSpPr>
        <p:spPr>
          <a:xfrm>
            <a:off x="6348929" y="2678074"/>
            <a:ext cx="5590142" cy="4047647"/>
          </a:xfrm>
        </p:spPr>
        <p:txBody>
          <a:bodyPr>
            <a:normAutofit fontScale="55000" lnSpcReduction="20000"/>
          </a:bodyPr>
          <a:lstStyle/>
          <a:p>
            <a:pPr marL="0" indent="0">
              <a:buNone/>
            </a:pPr>
            <a:r>
              <a:rPr lang="en-GB" sz="4400" dirty="0"/>
              <a:t>To ensure the reliability, validity, and usability of my data, I…</a:t>
            </a:r>
          </a:p>
          <a:p>
            <a:pPr marL="457200" indent="-457200">
              <a:buFont typeface="+mj-lt"/>
              <a:buAutoNum type="arabicPeriod"/>
            </a:pPr>
            <a:r>
              <a:rPr lang="en-GB" sz="3600" b="1" dirty="0"/>
              <a:t>Standardized date formats </a:t>
            </a:r>
            <a:r>
              <a:rPr lang="en-GB" sz="3600" dirty="0"/>
              <a:t>across the dataset</a:t>
            </a:r>
          </a:p>
          <a:p>
            <a:pPr marL="457200" indent="-457200">
              <a:buFont typeface="+mj-lt"/>
              <a:buAutoNum type="arabicPeriod"/>
            </a:pPr>
            <a:r>
              <a:rPr lang="en-GB" sz="3600" b="1" dirty="0"/>
              <a:t>Eliminated special characters </a:t>
            </a:r>
            <a:r>
              <a:rPr lang="en-GB" sz="3600" dirty="0"/>
              <a:t>from column names</a:t>
            </a:r>
          </a:p>
          <a:p>
            <a:pPr marL="457200" indent="-457200">
              <a:buFont typeface="+mj-lt"/>
              <a:buAutoNum type="arabicPeriod"/>
            </a:pPr>
            <a:r>
              <a:rPr lang="en-GB" sz="3600" b="1" dirty="0"/>
              <a:t>Accounted for inflation </a:t>
            </a:r>
            <a:r>
              <a:rPr lang="en-GB" sz="3600" dirty="0"/>
              <a:t>in columns containing financial data by converting their values to the constant 2015 USD$ value (several poverty metrics were inextricable from this constant).</a:t>
            </a:r>
          </a:p>
          <a:p>
            <a:pPr marL="457200" indent="-457200">
              <a:buFont typeface="+mj-lt"/>
              <a:buAutoNum type="arabicPeriod"/>
            </a:pPr>
            <a:r>
              <a:rPr lang="en-GB" sz="3600" b="1" dirty="0"/>
              <a:t>Eliminated Missing Values </a:t>
            </a:r>
            <a:r>
              <a:rPr lang="en-GB" sz="3600" dirty="0"/>
              <a:t>(</a:t>
            </a:r>
            <a:r>
              <a:rPr lang="en-GB" sz="3600" dirty="0" err="1"/>
              <a:t>NaNs</a:t>
            </a:r>
            <a:r>
              <a:rPr lang="en-GB" sz="3600" dirty="0"/>
              <a:t>) in several stages…</a:t>
            </a:r>
          </a:p>
          <a:p>
            <a:pPr lvl="1"/>
            <a:r>
              <a:rPr lang="en-GB" sz="3200" i="1" dirty="0"/>
              <a:t>Given more time, I would have stratified and weighted each method accordingly.</a:t>
            </a:r>
          </a:p>
          <a:p>
            <a:endParaRPr lang="en-GB" dirty="0"/>
          </a:p>
        </p:txBody>
      </p:sp>
      <p:sp>
        <p:nvSpPr>
          <p:cNvPr id="5" name="TextBox 4">
            <a:extLst>
              <a:ext uri="{FF2B5EF4-FFF2-40B4-BE49-F238E27FC236}">
                <a16:creationId xmlns:a16="http://schemas.microsoft.com/office/drawing/2014/main" id="{A33E6539-8114-3C20-81F6-AE510FB3AC57}"/>
              </a:ext>
            </a:extLst>
          </p:cNvPr>
          <p:cNvSpPr txBox="1"/>
          <p:nvPr/>
        </p:nvSpPr>
        <p:spPr>
          <a:xfrm>
            <a:off x="6492607" y="1908633"/>
            <a:ext cx="6096000" cy="769441"/>
          </a:xfrm>
          <a:prstGeom prst="rect">
            <a:avLst/>
          </a:prstGeom>
          <a:noFill/>
        </p:spPr>
        <p:txBody>
          <a:bodyPr wrap="square">
            <a:spAutoFit/>
          </a:bodyPr>
          <a:lstStyle/>
          <a:p>
            <a:r>
              <a:rPr lang="en-GB" sz="4400" dirty="0">
                <a:latin typeface="+mj-lt"/>
              </a:rPr>
              <a:t>The Data Cleaning</a:t>
            </a:r>
          </a:p>
        </p:txBody>
      </p:sp>
      <p:pic>
        <p:nvPicPr>
          <p:cNvPr id="1026" name="Picture 2" descr="Startseite | Germanwatch e.V.">
            <a:extLst>
              <a:ext uri="{FF2B5EF4-FFF2-40B4-BE49-F238E27FC236}">
                <a16:creationId xmlns:a16="http://schemas.microsoft.com/office/drawing/2014/main" id="{CA754637-BEB7-7330-FC39-BEF5BD3D2ED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587" t="30263" r="4793" b="31270"/>
          <a:stretch/>
        </p:blipFill>
        <p:spPr bwMode="auto">
          <a:xfrm>
            <a:off x="6096000" y="432764"/>
            <a:ext cx="2661417" cy="114233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orld Bank Logo | Business Vision">
            <a:extLst>
              <a:ext uri="{FF2B5EF4-FFF2-40B4-BE49-F238E27FC236}">
                <a16:creationId xmlns:a16="http://schemas.microsoft.com/office/drawing/2014/main" id="{8DD2EA87-6D34-927B-717A-F10F5B3CD6D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600" t="14722" r="15295" b="15126"/>
          <a:stretch/>
        </p:blipFill>
        <p:spPr bwMode="auto">
          <a:xfrm>
            <a:off x="9389272" y="285996"/>
            <a:ext cx="2496550" cy="14063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5083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C6C1-7E1E-FEF9-76CF-8BA7FDD92775}"/>
              </a:ext>
            </a:extLst>
          </p:cNvPr>
          <p:cNvSpPr>
            <a:spLocks noGrp="1"/>
          </p:cNvSpPr>
          <p:nvPr>
            <p:ph type="title"/>
          </p:nvPr>
        </p:nvSpPr>
        <p:spPr>
          <a:xfrm>
            <a:off x="838200" y="203813"/>
            <a:ext cx="10515600" cy="1325563"/>
          </a:xfrm>
        </p:spPr>
        <p:txBody>
          <a:bodyPr/>
          <a:lstStyle/>
          <a:p>
            <a:r>
              <a:rPr lang="en-GB" dirty="0"/>
              <a:t>Eliminating Missing Values (</a:t>
            </a:r>
            <a:r>
              <a:rPr lang="en-GB" dirty="0" err="1"/>
              <a:t>NaNs</a:t>
            </a:r>
            <a:r>
              <a:rPr lang="en-GB" dirty="0"/>
              <a:t>)</a:t>
            </a:r>
          </a:p>
        </p:txBody>
      </p:sp>
      <p:sp>
        <p:nvSpPr>
          <p:cNvPr id="3" name="Content Placeholder 2">
            <a:extLst>
              <a:ext uri="{FF2B5EF4-FFF2-40B4-BE49-F238E27FC236}">
                <a16:creationId xmlns:a16="http://schemas.microsoft.com/office/drawing/2014/main" id="{67EE47F7-4BDA-6A35-6608-CDE73AE58C96}"/>
              </a:ext>
            </a:extLst>
          </p:cNvPr>
          <p:cNvSpPr>
            <a:spLocks noGrp="1"/>
          </p:cNvSpPr>
          <p:nvPr>
            <p:ph idx="1"/>
          </p:nvPr>
        </p:nvSpPr>
        <p:spPr>
          <a:xfrm>
            <a:off x="838200" y="1215393"/>
            <a:ext cx="10515600" cy="5438794"/>
          </a:xfrm>
        </p:spPr>
        <p:txBody>
          <a:bodyPr>
            <a:normAutofit fontScale="70000" lnSpcReduction="20000"/>
          </a:bodyPr>
          <a:lstStyle/>
          <a:p>
            <a:pPr marL="0" indent="0">
              <a:lnSpc>
                <a:spcPct val="120000"/>
              </a:lnSpc>
              <a:buNone/>
            </a:pPr>
            <a:r>
              <a:rPr lang="en-GB" dirty="0"/>
              <a:t>To maintain data validity, I ensured variables contained a minimum of 60% of their values (specific to the year 2015) and dropped columns in excess of this. I then adopted a 4-pronged approach to </a:t>
            </a:r>
            <a:r>
              <a:rPr lang="en-GB" dirty="0" err="1"/>
              <a:t>NaN</a:t>
            </a:r>
            <a:r>
              <a:rPr lang="en-GB" dirty="0"/>
              <a:t> handling. Time efficiently, mitigating impacts to the data’s overall integrity, and retaining local specificity. </a:t>
            </a:r>
            <a:endParaRPr lang="en-GB" sz="600" dirty="0"/>
          </a:p>
          <a:p>
            <a:pPr marL="971550" lvl="1" indent="-514350">
              <a:lnSpc>
                <a:spcPct val="120000"/>
              </a:lnSpc>
              <a:buFont typeface="+mj-lt"/>
              <a:buAutoNum type="arabicPeriod"/>
            </a:pPr>
            <a:r>
              <a:rPr lang="en-GB" sz="2900" b="1" u="sng" dirty="0"/>
              <a:t>Predictive Imputation</a:t>
            </a:r>
            <a:r>
              <a:rPr lang="en-GB" sz="2900" dirty="0"/>
              <a:t>. In variables where over ½ of the population exhibited consistent growth, I modelled the missing values based on the percentage changes for that country’s subsequent years. A Linear Regression or Time-Series Analysis may have had a higher degree of accuracy, but due to the limited time-based datapoints I prioritised simplicity.</a:t>
            </a:r>
          </a:p>
          <a:p>
            <a:pPr marL="971550" lvl="1" indent="-514350">
              <a:lnSpc>
                <a:spcPct val="120000"/>
              </a:lnSpc>
              <a:buFont typeface="+mj-lt"/>
              <a:buAutoNum type="arabicPeriod"/>
            </a:pPr>
            <a:r>
              <a:rPr lang="en-GB" sz="2900" b="1" u="sng" dirty="0"/>
              <a:t>Mean Imputation.</a:t>
            </a:r>
            <a:r>
              <a:rPr lang="en-GB" sz="2900" dirty="0"/>
              <a:t> Where no consistent trend was discernible, I imputed the average of the values for the country’s subsequent years.</a:t>
            </a:r>
          </a:p>
          <a:p>
            <a:pPr marL="971550" lvl="1" indent="-514350">
              <a:lnSpc>
                <a:spcPct val="120000"/>
              </a:lnSpc>
              <a:buFont typeface="+mj-lt"/>
              <a:buAutoNum type="arabicPeriod"/>
            </a:pPr>
            <a:r>
              <a:rPr lang="en-GB" sz="2900" b="1" u="sng" dirty="0"/>
              <a:t>K-Nearest Neighbours Imputation</a:t>
            </a:r>
            <a:r>
              <a:rPr lang="en-GB" sz="2900" dirty="0"/>
              <a:t>. In cases with insufficient data to complete either of the above 2 steps, I directly imputed the values from whichever year that country’s data was available.</a:t>
            </a:r>
          </a:p>
          <a:p>
            <a:pPr marL="971550" lvl="1" indent="-514350">
              <a:lnSpc>
                <a:spcPct val="120000"/>
              </a:lnSpc>
              <a:buFont typeface="+mj-lt"/>
              <a:buAutoNum type="arabicPeriod"/>
            </a:pPr>
            <a:r>
              <a:rPr lang="en-GB" sz="2900" b="1" u="sng" dirty="0"/>
              <a:t>Median Imputation</a:t>
            </a:r>
            <a:r>
              <a:rPr lang="en-GB" sz="2900" dirty="0"/>
              <a:t>. If no data was available for a country’s relation to a given column in </a:t>
            </a:r>
            <a:r>
              <a:rPr lang="en-GB" sz="2900" i="1" dirty="0"/>
              <a:t>any </a:t>
            </a:r>
            <a:r>
              <a:rPr lang="en-GB" sz="2900" dirty="0"/>
              <a:t>of the years covered, I imputed the </a:t>
            </a:r>
            <a:r>
              <a:rPr lang="en-GB" sz="2900" dirty="0" err="1"/>
              <a:t>columns’s</a:t>
            </a:r>
            <a:r>
              <a:rPr lang="en-GB" sz="2900" dirty="0"/>
              <a:t> median.</a:t>
            </a:r>
          </a:p>
        </p:txBody>
      </p:sp>
    </p:spTree>
    <p:extLst>
      <p:ext uri="{BB962C8B-B14F-4D97-AF65-F5344CB8AC3E}">
        <p14:creationId xmlns:p14="http://schemas.microsoft.com/office/powerpoint/2010/main" val="2244502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DC6C1-7E1E-FEF9-76CF-8BA7FDD92775}"/>
              </a:ext>
            </a:extLst>
          </p:cNvPr>
          <p:cNvSpPr>
            <a:spLocks noGrp="1"/>
          </p:cNvSpPr>
          <p:nvPr>
            <p:ph type="title"/>
          </p:nvPr>
        </p:nvSpPr>
        <p:spPr>
          <a:xfrm>
            <a:off x="302966" y="75523"/>
            <a:ext cx="10515600" cy="1325563"/>
          </a:xfrm>
        </p:spPr>
        <p:txBody>
          <a:bodyPr/>
          <a:lstStyle/>
          <a:p>
            <a:r>
              <a:rPr lang="en-GB" dirty="0"/>
              <a:t>Cleaning: Outliers?</a:t>
            </a:r>
          </a:p>
        </p:txBody>
      </p:sp>
      <p:sp>
        <p:nvSpPr>
          <p:cNvPr id="3" name="Content Placeholder 2">
            <a:extLst>
              <a:ext uri="{FF2B5EF4-FFF2-40B4-BE49-F238E27FC236}">
                <a16:creationId xmlns:a16="http://schemas.microsoft.com/office/drawing/2014/main" id="{67EE47F7-4BDA-6A35-6608-CDE73AE58C96}"/>
              </a:ext>
            </a:extLst>
          </p:cNvPr>
          <p:cNvSpPr>
            <a:spLocks noGrp="1"/>
          </p:cNvSpPr>
          <p:nvPr>
            <p:ph idx="1"/>
          </p:nvPr>
        </p:nvSpPr>
        <p:spPr>
          <a:xfrm>
            <a:off x="302966" y="1115851"/>
            <a:ext cx="11452032" cy="1090080"/>
          </a:xfrm>
        </p:spPr>
        <p:txBody>
          <a:bodyPr>
            <a:normAutofit fontScale="92500" lnSpcReduction="10000"/>
          </a:bodyPr>
          <a:lstStyle/>
          <a:p>
            <a:pPr marL="0" indent="0" algn="just">
              <a:buNone/>
            </a:pPr>
            <a:r>
              <a:rPr lang="en-GB" dirty="0"/>
              <a:t>I opted to make significant use of the Median here due to the sheer size and frequency of statistical disparities in global politics. For instance, the </a:t>
            </a:r>
            <a:r>
              <a:rPr lang="en-GB" b="1" dirty="0"/>
              <a:t>Mean</a:t>
            </a:r>
            <a:r>
              <a:rPr lang="en-GB" dirty="0"/>
              <a:t> PPP losses is </a:t>
            </a:r>
            <a:r>
              <a:rPr lang="en-GB" b="1" dirty="0"/>
              <a:t>$1232.58m</a:t>
            </a:r>
            <a:r>
              <a:rPr lang="en-GB" dirty="0"/>
              <a:t>, but the </a:t>
            </a:r>
            <a:r>
              <a:rPr lang="en-GB" b="1" dirty="0"/>
              <a:t>Median</a:t>
            </a:r>
            <a:r>
              <a:rPr lang="en-GB" dirty="0"/>
              <a:t> is </a:t>
            </a:r>
            <a:r>
              <a:rPr lang="en-GB" b="1" dirty="0"/>
              <a:t>$92.94m</a:t>
            </a:r>
            <a:r>
              <a:rPr lang="en-GB" dirty="0"/>
              <a:t>.</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sz="1800" dirty="0"/>
          </a:p>
          <a:p>
            <a:pPr marL="0" indent="0">
              <a:buNone/>
            </a:pPr>
            <a:endParaRPr lang="en-GB" dirty="0"/>
          </a:p>
        </p:txBody>
      </p:sp>
      <p:pic>
        <p:nvPicPr>
          <p:cNvPr id="9" name="Picture 8">
            <a:extLst>
              <a:ext uri="{FF2B5EF4-FFF2-40B4-BE49-F238E27FC236}">
                <a16:creationId xmlns:a16="http://schemas.microsoft.com/office/drawing/2014/main" id="{8E458A35-4615-BEA4-57F6-AA6915A254CA}"/>
              </a:ext>
            </a:extLst>
          </p:cNvPr>
          <p:cNvPicPr>
            <a:picLocks noChangeAspect="1"/>
          </p:cNvPicPr>
          <p:nvPr/>
        </p:nvPicPr>
        <p:blipFill>
          <a:blip r:embed="rId2"/>
          <a:stretch>
            <a:fillRect/>
          </a:stretch>
        </p:blipFill>
        <p:spPr>
          <a:xfrm>
            <a:off x="5662670" y="2388278"/>
            <a:ext cx="6445359" cy="4351683"/>
          </a:xfrm>
          <a:prstGeom prst="rect">
            <a:avLst/>
          </a:prstGeom>
        </p:spPr>
      </p:pic>
      <p:sp useBgFill="1">
        <p:nvSpPr>
          <p:cNvPr id="17" name="Rectangle: Rounded Corners 16">
            <a:extLst>
              <a:ext uri="{FF2B5EF4-FFF2-40B4-BE49-F238E27FC236}">
                <a16:creationId xmlns:a16="http://schemas.microsoft.com/office/drawing/2014/main" id="{262B400F-F111-2DCA-FBE9-65A2F1BA42B1}"/>
              </a:ext>
            </a:extLst>
          </p:cNvPr>
          <p:cNvSpPr/>
          <p:nvPr/>
        </p:nvSpPr>
        <p:spPr>
          <a:xfrm>
            <a:off x="8449938" y="2878156"/>
            <a:ext cx="3514380" cy="153960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000" dirty="0">
                <a:solidFill>
                  <a:schemeClr val="tx1"/>
                </a:solidFill>
              </a:rPr>
              <a:t>But if we graph the data we see that the 3</a:t>
            </a:r>
            <a:r>
              <a:rPr lang="en-GB" sz="2000" baseline="30000" dirty="0">
                <a:solidFill>
                  <a:schemeClr val="tx1"/>
                </a:solidFill>
              </a:rPr>
              <a:t>rd</a:t>
            </a:r>
            <a:r>
              <a:rPr lang="en-GB" sz="2000" dirty="0">
                <a:solidFill>
                  <a:schemeClr val="tx1"/>
                </a:solidFill>
              </a:rPr>
              <a:t> ranked country in this regard suffered more than 5x more losses than the 4</a:t>
            </a:r>
            <a:r>
              <a:rPr lang="en-GB" sz="2000" baseline="30000" dirty="0">
                <a:solidFill>
                  <a:schemeClr val="tx1"/>
                </a:solidFill>
              </a:rPr>
              <a:t>th</a:t>
            </a:r>
            <a:r>
              <a:rPr lang="en-GB" sz="2000" dirty="0">
                <a:solidFill>
                  <a:schemeClr val="tx1"/>
                </a:solidFill>
              </a:rPr>
              <a:t> .</a:t>
            </a:r>
          </a:p>
        </p:txBody>
      </p:sp>
      <p:cxnSp>
        <p:nvCxnSpPr>
          <p:cNvPr id="18" name="Straight Arrow Connector 17">
            <a:extLst>
              <a:ext uri="{FF2B5EF4-FFF2-40B4-BE49-F238E27FC236}">
                <a16:creationId xmlns:a16="http://schemas.microsoft.com/office/drawing/2014/main" id="{5175CF44-BE9E-4712-8992-F7C337050288}"/>
              </a:ext>
            </a:extLst>
          </p:cNvPr>
          <p:cNvCxnSpPr>
            <a:cxnSpLocks/>
          </p:cNvCxnSpPr>
          <p:nvPr/>
        </p:nvCxnSpPr>
        <p:spPr>
          <a:xfrm flipH="1">
            <a:off x="7436386" y="4307595"/>
            <a:ext cx="1597445" cy="782393"/>
          </a:xfrm>
          <a:prstGeom prst="straightConnector1">
            <a:avLst/>
          </a:prstGeom>
          <a:ln w="57150">
            <a:solidFill>
              <a:srgbClr val="FF0000"/>
            </a:solidFill>
            <a:tailEnd type="triangle"/>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DE76182A-CCE0-AFAE-CC89-A3C6E89E49ED}"/>
              </a:ext>
            </a:extLst>
          </p:cNvPr>
          <p:cNvCxnSpPr>
            <a:cxnSpLocks/>
          </p:cNvCxnSpPr>
          <p:nvPr/>
        </p:nvCxnSpPr>
        <p:spPr>
          <a:xfrm flipH="1">
            <a:off x="7260116" y="3334388"/>
            <a:ext cx="1625233" cy="439578"/>
          </a:xfrm>
          <a:prstGeom prst="straightConnector1">
            <a:avLst/>
          </a:prstGeom>
          <a:ln w="57150">
            <a:solidFill>
              <a:srgbClr val="FF0000"/>
            </a:solidFill>
            <a:tailEnd type="triangle"/>
          </a:ln>
          <a:effectLst>
            <a:outerShdw blurRad="50800" dist="38100" dir="8100000" algn="tr" rotWithShape="0">
              <a:prstClr val="black">
                <a:alpha val="40000"/>
              </a:prstClr>
            </a:outerShdw>
          </a:effectLst>
          <a:scene3d>
            <a:camera prst="orthographicFront"/>
            <a:lightRig rig="threePt" dir="t"/>
          </a:scene3d>
          <a:sp3d>
            <a:bevelT/>
          </a:sp3d>
        </p:spPr>
        <p:style>
          <a:lnRef idx="2">
            <a:schemeClr val="accent1"/>
          </a:lnRef>
          <a:fillRef idx="0">
            <a:schemeClr val="accent1"/>
          </a:fillRef>
          <a:effectRef idx="1">
            <a:schemeClr val="accent1"/>
          </a:effectRef>
          <a:fontRef idx="minor">
            <a:schemeClr val="tx1"/>
          </a:fontRef>
        </p:style>
      </p:cxnSp>
      <p:sp>
        <p:nvSpPr>
          <p:cNvPr id="29" name="Oval 28">
            <a:extLst>
              <a:ext uri="{FF2B5EF4-FFF2-40B4-BE49-F238E27FC236}">
                <a16:creationId xmlns:a16="http://schemas.microsoft.com/office/drawing/2014/main" id="{2C308DBB-09AA-FFFB-A4D1-CC8BF2275E94}"/>
              </a:ext>
            </a:extLst>
          </p:cNvPr>
          <p:cNvSpPr/>
          <p:nvPr/>
        </p:nvSpPr>
        <p:spPr>
          <a:xfrm>
            <a:off x="5860973" y="3647960"/>
            <a:ext cx="550844" cy="25201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Oval 30">
            <a:extLst>
              <a:ext uri="{FF2B5EF4-FFF2-40B4-BE49-F238E27FC236}">
                <a16:creationId xmlns:a16="http://schemas.microsoft.com/office/drawing/2014/main" id="{09B6A881-D05D-811D-64E8-6ECBCE385613}"/>
              </a:ext>
            </a:extLst>
          </p:cNvPr>
          <p:cNvSpPr/>
          <p:nvPr/>
        </p:nvSpPr>
        <p:spPr>
          <a:xfrm>
            <a:off x="5860973" y="4963982"/>
            <a:ext cx="550844" cy="252012"/>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TextBox 35">
            <a:extLst>
              <a:ext uri="{FF2B5EF4-FFF2-40B4-BE49-F238E27FC236}">
                <a16:creationId xmlns:a16="http://schemas.microsoft.com/office/drawing/2014/main" id="{20EF7558-B7B5-C8B2-BB70-EFA9FF3A4E9C}"/>
              </a:ext>
            </a:extLst>
          </p:cNvPr>
          <p:cNvSpPr txBox="1"/>
          <p:nvPr/>
        </p:nvSpPr>
        <p:spPr>
          <a:xfrm>
            <a:off x="316246" y="2311159"/>
            <a:ext cx="5346424" cy="4370427"/>
          </a:xfrm>
          <a:prstGeom prst="rect">
            <a:avLst/>
          </a:prstGeom>
          <a:noFill/>
        </p:spPr>
        <p:txBody>
          <a:bodyPr wrap="square" rtlCol="0">
            <a:spAutoFit/>
          </a:bodyPr>
          <a:lstStyle/>
          <a:p>
            <a:pPr marL="0" indent="0" algn="just">
              <a:buNone/>
            </a:pPr>
            <a:r>
              <a:rPr lang="en-GB" sz="1900" dirty="0"/>
              <a:t>Economics, Wealth, and Population averages will inevitably be skewed by countries like the U.S.A, Russia, and China (and in this instance India).</a:t>
            </a:r>
          </a:p>
          <a:p>
            <a:pPr marL="0" indent="0">
              <a:buNone/>
            </a:pPr>
            <a:endParaRPr lang="en-GB" sz="1200" dirty="0"/>
          </a:p>
          <a:p>
            <a:pPr marL="0" indent="0" algn="just">
              <a:buNone/>
            </a:pPr>
            <a:r>
              <a:rPr lang="en-GB" sz="1900" dirty="0"/>
              <a:t>I did not delete them as outliers however as: </a:t>
            </a:r>
          </a:p>
          <a:p>
            <a:pPr marL="342900" indent="-342900" algn="just">
              <a:buFontTx/>
              <a:buAutoNum type="alphaLcParenR"/>
            </a:pPr>
            <a:r>
              <a:rPr lang="en-GB" sz="1900" dirty="0"/>
              <a:t>The current international system involves superpowers. This cannot be ignored or discounted as a rare, isolated event, particularly, whilst developing climate policy.</a:t>
            </a:r>
          </a:p>
          <a:p>
            <a:pPr marL="342900" indent="-342900" algn="just">
              <a:buFontTx/>
              <a:buAutoNum type="alphaLcParenR"/>
            </a:pPr>
            <a:r>
              <a:rPr lang="en-GB" sz="1900" dirty="0"/>
              <a:t>Enormous variable disparities (e.g. in wealth) </a:t>
            </a:r>
            <a:r>
              <a:rPr lang="en-GB" sz="1900" i="1" dirty="0"/>
              <a:t>and</a:t>
            </a:r>
            <a:r>
              <a:rPr lang="en-GB" sz="1900" dirty="0"/>
              <a:t> how these might relate to other</a:t>
            </a:r>
            <a:r>
              <a:rPr lang="en-GB" sz="1900" i="1" dirty="0"/>
              <a:t> </a:t>
            </a:r>
            <a:r>
              <a:rPr lang="en-GB" sz="1900" dirty="0"/>
              <a:t>variables will likely be of central concern to this study on extreme climate fatalities. </a:t>
            </a:r>
          </a:p>
          <a:p>
            <a:pPr marL="342900" indent="-342900" algn="just">
              <a:buFontTx/>
              <a:buAutoNum type="alphaLcParenR"/>
            </a:pPr>
            <a:r>
              <a:rPr lang="en-GB" sz="1900" dirty="0"/>
              <a:t>It is likely that various sizes and structures will each carry their own problems.</a:t>
            </a:r>
          </a:p>
        </p:txBody>
      </p:sp>
    </p:spTree>
    <p:extLst>
      <p:ext uri="{BB962C8B-B14F-4D97-AF65-F5344CB8AC3E}">
        <p14:creationId xmlns:p14="http://schemas.microsoft.com/office/powerpoint/2010/main" val="3789096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4BD63-91D6-AEA3-315B-07EC3719D1AC}"/>
              </a:ext>
            </a:extLst>
          </p:cNvPr>
          <p:cNvSpPr>
            <a:spLocks noGrp="1"/>
          </p:cNvSpPr>
          <p:nvPr>
            <p:ph type="title"/>
          </p:nvPr>
        </p:nvSpPr>
        <p:spPr>
          <a:xfrm>
            <a:off x="838199" y="115677"/>
            <a:ext cx="10515600" cy="1325563"/>
          </a:xfrm>
        </p:spPr>
        <p:txBody>
          <a:bodyPr/>
          <a:lstStyle/>
          <a:p>
            <a:r>
              <a:rPr lang="en-GB" dirty="0"/>
              <a:t>Methodology</a:t>
            </a:r>
          </a:p>
        </p:txBody>
      </p:sp>
      <p:sp>
        <p:nvSpPr>
          <p:cNvPr id="4" name="Rectangle: Rounded Corners 3">
            <a:extLst>
              <a:ext uri="{FF2B5EF4-FFF2-40B4-BE49-F238E27FC236}">
                <a16:creationId xmlns:a16="http://schemas.microsoft.com/office/drawing/2014/main" id="{F9FC7FF1-256C-33C6-4B26-1939A6A7C031}"/>
              </a:ext>
            </a:extLst>
          </p:cNvPr>
          <p:cNvSpPr/>
          <p:nvPr/>
        </p:nvSpPr>
        <p:spPr>
          <a:xfrm>
            <a:off x="838200" y="5551713"/>
            <a:ext cx="10515599" cy="103637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200" b="1" i="1" dirty="0">
                <a:solidFill>
                  <a:schemeClr val="bg2"/>
                </a:solidFill>
              </a:rPr>
              <a:t>Limitations</a:t>
            </a:r>
            <a:r>
              <a:rPr lang="en-GB" sz="2200" i="1" dirty="0">
                <a:solidFill>
                  <a:schemeClr val="bg2"/>
                </a:solidFill>
              </a:rPr>
              <a:t>: Given more time, I would extend my visual exploration with a residual analysis. At present, however, my project’s primary aim is to highlight crucial areas for further research.</a:t>
            </a:r>
          </a:p>
        </p:txBody>
      </p:sp>
      <p:sp>
        <p:nvSpPr>
          <p:cNvPr id="3" name="Content Placeholder 2">
            <a:extLst>
              <a:ext uri="{FF2B5EF4-FFF2-40B4-BE49-F238E27FC236}">
                <a16:creationId xmlns:a16="http://schemas.microsoft.com/office/drawing/2014/main" id="{140A6C40-B729-F49B-2F9D-4C89DF934E65}"/>
              </a:ext>
            </a:extLst>
          </p:cNvPr>
          <p:cNvSpPr>
            <a:spLocks noGrp="1"/>
          </p:cNvSpPr>
          <p:nvPr>
            <p:ph idx="1"/>
          </p:nvPr>
        </p:nvSpPr>
        <p:spPr>
          <a:xfrm>
            <a:off x="838199" y="1156771"/>
            <a:ext cx="10515600" cy="4759287"/>
          </a:xfrm>
        </p:spPr>
        <p:txBody>
          <a:bodyPr>
            <a:normAutofit fontScale="92500" lnSpcReduction="10000"/>
          </a:bodyPr>
          <a:lstStyle/>
          <a:p>
            <a:pPr marL="514350" indent="-514350" algn="just">
              <a:buFont typeface="+mj-lt"/>
              <a:buAutoNum type="arabicPeriod"/>
            </a:pPr>
            <a:r>
              <a:rPr lang="en-GB" sz="2600" dirty="0"/>
              <a:t>Interested in potential common characteristics of high fatality countries (regardless of their geographical size/population densities) I created a ‘Fatalities Index’ assigning equal weights to the columns for </a:t>
            </a:r>
            <a:r>
              <a:rPr lang="en-GB" sz="2600" i="1" dirty="0"/>
              <a:t>Fatalities/100k (Rank) </a:t>
            </a:r>
            <a:r>
              <a:rPr lang="en-GB" sz="2600" dirty="0"/>
              <a:t>and </a:t>
            </a:r>
            <a:r>
              <a:rPr lang="en-GB" sz="2600" i="1" dirty="0"/>
              <a:t>Fatalities Total (Rank) </a:t>
            </a:r>
            <a:r>
              <a:rPr lang="en-GB" sz="2600" dirty="0"/>
              <a:t>and synthesising them. </a:t>
            </a:r>
          </a:p>
          <a:p>
            <a:pPr marL="514350" indent="-514350">
              <a:buFont typeface="+mj-lt"/>
              <a:buAutoNum type="arabicPeriod"/>
            </a:pPr>
            <a:r>
              <a:rPr lang="en-GB" dirty="0"/>
              <a:t>Stratified Correlations Analysis (Spearman’s Rank)</a:t>
            </a:r>
          </a:p>
          <a:p>
            <a:pPr lvl="1" algn="just"/>
            <a:r>
              <a:rPr lang="en-GB" dirty="0"/>
              <a:t>I collected the top 40 variables (/negatively) correlating with the Fatalities Index. I then filtered out any variables present in the top 40 correlation coefficients of the broader population. I used Spearman’s rank here due to the non-linear nature of its relationships (being composed of ranks). </a:t>
            </a:r>
          </a:p>
          <a:p>
            <a:pPr lvl="1" algn="just"/>
            <a:r>
              <a:rPr lang="en-GB" dirty="0"/>
              <a:t>I then complimented this stratified correlation analysis, with a visual analysis of the distributions of the data points and the gradients of their lines of best fit.</a:t>
            </a:r>
          </a:p>
          <a:p>
            <a:pPr lvl="1" algn="just"/>
            <a:r>
              <a:rPr lang="en-GB" dirty="0"/>
              <a:t>This helped me identify specific variables correlating with the high fatality rates of countries </a:t>
            </a:r>
            <a:r>
              <a:rPr lang="en-GB" i="1" dirty="0"/>
              <a:t>within </a:t>
            </a:r>
            <a:r>
              <a:rPr lang="en-GB" dirty="0"/>
              <a:t>the subgroup. i.e. I could begin identifying: what’s different and what changes at this threshold.</a:t>
            </a:r>
          </a:p>
        </p:txBody>
      </p:sp>
    </p:spTree>
    <p:extLst>
      <p:ext uri="{BB962C8B-B14F-4D97-AF65-F5344CB8AC3E}">
        <p14:creationId xmlns:p14="http://schemas.microsoft.com/office/powerpoint/2010/main" val="2957650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CA30D-E252-B742-ACC9-BDE3B58A10FD}"/>
              </a:ext>
            </a:extLst>
          </p:cNvPr>
          <p:cNvSpPr>
            <a:spLocks noGrp="1"/>
          </p:cNvSpPr>
          <p:nvPr>
            <p:ph type="title"/>
          </p:nvPr>
        </p:nvSpPr>
        <p:spPr/>
        <p:txBody>
          <a:bodyPr/>
          <a:lstStyle/>
          <a:p>
            <a:r>
              <a:rPr lang="en-GB" dirty="0"/>
              <a:t>Comparative Statistical analysis</a:t>
            </a:r>
          </a:p>
        </p:txBody>
      </p:sp>
      <p:sp>
        <p:nvSpPr>
          <p:cNvPr id="3" name="Content Placeholder 2">
            <a:extLst>
              <a:ext uri="{FF2B5EF4-FFF2-40B4-BE49-F238E27FC236}">
                <a16:creationId xmlns:a16="http://schemas.microsoft.com/office/drawing/2014/main" id="{B89D00BF-5640-1CB3-079E-4B2EFE361BAC}"/>
              </a:ext>
            </a:extLst>
          </p:cNvPr>
          <p:cNvSpPr>
            <a:spLocks noGrp="1"/>
          </p:cNvSpPr>
          <p:nvPr>
            <p:ph idx="1"/>
          </p:nvPr>
        </p:nvSpPr>
        <p:spPr>
          <a:xfrm>
            <a:off x="838200" y="1520329"/>
            <a:ext cx="10515600" cy="3312928"/>
          </a:xfrm>
        </p:spPr>
        <p:txBody>
          <a:bodyPr>
            <a:noAutofit/>
          </a:bodyPr>
          <a:lstStyle/>
          <a:p>
            <a:r>
              <a:rPr lang="en-GB" sz="2400" dirty="0"/>
              <a:t>Delving deeper into the fruits of these findings, I compared the means of variables relating to these fatality correlations. </a:t>
            </a:r>
          </a:p>
          <a:p>
            <a:r>
              <a:rPr lang="en-GB" sz="2400" dirty="0"/>
              <a:t>A thorough statistical analysis of subgroups’ Means was largely beyond the scope of this project. However, to begin forming a more complete picture of the variables highlighted by my correlation analysis I </a:t>
            </a:r>
            <a:r>
              <a:rPr lang="en-GB" sz="2400" i="1" dirty="0"/>
              <a:t>briefly</a:t>
            </a:r>
            <a:r>
              <a:rPr lang="en-GB" sz="2400" dirty="0"/>
              <a:t> explored differences between the central tendencies of my subset, and those excluded from it.   </a:t>
            </a:r>
          </a:p>
          <a:p>
            <a:r>
              <a:rPr lang="en-GB" sz="2400" dirty="0"/>
              <a:t>A more comprehensive study with more time would benefit from a systematic Means comparison of </a:t>
            </a:r>
            <a:r>
              <a:rPr lang="en-GB" sz="2400" i="1" dirty="0"/>
              <a:t>each</a:t>
            </a:r>
            <a:r>
              <a:rPr lang="en-GB" sz="2400" dirty="0"/>
              <a:t> of the 5 fatality group’s Means. </a:t>
            </a:r>
          </a:p>
          <a:p>
            <a:r>
              <a:rPr lang="en-GB" sz="2400" dirty="0"/>
              <a:t>For the sake of clarity, simplicity and time efficiency, I graphed all variables with absolute mean differences greater than 30% of their combined average. A more detailed, study should consider a comparison based on the p-values derived from more rigorous significance tests (e.g. Mann-Whitney </a:t>
            </a:r>
            <a:r>
              <a:rPr lang="en-GB" sz="2400" dirty="0" err="1"/>
              <a:t>Utest</a:t>
            </a:r>
            <a:r>
              <a:rPr lang="en-GB" sz="2400" dirty="0"/>
              <a:t>).</a:t>
            </a:r>
          </a:p>
        </p:txBody>
      </p:sp>
    </p:spTree>
    <p:extLst>
      <p:ext uri="{BB962C8B-B14F-4D97-AF65-F5344CB8AC3E}">
        <p14:creationId xmlns:p14="http://schemas.microsoft.com/office/powerpoint/2010/main" val="3412304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D13CAF08-03BA-FDAF-9E1C-BE3E6A7757F3}"/>
              </a:ext>
            </a:extLst>
          </p:cNvPr>
          <p:cNvPicPr>
            <a:picLocks noChangeAspect="1"/>
          </p:cNvPicPr>
          <p:nvPr/>
        </p:nvPicPr>
        <p:blipFill rotWithShape="1">
          <a:blip r:embed="rId2"/>
          <a:srcRect l="1546"/>
          <a:stretch/>
        </p:blipFill>
        <p:spPr>
          <a:xfrm>
            <a:off x="4265596" y="2601381"/>
            <a:ext cx="7781813" cy="4238364"/>
          </a:xfrm>
          <a:prstGeom prst="rect">
            <a:avLst/>
          </a:prstGeom>
        </p:spPr>
      </p:pic>
      <p:sp>
        <p:nvSpPr>
          <p:cNvPr id="2" name="Title 1">
            <a:extLst>
              <a:ext uri="{FF2B5EF4-FFF2-40B4-BE49-F238E27FC236}">
                <a16:creationId xmlns:a16="http://schemas.microsoft.com/office/drawing/2014/main" id="{76F7DCE2-98E4-A719-5683-09DA59939B13}"/>
              </a:ext>
            </a:extLst>
          </p:cNvPr>
          <p:cNvSpPr>
            <a:spLocks noGrp="1"/>
          </p:cNvSpPr>
          <p:nvPr>
            <p:ph type="title"/>
          </p:nvPr>
        </p:nvSpPr>
        <p:spPr>
          <a:xfrm>
            <a:off x="177641" y="18255"/>
            <a:ext cx="10515600" cy="1325563"/>
          </a:xfrm>
        </p:spPr>
        <p:txBody>
          <a:bodyPr/>
          <a:lstStyle/>
          <a:p>
            <a:r>
              <a:rPr lang="en-GB" sz="4000" dirty="0"/>
              <a:t>Methodology: Subgroup Analysis </a:t>
            </a:r>
            <a:br>
              <a:rPr lang="en-GB" dirty="0"/>
            </a:br>
            <a:r>
              <a:rPr lang="en-GB" sz="3100" dirty="0"/>
              <a:t>Agricultural Employments </a:t>
            </a:r>
          </a:p>
        </p:txBody>
      </p:sp>
      <p:sp>
        <p:nvSpPr>
          <p:cNvPr id="3" name="Content Placeholder 2">
            <a:extLst>
              <a:ext uri="{FF2B5EF4-FFF2-40B4-BE49-F238E27FC236}">
                <a16:creationId xmlns:a16="http://schemas.microsoft.com/office/drawing/2014/main" id="{1CD4AE8F-9068-6FD4-00C5-36083EA4FA05}"/>
              </a:ext>
            </a:extLst>
          </p:cNvPr>
          <p:cNvSpPr>
            <a:spLocks noGrp="1"/>
          </p:cNvSpPr>
          <p:nvPr>
            <p:ph idx="1"/>
          </p:nvPr>
        </p:nvSpPr>
        <p:spPr>
          <a:xfrm>
            <a:off x="247369" y="1272538"/>
            <a:ext cx="11657332" cy="2707187"/>
          </a:xfrm>
        </p:spPr>
        <p:txBody>
          <a:bodyPr>
            <a:normAutofit/>
          </a:bodyPr>
          <a:lstStyle/>
          <a:p>
            <a:pPr marL="0" indent="0" algn="just">
              <a:buNone/>
            </a:pPr>
            <a:r>
              <a:rPr lang="en-GB" sz="2250" dirty="0"/>
              <a:t>Whilst I based my Agricultural Employment groupings on the population’s percentiles, I based my fatality groupings on the variable’s range. This was because aside from a couple outliers, the Agricultural employment distribution was much more densely packed, implying the difference between high and low agricultural economic reliance involved only a marginal increase in </a:t>
            </a:r>
            <a:r>
              <a:rPr lang="en-GB" sz="2250" i="1" dirty="0"/>
              <a:t>formal</a:t>
            </a:r>
            <a:r>
              <a:rPr lang="en-GB" sz="2250" dirty="0"/>
              <a:t> agrarian employment. </a:t>
            </a:r>
          </a:p>
        </p:txBody>
      </p:sp>
      <p:sp>
        <p:nvSpPr>
          <p:cNvPr id="4" name="TextBox 3">
            <a:extLst>
              <a:ext uri="{FF2B5EF4-FFF2-40B4-BE49-F238E27FC236}">
                <a16:creationId xmlns:a16="http://schemas.microsoft.com/office/drawing/2014/main" id="{D59D1C3D-91AF-B28A-C21F-A0013DCC8B37}"/>
              </a:ext>
            </a:extLst>
          </p:cNvPr>
          <p:cNvSpPr txBox="1"/>
          <p:nvPr/>
        </p:nvSpPr>
        <p:spPr>
          <a:xfrm>
            <a:off x="287299" y="3051750"/>
            <a:ext cx="3700807" cy="3139321"/>
          </a:xfrm>
          <a:prstGeom prst="rect">
            <a:avLst/>
          </a:prstGeom>
          <a:noFill/>
        </p:spPr>
        <p:txBody>
          <a:bodyPr wrap="square" rtlCol="0">
            <a:spAutoFit/>
          </a:bodyPr>
          <a:lstStyle/>
          <a:p>
            <a:pPr algn="just"/>
            <a:r>
              <a:rPr lang="en-GB" sz="2200" dirty="0"/>
              <a:t>This made sense as most agrarian economies are only marginally made up of </a:t>
            </a:r>
            <a:r>
              <a:rPr lang="en-GB" sz="2200" i="1" dirty="0"/>
              <a:t>employed</a:t>
            </a:r>
            <a:r>
              <a:rPr lang="en-GB" sz="2200" dirty="0"/>
              <a:t> farmers; with several undocumented workers, reclusive subsistence farmers, and modern slaves to each agrarian employee. </a:t>
            </a:r>
          </a:p>
        </p:txBody>
      </p:sp>
    </p:spTree>
    <p:extLst>
      <p:ext uri="{BB962C8B-B14F-4D97-AF65-F5344CB8AC3E}">
        <p14:creationId xmlns:p14="http://schemas.microsoft.com/office/powerpoint/2010/main" val="34904003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3621</TotalTime>
  <Words>3793</Words>
  <Application>Microsoft Office PowerPoint</Application>
  <PresentationFormat>Widescreen</PresentationFormat>
  <Paragraphs>160</Paragraphs>
  <Slides>25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Segoe UI</vt:lpstr>
      <vt:lpstr>Office Theme</vt:lpstr>
      <vt:lpstr>Climate Disasters and World Risk</vt:lpstr>
      <vt:lpstr>Objectives and Context…</vt:lpstr>
      <vt:lpstr>Refining My Study</vt:lpstr>
      <vt:lpstr>Sources</vt:lpstr>
      <vt:lpstr>Eliminating Missing Values (NaNs)</vt:lpstr>
      <vt:lpstr>Cleaning: Outliers?</vt:lpstr>
      <vt:lpstr>Methodology</vt:lpstr>
      <vt:lpstr>Comparative Statistical analysis</vt:lpstr>
      <vt:lpstr>Methodology: Subgroup Analysis  Agricultural Employments </vt:lpstr>
      <vt:lpstr>Methodology: Subgroup Analysis  Fatality Groupings </vt:lpstr>
      <vt:lpstr>EDA: Variability</vt:lpstr>
      <vt:lpstr>Still as suspected though</vt:lpstr>
      <vt:lpstr>Still as suspected though</vt:lpstr>
      <vt:lpstr>Correlations Analysis Findings: Expected</vt:lpstr>
      <vt:lpstr>Dramatic Differences – 1</vt:lpstr>
      <vt:lpstr>Dramatic Differences – 2</vt:lpstr>
      <vt:lpstr>Dramatic Differences – 3</vt:lpstr>
      <vt:lpstr>Means: Correlation not Causation?</vt:lpstr>
      <vt:lpstr>Means</vt:lpstr>
      <vt:lpstr>Discussion – To Consider</vt:lpstr>
      <vt:lpstr>Discussion – To Consider</vt:lpstr>
      <vt:lpstr>Conclusion – Causes?</vt:lpstr>
      <vt:lpstr>Sources</vt:lpstr>
      <vt:lpstr>Appendices (p1)</vt:lpstr>
      <vt:lpstr>Caveats, Small Sample Difficulties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Edward Howell</dc:creator>
  <cp:lastModifiedBy>Edward Howell</cp:lastModifiedBy>
  <cp:revision>8</cp:revision>
  <dcterms:created xsi:type="dcterms:W3CDTF">2024-06-18T13:51:02Z</dcterms:created>
  <dcterms:modified xsi:type="dcterms:W3CDTF">2024-06-24T12:30:15Z</dcterms:modified>
</cp:coreProperties>
</file>