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E0A28-A829-CB4E-95F0-9B1EB688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1ED873-E460-0E42-B768-9E8FF6299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131D6-A45D-4B4B-847D-25C2FC7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DA4D8-4A6A-3746-B004-8FC7D3BD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3C05F-F29D-4B45-8895-CD01E52B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247E-C0C3-304D-A4FA-5F5B1674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A7790C-11E6-4240-A492-BB5B5309A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F401F-B37C-BC4F-B101-AEF5AFF4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F1C15-AC09-2B4D-B510-AAC436FB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41523-72DC-9D45-B3AF-337D29B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73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986E93-EBED-AC47-BEC8-0AB7CC44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E7D08-81BA-8E47-8587-9F10993F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C9AAE-B37E-6948-A5B2-93A25632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F63EC-5F9C-C74B-8D56-F7A3BBD5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64AA1-4621-BE4A-8E79-31D4E39F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7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4198F-66F7-3A43-AF07-3F79BA1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E433C-CD6F-BE4B-8D2D-4B7EC3BA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C0EF6-2AA1-E547-AB3B-67145961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60F3-7F6C-2642-A69C-5AECD978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DC6F7-1FAB-3544-9B50-2FD4A1A7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4F67-CC1E-AD44-8808-704C9EE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11321-68B6-DB41-ADA5-443477FD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B2515-9345-F749-B794-02D01627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CA6FF-9111-1D4A-B36C-93FABC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C0E97-6EDF-9345-93B7-EE79A47B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55F9A-30E3-A543-970C-6B5982E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2071A-2008-2D4E-A27A-72708CA94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09AEB4-510A-F74F-8F97-E14C7B4D6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E9559B-D1EB-6B44-BEF5-678C8130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E3A39-C0B4-0444-A4FB-66E5E697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DEEF2-B4FD-7A4A-841D-C40AE6F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1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E568-C77F-874E-B050-B782877A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77CD97-7755-D94A-8BC3-44E1918B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D1EDB-F855-AA43-9BD4-626D0BD9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7CBBEE-5EAF-E740-8390-10825911E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776435-A2C5-E648-A1B5-8ABF3194D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AD50D-1D0B-924A-A2EB-635E632C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295192-8C9F-E140-ADCE-4B355195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72609C-5B41-2B4D-B1A0-A863D5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5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7B0AB-DDE1-7649-A7B9-722780C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DE2A36-43B0-6144-A72E-2DEA1E19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D94C7-091D-E24D-A107-A5D78887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E0D72-47EE-3145-8BB6-9AC4D0D1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D6B451-DC66-4A4C-8614-58153B6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0979AA-DEA0-D24F-8412-0F981210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C9055-443D-A240-9AF4-D2A550D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E0BBD-92C4-894F-836B-E4293A9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6650C-9C1A-394E-9C90-5B6695DA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5266B-CC41-5745-8475-82D459C4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34CB0-DE6D-764C-A0D6-7BA1A94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F1F10A-AEA6-3E49-9889-34B9BEF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233A4A-DBDD-C541-A375-13354F17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AF864-7E6F-4444-B74B-1DE9FF0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7CA851-6DE9-9649-AE68-91877FFB9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01755E-16DB-8041-944C-11B3B52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4C27F-E657-744C-B464-AFAD2DF1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563F7-C483-6048-8C1B-28ACD808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6E0D55-9BBC-C844-A01F-40BEA20D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A0DF19-4AD4-2548-BC18-28756C9C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D0C81-33B0-B842-9231-CDE1C268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3AB9B-A718-D74D-BC6D-653F4A4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DABD4-5131-F74C-90C8-43FD1BA58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65137-DD80-6740-8139-6ACCEF41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6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D71AE6-625B-A440-8F99-1396F751A756}"/>
              </a:ext>
            </a:extLst>
          </p:cNvPr>
          <p:cNvSpPr txBox="1"/>
          <p:nvPr/>
        </p:nvSpPr>
        <p:spPr>
          <a:xfrm>
            <a:off x="3614391" y="2875002"/>
            <a:ext cx="4963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/>
              <a:t>BC_HS Modul</a:t>
            </a:r>
          </a:p>
        </p:txBody>
      </p:sp>
    </p:spTree>
    <p:extLst>
      <p:ext uri="{BB962C8B-B14F-4D97-AF65-F5344CB8AC3E}">
        <p14:creationId xmlns:p14="http://schemas.microsoft.com/office/powerpoint/2010/main" val="20058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364F62-ACE4-6A40-9713-3CC2923991E8}"/>
              </a:ext>
            </a:extLst>
          </p:cNvPr>
          <p:cNvSpPr txBox="1"/>
          <p:nvPr/>
        </p:nvSpPr>
        <p:spPr>
          <a:xfrm>
            <a:off x="0" y="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 +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38E6AE1-7A7D-CB4C-9D7F-66EFF350B16F}"/>
                  </a:ext>
                </a:extLst>
              </p:cNvPr>
              <p:cNvSpPr txBox="1"/>
              <p:nvPr/>
            </p:nvSpPr>
            <p:spPr>
              <a:xfrm>
                <a:off x="7986785" y="2002023"/>
                <a:ext cx="12214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de-DE" sz="1000" dirty="0"/>
                  <a:t>:	[K]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</m:oMath>
                </a14:m>
                <a:r>
                  <a:rPr lang="de-DE" sz="1000" dirty="0"/>
                  <a:t>:	[K]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1000" dirty="0"/>
                  <a:t>:	[kg/s]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38E6AE1-7A7D-CB4C-9D7F-66EFF350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85" y="2002023"/>
                <a:ext cx="1221488" cy="461665"/>
              </a:xfrm>
              <a:prstGeom prst="rect">
                <a:avLst/>
              </a:prstGeom>
              <a:blipFill>
                <a:blip r:embed="rId2"/>
                <a:stretch>
                  <a:fillRect l="-4082" t="-8108" r="-5102" b="-162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5737F7-2501-054A-B286-641FF6948D27}"/>
                  </a:ext>
                </a:extLst>
              </p:cNvPr>
              <p:cNvSpPr txBox="1"/>
              <p:nvPr/>
            </p:nvSpPr>
            <p:spPr>
              <a:xfrm>
                <a:off x="1401572" y="3663222"/>
                <a:ext cx="9166114" cy="3055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Get_Mfr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CH" sz="12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de-DE" sz="1200" b="1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den Massenfluss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1200" dirty="0"/>
                  <a:t>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</m:oMath>
                </a14:m>
                <a:r>
                  <a:rPr lang="de-DE" sz="1200" dirty="0"/>
                  <a:t> ist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de-DE" sz="1200" dirty="0"/>
                  <a:t>.</a:t>
                </a:r>
              </a:p>
              <a:p>
                <a:endParaRPr lang="de-DE" sz="1200" dirty="0"/>
              </a:p>
              <a:p>
                <a:r>
                  <a:rPr lang="de-DE" sz="1200" b="1" dirty="0" err="1"/>
                  <a:t>Get_Power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die Leistung der Heizung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</a:t>
                </a:r>
              </a:p>
              <a:p>
                <a:endParaRPr lang="de-DE" sz="1200" dirty="0"/>
              </a:p>
              <a:p>
                <a:r>
                  <a:rPr lang="de-DE" sz="1200" b="1" dirty="0" err="1"/>
                  <a:t>Get_State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den Zustand der Heizung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true</a:t>
                </a:r>
                <a:r>
                  <a:rPr lang="de-DE" sz="1200" dirty="0"/>
                  <a:t> = Heizung an, </a:t>
                </a:r>
                <a:r>
                  <a:rPr lang="de-DE" sz="1200" dirty="0" err="1"/>
                  <a:t>false</a:t>
                </a:r>
                <a:r>
                  <a:rPr lang="de-DE" sz="1200" dirty="0"/>
                  <a:t> = Heizung aus </a:t>
                </a:r>
              </a:p>
              <a:p>
                <a:endParaRPr lang="de-DE" sz="1200" dirty="0"/>
              </a:p>
              <a:p>
                <a:r>
                  <a:rPr lang="de-DE" sz="1200" b="1" dirty="0" err="1"/>
                  <a:t>Get_Temp_RL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die Rücklauftemperatur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Heizung zurück. Dies ist ein konstanter Wert, der sich während der Zeit an der die Heizung läuft, nicht ändert. Ist die Heizung ausgeschaltet ist: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b="1" dirty="0" err="1"/>
                  <a:t>Get_Temp_VL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die Vorlauftemperatur der Heizung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 Ist die Heizung ausgeschaltet ist: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</m:sub>
                    </m:sSub>
                    <m:r>
                      <a:rPr lang="de-CH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</m:sub>
                    </m:sSub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5737F7-2501-054A-B286-641FF694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72" y="3663222"/>
                <a:ext cx="9166114" cy="3055195"/>
              </a:xfrm>
              <a:prstGeom prst="rect">
                <a:avLst/>
              </a:prstGeom>
              <a:blipFill>
                <a:blip r:embed="rId3"/>
                <a:stretch>
                  <a:fillRect b="-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D89011-9FE4-B044-982A-E47DA6C785F0}"/>
              </a:ext>
            </a:extLst>
          </p:cNvPr>
          <p:cNvGrpSpPr/>
          <p:nvPr/>
        </p:nvGrpSpPr>
        <p:grpSpPr>
          <a:xfrm>
            <a:off x="2298990" y="671194"/>
            <a:ext cx="3797010" cy="2384659"/>
            <a:chOff x="2298990" y="671194"/>
            <a:chExt cx="3797010" cy="2384659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C01CE189-B5AE-414C-B19B-6CF961BE6709}"/>
                </a:ext>
              </a:extLst>
            </p:cNvPr>
            <p:cNvGrpSpPr/>
            <p:nvPr/>
          </p:nvGrpSpPr>
          <p:grpSpPr>
            <a:xfrm>
              <a:off x="2298990" y="948193"/>
              <a:ext cx="3797010" cy="2107660"/>
              <a:chOff x="2928653" y="1846431"/>
              <a:chExt cx="3797010" cy="210766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30897003-E047-B44E-BB2C-8C033E3F4B5E}"/>
                  </a:ext>
                </a:extLst>
              </p:cNvPr>
              <p:cNvGrpSpPr/>
              <p:nvPr/>
            </p:nvGrpSpPr>
            <p:grpSpPr>
              <a:xfrm>
                <a:off x="3055206" y="1846431"/>
                <a:ext cx="3670457" cy="2107660"/>
                <a:chOff x="3236181" y="998706"/>
                <a:chExt cx="3670457" cy="2107660"/>
              </a:xfrm>
            </p:grpSpPr>
            <p:grpSp>
              <p:nvGrpSpPr>
                <p:cNvPr id="39" name="Gruppieren 38">
                  <a:extLst>
                    <a:ext uri="{FF2B5EF4-FFF2-40B4-BE49-F238E27FC236}">
                      <a16:creationId xmlns:a16="http://schemas.microsoft.com/office/drawing/2014/main" id="{508EA62A-F16B-BE47-9C6D-8767F9DC33B5}"/>
                    </a:ext>
                  </a:extLst>
                </p:cNvPr>
                <p:cNvGrpSpPr/>
                <p:nvPr/>
              </p:nvGrpSpPr>
              <p:grpSpPr>
                <a:xfrm>
                  <a:off x="3236181" y="1193928"/>
                  <a:ext cx="3484175" cy="1711400"/>
                  <a:chOff x="3236181" y="1193928"/>
                  <a:chExt cx="3484175" cy="1711400"/>
                </a:xfrm>
              </p:grpSpPr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8049F9EB-883A-EC47-8551-E5F51C5A79FF}"/>
                      </a:ext>
                    </a:extLst>
                  </p:cNvPr>
                  <p:cNvSpPr/>
                  <p:nvPr/>
                </p:nvSpPr>
                <p:spPr>
                  <a:xfrm>
                    <a:off x="4320540" y="1383030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5" name="Gerade Verbindung mit Pfeil 4">
                    <a:extLst>
                      <a:ext uri="{FF2B5EF4-FFF2-40B4-BE49-F238E27FC236}">
                        <a16:creationId xmlns:a16="http://schemas.microsoft.com/office/drawing/2014/main" id="{C8480D7F-475E-2945-BA13-A6C1C7C68D94}"/>
                      </a:ext>
                    </a:extLst>
                  </p:cNvPr>
                  <p:cNvCxnSpPr>
                    <a:cxnSpLocks/>
                    <a:endCxn id="3" idx="2"/>
                  </p:cNvCxnSpPr>
                  <p:nvPr/>
                </p:nvCxnSpPr>
                <p:spPr>
                  <a:xfrm>
                    <a:off x="3236181" y="1419030"/>
                    <a:ext cx="1084359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Gerade Verbindung mit Pfeil 8">
                    <a:extLst>
                      <a:ext uri="{FF2B5EF4-FFF2-40B4-BE49-F238E27FC236}">
                        <a16:creationId xmlns:a16="http://schemas.microsoft.com/office/drawing/2014/main" id="{C2853F3C-990A-6248-80ED-C796843FBCAD}"/>
                      </a:ext>
                    </a:extLst>
                  </p:cNvPr>
                  <p:cNvCxnSpPr>
                    <a:cxnSpLocks/>
                    <a:stCxn id="3" idx="6"/>
                  </p:cNvCxnSpPr>
                  <p:nvPr/>
                </p:nvCxnSpPr>
                <p:spPr>
                  <a:xfrm>
                    <a:off x="4392540" y="1419030"/>
                    <a:ext cx="71910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4A75F6D-9D64-EC4A-AD0B-7A67D0760426}"/>
                      </a:ext>
                    </a:extLst>
                  </p:cNvPr>
                  <p:cNvSpPr/>
                  <p:nvPr/>
                </p:nvSpPr>
                <p:spPr>
                  <a:xfrm>
                    <a:off x="5111646" y="1239030"/>
                    <a:ext cx="360000" cy="36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4" name="Gerade Verbindung 13">
                    <a:extLst>
                      <a:ext uri="{FF2B5EF4-FFF2-40B4-BE49-F238E27FC236}">
                        <a16:creationId xmlns:a16="http://schemas.microsoft.com/office/drawing/2014/main" id="{00F6CA74-1339-CB45-A59E-1A0AE714811A}"/>
                      </a:ext>
                    </a:extLst>
                  </p:cNvPr>
                  <p:cNvCxnSpPr>
                    <a:stCxn id="12" idx="1"/>
                    <a:endCxn id="12" idx="6"/>
                  </p:cNvCxnSpPr>
                  <p:nvPr/>
                </p:nvCxnSpPr>
                <p:spPr>
                  <a:xfrm>
                    <a:off x="5164367" y="1291751"/>
                    <a:ext cx="307279" cy="1272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 Verbindung 15">
                    <a:extLst>
                      <a:ext uri="{FF2B5EF4-FFF2-40B4-BE49-F238E27FC236}">
                        <a16:creationId xmlns:a16="http://schemas.microsoft.com/office/drawing/2014/main" id="{DD74654E-541D-2F4D-99E0-E5B6CA419683}"/>
                      </a:ext>
                    </a:extLst>
                  </p:cNvPr>
                  <p:cNvCxnSpPr>
                    <a:stCxn id="12" idx="3"/>
                    <a:endCxn id="12" idx="6"/>
                  </p:cNvCxnSpPr>
                  <p:nvPr/>
                </p:nvCxnSpPr>
                <p:spPr>
                  <a:xfrm flipV="1">
                    <a:off x="5164367" y="1419030"/>
                    <a:ext cx="307279" cy="1272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Gerade Verbindung mit Pfeil 16">
                    <a:extLst>
                      <a:ext uri="{FF2B5EF4-FFF2-40B4-BE49-F238E27FC236}">
                        <a16:creationId xmlns:a16="http://schemas.microsoft.com/office/drawing/2014/main" id="{71C17060-752C-D344-BD02-9B42787F8B17}"/>
                      </a:ext>
                    </a:extLst>
                  </p:cNvPr>
                  <p:cNvCxnSpPr>
                    <a:cxnSpLocks/>
                    <a:stCxn id="12" idx="6"/>
                  </p:cNvCxnSpPr>
                  <p:nvPr/>
                </p:nvCxnSpPr>
                <p:spPr>
                  <a:xfrm>
                    <a:off x="5471646" y="1419030"/>
                    <a:ext cx="71910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D5F73732-D6C2-F348-9A7F-3F5333400609}"/>
                      </a:ext>
                    </a:extLst>
                  </p:cNvPr>
                  <p:cNvCxnSpPr>
                    <a:cxnSpLocks/>
                    <a:endCxn id="3" idx="4"/>
                  </p:cNvCxnSpPr>
                  <p:nvPr/>
                </p:nvCxnSpPr>
                <p:spPr>
                  <a:xfrm flipV="1">
                    <a:off x="4356540" y="1455030"/>
                    <a:ext cx="0" cy="108143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269F8E89-9ABA-874E-985E-19EE6CAA93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212540" y="2536466"/>
                    <a:ext cx="288000" cy="180000"/>
                    <a:chOff x="5450028" y="2111502"/>
                    <a:chExt cx="288000" cy="180000"/>
                  </a:xfrm>
                </p:grpSpPr>
                <p:sp>
                  <p:nvSpPr>
                    <p:cNvPr id="25" name="Dreieck 24">
                      <a:extLst>
                        <a:ext uri="{FF2B5EF4-FFF2-40B4-BE49-F238E27FC236}">
                          <a16:creationId xmlns:a16="http://schemas.microsoft.com/office/drawing/2014/main" id="{53ECA243-5178-7B4B-85B4-80211FFFFB1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8028" y="2093502"/>
                      <a:ext cx="72000" cy="108000"/>
                    </a:xfrm>
                    <a:prstGeom prst="triangl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" name="Dreieck 25">
                      <a:extLst>
                        <a:ext uri="{FF2B5EF4-FFF2-40B4-BE49-F238E27FC236}">
                          <a16:creationId xmlns:a16="http://schemas.microsoft.com/office/drawing/2014/main" id="{9BDAE488-6D71-7549-853C-CA5A0A10D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48028" y="2093502"/>
                      <a:ext cx="72000" cy="108000"/>
                    </a:xfrm>
                    <a:prstGeom prst="triangl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" name="Dreieck 26">
                      <a:extLst>
                        <a:ext uri="{FF2B5EF4-FFF2-40B4-BE49-F238E27FC236}">
                          <a16:creationId xmlns:a16="http://schemas.microsoft.com/office/drawing/2014/main" id="{41719D8A-C891-0642-A75B-E77200C9C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8028" y="2183502"/>
                      <a:ext cx="72000" cy="108000"/>
                    </a:xfrm>
                    <a:prstGeom prst="triangl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CA432526-E9CD-D448-9D1F-482F6D0A7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8028" y="2111502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30" name="Gerade Verbindung mit Pfeil 29">
                    <a:extLst>
                      <a:ext uri="{FF2B5EF4-FFF2-40B4-BE49-F238E27FC236}">
                        <a16:creationId xmlns:a16="http://schemas.microsoft.com/office/drawing/2014/main" id="{57177469-32F3-7D45-9C12-6202A98C2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3015" y="2680466"/>
                    <a:ext cx="909525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Gerade Verbindung mit Pfeil 33">
                    <a:extLst>
                      <a:ext uri="{FF2B5EF4-FFF2-40B4-BE49-F238E27FC236}">
                        <a16:creationId xmlns:a16="http://schemas.microsoft.com/office/drawing/2014/main" id="{4D05F151-A0D6-2446-8C6D-A76B2F7FF7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01560" y="2680466"/>
                    <a:ext cx="1689192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A3F6D9A4-B712-1443-93A2-0F48B02F70AE}"/>
                      </a:ext>
                    </a:extLst>
                  </p:cNvPr>
                  <p:cNvSpPr/>
                  <p:nvPr/>
                </p:nvSpPr>
                <p:spPr>
                  <a:xfrm>
                    <a:off x="6190752" y="1193928"/>
                    <a:ext cx="529604" cy="1711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>
                        <a:solidFill>
                          <a:schemeClr val="tx1"/>
                        </a:solidFill>
                      </a:rPr>
                      <a:t>HZ</a:t>
                    </a:r>
                  </a:p>
                </p:txBody>
              </p:sp>
            </p:grp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83192A7C-79A0-F04E-9E70-5FB5E34A38D6}"/>
                    </a:ext>
                  </a:extLst>
                </p:cNvPr>
                <p:cNvSpPr/>
                <p:nvPr/>
              </p:nvSpPr>
              <p:spPr>
                <a:xfrm>
                  <a:off x="3968885" y="998706"/>
                  <a:ext cx="2937753" cy="210766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3B5E5969-6892-C54B-B8B8-76F20D089CB7}"/>
                      </a:ext>
                    </a:extLst>
                  </p:cNvPr>
                  <p:cNvSpPr txBox="1"/>
                  <p:nvPr/>
                </p:nvSpPr>
                <p:spPr>
                  <a:xfrm>
                    <a:off x="5211162" y="2766529"/>
                    <a:ext cx="34605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3B5E5969-6892-C54B-B8B8-76F20D089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1162" y="2766529"/>
                    <a:ext cx="346056" cy="1538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71" r="-3571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00D911E2-F3E3-FE43-9133-8E188019DC70}"/>
                      </a:ext>
                    </a:extLst>
                  </p:cNvPr>
                  <p:cNvSpPr txBox="1"/>
                  <p:nvPr/>
                </p:nvSpPr>
                <p:spPr>
                  <a:xfrm>
                    <a:off x="5676440" y="2049227"/>
                    <a:ext cx="335798" cy="160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𝑉𝐿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00D911E2-F3E3-FE43-9133-8E188019D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6440" y="2049227"/>
                    <a:ext cx="335798" cy="1606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407" r="-3704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feld 43">
                    <a:extLst>
                      <a:ext uri="{FF2B5EF4-FFF2-40B4-BE49-F238E27FC236}">
                        <a16:creationId xmlns:a16="http://schemas.microsoft.com/office/drawing/2014/main" id="{54B772FA-17E7-B94A-86F3-F95DFAA7E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653" y="2317090"/>
                    <a:ext cx="19191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4" name="Textfeld 43">
                    <a:extLst>
                      <a:ext uri="{FF2B5EF4-FFF2-40B4-BE49-F238E27FC236}">
                        <a16:creationId xmlns:a16="http://schemas.microsoft.com/office/drawing/2014/main" id="{54B772FA-17E7-B94A-86F3-F95DFAA7EC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53" y="2317090"/>
                    <a:ext cx="191912" cy="1538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765" r="-5882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ED3580E-9643-6245-8A8B-560108645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676440" y="3322299"/>
                    <a:ext cx="335798" cy="160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ED3580E-9643-6245-8A8B-560108645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6440" y="3322299"/>
                    <a:ext cx="335798" cy="1606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407" r="-3704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A11D1FBC-1236-1645-A5CD-836C10BEE5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653" y="3599165"/>
                    <a:ext cx="2120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A11D1FBC-1236-1645-A5CD-836C10BEE5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53" y="3599165"/>
                    <a:ext cx="212046" cy="1538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r="-555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013D9869-1C6A-9F48-A582-ED3BAD28B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653" y="2856016"/>
                    <a:ext cx="138435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013D9869-1C6A-9F48-A582-ED3BAD28B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53" y="2856016"/>
                    <a:ext cx="138435" cy="153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333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1969D37-0EA7-4C47-AFD1-DF8FE7ACB204}"/>
                </a:ext>
              </a:extLst>
            </p:cNvPr>
            <p:cNvSpPr txBox="1"/>
            <p:nvPr/>
          </p:nvSpPr>
          <p:spPr>
            <a:xfrm>
              <a:off x="4029610" y="671194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bc_hs</a:t>
              </a:r>
              <a:r>
                <a:rPr lang="de-DE" sz="1200" b="1" dirty="0"/>
                <a:t> Modul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B30375-5B88-1442-A495-2315B9F53377}"/>
              </a:ext>
            </a:extLst>
          </p:cNvPr>
          <p:cNvSpPr txBox="1"/>
          <p:nvPr/>
        </p:nvSpPr>
        <p:spPr>
          <a:xfrm>
            <a:off x="0" y="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Constructor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9B17D-6DC4-FB40-A8AA-6092559C5C53}"/>
              </a:ext>
            </a:extLst>
          </p:cNvPr>
          <p:cNvSpPr txBox="1"/>
          <p:nvPr/>
        </p:nvSpPr>
        <p:spPr>
          <a:xfrm>
            <a:off x="2639028" y="1319515"/>
            <a:ext cx="224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BC_HS (</a:t>
            </a:r>
            <a:r>
              <a:rPr lang="de-DE" sz="1200" b="1" dirty="0" err="1"/>
              <a:t>ctr</a:t>
            </a:r>
            <a:r>
              <a:rPr lang="de-DE" sz="1200" b="1" dirty="0"/>
              <a:t>, </a:t>
            </a:r>
            <a:r>
              <a:rPr lang="de-DE" sz="1200" b="1" dirty="0" err="1"/>
              <a:t>wea</a:t>
            </a:r>
            <a:r>
              <a:rPr lang="de-DE" sz="1200" b="1" dirty="0"/>
              <a:t>, </a:t>
            </a:r>
            <a:r>
              <a:rPr lang="de-DE" sz="1200" b="1" dirty="0" err="1"/>
              <a:t>iptPath</a:t>
            </a:r>
            <a:r>
              <a:rPr lang="de-DE" sz="1200" b="1" dirty="0"/>
              <a:t>, </a:t>
            </a:r>
            <a:r>
              <a:rPr lang="de-DE" sz="1200" b="1" dirty="0" err="1"/>
              <a:t>iptFile</a:t>
            </a:r>
            <a:r>
              <a:rPr lang="de-DE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5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E1872B-7C61-0748-AABD-7FEF60A41CE1}"/>
              </a:ext>
            </a:extLst>
          </p:cNvPr>
          <p:cNvSpPr txBox="1"/>
          <p:nvPr/>
        </p:nvSpPr>
        <p:spPr>
          <a:xfrm>
            <a:off x="0" y="0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Allgemeines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D9C4BAB-CA0B-0C40-8DB6-C7E5F49D4DCC}"/>
                  </a:ext>
                </a:extLst>
              </p:cNvPr>
              <p:cNvSpPr txBox="1"/>
              <p:nvPr/>
            </p:nvSpPr>
            <p:spPr>
              <a:xfrm>
                <a:off x="709330" y="914400"/>
                <a:ext cx="109463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Die Wetterdaten müssen maximal in stündlicher Auflösung vorliegen.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</m:oMath>
                </a14:m>
                <a:r>
                  <a:rPr lang="de-DE" sz="1200" dirty="0"/>
                  <a:t> so ist nicht genügend Energie bei der benötigte Temperatur vorhanden. Es wird folgenden Warnungshinweis Ausgegeben: «</a:t>
                </a:r>
                <a:r>
                  <a:rPr lang="de-DE" sz="1200" dirty="0" err="1"/>
                  <a:t>Warning</a:t>
                </a:r>
                <a:r>
                  <a:rPr lang="de-DE" sz="1200" dirty="0"/>
                  <a:t> in BC_HS: </a:t>
                </a:r>
                <a:r>
                  <a:rPr lang="de-DE" sz="1200" dirty="0" err="1"/>
                  <a:t>T_in</a:t>
                </a:r>
                <a:r>
                  <a:rPr lang="de-DE" sz="1200" dirty="0"/>
                  <a:t>&lt;T_VL». Der Massenfluss wird dann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de-DE" sz="1200" dirty="0"/>
                  <a:t> und es wird soviel Energie wie vorhanden bezogen.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Das Modul besitzt keine Sensoren.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Ist das Heizsystem aus: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The weather data must be available in hourly resolution at most.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If 𝑇_𝑖𝑛&lt;𝑇_𝑉𝐿, there is not enough energy at the required temperature. The following warning is issued: "Warning in BC_HS: </a:t>
                </a:r>
                <a:r>
                  <a:rPr lang="en-GB" sz="1200" dirty="0" err="1"/>
                  <a:t>T_in</a:t>
                </a:r>
                <a:r>
                  <a:rPr lang="en-GB" sz="1200" dirty="0"/>
                  <a:t>&lt;T_VL". The mass flow then becomes 𝑚 ̇=𝑚 ̇_𝑚𝑎𝑥 and as much energy as available is drawn.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The module does not have any sensors.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/>
                  <a:t>If the heating system is off: 𝑚 ̇=0, 𝑇_𝑅𝐿=𝑇_𝑖𝑛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D9C4BAB-CA0B-0C40-8DB6-C7E5F49D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0" y="914400"/>
                <a:ext cx="1094637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489E5B7-3329-0348-9931-8B5B37B2D5C8}"/>
              </a:ext>
            </a:extLst>
          </p:cNvPr>
          <p:cNvSpPr txBox="1"/>
          <p:nvPr/>
        </p:nvSpPr>
        <p:spPr>
          <a:xfrm>
            <a:off x="0" y="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C10D777-E563-2D4B-B8F1-32882BD74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93518"/>
              </p:ext>
            </p:extLst>
          </p:nvPr>
        </p:nvGraphicFramePr>
        <p:xfrm>
          <a:off x="684803" y="582506"/>
          <a:ext cx="97866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868">
                  <a:extLst>
                    <a:ext uri="{9D8B030D-6E8A-4147-A177-3AD203B41FA5}">
                      <a16:colId xmlns:a16="http://schemas.microsoft.com/office/drawing/2014/main" val="3962129527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2845222418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2098198975"/>
                    </a:ext>
                  </a:extLst>
                </a:gridCol>
                <a:gridCol w="838393">
                  <a:extLst>
                    <a:ext uri="{9D8B030D-6E8A-4147-A177-3AD203B41FA5}">
                      <a16:colId xmlns:a16="http://schemas.microsoft.com/office/drawing/2014/main" val="35879424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8264020"/>
                    </a:ext>
                  </a:extLst>
                </a:gridCol>
              </a:tblGrid>
              <a:tr h="250084">
                <a:tc>
                  <a:txBody>
                    <a:bodyPr/>
                    <a:lstStyle/>
                    <a:p>
                      <a:r>
                        <a:rPr lang="de-DE" sz="1200" b="1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Data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07097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SPACE_HEATING_REQUIREMENT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kWh/m</a:t>
                      </a:r>
                      <a:r>
                        <a:rPr lang="de-DE" sz="1200" baseline="30000" dirty="0"/>
                        <a:t>2</a:t>
                      </a:r>
                      <a:r>
                        <a:rPr lang="de-DE" sz="1200" baseline="0" dirty="0"/>
                        <a:t>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Benötigter Heizwärmebedarf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41319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HEATING_AREA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</a:t>
                      </a:r>
                      <a:r>
                        <a:rPr lang="de-DE" sz="1200" baseline="30000" dirty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Beheizbare Fläche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96710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BASE_TEMPERATURE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Basis Temperatur. Richtwerte: Altbau 15°C, Neubau 12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61233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RETURN_TEMPERATURE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Heizungsrücklauftemperatur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78051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FLOW_TEMPERATURE_MAX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Maximale Heizungsvorlauftemperatur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99939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ROOM_TEMPERATURE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Raumtemperatur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98721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PROP_FILE_HTF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.</a:t>
                      </a:r>
                      <a:r>
                        <a:rPr lang="de-DE" sz="1200" dirty="0" err="1"/>
                        <a:t>txt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string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Property File für das HTF im Heizungskreislauf (Benötigt: </a:t>
                      </a:r>
                      <a:r>
                        <a:rPr lang="de-DE" sz="1200" dirty="0" err="1"/>
                        <a:t>hccp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7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EB3405-FBF3-2D43-A8B3-46BFC8E5DE35}"/>
              </a:ext>
            </a:extLst>
          </p:cNvPr>
          <p:cNvSpPr txBox="1"/>
          <p:nvPr/>
        </p:nvSpPr>
        <p:spPr>
          <a:xfrm>
            <a:off x="0" y="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Ablauf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A8E2A8D-6326-CE47-BA5C-B311F11C6F72}"/>
                  </a:ext>
                </a:extLst>
              </p:cNvPr>
              <p:cNvSpPr txBox="1"/>
              <p:nvPr/>
            </p:nvSpPr>
            <p:spPr>
              <a:xfrm>
                <a:off x="795411" y="674370"/>
                <a:ext cx="10761279" cy="347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Vorbereitung</a:t>
                </a:r>
              </a:p>
              <a:p>
                <a:endParaRPr lang="de-DE" sz="1200" b="1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stündlichen Durchschnittstemperatur der Umgebung.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HDD «</a:t>
                </a:r>
                <a:r>
                  <a:rPr lang="de-DE" sz="1200" dirty="0" err="1"/>
                  <a:t>Heating</a:t>
                </a:r>
                <a:r>
                  <a:rPr lang="de-DE" sz="1200" dirty="0"/>
                  <a:t> </a:t>
                </a:r>
                <a:r>
                  <a:rPr lang="de-DE" sz="1200" dirty="0" err="1"/>
                  <a:t>Degree</a:t>
                </a:r>
                <a:r>
                  <a:rPr lang="de-DE" sz="1200" dirty="0"/>
                  <a:t> Days». Nur an diesen Tag wird geheizt.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Aufsummieren der HDH «</a:t>
                </a:r>
                <a:r>
                  <a:rPr lang="de-DE" sz="1200" dirty="0" err="1"/>
                  <a:t>Heating</a:t>
                </a:r>
                <a:r>
                  <a:rPr lang="de-DE" sz="1200" dirty="0"/>
                  <a:t> </a:t>
                </a:r>
                <a:r>
                  <a:rPr lang="de-DE" sz="1200" dirty="0" err="1"/>
                  <a:t>Degree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Hours</a:t>
                </a:r>
                <a:r>
                  <a:rPr lang="de-DE" sz="1200" dirty="0"/>
                  <a:t>». Es werden nur die Stunden der HDD berücksichtig.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stündlichen Heizleistung und Energiebedarf des Gebäudes.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des HTF Massenfluss durch das Heizsystem anhand des maximal stündlichen Energiebedarfs des Gebäudes.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𝑉𝐿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12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stündlichen Heizungsvorlauftemperaturen.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f>
                      <m:f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de-DE" sz="12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Stunden an denen geheizt wird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de-DE" sz="1200" dirty="0"/>
              </a:p>
              <a:p>
                <a:r>
                  <a:rPr lang="en-GB" sz="1200" dirty="0"/>
                  <a:t>Determination of the hourly average temperature of the environment.</a:t>
                </a:r>
              </a:p>
              <a:p>
                <a:r>
                  <a:rPr lang="en-GB" sz="1200" dirty="0"/>
                  <a:t>Determination of HDD "Heating Degree Days". Heating is performed only on these days.</a:t>
                </a:r>
              </a:p>
              <a:p>
                <a:r>
                  <a:rPr lang="en-GB" sz="1200" dirty="0"/>
                  <a:t>Summing up the HDH "Heating Degree Hours". Only the hours of the HDD are taken into account.    ∑〖𝑇_𝑟𝑜𝑜𝑚-〗 𝑇_𝐵𝑎𝑠𝑒</a:t>
                </a:r>
              </a:p>
              <a:p>
                <a:r>
                  <a:rPr lang="en-GB" sz="1200" dirty="0"/>
                  <a:t>Determination of the hourly heating capacity and energy demand of the building.</a:t>
                </a:r>
              </a:p>
              <a:p>
                <a:r>
                  <a:rPr lang="en-GB" sz="1200" dirty="0"/>
                  <a:t>Determination of HTF mass flow through the heating system based on the maximum hourly energy demand of the building.   𝑚 ̇=𝑄_(ℎ𝑠,𝑚𝑎𝑥)/(𝑐_𝑝 (𝑇_(𝑉𝐿,𝑚𝑎𝑥)-𝑇_𝑅𝐿 ) )</a:t>
                </a:r>
              </a:p>
              <a:p>
                <a:r>
                  <a:rPr lang="en-GB" sz="1200" dirty="0"/>
                  <a:t>Determination of hourly heating supply temperatures.   𝑇_(𝑖,𝑉𝐿)=𝑇_𝑅𝐿 𝑃_ℎ𝑠/(𝑚 ̇𝑐_𝑝 )</a:t>
                </a:r>
              </a:p>
              <a:p>
                <a:r>
                  <a:rPr lang="en-GB" sz="1200" dirty="0"/>
                  <a:t>Determination of the hours of heating</a:t>
                </a:r>
                <a:endParaRPr lang="de-DE" sz="12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A8E2A8D-6326-CE47-BA5C-B311F11C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1" y="674370"/>
                <a:ext cx="10761279" cy="3474734"/>
              </a:xfrm>
              <a:prstGeom prst="rect">
                <a:avLst/>
              </a:prstGeom>
              <a:blipFill>
                <a:blip r:embed="rId2"/>
                <a:stretch>
                  <a:fillRect l="-57" t="-175" b="-5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712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Troxler Marcel HSLU T&amp;A</dc:creator>
  <cp:lastModifiedBy>Lucas Edward HSLU T&amp;A</cp:lastModifiedBy>
  <cp:revision>22</cp:revision>
  <dcterms:created xsi:type="dcterms:W3CDTF">2021-08-30T14:09:58Z</dcterms:created>
  <dcterms:modified xsi:type="dcterms:W3CDTF">2022-05-27T14:35:37Z</dcterms:modified>
</cp:coreProperties>
</file>